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268" r:id="rId3"/>
    <p:sldId id="267" r:id="rId4"/>
    <p:sldId id="269" r:id="rId5"/>
    <p:sldId id="279" r:id="rId6"/>
    <p:sldId id="337" r:id="rId7"/>
    <p:sldId id="293" r:id="rId8"/>
    <p:sldId id="338" r:id="rId9"/>
    <p:sldId id="339" r:id="rId10"/>
    <p:sldId id="340" r:id="rId11"/>
    <p:sldId id="341" r:id="rId12"/>
    <p:sldId id="311" r:id="rId13"/>
    <p:sldId id="323" r:id="rId14"/>
    <p:sldId id="324" r:id="rId15"/>
    <p:sldId id="325" r:id="rId16"/>
    <p:sldId id="326" r:id="rId17"/>
    <p:sldId id="334" r:id="rId18"/>
    <p:sldId id="327" r:id="rId19"/>
    <p:sldId id="328" r:id="rId20"/>
    <p:sldId id="329" r:id="rId21"/>
    <p:sldId id="330" r:id="rId22"/>
    <p:sldId id="331" r:id="rId23"/>
    <p:sldId id="332" r:id="rId24"/>
    <p:sldId id="342" r:id="rId25"/>
    <p:sldId id="335" r:id="rId26"/>
    <p:sldId id="306"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33"/>
    <a:srgbClr val="43F52B"/>
    <a:srgbClr val="CC0000"/>
    <a:srgbClr val="990033"/>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63" d="100"/>
          <a:sy n="63" d="100"/>
        </p:scale>
        <p:origin x="-2002" y="-509"/>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FF47173-C47E-47E9-A30C-E18866D30F34}" type="datetimeFigureOut">
              <a:rPr lang="en-US" smtClean="0"/>
              <a:pPr/>
              <a:t>11/19/2020</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176C488-D1EA-4DED-9A2D-BB6B481F1E62}"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2176C488-D1EA-4DED-9A2D-BB6B481F1E62}" type="slidenum">
              <a:rPr lang="en-GB" smtClean="0"/>
              <a:pPr/>
              <a:t>1</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11/19/2020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11/19/2020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11/19/2020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11/19/2020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11/19/2020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11/19/2020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17.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slideLayout" Target="../slideLayouts/slideLayout7.xml"/><Relationship Id="rId7" Type="http://schemas.openxmlformats.org/officeDocument/2006/relationships/image" Target="../media/image15.png"/><Relationship Id="rId2" Type="http://schemas.openxmlformats.org/officeDocument/2006/relationships/audio" Target="file:///C:\Users\NYK\Desktop\ppt\ppt\dil-hoom-hoom-karay-cut.mp3" TargetMode="External"/><Relationship Id="rId1" Type="http://schemas.openxmlformats.org/officeDocument/2006/relationships/audio" Target="file:///C:\Users\NYK\Desktop\ppt\ppt\buku-hum-hum-kore-cut.mp3" TargetMode="External"/><Relationship Id="rId6" Type="http://schemas.openxmlformats.org/officeDocument/2006/relationships/image" Target="../media/image14.png"/><Relationship Id="rId5" Type="http://schemas.openxmlformats.org/officeDocument/2006/relationships/image" Target="../media/image2.jpeg"/><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22.jpeg"/></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7.jpeg"/><Relationship Id="rId4" Type="http://schemas.openxmlformats.org/officeDocument/2006/relationships/hyperlink" Target="http://assam.nic.in/cms/Sunset.jpg"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0" y="0"/>
            <a:ext cx="9144000" cy="7017306"/>
          </a:xfrm>
          <a:prstGeom prst="rect">
            <a:avLst/>
          </a:prstGeom>
          <a:solidFill>
            <a:srgbClr val="43F52B"/>
          </a:solidFill>
        </p:spPr>
        <p:txBody>
          <a:bodyPr wrap="square" rtlCol="0">
            <a:spAutoFit/>
          </a:bodyPr>
          <a:lstStyle/>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a:p>
        </p:txBody>
      </p:sp>
      <p:pic>
        <p:nvPicPr>
          <p:cNvPr id="11" name="Picture 10" descr="E:\IN THE LAND OF IBN BATTUTA A MEMOIR\EK BHARAT SHRESTH BHARAT LECTURE\NYKS Assam\Ek-Bharat-Shreshtha-Bharat LOGO.png"/>
          <p:cNvPicPr/>
          <p:nvPr/>
        </p:nvPicPr>
        <p:blipFill>
          <a:blip r:embed="rId3" cstate="print"/>
          <a:srcRect/>
          <a:stretch>
            <a:fillRect/>
          </a:stretch>
        </p:blipFill>
        <p:spPr bwMode="auto">
          <a:xfrm>
            <a:off x="304800" y="152400"/>
            <a:ext cx="1295400" cy="1371600"/>
          </a:xfrm>
          <a:prstGeom prst="rect">
            <a:avLst/>
          </a:prstGeom>
          <a:noFill/>
          <a:ln w="9525">
            <a:noFill/>
            <a:miter lim="800000"/>
            <a:headEnd/>
            <a:tailEnd/>
          </a:ln>
        </p:spPr>
      </p:pic>
      <p:pic>
        <p:nvPicPr>
          <p:cNvPr id="12" name="Picture 11" descr="E:\IN THE LAND OF IBN BATTUTA A MEMOIR\EK BHARAT SHRESTH BHARAT LECTURE\NYKS Assam\NYKS LOGO 2.jpg"/>
          <p:cNvPicPr/>
          <p:nvPr/>
        </p:nvPicPr>
        <p:blipFill>
          <a:blip r:embed="rId4" cstate="print"/>
          <a:srcRect/>
          <a:stretch>
            <a:fillRect/>
          </a:stretch>
        </p:blipFill>
        <p:spPr bwMode="auto">
          <a:xfrm>
            <a:off x="6781800" y="152400"/>
            <a:ext cx="2142520" cy="1143000"/>
          </a:xfrm>
          <a:prstGeom prst="rect">
            <a:avLst/>
          </a:prstGeom>
          <a:noFill/>
          <a:ln w="9525">
            <a:noFill/>
            <a:miter lim="800000"/>
            <a:headEnd/>
            <a:tailEnd/>
          </a:ln>
        </p:spPr>
      </p:pic>
      <p:sp>
        <p:nvSpPr>
          <p:cNvPr id="13" name="TextBox 12"/>
          <p:cNvSpPr txBox="1"/>
          <p:nvPr/>
        </p:nvSpPr>
        <p:spPr>
          <a:xfrm>
            <a:off x="0" y="1600200"/>
            <a:ext cx="9144000" cy="5386090"/>
          </a:xfrm>
          <a:prstGeom prst="rect">
            <a:avLst/>
          </a:prstGeom>
          <a:solidFill>
            <a:srgbClr val="43F52B"/>
          </a:solidFill>
        </p:spPr>
        <p:txBody>
          <a:bodyPr wrap="square" rtlCol="0">
            <a:spAutoFit/>
          </a:bodyPr>
          <a:lstStyle/>
          <a:p>
            <a:pPr algn="ctr"/>
            <a:r>
              <a:rPr lang="en-GB" sz="3000" b="1" dirty="0" smtClean="0">
                <a:solidFill>
                  <a:srgbClr val="0070C0"/>
                </a:solidFill>
                <a:latin typeface="Tahoma" pitchFamily="34" charset="0"/>
                <a:ea typeface="Tahoma" pitchFamily="34" charset="0"/>
                <a:cs typeface="Tahoma" pitchFamily="34" charset="0"/>
              </a:rPr>
              <a:t>Nehru </a:t>
            </a:r>
            <a:r>
              <a:rPr lang="en-GB" sz="3000" b="1" dirty="0" err="1" smtClean="0">
                <a:solidFill>
                  <a:srgbClr val="0070C0"/>
                </a:solidFill>
                <a:latin typeface="Tahoma" pitchFamily="34" charset="0"/>
                <a:ea typeface="Tahoma" pitchFamily="34" charset="0"/>
                <a:cs typeface="Tahoma" pitchFamily="34" charset="0"/>
              </a:rPr>
              <a:t>Yuva</a:t>
            </a:r>
            <a:r>
              <a:rPr lang="en-GB" sz="3000" b="1" dirty="0" smtClean="0">
                <a:solidFill>
                  <a:srgbClr val="0070C0"/>
                </a:solidFill>
                <a:latin typeface="Tahoma" pitchFamily="34" charset="0"/>
                <a:ea typeface="Tahoma" pitchFamily="34" charset="0"/>
                <a:cs typeface="Tahoma" pitchFamily="34" charset="0"/>
              </a:rPr>
              <a:t> Kendra </a:t>
            </a:r>
            <a:r>
              <a:rPr lang="en-GB" sz="3000" b="1" dirty="0" err="1" smtClean="0">
                <a:solidFill>
                  <a:srgbClr val="0070C0"/>
                </a:solidFill>
                <a:latin typeface="Tahoma" pitchFamily="34" charset="0"/>
                <a:ea typeface="Tahoma" pitchFamily="34" charset="0"/>
                <a:cs typeface="Tahoma" pitchFamily="34" charset="0"/>
              </a:rPr>
              <a:t>Sangathan</a:t>
            </a:r>
            <a:r>
              <a:rPr lang="en-GB" sz="3000" b="1" dirty="0" smtClean="0">
                <a:solidFill>
                  <a:srgbClr val="0070C0"/>
                </a:solidFill>
                <a:latin typeface="Tahoma" pitchFamily="34" charset="0"/>
                <a:ea typeface="Tahoma" pitchFamily="34" charset="0"/>
                <a:cs typeface="Tahoma" pitchFamily="34" charset="0"/>
              </a:rPr>
              <a:t>, Assam</a:t>
            </a:r>
          </a:p>
          <a:p>
            <a:pPr algn="ctr"/>
            <a:r>
              <a:rPr lang="en-GB" sz="4000" b="1" dirty="0" err="1" smtClean="0">
                <a:solidFill>
                  <a:srgbClr val="FF0000"/>
                </a:solidFill>
                <a:latin typeface="Tahoma" pitchFamily="34" charset="0"/>
                <a:ea typeface="Tahoma" pitchFamily="34" charset="0"/>
                <a:cs typeface="Tahoma" pitchFamily="34" charset="0"/>
              </a:rPr>
              <a:t>Ek</a:t>
            </a:r>
            <a:r>
              <a:rPr lang="en-GB" sz="4000" b="1" dirty="0" smtClean="0">
                <a:solidFill>
                  <a:srgbClr val="FF0000"/>
                </a:solidFill>
                <a:latin typeface="Tahoma" pitchFamily="34" charset="0"/>
                <a:ea typeface="Tahoma" pitchFamily="34" charset="0"/>
                <a:cs typeface="Tahoma" pitchFamily="34" charset="0"/>
              </a:rPr>
              <a:t> Bharat </a:t>
            </a:r>
            <a:r>
              <a:rPr lang="en-GB" sz="4000" b="1" dirty="0" err="1" smtClean="0">
                <a:solidFill>
                  <a:srgbClr val="FF0000"/>
                </a:solidFill>
                <a:latin typeface="Tahoma" pitchFamily="34" charset="0"/>
                <a:ea typeface="Tahoma" pitchFamily="34" charset="0"/>
                <a:cs typeface="Tahoma" pitchFamily="34" charset="0"/>
              </a:rPr>
              <a:t>Shreshtha</a:t>
            </a:r>
            <a:r>
              <a:rPr lang="en-GB" sz="4000" b="1" dirty="0" smtClean="0">
                <a:solidFill>
                  <a:srgbClr val="FF0000"/>
                </a:solidFill>
                <a:latin typeface="Tahoma" pitchFamily="34" charset="0"/>
                <a:ea typeface="Tahoma" pitchFamily="34" charset="0"/>
                <a:cs typeface="Tahoma" pitchFamily="34" charset="0"/>
              </a:rPr>
              <a:t> Bharat</a:t>
            </a:r>
          </a:p>
          <a:p>
            <a:pPr algn="ctr"/>
            <a:r>
              <a:rPr lang="en-GB" sz="2500" b="1" dirty="0" smtClean="0">
                <a:solidFill>
                  <a:schemeClr val="accent6">
                    <a:lumMod val="50000"/>
                  </a:schemeClr>
                </a:solidFill>
                <a:latin typeface="Tahoma" pitchFamily="34" charset="0"/>
                <a:ea typeface="Tahoma" pitchFamily="34" charset="0"/>
                <a:cs typeface="Tahoma" pitchFamily="34" charset="0"/>
              </a:rPr>
              <a:t>Partner State – Rajasthan</a:t>
            </a:r>
          </a:p>
          <a:p>
            <a:pPr algn="ctr"/>
            <a:r>
              <a:rPr lang="en-GB" sz="3600" b="1" dirty="0" smtClean="0">
                <a:solidFill>
                  <a:srgbClr val="0070C0"/>
                </a:solidFill>
                <a:latin typeface="Tahoma" pitchFamily="34" charset="0"/>
                <a:ea typeface="Tahoma" pitchFamily="34" charset="0"/>
                <a:cs typeface="Tahoma" pitchFamily="34" charset="0"/>
              </a:rPr>
              <a:t>Topic – LANGUAGE LEARNING</a:t>
            </a:r>
          </a:p>
          <a:p>
            <a:pPr algn="ctr"/>
            <a:endParaRPr lang="en-GB" sz="3600" b="1" dirty="0" smtClean="0">
              <a:solidFill>
                <a:srgbClr val="FF0000"/>
              </a:solidFill>
              <a:latin typeface="Tempus Sans ITC" pitchFamily="82" charset="0"/>
              <a:cs typeface="Utsaah" pitchFamily="34" charset="0"/>
            </a:endParaRPr>
          </a:p>
          <a:p>
            <a:pPr algn="just"/>
            <a:endParaRPr lang="en-US" sz="2800" b="1" dirty="0" smtClean="0"/>
          </a:p>
          <a:p>
            <a:pPr algn="just"/>
            <a:endParaRPr lang="en-US" sz="2800" b="1" dirty="0" smtClean="0"/>
          </a:p>
          <a:p>
            <a:endParaRPr lang="en-US" sz="5400" b="1" dirty="0" smtClean="0">
              <a:solidFill>
                <a:srgbClr val="FF0000"/>
              </a:solidFill>
              <a:latin typeface="Bradley Hand ITC" pitchFamily="66" charset="0"/>
              <a:cs typeface="Aparajita" pitchFamily="34" charset="0"/>
            </a:endParaRPr>
          </a:p>
          <a:p>
            <a:endParaRPr lang="en-GB" sz="5400" b="1" dirty="0">
              <a:solidFill>
                <a:srgbClr val="FF0000"/>
              </a:solidFill>
              <a:latin typeface="Bradley Hand ITC" pitchFamily="66" charset="0"/>
              <a:cs typeface="Aparajita" pitchFamily="34" charset="0"/>
            </a:endParaRPr>
          </a:p>
        </p:txBody>
      </p:sp>
      <p:pic>
        <p:nvPicPr>
          <p:cNvPr id="17" name="Picture 16" descr="E:\IN THE LAND OF IBN BATTUTA A MEMOIR\EK BHARAT SHRESTH BHARAT LECTURE\Culture-of-Rajasthan.jpg"/>
          <p:cNvPicPr/>
          <p:nvPr/>
        </p:nvPicPr>
        <p:blipFill>
          <a:blip r:embed="rId5"/>
          <a:srcRect/>
          <a:stretch>
            <a:fillRect/>
          </a:stretch>
        </p:blipFill>
        <p:spPr bwMode="auto">
          <a:xfrm>
            <a:off x="0" y="3810000"/>
            <a:ext cx="4495800" cy="3276600"/>
          </a:xfrm>
          <a:prstGeom prst="rect">
            <a:avLst/>
          </a:prstGeom>
          <a:noFill/>
          <a:ln w="9525">
            <a:noFill/>
            <a:miter lim="800000"/>
            <a:headEnd/>
            <a:tailEnd/>
          </a:ln>
        </p:spPr>
      </p:pic>
      <p:pic>
        <p:nvPicPr>
          <p:cNvPr id="18" name="Picture 17" descr="E:\IN THE LAND OF IBN BATTUTA A MEMOIR\EK BHARAT SHRESTH BHARAT LECTURE\bihu.jpg"/>
          <p:cNvPicPr/>
          <p:nvPr/>
        </p:nvPicPr>
        <p:blipFill>
          <a:blip r:embed="rId6"/>
          <a:srcRect/>
          <a:stretch>
            <a:fillRect/>
          </a:stretch>
        </p:blipFill>
        <p:spPr bwMode="auto">
          <a:xfrm>
            <a:off x="4495800" y="3810000"/>
            <a:ext cx="4648200" cy="3276600"/>
          </a:xfrm>
          <a:prstGeom prst="rect">
            <a:avLst/>
          </a:prstGeom>
          <a:noFill/>
          <a:ln w="9525">
            <a:noFill/>
            <a:miter lim="800000"/>
            <a:headEnd/>
            <a:tailEnd/>
          </a:ln>
        </p:spPr>
      </p:pic>
      <p:pic>
        <p:nvPicPr>
          <p:cNvPr id="39937" name="Picture 1" descr="C:\Users\NYK\Desktop\National-Emblem.png"/>
          <p:cNvPicPr>
            <a:picLocks noChangeAspect="1" noChangeArrowheads="1"/>
          </p:cNvPicPr>
          <p:nvPr/>
        </p:nvPicPr>
        <p:blipFill>
          <a:blip r:embed="rId7"/>
          <a:srcRect/>
          <a:stretch>
            <a:fillRect/>
          </a:stretch>
        </p:blipFill>
        <p:spPr bwMode="auto">
          <a:xfrm>
            <a:off x="3886200" y="0"/>
            <a:ext cx="1326816" cy="1524000"/>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7017306"/>
          </a:xfrm>
          <a:prstGeom prst="rect">
            <a:avLst/>
          </a:prstGeom>
          <a:solidFill>
            <a:srgbClr val="66FF33"/>
          </a:solidFill>
        </p:spPr>
        <p:txBody>
          <a:bodyPr wrap="square" rtlCol="0">
            <a:spAutoFit/>
          </a:bodyPr>
          <a:lstStyle/>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a:p>
        </p:txBody>
      </p:sp>
      <p:pic>
        <p:nvPicPr>
          <p:cNvPr id="4" name="Picture 3" descr="E:\IN THE LAND OF IBN BATTUTA A MEMOIR\EK BHARAT SHRESTH BHARAT LECTURE\NYKS Assam\Ek-Bharat-Shreshtha-Bharat LOGO.png"/>
          <p:cNvPicPr/>
          <p:nvPr/>
        </p:nvPicPr>
        <p:blipFill>
          <a:blip r:embed="rId2" cstate="print"/>
          <a:srcRect/>
          <a:stretch>
            <a:fillRect/>
          </a:stretch>
        </p:blipFill>
        <p:spPr bwMode="auto">
          <a:xfrm>
            <a:off x="304800" y="152400"/>
            <a:ext cx="560156" cy="561975"/>
          </a:xfrm>
          <a:prstGeom prst="rect">
            <a:avLst/>
          </a:prstGeom>
          <a:noFill/>
          <a:ln w="9525">
            <a:noFill/>
            <a:miter lim="800000"/>
            <a:headEnd/>
            <a:tailEnd/>
          </a:ln>
        </p:spPr>
      </p:pic>
      <p:pic>
        <p:nvPicPr>
          <p:cNvPr id="5" name="Picture 4" descr="E:\IN THE LAND OF IBN BATTUTA A MEMOIR\EK BHARAT SHRESTH BHARAT LECTURE\NYKS Assam\NYKS LOGO 2.jpg"/>
          <p:cNvPicPr/>
          <p:nvPr/>
        </p:nvPicPr>
        <p:blipFill>
          <a:blip r:embed="rId3" cstate="print"/>
          <a:srcRect/>
          <a:stretch>
            <a:fillRect/>
          </a:stretch>
        </p:blipFill>
        <p:spPr bwMode="auto">
          <a:xfrm>
            <a:off x="8077200" y="304800"/>
            <a:ext cx="694720" cy="437674"/>
          </a:xfrm>
          <a:prstGeom prst="rect">
            <a:avLst/>
          </a:prstGeom>
          <a:noFill/>
          <a:ln w="9525">
            <a:noFill/>
            <a:miter lim="800000"/>
            <a:headEnd/>
            <a:tailEnd/>
          </a:ln>
        </p:spPr>
      </p:pic>
      <p:sp>
        <p:nvSpPr>
          <p:cNvPr id="6" name="TextBox 5"/>
          <p:cNvSpPr txBox="1"/>
          <p:nvPr/>
        </p:nvSpPr>
        <p:spPr>
          <a:xfrm>
            <a:off x="533400" y="762000"/>
            <a:ext cx="7924800" cy="707886"/>
          </a:xfrm>
          <a:prstGeom prst="rect">
            <a:avLst/>
          </a:prstGeom>
          <a:noFill/>
        </p:spPr>
        <p:txBody>
          <a:bodyPr wrap="square" rtlCol="0">
            <a:spAutoFit/>
          </a:bodyPr>
          <a:lstStyle/>
          <a:p>
            <a:pPr algn="ctr"/>
            <a:r>
              <a:rPr lang="en-GB" sz="4000" b="1" dirty="0" smtClean="0">
                <a:solidFill>
                  <a:srgbClr val="FF0000"/>
                </a:solidFill>
                <a:latin typeface="Times New Roman" pitchFamily="18" charset="0"/>
                <a:cs typeface="Times New Roman" pitchFamily="18" charset="0"/>
              </a:rPr>
              <a:t>Hindi &amp; Assamese Numerical</a:t>
            </a:r>
            <a:endParaRPr lang="en-GB" sz="4000" b="1" dirty="0">
              <a:solidFill>
                <a:srgbClr val="FF0000"/>
              </a:solidFill>
              <a:latin typeface="Times New Roman" pitchFamily="18" charset="0"/>
              <a:cs typeface="Times New Roman" pitchFamily="18" charset="0"/>
            </a:endParaRPr>
          </a:p>
        </p:txBody>
      </p:sp>
      <p:graphicFrame>
        <p:nvGraphicFramePr>
          <p:cNvPr id="7" name="Table 6"/>
          <p:cNvGraphicFramePr>
            <a:graphicFrameLocks noGrp="1"/>
          </p:cNvGraphicFramePr>
          <p:nvPr/>
        </p:nvGraphicFramePr>
        <p:xfrm>
          <a:off x="685800" y="1524000"/>
          <a:ext cx="7848600" cy="4903535"/>
        </p:xfrm>
        <a:graphic>
          <a:graphicData uri="http://schemas.openxmlformats.org/drawingml/2006/table">
            <a:tbl>
              <a:tblPr/>
              <a:tblGrid>
                <a:gridCol w="2615652"/>
                <a:gridCol w="2616474"/>
                <a:gridCol w="2616474"/>
              </a:tblGrid>
              <a:tr h="598905">
                <a:tc>
                  <a:txBody>
                    <a:bodyPr/>
                    <a:lstStyle/>
                    <a:p>
                      <a:pPr algn="ctr">
                        <a:lnSpc>
                          <a:spcPct val="115000"/>
                        </a:lnSpc>
                        <a:spcAft>
                          <a:spcPts val="0"/>
                        </a:spcAft>
                      </a:pPr>
                      <a:r>
                        <a:rPr lang="en-IN" sz="3000" b="1" dirty="0">
                          <a:latin typeface="Times New Roman"/>
                          <a:ea typeface="Calibri"/>
                          <a:cs typeface="Times New Roman"/>
                        </a:rPr>
                        <a:t>Hindi</a:t>
                      </a:r>
                      <a:endParaRPr lang="en-IN" sz="30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IN" sz="3000" b="1" dirty="0">
                          <a:latin typeface="Times New Roman"/>
                          <a:ea typeface="Calibri"/>
                          <a:cs typeface="Times New Roman"/>
                        </a:rPr>
                        <a:t>Assamese</a:t>
                      </a:r>
                      <a:endParaRPr lang="en-IN" sz="30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IN" sz="3000" b="1" dirty="0">
                          <a:latin typeface="Times New Roman"/>
                          <a:ea typeface="Calibri"/>
                          <a:cs typeface="Times New Roman"/>
                        </a:rPr>
                        <a:t>Pronunciation</a:t>
                      </a:r>
                      <a:endParaRPr lang="en-IN" sz="30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0463">
                <a:tc>
                  <a:txBody>
                    <a:bodyPr/>
                    <a:lstStyle/>
                    <a:p>
                      <a:pPr algn="ctr">
                        <a:lnSpc>
                          <a:spcPct val="115000"/>
                        </a:lnSpc>
                        <a:spcAft>
                          <a:spcPts val="0"/>
                        </a:spcAft>
                      </a:pPr>
                      <a:r>
                        <a:rPr lang="en-IN" sz="2500" dirty="0">
                          <a:solidFill>
                            <a:srgbClr val="3A3A3A"/>
                          </a:solidFill>
                          <a:latin typeface="Nirmala UI"/>
                          <a:ea typeface="Calibri"/>
                          <a:cs typeface="Times New Roman"/>
                        </a:rPr>
                        <a:t>०</a:t>
                      </a:r>
                      <a:endParaRPr lang="en-IN" sz="25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500">
                          <a:solidFill>
                            <a:srgbClr val="202122"/>
                          </a:solidFill>
                          <a:latin typeface="Nirmala UI"/>
                          <a:ea typeface="Calibri"/>
                          <a:cs typeface="Times New Roman"/>
                        </a:rPr>
                        <a:t>০</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500">
                          <a:solidFill>
                            <a:srgbClr val="202122"/>
                          </a:solidFill>
                          <a:latin typeface="Arial"/>
                          <a:ea typeface="Calibri"/>
                          <a:cs typeface="Times New Roman"/>
                        </a:rPr>
                        <a:t>xuinno</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0463">
                <a:tc>
                  <a:txBody>
                    <a:bodyPr/>
                    <a:lstStyle/>
                    <a:p>
                      <a:pPr algn="ctr">
                        <a:lnSpc>
                          <a:spcPct val="115000"/>
                        </a:lnSpc>
                        <a:spcAft>
                          <a:spcPts val="0"/>
                        </a:spcAft>
                      </a:pPr>
                      <a:r>
                        <a:rPr lang="en-IN" sz="2500">
                          <a:solidFill>
                            <a:srgbClr val="3A3A3A"/>
                          </a:solidFill>
                          <a:latin typeface="Nirmala UI"/>
                          <a:ea typeface="Calibri"/>
                          <a:cs typeface="Times New Roman"/>
                        </a:rPr>
                        <a:t>१</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500">
                          <a:solidFill>
                            <a:srgbClr val="202122"/>
                          </a:solidFill>
                          <a:latin typeface="Nirmala UI"/>
                          <a:ea typeface="Calibri"/>
                          <a:cs typeface="Times New Roman"/>
                        </a:rPr>
                        <a:t>১</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500">
                          <a:solidFill>
                            <a:srgbClr val="202122"/>
                          </a:solidFill>
                          <a:latin typeface="Arial"/>
                          <a:ea typeface="Calibri"/>
                          <a:cs typeface="Times New Roman"/>
                        </a:rPr>
                        <a:t>ek</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0463">
                <a:tc>
                  <a:txBody>
                    <a:bodyPr/>
                    <a:lstStyle/>
                    <a:p>
                      <a:pPr algn="ctr">
                        <a:lnSpc>
                          <a:spcPct val="115000"/>
                        </a:lnSpc>
                        <a:spcAft>
                          <a:spcPts val="0"/>
                        </a:spcAft>
                      </a:pPr>
                      <a:r>
                        <a:rPr lang="en-IN" sz="2500">
                          <a:solidFill>
                            <a:srgbClr val="3A3A3A"/>
                          </a:solidFill>
                          <a:latin typeface="Nirmala UI"/>
                          <a:ea typeface="Calibri"/>
                          <a:cs typeface="Times New Roman"/>
                        </a:rPr>
                        <a:t>२</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500">
                          <a:solidFill>
                            <a:srgbClr val="202122"/>
                          </a:solidFill>
                          <a:latin typeface="Nirmala UI"/>
                          <a:ea typeface="Calibri"/>
                          <a:cs typeface="Times New Roman"/>
                        </a:rPr>
                        <a:t>২</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500">
                          <a:solidFill>
                            <a:srgbClr val="202122"/>
                          </a:solidFill>
                          <a:latin typeface="Arial"/>
                          <a:ea typeface="Calibri"/>
                          <a:cs typeface="Times New Roman"/>
                        </a:rPr>
                        <a:t>dui</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0463">
                <a:tc>
                  <a:txBody>
                    <a:bodyPr/>
                    <a:lstStyle/>
                    <a:p>
                      <a:pPr algn="ctr">
                        <a:lnSpc>
                          <a:spcPct val="115000"/>
                        </a:lnSpc>
                        <a:spcAft>
                          <a:spcPts val="0"/>
                        </a:spcAft>
                      </a:pPr>
                      <a:r>
                        <a:rPr lang="en-IN" sz="2500">
                          <a:solidFill>
                            <a:srgbClr val="3A3A3A"/>
                          </a:solidFill>
                          <a:latin typeface="Nirmala UI"/>
                          <a:ea typeface="Calibri"/>
                          <a:cs typeface="Times New Roman"/>
                        </a:rPr>
                        <a:t>३</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500">
                          <a:solidFill>
                            <a:srgbClr val="202122"/>
                          </a:solidFill>
                          <a:latin typeface="Nirmala UI"/>
                          <a:ea typeface="Calibri"/>
                          <a:cs typeface="Times New Roman"/>
                        </a:rPr>
                        <a:t>৩</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500">
                          <a:solidFill>
                            <a:srgbClr val="202122"/>
                          </a:solidFill>
                          <a:latin typeface="Arial"/>
                          <a:ea typeface="Calibri"/>
                          <a:cs typeface="Times New Roman"/>
                        </a:rPr>
                        <a:t>tini</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0463">
                <a:tc>
                  <a:txBody>
                    <a:bodyPr/>
                    <a:lstStyle/>
                    <a:p>
                      <a:pPr algn="ctr">
                        <a:lnSpc>
                          <a:spcPct val="115000"/>
                        </a:lnSpc>
                        <a:spcAft>
                          <a:spcPts val="0"/>
                        </a:spcAft>
                      </a:pPr>
                      <a:r>
                        <a:rPr lang="en-IN" sz="2500">
                          <a:solidFill>
                            <a:srgbClr val="3A3A3A"/>
                          </a:solidFill>
                          <a:latin typeface="Nirmala UI"/>
                          <a:ea typeface="Calibri"/>
                          <a:cs typeface="Times New Roman"/>
                        </a:rPr>
                        <a:t>४</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500">
                          <a:solidFill>
                            <a:srgbClr val="202122"/>
                          </a:solidFill>
                          <a:latin typeface="Nirmala UI"/>
                          <a:ea typeface="Calibri"/>
                          <a:cs typeface="Times New Roman"/>
                        </a:rPr>
                        <a:t>৪</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500">
                          <a:solidFill>
                            <a:srgbClr val="202122"/>
                          </a:solidFill>
                          <a:latin typeface="Arial"/>
                          <a:ea typeface="Calibri"/>
                          <a:cs typeface="Times New Roman"/>
                        </a:rPr>
                        <a:t>sari</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0463">
                <a:tc>
                  <a:txBody>
                    <a:bodyPr/>
                    <a:lstStyle/>
                    <a:p>
                      <a:pPr algn="ctr">
                        <a:lnSpc>
                          <a:spcPct val="115000"/>
                        </a:lnSpc>
                        <a:spcAft>
                          <a:spcPts val="0"/>
                        </a:spcAft>
                      </a:pPr>
                      <a:r>
                        <a:rPr lang="en-IN" sz="2500">
                          <a:solidFill>
                            <a:srgbClr val="3A3A3A"/>
                          </a:solidFill>
                          <a:latin typeface="Nirmala UI"/>
                          <a:ea typeface="Calibri"/>
                          <a:cs typeface="Times New Roman"/>
                        </a:rPr>
                        <a:t>५</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500">
                          <a:solidFill>
                            <a:srgbClr val="202122"/>
                          </a:solidFill>
                          <a:latin typeface="Nirmala UI"/>
                          <a:ea typeface="Calibri"/>
                          <a:cs typeface="Times New Roman"/>
                        </a:rPr>
                        <a:t>৫</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500">
                          <a:solidFill>
                            <a:srgbClr val="202122"/>
                          </a:solidFill>
                          <a:latin typeface="Arial"/>
                          <a:ea typeface="Calibri"/>
                          <a:cs typeface="Times New Roman"/>
                        </a:rPr>
                        <a:t>pas</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0463">
                <a:tc>
                  <a:txBody>
                    <a:bodyPr/>
                    <a:lstStyle/>
                    <a:p>
                      <a:pPr algn="ctr">
                        <a:lnSpc>
                          <a:spcPct val="115000"/>
                        </a:lnSpc>
                        <a:spcAft>
                          <a:spcPts val="0"/>
                        </a:spcAft>
                      </a:pPr>
                      <a:r>
                        <a:rPr lang="en-IN" sz="2500">
                          <a:solidFill>
                            <a:srgbClr val="3A3A3A"/>
                          </a:solidFill>
                          <a:latin typeface="Nirmala UI"/>
                          <a:ea typeface="Calibri"/>
                          <a:cs typeface="Times New Roman"/>
                        </a:rPr>
                        <a:t>६</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500">
                          <a:solidFill>
                            <a:srgbClr val="202122"/>
                          </a:solidFill>
                          <a:latin typeface="Nirmala UI"/>
                          <a:ea typeface="Calibri"/>
                          <a:cs typeface="Times New Roman"/>
                        </a:rPr>
                        <a:t>৬</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500">
                          <a:solidFill>
                            <a:srgbClr val="202122"/>
                          </a:solidFill>
                          <a:latin typeface="Arial"/>
                          <a:ea typeface="Calibri"/>
                          <a:cs typeface="Times New Roman"/>
                        </a:rPr>
                        <a:t>soy</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0463">
                <a:tc>
                  <a:txBody>
                    <a:bodyPr/>
                    <a:lstStyle/>
                    <a:p>
                      <a:pPr algn="ctr">
                        <a:lnSpc>
                          <a:spcPct val="115000"/>
                        </a:lnSpc>
                        <a:spcAft>
                          <a:spcPts val="0"/>
                        </a:spcAft>
                      </a:pPr>
                      <a:r>
                        <a:rPr lang="en-IN" sz="2500">
                          <a:solidFill>
                            <a:srgbClr val="3A3A3A"/>
                          </a:solidFill>
                          <a:latin typeface="Nirmala UI"/>
                          <a:ea typeface="Calibri"/>
                          <a:cs typeface="Times New Roman"/>
                        </a:rPr>
                        <a:t>७</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500">
                          <a:solidFill>
                            <a:srgbClr val="202122"/>
                          </a:solidFill>
                          <a:latin typeface="Nirmala UI"/>
                          <a:ea typeface="Calibri"/>
                          <a:cs typeface="Times New Roman"/>
                        </a:rPr>
                        <a:t>৭</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500">
                          <a:solidFill>
                            <a:srgbClr val="202122"/>
                          </a:solidFill>
                          <a:latin typeface="Arial"/>
                          <a:ea typeface="Calibri"/>
                          <a:cs typeface="Times New Roman"/>
                        </a:rPr>
                        <a:t>xat</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0463">
                <a:tc>
                  <a:txBody>
                    <a:bodyPr/>
                    <a:lstStyle/>
                    <a:p>
                      <a:pPr algn="ctr">
                        <a:lnSpc>
                          <a:spcPct val="115000"/>
                        </a:lnSpc>
                        <a:spcAft>
                          <a:spcPts val="0"/>
                        </a:spcAft>
                      </a:pPr>
                      <a:r>
                        <a:rPr lang="en-IN" sz="2500">
                          <a:solidFill>
                            <a:srgbClr val="3A3A3A"/>
                          </a:solidFill>
                          <a:latin typeface="Nirmala UI"/>
                          <a:ea typeface="Calibri"/>
                          <a:cs typeface="Times New Roman"/>
                        </a:rPr>
                        <a:t>८</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500">
                          <a:solidFill>
                            <a:srgbClr val="202122"/>
                          </a:solidFill>
                          <a:latin typeface="Nirmala UI"/>
                          <a:ea typeface="Calibri"/>
                          <a:cs typeface="Times New Roman"/>
                        </a:rPr>
                        <a:t>৮</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500">
                          <a:solidFill>
                            <a:srgbClr val="202122"/>
                          </a:solidFill>
                          <a:latin typeface="Arial"/>
                          <a:ea typeface="Calibri"/>
                          <a:cs typeface="Times New Roman"/>
                        </a:rPr>
                        <a:t>ath</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0463">
                <a:tc>
                  <a:txBody>
                    <a:bodyPr/>
                    <a:lstStyle/>
                    <a:p>
                      <a:pPr algn="ctr">
                        <a:lnSpc>
                          <a:spcPct val="115000"/>
                        </a:lnSpc>
                        <a:spcAft>
                          <a:spcPts val="0"/>
                        </a:spcAft>
                      </a:pPr>
                      <a:r>
                        <a:rPr lang="en-IN" sz="2500">
                          <a:solidFill>
                            <a:srgbClr val="3A3A3A"/>
                          </a:solidFill>
                          <a:latin typeface="Nirmala UI"/>
                          <a:ea typeface="Calibri"/>
                          <a:cs typeface="Times New Roman"/>
                        </a:rPr>
                        <a:t>९</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500">
                          <a:solidFill>
                            <a:srgbClr val="202122"/>
                          </a:solidFill>
                          <a:latin typeface="Nirmala UI"/>
                          <a:ea typeface="Calibri"/>
                          <a:cs typeface="Times New Roman"/>
                        </a:rPr>
                        <a:t>৯</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500" dirty="0">
                          <a:solidFill>
                            <a:srgbClr val="202122"/>
                          </a:solidFill>
                          <a:latin typeface="Arial"/>
                          <a:ea typeface="Calibri"/>
                          <a:cs typeface="Times New Roman"/>
                        </a:rPr>
                        <a:t>no</a:t>
                      </a:r>
                      <a:endParaRPr lang="en-IN" sz="25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7017306"/>
          </a:xfrm>
          <a:prstGeom prst="rect">
            <a:avLst/>
          </a:prstGeom>
          <a:solidFill>
            <a:srgbClr val="66FF33"/>
          </a:solidFill>
        </p:spPr>
        <p:txBody>
          <a:bodyPr wrap="square" rtlCol="0">
            <a:spAutoFit/>
          </a:bodyPr>
          <a:lstStyle/>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a:p>
        </p:txBody>
      </p:sp>
      <p:pic>
        <p:nvPicPr>
          <p:cNvPr id="4" name="Picture 3" descr="E:\IN THE LAND OF IBN BATTUTA A MEMOIR\EK BHARAT SHRESTH BHARAT LECTURE\NYKS Assam\Ek-Bharat-Shreshtha-Bharat LOGO.png"/>
          <p:cNvPicPr/>
          <p:nvPr/>
        </p:nvPicPr>
        <p:blipFill>
          <a:blip r:embed="rId2" cstate="print"/>
          <a:srcRect/>
          <a:stretch>
            <a:fillRect/>
          </a:stretch>
        </p:blipFill>
        <p:spPr bwMode="auto">
          <a:xfrm>
            <a:off x="304800" y="152400"/>
            <a:ext cx="560156" cy="561975"/>
          </a:xfrm>
          <a:prstGeom prst="rect">
            <a:avLst/>
          </a:prstGeom>
          <a:noFill/>
          <a:ln w="9525">
            <a:noFill/>
            <a:miter lim="800000"/>
            <a:headEnd/>
            <a:tailEnd/>
          </a:ln>
        </p:spPr>
      </p:pic>
      <p:pic>
        <p:nvPicPr>
          <p:cNvPr id="5" name="Picture 4" descr="E:\IN THE LAND OF IBN BATTUTA A MEMOIR\EK BHARAT SHRESTH BHARAT LECTURE\NYKS Assam\NYKS LOGO 2.jpg"/>
          <p:cNvPicPr/>
          <p:nvPr/>
        </p:nvPicPr>
        <p:blipFill>
          <a:blip r:embed="rId3" cstate="print"/>
          <a:srcRect/>
          <a:stretch>
            <a:fillRect/>
          </a:stretch>
        </p:blipFill>
        <p:spPr bwMode="auto">
          <a:xfrm>
            <a:off x="8077200" y="304800"/>
            <a:ext cx="694720" cy="437674"/>
          </a:xfrm>
          <a:prstGeom prst="rect">
            <a:avLst/>
          </a:prstGeom>
          <a:noFill/>
          <a:ln w="9525">
            <a:noFill/>
            <a:miter lim="800000"/>
            <a:headEnd/>
            <a:tailEnd/>
          </a:ln>
        </p:spPr>
      </p:pic>
      <p:sp>
        <p:nvSpPr>
          <p:cNvPr id="6" name="TextBox 5"/>
          <p:cNvSpPr txBox="1"/>
          <p:nvPr/>
        </p:nvSpPr>
        <p:spPr>
          <a:xfrm>
            <a:off x="533400" y="2743200"/>
            <a:ext cx="7924800" cy="784830"/>
          </a:xfrm>
          <a:prstGeom prst="rect">
            <a:avLst/>
          </a:prstGeom>
          <a:noFill/>
        </p:spPr>
        <p:txBody>
          <a:bodyPr wrap="square" rtlCol="0">
            <a:spAutoFit/>
          </a:bodyPr>
          <a:lstStyle/>
          <a:p>
            <a:pPr algn="ctr"/>
            <a:r>
              <a:rPr lang="en-GB" sz="4500" b="1" dirty="0" smtClean="0">
                <a:solidFill>
                  <a:srgbClr val="FF0000"/>
                </a:solidFill>
                <a:latin typeface="Times New Roman" pitchFamily="18" charset="0"/>
                <a:cs typeface="Times New Roman" pitchFamily="18" charset="0"/>
              </a:rPr>
              <a:t>100 Standard Sentences</a:t>
            </a:r>
            <a:endParaRPr lang="en-GB" sz="4500" b="1"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7017306"/>
          </a:xfrm>
          <a:prstGeom prst="rect">
            <a:avLst/>
          </a:prstGeom>
          <a:solidFill>
            <a:srgbClr val="66FF33"/>
          </a:solidFill>
        </p:spPr>
        <p:txBody>
          <a:bodyPr wrap="square" rtlCol="0">
            <a:spAutoFit/>
          </a:bodyPr>
          <a:lstStyle/>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a:p>
        </p:txBody>
      </p:sp>
      <p:pic>
        <p:nvPicPr>
          <p:cNvPr id="4" name="Picture 3" descr="E:\IN THE LAND OF IBN BATTUTA A MEMOIR\EK BHARAT SHRESTH BHARAT LECTURE\NYKS Assam\Ek-Bharat-Shreshtha-Bharat LOGO.png"/>
          <p:cNvPicPr/>
          <p:nvPr/>
        </p:nvPicPr>
        <p:blipFill>
          <a:blip r:embed="rId2" cstate="print"/>
          <a:srcRect/>
          <a:stretch>
            <a:fillRect/>
          </a:stretch>
        </p:blipFill>
        <p:spPr bwMode="auto">
          <a:xfrm>
            <a:off x="304800" y="152400"/>
            <a:ext cx="560156" cy="561975"/>
          </a:xfrm>
          <a:prstGeom prst="rect">
            <a:avLst/>
          </a:prstGeom>
          <a:noFill/>
          <a:ln w="9525">
            <a:noFill/>
            <a:miter lim="800000"/>
            <a:headEnd/>
            <a:tailEnd/>
          </a:ln>
        </p:spPr>
      </p:pic>
      <p:pic>
        <p:nvPicPr>
          <p:cNvPr id="5" name="Picture 4" descr="E:\IN THE LAND OF IBN BATTUTA A MEMOIR\EK BHARAT SHRESTH BHARAT LECTURE\NYKS Assam\NYKS LOGO 2.jpg"/>
          <p:cNvPicPr/>
          <p:nvPr/>
        </p:nvPicPr>
        <p:blipFill>
          <a:blip r:embed="rId3" cstate="print"/>
          <a:srcRect/>
          <a:stretch>
            <a:fillRect/>
          </a:stretch>
        </p:blipFill>
        <p:spPr bwMode="auto">
          <a:xfrm>
            <a:off x="8077200" y="304800"/>
            <a:ext cx="694720" cy="437674"/>
          </a:xfrm>
          <a:prstGeom prst="rect">
            <a:avLst/>
          </a:prstGeom>
          <a:noFill/>
          <a:ln w="9525">
            <a:noFill/>
            <a:miter lim="800000"/>
            <a:headEnd/>
            <a:tailEnd/>
          </a:ln>
        </p:spPr>
      </p:pic>
      <p:pic>
        <p:nvPicPr>
          <p:cNvPr id="12289" name="Picture 1" descr="C:\Users\NYK\Desktop\ppt\1.jpg"/>
          <p:cNvPicPr>
            <a:picLocks noChangeAspect="1" noChangeArrowheads="1"/>
          </p:cNvPicPr>
          <p:nvPr/>
        </p:nvPicPr>
        <p:blipFill>
          <a:blip r:embed="rId4"/>
          <a:srcRect/>
          <a:stretch>
            <a:fillRect/>
          </a:stretch>
        </p:blipFill>
        <p:spPr bwMode="auto">
          <a:xfrm>
            <a:off x="304800" y="990600"/>
            <a:ext cx="8526463" cy="5600700"/>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7017306"/>
          </a:xfrm>
          <a:prstGeom prst="rect">
            <a:avLst/>
          </a:prstGeom>
          <a:solidFill>
            <a:srgbClr val="66FF33"/>
          </a:solidFill>
        </p:spPr>
        <p:txBody>
          <a:bodyPr wrap="square" rtlCol="0">
            <a:spAutoFit/>
          </a:bodyPr>
          <a:lstStyle/>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a:p>
        </p:txBody>
      </p:sp>
      <p:pic>
        <p:nvPicPr>
          <p:cNvPr id="4" name="Picture 3" descr="E:\IN THE LAND OF IBN BATTUTA A MEMOIR\EK BHARAT SHRESTH BHARAT LECTURE\NYKS Assam\Ek-Bharat-Shreshtha-Bharat LOGO.png"/>
          <p:cNvPicPr/>
          <p:nvPr/>
        </p:nvPicPr>
        <p:blipFill>
          <a:blip r:embed="rId2" cstate="print"/>
          <a:srcRect/>
          <a:stretch>
            <a:fillRect/>
          </a:stretch>
        </p:blipFill>
        <p:spPr bwMode="auto">
          <a:xfrm>
            <a:off x="304800" y="152400"/>
            <a:ext cx="560156" cy="561975"/>
          </a:xfrm>
          <a:prstGeom prst="rect">
            <a:avLst/>
          </a:prstGeom>
          <a:noFill/>
          <a:ln w="9525">
            <a:noFill/>
            <a:miter lim="800000"/>
            <a:headEnd/>
            <a:tailEnd/>
          </a:ln>
        </p:spPr>
      </p:pic>
      <p:pic>
        <p:nvPicPr>
          <p:cNvPr id="5" name="Picture 4" descr="E:\IN THE LAND OF IBN BATTUTA A MEMOIR\EK BHARAT SHRESTH BHARAT LECTURE\NYKS Assam\NYKS LOGO 2.jpg"/>
          <p:cNvPicPr/>
          <p:nvPr/>
        </p:nvPicPr>
        <p:blipFill>
          <a:blip r:embed="rId3" cstate="print"/>
          <a:srcRect/>
          <a:stretch>
            <a:fillRect/>
          </a:stretch>
        </p:blipFill>
        <p:spPr bwMode="auto">
          <a:xfrm>
            <a:off x="8077200" y="304800"/>
            <a:ext cx="694720" cy="437674"/>
          </a:xfrm>
          <a:prstGeom prst="rect">
            <a:avLst/>
          </a:prstGeom>
          <a:noFill/>
          <a:ln w="9525">
            <a:noFill/>
            <a:miter lim="800000"/>
            <a:headEnd/>
            <a:tailEnd/>
          </a:ln>
        </p:spPr>
      </p:pic>
      <p:pic>
        <p:nvPicPr>
          <p:cNvPr id="33794" name="Picture 2" descr="C:\Users\NYK\Desktop\ppt\2.jpg"/>
          <p:cNvPicPr>
            <a:picLocks noChangeAspect="1" noChangeArrowheads="1"/>
          </p:cNvPicPr>
          <p:nvPr/>
        </p:nvPicPr>
        <p:blipFill>
          <a:blip r:embed="rId4"/>
          <a:srcRect/>
          <a:stretch>
            <a:fillRect/>
          </a:stretch>
        </p:blipFill>
        <p:spPr bwMode="auto">
          <a:xfrm>
            <a:off x="304800" y="838200"/>
            <a:ext cx="8632825" cy="5768975"/>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7017306"/>
          </a:xfrm>
          <a:prstGeom prst="rect">
            <a:avLst/>
          </a:prstGeom>
          <a:solidFill>
            <a:srgbClr val="66FF33"/>
          </a:solidFill>
        </p:spPr>
        <p:txBody>
          <a:bodyPr wrap="square" rtlCol="0">
            <a:spAutoFit/>
          </a:bodyPr>
          <a:lstStyle/>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a:p>
        </p:txBody>
      </p:sp>
      <p:pic>
        <p:nvPicPr>
          <p:cNvPr id="4" name="Picture 3" descr="E:\IN THE LAND OF IBN BATTUTA A MEMOIR\EK BHARAT SHRESTH BHARAT LECTURE\NYKS Assam\Ek-Bharat-Shreshtha-Bharat LOGO.png"/>
          <p:cNvPicPr/>
          <p:nvPr/>
        </p:nvPicPr>
        <p:blipFill>
          <a:blip r:embed="rId2" cstate="print"/>
          <a:srcRect/>
          <a:stretch>
            <a:fillRect/>
          </a:stretch>
        </p:blipFill>
        <p:spPr bwMode="auto">
          <a:xfrm>
            <a:off x="304800" y="152400"/>
            <a:ext cx="560156" cy="561975"/>
          </a:xfrm>
          <a:prstGeom prst="rect">
            <a:avLst/>
          </a:prstGeom>
          <a:noFill/>
          <a:ln w="9525">
            <a:noFill/>
            <a:miter lim="800000"/>
            <a:headEnd/>
            <a:tailEnd/>
          </a:ln>
        </p:spPr>
      </p:pic>
      <p:pic>
        <p:nvPicPr>
          <p:cNvPr id="5" name="Picture 4" descr="E:\IN THE LAND OF IBN BATTUTA A MEMOIR\EK BHARAT SHRESTH BHARAT LECTURE\NYKS Assam\NYKS LOGO 2.jpg"/>
          <p:cNvPicPr/>
          <p:nvPr/>
        </p:nvPicPr>
        <p:blipFill>
          <a:blip r:embed="rId3" cstate="print"/>
          <a:srcRect/>
          <a:stretch>
            <a:fillRect/>
          </a:stretch>
        </p:blipFill>
        <p:spPr bwMode="auto">
          <a:xfrm>
            <a:off x="8077200" y="304800"/>
            <a:ext cx="694720" cy="437674"/>
          </a:xfrm>
          <a:prstGeom prst="rect">
            <a:avLst/>
          </a:prstGeom>
          <a:noFill/>
          <a:ln w="9525">
            <a:noFill/>
            <a:miter lim="800000"/>
            <a:headEnd/>
            <a:tailEnd/>
          </a:ln>
        </p:spPr>
      </p:pic>
      <p:pic>
        <p:nvPicPr>
          <p:cNvPr id="34818" name="Picture 2" descr="C:\Users\NYK\Desktop\ppt\3.jpg"/>
          <p:cNvPicPr>
            <a:picLocks noChangeAspect="1" noChangeArrowheads="1"/>
          </p:cNvPicPr>
          <p:nvPr/>
        </p:nvPicPr>
        <p:blipFill>
          <a:blip r:embed="rId4"/>
          <a:srcRect/>
          <a:stretch>
            <a:fillRect/>
          </a:stretch>
        </p:blipFill>
        <p:spPr bwMode="auto">
          <a:xfrm>
            <a:off x="152400" y="762000"/>
            <a:ext cx="8839199" cy="6023885"/>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7017306"/>
          </a:xfrm>
          <a:prstGeom prst="rect">
            <a:avLst/>
          </a:prstGeom>
          <a:solidFill>
            <a:srgbClr val="66FF33"/>
          </a:solidFill>
        </p:spPr>
        <p:txBody>
          <a:bodyPr wrap="square" rtlCol="0">
            <a:spAutoFit/>
          </a:bodyPr>
          <a:lstStyle/>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a:p>
        </p:txBody>
      </p:sp>
      <p:pic>
        <p:nvPicPr>
          <p:cNvPr id="4" name="Picture 3" descr="E:\IN THE LAND OF IBN BATTUTA A MEMOIR\EK BHARAT SHRESTH BHARAT LECTURE\NYKS Assam\Ek-Bharat-Shreshtha-Bharat LOGO.png"/>
          <p:cNvPicPr/>
          <p:nvPr/>
        </p:nvPicPr>
        <p:blipFill>
          <a:blip r:embed="rId2" cstate="print"/>
          <a:srcRect/>
          <a:stretch>
            <a:fillRect/>
          </a:stretch>
        </p:blipFill>
        <p:spPr bwMode="auto">
          <a:xfrm>
            <a:off x="304800" y="152400"/>
            <a:ext cx="560156" cy="561975"/>
          </a:xfrm>
          <a:prstGeom prst="rect">
            <a:avLst/>
          </a:prstGeom>
          <a:noFill/>
          <a:ln w="9525">
            <a:noFill/>
            <a:miter lim="800000"/>
            <a:headEnd/>
            <a:tailEnd/>
          </a:ln>
        </p:spPr>
      </p:pic>
      <p:pic>
        <p:nvPicPr>
          <p:cNvPr id="5" name="Picture 4" descr="E:\IN THE LAND OF IBN BATTUTA A MEMOIR\EK BHARAT SHRESTH BHARAT LECTURE\NYKS Assam\NYKS LOGO 2.jpg"/>
          <p:cNvPicPr/>
          <p:nvPr/>
        </p:nvPicPr>
        <p:blipFill>
          <a:blip r:embed="rId3" cstate="print"/>
          <a:srcRect/>
          <a:stretch>
            <a:fillRect/>
          </a:stretch>
        </p:blipFill>
        <p:spPr bwMode="auto">
          <a:xfrm>
            <a:off x="8077200" y="304800"/>
            <a:ext cx="694720" cy="437674"/>
          </a:xfrm>
          <a:prstGeom prst="rect">
            <a:avLst/>
          </a:prstGeom>
          <a:noFill/>
          <a:ln w="9525">
            <a:noFill/>
            <a:miter lim="800000"/>
            <a:headEnd/>
            <a:tailEnd/>
          </a:ln>
        </p:spPr>
      </p:pic>
      <p:pic>
        <p:nvPicPr>
          <p:cNvPr id="35842" name="Picture 2" descr="C:\Users\NYK\Desktop\ppt\4.jpg"/>
          <p:cNvPicPr>
            <a:picLocks noChangeAspect="1" noChangeArrowheads="1"/>
          </p:cNvPicPr>
          <p:nvPr/>
        </p:nvPicPr>
        <p:blipFill>
          <a:blip r:embed="rId4"/>
          <a:srcRect/>
          <a:stretch>
            <a:fillRect/>
          </a:stretch>
        </p:blipFill>
        <p:spPr bwMode="auto">
          <a:xfrm>
            <a:off x="152400" y="838200"/>
            <a:ext cx="8839200" cy="6019800"/>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7017306"/>
          </a:xfrm>
          <a:prstGeom prst="rect">
            <a:avLst/>
          </a:prstGeom>
          <a:solidFill>
            <a:srgbClr val="66FF33"/>
          </a:solidFill>
        </p:spPr>
        <p:txBody>
          <a:bodyPr wrap="square" rtlCol="0">
            <a:spAutoFit/>
          </a:bodyPr>
          <a:lstStyle/>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a:p>
        </p:txBody>
      </p:sp>
      <p:pic>
        <p:nvPicPr>
          <p:cNvPr id="4" name="Picture 3" descr="E:\IN THE LAND OF IBN BATTUTA A MEMOIR\EK BHARAT SHRESTH BHARAT LECTURE\NYKS Assam\Ek-Bharat-Shreshtha-Bharat LOGO.png"/>
          <p:cNvPicPr/>
          <p:nvPr/>
        </p:nvPicPr>
        <p:blipFill>
          <a:blip r:embed="rId2" cstate="print"/>
          <a:srcRect/>
          <a:stretch>
            <a:fillRect/>
          </a:stretch>
        </p:blipFill>
        <p:spPr bwMode="auto">
          <a:xfrm>
            <a:off x="304800" y="152400"/>
            <a:ext cx="560156" cy="561975"/>
          </a:xfrm>
          <a:prstGeom prst="rect">
            <a:avLst/>
          </a:prstGeom>
          <a:noFill/>
          <a:ln w="9525">
            <a:noFill/>
            <a:miter lim="800000"/>
            <a:headEnd/>
            <a:tailEnd/>
          </a:ln>
        </p:spPr>
      </p:pic>
      <p:pic>
        <p:nvPicPr>
          <p:cNvPr id="5" name="Picture 4" descr="E:\IN THE LAND OF IBN BATTUTA A MEMOIR\EK BHARAT SHRESTH BHARAT LECTURE\NYKS Assam\NYKS LOGO 2.jpg"/>
          <p:cNvPicPr/>
          <p:nvPr/>
        </p:nvPicPr>
        <p:blipFill>
          <a:blip r:embed="rId3" cstate="print"/>
          <a:srcRect/>
          <a:stretch>
            <a:fillRect/>
          </a:stretch>
        </p:blipFill>
        <p:spPr bwMode="auto">
          <a:xfrm>
            <a:off x="8077200" y="304800"/>
            <a:ext cx="694720" cy="437674"/>
          </a:xfrm>
          <a:prstGeom prst="rect">
            <a:avLst/>
          </a:prstGeom>
          <a:noFill/>
          <a:ln w="9525">
            <a:noFill/>
            <a:miter lim="800000"/>
            <a:headEnd/>
            <a:tailEnd/>
          </a:ln>
        </p:spPr>
      </p:pic>
      <p:pic>
        <p:nvPicPr>
          <p:cNvPr id="36866" name="Picture 2" descr="C:\Users\NYK\Desktop\ppt\5.jpg"/>
          <p:cNvPicPr>
            <a:picLocks noChangeAspect="1" noChangeArrowheads="1"/>
          </p:cNvPicPr>
          <p:nvPr/>
        </p:nvPicPr>
        <p:blipFill>
          <a:blip r:embed="rId4"/>
          <a:srcRect/>
          <a:stretch>
            <a:fillRect/>
          </a:stretch>
        </p:blipFill>
        <p:spPr bwMode="auto">
          <a:xfrm>
            <a:off x="152400" y="856125"/>
            <a:ext cx="8839200" cy="6001875"/>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7017306"/>
          </a:xfrm>
          <a:prstGeom prst="rect">
            <a:avLst/>
          </a:prstGeom>
          <a:solidFill>
            <a:srgbClr val="66FF33"/>
          </a:solidFill>
        </p:spPr>
        <p:txBody>
          <a:bodyPr wrap="square" rtlCol="0">
            <a:spAutoFit/>
          </a:bodyPr>
          <a:lstStyle/>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a:p>
        </p:txBody>
      </p:sp>
      <p:pic>
        <p:nvPicPr>
          <p:cNvPr id="4" name="Picture 3" descr="E:\IN THE LAND OF IBN BATTUTA A MEMOIR\EK BHARAT SHRESTH BHARAT LECTURE\NYKS Assam\Ek-Bharat-Shreshtha-Bharat LOGO.png"/>
          <p:cNvPicPr/>
          <p:nvPr/>
        </p:nvPicPr>
        <p:blipFill>
          <a:blip r:embed="rId4" cstate="print"/>
          <a:srcRect/>
          <a:stretch>
            <a:fillRect/>
          </a:stretch>
        </p:blipFill>
        <p:spPr bwMode="auto">
          <a:xfrm>
            <a:off x="304800" y="152400"/>
            <a:ext cx="560156" cy="561975"/>
          </a:xfrm>
          <a:prstGeom prst="rect">
            <a:avLst/>
          </a:prstGeom>
          <a:noFill/>
          <a:ln w="9525">
            <a:noFill/>
            <a:miter lim="800000"/>
            <a:headEnd/>
            <a:tailEnd/>
          </a:ln>
        </p:spPr>
      </p:pic>
      <p:pic>
        <p:nvPicPr>
          <p:cNvPr id="5" name="Picture 4" descr="E:\IN THE LAND OF IBN BATTUTA A MEMOIR\EK BHARAT SHRESTH BHARAT LECTURE\NYKS Assam\NYKS LOGO 2.jpg"/>
          <p:cNvPicPr/>
          <p:nvPr/>
        </p:nvPicPr>
        <p:blipFill>
          <a:blip r:embed="rId5" cstate="print"/>
          <a:srcRect/>
          <a:stretch>
            <a:fillRect/>
          </a:stretch>
        </p:blipFill>
        <p:spPr bwMode="auto">
          <a:xfrm>
            <a:off x="8077200" y="304800"/>
            <a:ext cx="694720" cy="437674"/>
          </a:xfrm>
          <a:prstGeom prst="rect">
            <a:avLst/>
          </a:prstGeom>
          <a:noFill/>
          <a:ln w="9525">
            <a:noFill/>
            <a:miter lim="800000"/>
            <a:headEnd/>
            <a:tailEnd/>
          </a:ln>
        </p:spPr>
      </p:pic>
      <p:sp>
        <p:nvSpPr>
          <p:cNvPr id="6" name="TextBox 5"/>
          <p:cNvSpPr txBox="1"/>
          <p:nvPr/>
        </p:nvSpPr>
        <p:spPr>
          <a:xfrm>
            <a:off x="609600" y="762000"/>
            <a:ext cx="7924800" cy="784830"/>
          </a:xfrm>
          <a:prstGeom prst="rect">
            <a:avLst/>
          </a:prstGeom>
          <a:noFill/>
        </p:spPr>
        <p:txBody>
          <a:bodyPr wrap="square" rtlCol="0">
            <a:spAutoFit/>
          </a:bodyPr>
          <a:lstStyle/>
          <a:p>
            <a:pPr algn="ctr"/>
            <a:r>
              <a:rPr lang="en-GB" sz="4500" b="1" dirty="0" smtClean="0">
                <a:solidFill>
                  <a:srgbClr val="FF0000"/>
                </a:solidFill>
                <a:latin typeface="Times New Roman" pitchFamily="18" charset="0"/>
                <a:cs typeface="Times New Roman" pitchFamily="18" charset="0"/>
              </a:rPr>
              <a:t>TRIVIA</a:t>
            </a:r>
            <a:endParaRPr lang="en-GB" sz="4500" b="1" dirty="0">
              <a:solidFill>
                <a:srgbClr val="FF0000"/>
              </a:solidFill>
              <a:latin typeface="Times New Roman" pitchFamily="18" charset="0"/>
              <a:cs typeface="Times New Roman" pitchFamily="18" charset="0"/>
            </a:endParaRPr>
          </a:p>
        </p:txBody>
      </p:sp>
      <p:pic>
        <p:nvPicPr>
          <p:cNvPr id="9" name="buku-hum-hum-kore-cut.mp3">
            <a:hlinkClick r:id="" action="ppaction://media"/>
          </p:cNvPr>
          <p:cNvPicPr>
            <a:picLocks noRot="1" noChangeAspect="1"/>
          </p:cNvPicPr>
          <p:nvPr>
            <a:audioFile r:link="rId1"/>
          </p:nvPr>
        </p:nvPicPr>
        <p:blipFill>
          <a:blip r:embed="rId6"/>
          <a:stretch>
            <a:fillRect/>
          </a:stretch>
        </p:blipFill>
        <p:spPr>
          <a:xfrm>
            <a:off x="1219200" y="1752600"/>
            <a:ext cx="244475" cy="244475"/>
          </a:xfrm>
          <a:prstGeom prst="rect">
            <a:avLst/>
          </a:prstGeom>
        </p:spPr>
      </p:pic>
      <p:pic>
        <p:nvPicPr>
          <p:cNvPr id="10" name="dil-hoom-hoom-karay-cut.mp3">
            <a:hlinkClick r:id="" action="ppaction://media"/>
          </p:cNvPr>
          <p:cNvPicPr>
            <a:picLocks noRot="1" noChangeAspect="1"/>
          </p:cNvPicPr>
          <p:nvPr>
            <a:audioFile r:link="rId2"/>
          </p:nvPr>
        </p:nvPicPr>
        <p:blipFill>
          <a:blip r:embed="rId7"/>
          <a:stretch>
            <a:fillRect/>
          </a:stretch>
        </p:blipFill>
        <p:spPr>
          <a:xfrm>
            <a:off x="7467600" y="1676400"/>
            <a:ext cx="244475" cy="244475"/>
          </a:xfrm>
          <a:prstGeom prst="rect">
            <a:avLst/>
          </a:prstGeom>
        </p:spPr>
      </p:pic>
      <p:sp>
        <p:nvSpPr>
          <p:cNvPr id="11" name="TextBox 10"/>
          <p:cNvSpPr txBox="1"/>
          <p:nvPr/>
        </p:nvSpPr>
        <p:spPr>
          <a:xfrm>
            <a:off x="304800" y="4419600"/>
            <a:ext cx="3505200" cy="1754326"/>
          </a:xfrm>
          <a:prstGeom prst="rect">
            <a:avLst/>
          </a:prstGeom>
          <a:noFill/>
        </p:spPr>
        <p:txBody>
          <a:bodyPr wrap="square" rtlCol="0">
            <a:spAutoFit/>
          </a:bodyPr>
          <a:lstStyle/>
          <a:p>
            <a:pPr algn="just"/>
            <a:r>
              <a:rPr lang="en-IN" b="1" dirty="0" smtClean="0">
                <a:latin typeface="Times New Roman" pitchFamily="18" charset="0"/>
                <a:cs typeface="Times New Roman" pitchFamily="18" charset="0"/>
              </a:rPr>
              <a:t>The Assamese Song “</a:t>
            </a:r>
            <a:r>
              <a:rPr lang="en-IN" b="1" dirty="0" err="1" smtClean="0">
                <a:latin typeface="Times New Roman" pitchFamily="18" charset="0"/>
                <a:cs typeface="Times New Roman" pitchFamily="18" charset="0"/>
              </a:rPr>
              <a:t>Buku</a:t>
            </a:r>
            <a:r>
              <a:rPr lang="en-IN" b="1" dirty="0" smtClean="0">
                <a:latin typeface="Times New Roman" pitchFamily="18" charset="0"/>
                <a:cs typeface="Times New Roman" pitchFamily="18" charset="0"/>
              </a:rPr>
              <a:t> </a:t>
            </a:r>
            <a:r>
              <a:rPr lang="en-IN" b="1" dirty="0" err="1" smtClean="0">
                <a:latin typeface="Times New Roman" pitchFamily="18" charset="0"/>
                <a:cs typeface="Times New Roman" pitchFamily="18" charset="0"/>
              </a:rPr>
              <a:t>Hom</a:t>
            </a:r>
            <a:r>
              <a:rPr lang="en-IN" b="1" dirty="0" smtClean="0">
                <a:latin typeface="Times New Roman" pitchFamily="18" charset="0"/>
                <a:cs typeface="Times New Roman" pitchFamily="18" charset="0"/>
              </a:rPr>
              <a:t> </a:t>
            </a:r>
            <a:r>
              <a:rPr lang="en-IN" b="1" dirty="0" err="1" smtClean="0">
                <a:latin typeface="Times New Roman" pitchFamily="18" charset="0"/>
                <a:cs typeface="Times New Roman" pitchFamily="18" charset="0"/>
              </a:rPr>
              <a:t>Hom</a:t>
            </a:r>
            <a:r>
              <a:rPr lang="en-IN" b="1" dirty="0" smtClean="0">
                <a:latin typeface="Times New Roman" pitchFamily="18" charset="0"/>
                <a:cs typeface="Times New Roman" pitchFamily="18" charset="0"/>
              </a:rPr>
              <a:t> </a:t>
            </a:r>
            <a:r>
              <a:rPr lang="en-IN" b="1" dirty="0" err="1" smtClean="0">
                <a:latin typeface="Times New Roman" pitchFamily="18" charset="0"/>
                <a:cs typeface="Times New Roman" pitchFamily="18" charset="0"/>
              </a:rPr>
              <a:t>Kore</a:t>
            </a:r>
            <a:r>
              <a:rPr lang="en-IN" b="1" dirty="0" smtClean="0">
                <a:latin typeface="Times New Roman" pitchFamily="18" charset="0"/>
                <a:cs typeface="Times New Roman" pitchFamily="18" charset="0"/>
              </a:rPr>
              <a:t>” composed and sung by Bharat </a:t>
            </a:r>
            <a:r>
              <a:rPr lang="en-IN" b="1" dirty="0" err="1" smtClean="0">
                <a:latin typeface="Times New Roman" pitchFamily="18" charset="0"/>
                <a:cs typeface="Times New Roman" pitchFamily="18" charset="0"/>
              </a:rPr>
              <a:t>Ratna</a:t>
            </a:r>
            <a:r>
              <a:rPr lang="en-IN" b="1" dirty="0" smtClean="0">
                <a:latin typeface="Times New Roman" pitchFamily="18" charset="0"/>
                <a:cs typeface="Times New Roman" pitchFamily="18" charset="0"/>
              </a:rPr>
              <a:t> Dr. </a:t>
            </a:r>
            <a:r>
              <a:rPr lang="en-IN" b="1" dirty="0" err="1" smtClean="0">
                <a:latin typeface="Times New Roman" pitchFamily="18" charset="0"/>
                <a:cs typeface="Times New Roman" pitchFamily="18" charset="0"/>
              </a:rPr>
              <a:t>Bhupen</a:t>
            </a:r>
            <a:r>
              <a:rPr lang="en-IN" b="1" dirty="0" smtClean="0">
                <a:latin typeface="Times New Roman" pitchFamily="18" charset="0"/>
                <a:cs typeface="Times New Roman" pitchFamily="18" charset="0"/>
              </a:rPr>
              <a:t> </a:t>
            </a:r>
            <a:r>
              <a:rPr lang="en-IN" b="1" dirty="0" err="1" smtClean="0">
                <a:latin typeface="Times New Roman" pitchFamily="18" charset="0"/>
                <a:cs typeface="Times New Roman" pitchFamily="18" charset="0"/>
              </a:rPr>
              <a:t>Hazarika</a:t>
            </a:r>
            <a:r>
              <a:rPr lang="en-IN" b="1" dirty="0" smtClean="0">
                <a:latin typeface="Times New Roman" pitchFamily="18" charset="0"/>
                <a:cs typeface="Times New Roman" pitchFamily="18" charset="0"/>
              </a:rPr>
              <a:t> in the Assamese Movie “</a:t>
            </a:r>
            <a:r>
              <a:rPr lang="en-IN" b="1" dirty="0" err="1" smtClean="0">
                <a:latin typeface="Times New Roman" pitchFamily="18" charset="0"/>
                <a:cs typeface="Times New Roman" pitchFamily="18" charset="0"/>
              </a:rPr>
              <a:t>Maniram</a:t>
            </a:r>
            <a:r>
              <a:rPr lang="en-IN" b="1" dirty="0" smtClean="0">
                <a:latin typeface="Times New Roman" pitchFamily="18" charset="0"/>
                <a:cs typeface="Times New Roman" pitchFamily="18" charset="0"/>
              </a:rPr>
              <a:t> </a:t>
            </a:r>
            <a:r>
              <a:rPr lang="en-IN" b="1" dirty="0" err="1" smtClean="0">
                <a:latin typeface="Times New Roman" pitchFamily="18" charset="0"/>
                <a:cs typeface="Times New Roman" pitchFamily="18" charset="0"/>
              </a:rPr>
              <a:t>Dewan</a:t>
            </a:r>
            <a:r>
              <a:rPr lang="en-IN" b="1" dirty="0" smtClean="0">
                <a:latin typeface="Times New Roman" pitchFamily="18" charset="0"/>
                <a:cs typeface="Times New Roman" pitchFamily="18" charset="0"/>
              </a:rPr>
              <a:t>” in the year 1963.</a:t>
            </a:r>
            <a:endParaRPr lang="en-IN" b="1" dirty="0">
              <a:latin typeface="Times New Roman" pitchFamily="18" charset="0"/>
              <a:cs typeface="Times New Roman" pitchFamily="18" charset="0"/>
            </a:endParaRPr>
          </a:p>
        </p:txBody>
      </p:sp>
      <p:sp>
        <p:nvSpPr>
          <p:cNvPr id="13" name="TextBox 12"/>
          <p:cNvSpPr txBox="1"/>
          <p:nvPr/>
        </p:nvSpPr>
        <p:spPr>
          <a:xfrm>
            <a:off x="5181600" y="4419600"/>
            <a:ext cx="3505200" cy="2308324"/>
          </a:xfrm>
          <a:prstGeom prst="rect">
            <a:avLst/>
          </a:prstGeom>
          <a:noFill/>
        </p:spPr>
        <p:txBody>
          <a:bodyPr wrap="square" rtlCol="0">
            <a:spAutoFit/>
          </a:bodyPr>
          <a:lstStyle/>
          <a:p>
            <a:pPr algn="just"/>
            <a:r>
              <a:rPr lang="en-IN" b="1" dirty="0" smtClean="0">
                <a:latin typeface="Times New Roman" pitchFamily="18" charset="0"/>
                <a:cs typeface="Times New Roman" pitchFamily="18" charset="0"/>
              </a:rPr>
              <a:t>The Hindi Song “</a:t>
            </a:r>
            <a:r>
              <a:rPr lang="en-IN" b="1" dirty="0" err="1" smtClean="0">
                <a:latin typeface="Times New Roman" pitchFamily="18" charset="0"/>
                <a:cs typeface="Times New Roman" pitchFamily="18" charset="0"/>
              </a:rPr>
              <a:t>Dil</a:t>
            </a:r>
            <a:r>
              <a:rPr lang="en-IN" b="1" dirty="0" smtClean="0">
                <a:latin typeface="Times New Roman" pitchFamily="18" charset="0"/>
                <a:cs typeface="Times New Roman" pitchFamily="18" charset="0"/>
              </a:rPr>
              <a:t> Hum </a:t>
            </a:r>
            <a:r>
              <a:rPr lang="en-IN" b="1" dirty="0" err="1" smtClean="0">
                <a:latin typeface="Times New Roman" pitchFamily="18" charset="0"/>
                <a:cs typeface="Times New Roman" pitchFamily="18" charset="0"/>
              </a:rPr>
              <a:t>Hum</a:t>
            </a:r>
            <a:r>
              <a:rPr lang="en-IN" b="1" dirty="0" smtClean="0">
                <a:latin typeface="Times New Roman" pitchFamily="18" charset="0"/>
                <a:cs typeface="Times New Roman" pitchFamily="18" charset="0"/>
              </a:rPr>
              <a:t> </a:t>
            </a:r>
            <a:r>
              <a:rPr lang="en-IN" b="1" dirty="0" err="1" smtClean="0">
                <a:latin typeface="Times New Roman" pitchFamily="18" charset="0"/>
                <a:cs typeface="Times New Roman" pitchFamily="18" charset="0"/>
              </a:rPr>
              <a:t>Kare</a:t>
            </a:r>
            <a:r>
              <a:rPr lang="en-IN" b="1" dirty="0" smtClean="0">
                <a:latin typeface="Times New Roman" pitchFamily="18" charset="0"/>
                <a:cs typeface="Times New Roman" pitchFamily="18" charset="0"/>
              </a:rPr>
              <a:t>” was composed by Bharat </a:t>
            </a:r>
            <a:r>
              <a:rPr lang="en-IN" b="1" dirty="0" err="1" smtClean="0">
                <a:latin typeface="Times New Roman" pitchFamily="18" charset="0"/>
                <a:cs typeface="Times New Roman" pitchFamily="18" charset="0"/>
              </a:rPr>
              <a:t>Ratna</a:t>
            </a:r>
            <a:r>
              <a:rPr lang="en-IN" b="1" dirty="0" smtClean="0">
                <a:latin typeface="Times New Roman" pitchFamily="18" charset="0"/>
                <a:cs typeface="Times New Roman" pitchFamily="18" charset="0"/>
              </a:rPr>
              <a:t> Dr. </a:t>
            </a:r>
            <a:r>
              <a:rPr lang="en-IN" b="1" dirty="0" err="1" smtClean="0">
                <a:latin typeface="Times New Roman" pitchFamily="18" charset="0"/>
                <a:cs typeface="Times New Roman" pitchFamily="18" charset="0"/>
              </a:rPr>
              <a:t>Bhupen</a:t>
            </a:r>
            <a:r>
              <a:rPr lang="en-IN" b="1" dirty="0" smtClean="0">
                <a:latin typeface="Times New Roman" pitchFamily="18" charset="0"/>
                <a:cs typeface="Times New Roman" pitchFamily="18" charset="0"/>
              </a:rPr>
              <a:t> </a:t>
            </a:r>
            <a:r>
              <a:rPr lang="en-IN" b="1" dirty="0" err="1" smtClean="0">
                <a:latin typeface="Times New Roman" pitchFamily="18" charset="0"/>
                <a:cs typeface="Times New Roman" pitchFamily="18" charset="0"/>
              </a:rPr>
              <a:t>Hazarika</a:t>
            </a:r>
            <a:r>
              <a:rPr lang="en-IN" b="1" dirty="0" smtClean="0">
                <a:latin typeface="Times New Roman" pitchFamily="18" charset="0"/>
                <a:cs typeface="Times New Roman" pitchFamily="18" charset="0"/>
              </a:rPr>
              <a:t> in the Movie “</a:t>
            </a:r>
            <a:r>
              <a:rPr lang="en-IN" b="1" dirty="0" err="1" smtClean="0">
                <a:latin typeface="Times New Roman" pitchFamily="18" charset="0"/>
                <a:cs typeface="Times New Roman" pitchFamily="18" charset="0"/>
              </a:rPr>
              <a:t>Rudaali</a:t>
            </a:r>
            <a:r>
              <a:rPr lang="en-IN" b="1" dirty="0" smtClean="0">
                <a:latin typeface="Times New Roman" pitchFamily="18" charset="0"/>
                <a:cs typeface="Times New Roman" pitchFamily="18" charset="0"/>
              </a:rPr>
              <a:t>” in the year 1993. The song was written by </a:t>
            </a:r>
            <a:r>
              <a:rPr lang="en-IN" b="1" dirty="0" err="1" smtClean="0">
                <a:latin typeface="Times New Roman" pitchFamily="18" charset="0"/>
                <a:cs typeface="Times New Roman" pitchFamily="18" charset="0"/>
              </a:rPr>
              <a:t>Gulzar</a:t>
            </a:r>
            <a:r>
              <a:rPr lang="en-IN" b="1" dirty="0" smtClean="0">
                <a:latin typeface="Times New Roman" pitchFamily="18" charset="0"/>
                <a:cs typeface="Times New Roman" pitchFamily="18" charset="0"/>
              </a:rPr>
              <a:t> and sung by Bharat </a:t>
            </a:r>
            <a:r>
              <a:rPr lang="en-IN" b="1" dirty="0" err="1" smtClean="0">
                <a:latin typeface="Times New Roman" pitchFamily="18" charset="0"/>
                <a:cs typeface="Times New Roman" pitchFamily="18" charset="0"/>
              </a:rPr>
              <a:t>Ratna</a:t>
            </a:r>
            <a:r>
              <a:rPr lang="en-IN" b="1" dirty="0" smtClean="0">
                <a:latin typeface="Times New Roman" pitchFamily="18" charset="0"/>
                <a:cs typeface="Times New Roman" pitchFamily="18" charset="0"/>
              </a:rPr>
              <a:t> </a:t>
            </a:r>
            <a:r>
              <a:rPr lang="en-IN" b="1" dirty="0" err="1" smtClean="0">
                <a:latin typeface="Times New Roman" pitchFamily="18" charset="0"/>
                <a:cs typeface="Times New Roman" pitchFamily="18" charset="0"/>
              </a:rPr>
              <a:t>Lata</a:t>
            </a:r>
            <a:r>
              <a:rPr lang="en-IN" b="1" dirty="0" smtClean="0">
                <a:latin typeface="Times New Roman" pitchFamily="18" charset="0"/>
                <a:cs typeface="Times New Roman" pitchFamily="18" charset="0"/>
              </a:rPr>
              <a:t> </a:t>
            </a:r>
            <a:r>
              <a:rPr lang="en-IN" b="1" dirty="0" err="1" smtClean="0">
                <a:latin typeface="Times New Roman" pitchFamily="18" charset="0"/>
                <a:cs typeface="Times New Roman" pitchFamily="18" charset="0"/>
              </a:rPr>
              <a:t>Mangeshkar</a:t>
            </a:r>
            <a:r>
              <a:rPr lang="en-IN" b="1" dirty="0" smtClean="0">
                <a:latin typeface="Times New Roman" pitchFamily="18" charset="0"/>
                <a:cs typeface="Times New Roman" pitchFamily="18" charset="0"/>
              </a:rPr>
              <a:t>. The movie was based on Rajasthan.</a:t>
            </a:r>
            <a:endParaRPr lang="en-IN" b="1" dirty="0">
              <a:latin typeface="Times New Roman" pitchFamily="18" charset="0"/>
              <a:cs typeface="Times New Roman" pitchFamily="18" charset="0"/>
            </a:endParaRPr>
          </a:p>
        </p:txBody>
      </p:sp>
      <p:pic>
        <p:nvPicPr>
          <p:cNvPr id="1027" name="Picture 3" descr="C:\Users\NYK\Desktop\ppt\ppt\Bupen Hazarika.jpg"/>
          <p:cNvPicPr>
            <a:picLocks noChangeAspect="1" noChangeArrowheads="1"/>
          </p:cNvPicPr>
          <p:nvPr/>
        </p:nvPicPr>
        <p:blipFill>
          <a:blip r:embed="rId8" cstate="print"/>
          <a:srcRect/>
          <a:stretch>
            <a:fillRect/>
          </a:stretch>
        </p:blipFill>
        <p:spPr bwMode="auto">
          <a:xfrm>
            <a:off x="2590800" y="1905000"/>
            <a:ext cx="3810000" cy="214312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20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xEl>
                                              <p:pRg st="0" end="0"/>
                                            </p:txEl>
                                          </p:spTgt>
                                        </p:tgtEl>
                                        <p:attrNameLst>
                                          <p:attrName>style.visibility</p:attrName>
                                        </p:attrNameLst>
                                      </p:cBhvr>
                                      <p:to>
                                        <p:strVal val="visible"/>
                                      </p:to>
                                    </p:set>
                                    <p:animEffect transition="in" filter="fade">
                                      <p:cBhvr>
                                        <p:cTn id="12" dur="2000"/>
                                        <p:tgtEl>
                                          <p:spTgt spid="1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27"/>
                                        </p:tgtEl>
                                        <p:attrNameLst>
                                          <p:attrName>style.visibility</p:attrName>
                                        </p:attrNameLst>
                                      </p:cBhvr>
                                      <p:to>
                                        <p:strVal val="visible"/>
                                      </p:to>
                                    </p:set>
                                    <p:animEffect transition="in" filter="fade">
                                      <p:cBhvr>
                                        <p:cTn id="17" dur="20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8" restart="whenNotActive" fill="hold" evtFilter="cancelBubble" nodeType="interactiveSeq">
                <p:stCondLst>
                  <p:cond evt="onClick" delay="0">
                    <p:tgtEl>
                      <p:spTgt spid="9"/>
                    </p:tgtEl>
                  </p:cond>
                </p:stCondLst>
                <p:endSync evt="end" delay="0">
                  <p:rtn val="all"/>
                </p:endSync>
                <p:childTnLst>
                  <p:par>
                    <p:cTn id="19" fill="hold">
                      <p:stCondLst>
                        <p:cond delay="0"/>
                      </p:stCondLst>
                      <p:childTnLst>
                        <p:par>
                          <p:cTn id="20" fill="hold">
                            <p:stCondLst>
                              <p:cond delay="0"/>
                            </p:stCondLst>
                            <p:childTnLst>
                              <p:par>
                                <p:cTn id="21" presetID="1" presetClass="mediacall" presetSubtype="0" fill="hold" nodeType="clickEffect">
                                  <p:stCondLst>
                                    <p:cond delay="0"/>
                                  </p:stCondLst>
                                  <p:childTnLst>
                                    <p:cmd type="call" cmd="playFrom(0.0)">
                                      <p:cBhvr>
                                        <p:cTn id="22" dur="197607" fill="hold"/>
                                        <p:tgtEl>
                                          <p:spTgt spid="9"/>
                                        </p:tgtEl>
                                      </p:cBhvr>
                                    </p:cmd>
                                  </p:childTnLst>
                                </p:cTn>
                              </p:par>
                            </p:childTnLst>
                          </p:cTn>
                        </p:par>
                      </p:childTnLst>
                    </p:cTn>
                  </p:par>
                </p:childTnLst>
              </p:cTn>
              <p:nextCondLst>
                <p:cond evt="onClick" delay="0">
                  <p:tgtEl>
                    <p:spTgt spid="9"/>
                  </p:tgtEl>
                </p:cond>
              </p:nextCondLst>
            </p:seq>
            <p:audio>
              <p:cMediaNode>
                <p:cTn id="23"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seq concurrent="1" nextAc="seek">
              <p:cTn id="24" restart="whenNotActive" fill="hold" evtFilter="cancelBubble" nodeType="interactiveSeq">
                <p:stCondLst>
                  <p:cond evt="onClick" delay="0">
                    <p:tgtEl>
                      <p:spTgt spid="10"/>
                    </p:tgtEl>
                  </p:cond>
                </p:stCondLst>
                <p:endSync evt="end" delay="0">
                  <p:rtn val="all"/>
                </p:endSync>
                <p:childTnLst>
                  <p:par>
                    <p:cTn id="25" fill="hold">
                      <p:stCondLst>
                        <p:cond delay="0"/>
                      </p:stCondLst>
                      <p:childTnLst>
                        <p:par>
                          <p:cTn id="26" fill="hold">
                            <p:stCondLst>
                              <p:cond delay="0"/>
                            </p:stCondLst>
                            <p:childTnLst>
                              <p:par>
                                <p:cTn id="27" presetID="1" presetClass="mediacall" presetSubtype="0" fill="hold" nodeType="clickEffect">
                                  <p:stCondLst>
                                    <p:cond delay="0"/>
                                  </p:stCondLst>
                                  <p:childTnLst>
                                    <p:cmd type="call" cmd="playFrom(0.0)">
                                      <p:cBhvr>
                                        <p:cTn id="28" dur="191505" fill="hold"/>
                                        <p:tgtEl>
                                          <p:spTgt spid="10"/>
                                        </p:tgtEl>
                                      </p:cBhvr>
                                    </p:cmd>
                                  </p:childTnLst>
                                </p:cTn>
                              </p:par>
                            </p:childTnLst>
                          </p:cTn>
                        </p:par>
                      </p:childTnLst>
                    </p:cTn>
                  </p:par>
                </p:childTnLst>
              </p:cTn>
              <p:nextCondLst>
                <p:cond evt="onClick" delay="0">
                  <p:tgtEl>
                    <p:spTgt spid="10"/>
                  </p:tgtEl>
                </p:cond>
              </p:nextCondLst>
            </p:seq>
            <p:audio>
              <p:cMediaNode>
                <p:cTn id="29" fill="hold" display="0">
                  <p:stCondLst>
                    <p:cond delay="indefinite"/>
                  </p:stCondLst>
                  <p:endCondLst>
                    <p:cond evt="onNext" delay="0">
                      <p:tgtEl>
                        <p:sldTgt/>
                      </p:tgtEl>
                    </p:cond>
                    <p:cond evt="onPrev" delay="0">
                      <p:tgtEl>
                        <p:sldTgt/>
                      </p:tgtEl>
                    </p:cond>
                    <p:cond evt="onStopAudio" delay="0">
                      <p:tgtEl>
                        <p:sldTgt/>
                      </p:tgtEl>
                    </p:cond>
                  </p:endCondLst>
                </p:cTn>
                <p:tgtEl>
                  <p:spTgt spid="10"/>
                </p:tgtEl>
              </p:cMediaNode>
            </p:audio>
          </p:childTnLst>
        </p:cTn>
      </p:par>
    </p:tnLst>
    <p:bldLst>
      <p:bldP spid="11" grpId="0" build="allAtOnce"/>
      <p:bldP spid="13" grpId="0"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7017306"/>
          </a:xfrm>
          <a:prstGeom prst="rect">
            <a:avLst/>
          </a:prstGeom>
          <a:solidFill>
            <a:srgbClr val="66FF33"/>
          </a:solidFill>
        </p:spPr>
        <p:txBody>
          <a:bodyPr wrap="square" rtlCol="0">
            <a:spAutoFit/>
          </a:bodyPr>
          <a:lstStyle/>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a:p>
        </p:txBody>
      </p:sp>
      <p:pic>
        <p:nvPicPr>
          <p:cNvPr id="4" name="Picture 3" descr="E:\IN THE LAND OF IBN BATTUTA A MEMOIR\EK BHARAT SHRESTH BHARAT LECTURE\NYKS Assam\Ek-Bharat-Shreshtha-Bharat LOGO.png"/>
          <p:cNvPicPr/>
          <p:nvPr/>
        </p:nvPicPr>
        <p:blipFill>
          <a:blip r:embed="rId2" cstate="print"/>
          <a:srcRect/>
          <a:stretch>
            <a:fillRect/>
          </a:stretch>
        </p:blipFill>
        <p:spPr bwMode="auto">
          <a:xfrm>
            <a:off x="304800" y="152400"/>
            <a:ext cx="560156" cy="561975"/>
          </a:xfrm>
          <a:prstGeom prst="rect">
            <a:avLst/>
          </a:prstGeom>
          <a:noFill/>
          <a:ln w="9525">
            <a:noFill/>
            <a:miter lim="800000"/>
            <a:headEnd/>
            <a:tailEnd/>
          </a:ln>
        </p:spPr>
      </p:pic>
      <p:pic>
        <p:nvPicPr>
          <p:cNvPr id="5" name="Picture 4" descr="E:\IN THE LAND OF IBN BATTUTA A MEMOIR\EK BHARAT SHRESTH BHARAT LECTURE\NYKS Assam\NYKS LOGO 2.jpg"/>
          <p:cNvPicPr/>
          <p:nvPr/>
        </p:nvPicPr>
        <p:blipFill>
          <a:blip r:embed="rId3" cstate="print"/>
          <a:srcRect/>
          <a:stretch>
            <a:fillRect/>
          </a:stretch>
        </p:blipFill>
        <p:spPr bwMode="auto">
          <a:xfrm>
            <a:off x="8077200" y="304800"/>
            <a:ext cx="694720" cy="437674"/>
          </a:xfrm>
          <a:prstGeom prst="rect">
            <a:avLst/>
          </a:prstGeom>
          <a:noFill/>
          <a:ln w="9525">
            <a:noFill/>
            <a:miter lim="800000"/>
            <a:headEnd/>
            <a:tailEnd/>
          </a:ln>
        </p:spPr>
      </p:pic>
      <p:pic>
        <p:nvPicPr>
          <p:cNvPr id="37890" name="Picture 2" descr="C:\Users\NYK\Desktop\ppt\6.jpg"/>
          <p:cNvPicPr>
            <a:picLocks noChangeAspect="1" noChangeArrowheads="1"/>
          </p:cNvPicPr>
          <p:nvPr/>
        </p:nvPicPr>
        <p:blipFill>
          <a:blip r:embed="rId4"/>
          <a:srcRect/>
          <a:stretch>
            <a:fillRect/>
          </a:stretch>
        </p:blipFill>
        <p:spPr bwMode="auto">
          <a:xfrm>
            <a:off x="228600" y="838200"/>
            <a:ext cx="8686800" cy="6019800"/>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7017306"/>
          </a:xfrm>
          <a:prstGeom prst="rect">
            <a:avLst/>
          </a:prstGeom>
          <a:solidFill>
            <a:srgbClr val="66FF33"/>
          </a:solidFill>
        </p:spPr>
        <p:txBody>
          <a:bodyPr wrap="square" rtlCol="0">
            <a:spAutoFit/>
          </a:bodyPr>
          <a:lstStyle/>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a:p>
        </p:txBody>
      </p:sp>
      <p:pic>
        <p:nvPicPr>
          <p:cNvPr id="4" name="Picture 3" descr="E:\IN THE LAND OF IBN BATTUTA A MEMOIR\EK BHARAT SHRESTH BHARAT LECTURE\NYKS Assam\Ek-Bharat-Shreshtha-Bharat LOGO.png"/>
          <p:cNvPicPr/>
          <p:nvPr/>
        </p:nvPicPr>
        <p:blipFill>
          <a:blip r:embed="rId2" cstate="print"/>
          <a:srcRect/>
          <a:stretch>
            <a:fillRect/>
          </a:stretch>
        </p:blipFill>
        <p:spPr bwMode="auto">
          <a:xfrm>
            <a:off x="304800" y="152400"/>
            <a:ext cx="560156" cy="561975"/>
          </a:xfrm>
          <a:prstGeom prst="rect">
            <a:avLst/>
          </a:prstGeom>
          <a:noFill/>
          <a:ln w="9525">
            <a:noFill/>
            <a:miter lim="800000"/>
            <a:headEnd/>
            <a:tailEnd/>
          </a:ln>
        </p:spPr>
      </p:pic>
      <p:pic>
        <p:nvPicPr>
          <p:cNvPr id="5" name="Picture 4" descr="E:\IN THE LAND OF IBN BATTUTA A MEMOIR\EK BHARAT SHRESTH BHARAT LECTURE\NYKS Assam\NYKS LOGO 2.jpg"/>
          <p:cNvPicPr/>
          <p:nvPr/>
        </p:nvPicPr>
        <p:blipFill>
          <a:blip r:embed="rId3" cstate="print"/>
          <a:srcRect/>
          <a:stretch>
            <a:fillRect/>
          </a:stretch>
        </p:blipFill>
        <p:spPr bwMode="auto">
          <a:xfrm>
            <a:off x="8077200" y="304800"/>
            <a:ext cx="694720" cy="437674"/>
          </a:xfrm>
          <a:prstGeom prst="rect">
            <a:avLst/>
          </a:prstGeom>
          <a:noFill/>
          <a:ln w="9525">
            <a:noFill/>
            <a:miter lim="800000"/>
            <a:headEnd/>
            <a:tailEnd/>
          </a:ln>
        </p:spPr>
      </p:pic>
      <p:pic>
        <p:nvPicPr>
          <p:cNvPr id="38914" name="Picture 2" descr="C:\Users\NYK\Desktop\ppt\7.jpg"/>
          <p:cNvPicPr>
            <a:picLocks noChangeAspect="1" noChangeArrowheads="1"/>
          </p:cNvPicPr>
          <p:nvPr/>
        </p:nvPicPr>
        <p:blipFill>
          <a:blip r:embed="rId4"/>
          <a:srcRect/>
          <a:stretch>
            <a:fillRect/>
          </a:stretch>
        </p:blipFill>
        <p:spPr bwMode="auto">
          <a:xfrm>
            <a:off x="152400" y="838200"/>
            <a:ext cx="8839200" cy="6019800"/>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7017306"/>
          </a:xfrm>
          <a:prstGeom prst="rect">
            <a:avLst/>
          </a:prstGeom>
          <a:solidFill>
            <a:srgbClr val="66FF33"/>
          </a:solidFill>
        </p:spPr>
        <p:txBody>
          <a:bodyPr wrap="square" rtlCol="0">
            <a:spAutoFit/>
          </a:bodyPr>
          <a:lstStyle/>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a:p>
        </p:txBody>
      </p:sp>
      <p:pic>
        <p:nvPicPr>
          <p:cNvPr id="4" name="Picture 3" descr="E:\IN THE LAND OF IBN BATTUTA A MEMOIR\EK BHARAT SHRESTH BHARAT LECTURE\NYKS Assam\Ek-Bharat-Shreshtha-Bharat LOGO.png"/>
          <p:cNvPicPr/>
          <p:nvPr/>
        </p:nvPicPr>
        <p:blipFill>
          <a:blip r:embed="rId2" cstate="print"/>
          <a:srcRect/>
          <a:stretch>
            <a:fillRect/>
          </a:stretch>
        </p:blipFill>
        <p:spPr bwMode="auto">
          <a:xfrm>
            <a:off x="609600" y="304800"/>
            <a:ext cx="1752600" cy="1752600"/>
          </a:xfrm>
          <a:prstGeom prst="rect">
            <a:avLst/>
          </a:prstGeom>
          <a:noFill/>
          <a:ln w="9525">
            <a:noFill/>
            <a:miter lim="800000"/>
            <a:headEnd/>
            <a:tailEnd/>
          </a:ln>
        </p:spPr>
      </p:pic>
      <p:pic>
        <p:nvPicPr>
          <p:cNvPr id="5" name="Picture 4" descr="E:\IN THE LAND OF IBN BATTUTA A MEMOIR\EK BHARAT SHRESTH BHARAT LECTURE\NYKS Assam\NYKS LOGO 2.jpg"/>
          <p:cNvPicPr/>
          <p:nvPr/>
        </p:nvPicPr>
        <p:blipFill>
          <a:blip r:embed="rId3" cstate="print"/>
          <a:srcRect/>
          <a:stretch>
            <a:fillRect/>
          </a:stretch>
        </p:blipFill>
        <p:spPr bwMode="auto">
          <a:xfrm>
            <a:off x="6934200" y="304800"/>
            <a:ext cx="1837720" cy="1524000"/>
          </a:xfrm>
          <a:prstGeom prst="rect">
            <a:avLst/>
          </a:prstGeom>
          <a:noFill/>
          <a:ln w="9525">
            <a:noFill/>
            <a:miter lim="800000"/>
            <a:headEnd/>
            <a:tailEnd/>
          </a:ln>
        </p:spPr>
      </p:pic>
      <p:sp>
        <p:nvSpPr>
          <p:cNvPr id="6" name="TextBox 5"/>
          <p:cNvSpPr txBox="1"/>
          <p:nvPr/>
        </p:nvSpPr>
        <p:spPr>
          <a:xfrm>
            <a:off x="304800" y="2209800"/>
            <a:ext cx="8458200" cy="4401205"/>
          </a:xfrm>
          <a:prstGeom prst="rect">
            <a:avLst/>
          </a:prstGeom>
          <a:noFill/>
        </p:spPr>
        <p:txBody>
          <a:bodyPr wrap="square" rtlCol="0">
            <a:spAutoFit/>
          </a:bodyPr>
          <a:lstStyle/>
          <a:p>
            <a:pPr algn="just"/>
            <a:r>
              <a:rPr lang="en-US" sz="2800" b="1" dirty="0" smtClean="0">
                <a:latin typeface="Times New Roman" pitchFamily="18" charset="0"/>
                <a:cs typeface="Times New Roman" pitchFamily="18" charset="0"/>
              </a:rPr>
              <a:t>The concept of </a:t>
            </a:r>
            <a:r>
              <a:rPr lang="en-US" sz="2800" b="1" dirty="0" smtClean="0">
                <a:solidFill>
                  <a:srgbClr val="CC0000"/>
                </a:solidFill>
                <a:latin typeface="Times New Roman" pitchFamily="18" charset="0"/>
                <a:cs typeface="Times New Roman" pitchFamily="18" charset="0"/>
              </a:rPr>
              <a:t>EK BHARAT SHRESTH BHARAT </a:t>
            </a:r>
            <a:r>
              <a:rPr lang="en-US" sz="2800" b="1" dirty="0" smtClean="0">
                <a:latin typeface="Times New Roman" pitchFamily="18" charset="0"/>
                <a:cs typeface="Times New Roman" pitchFamily="18" charset="0"/>
              </a:rPr>
              <a:t>was announced by </a:t>
            </a:r>
            <a:r>
              <a:rPr lang="en-US" sz="2800" b="1" dirty="0" err="1" smtClean="0">
                <a:latin typeface="Times New Roman" pitchFamily="18" charset="0"/>
                <a:cs typeface="Times New Roman" pitchFamily="18" charset="0"/>
              </a:rPr>
              <a:t>Hon’ble</a:t>
            </a:r>
            <a:r>
              <a:rPr lang="en-US" sz="2800" b="1" dirty="0" smtClean="0">
                <a:latin typeface="Times New Roman" pitchFamily="18" charset="0"/>
                <a:cs typeface="Times New Roman" pitchFamily="18" charset="0"/>
              </a:rPr>
              <a:t> Prime Minister </a:t>
            </a:r>
            <a:r>
              <a:rPr lang="en-US" sz="2800" b="1" dirty="0" err="1" smtClean="0">
                <a:latin typeface="Times New Roman" pitchFamily="18" charset="0"/>
                <a:cs typeface="Times New Roman" pitchFamily="18" charset="0"/>
              </a:rPr>
              <a:t>Narendra</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Modi</a:t>
            </a:r>
            <a:r>
              <a:rPr lang="en-US" sz="2800" b="1" dirty="0" smtClean="0">
                <a:latin typeface="Times New Roman" pitchFamily="18" charset="0"/>
                <a:cs typeface="Times New Roman" pitchFamily="18" charset="0"/>
              </a:rPr>
              <a:t> on 31st October, 2015 on the occasion of the 140th birth anniversary of </a:t>
            </a:r>
            <a:r>
              <a:rPr lang="en-US" sz="2800" b="1" dirty="0" err="1" smtClean="0">
                <a:latin typeface="Times New Roman" pitchFamily="18" charset="0"/>
                <a:cs typeface="Times New Roman" pitchFamily="18" charset="0"/>
              </a:rPr>
              <a:t>Sardar</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Vallabhbhai</a:t>
            </a:r>
            <a:r>
              <a:rPr lang="en-US" sz="2800" b="1" dirty="0" smtClean="0">
                <a:latin typeface="Times New Roman" pitchFamily="18" charset="0"/>
                <a:cs typeface="Times New Roman" pitchFamily="18" charset="0"/>
              </a:rPr>
              <a:t> Patel. </a:t>
            </a:r>
          </a:p>
          <a:p>
            <a:pPr algn="just"/>
            <a:endParaRPr lang="en-US" sz="2800" b="1" dirty="0" smtClean="0">
              <a:solidFill>
                <a:srgbClr val="FF0000"/>
              </a:solidFill>
              <a:latin typeface="Times New Roman" pitchFamily="18" charset="0"/>
              <a:cs typeface="Times New Roman" pitchFamily="18" charset="0"/>
            </a:endParaRPr>
          </a:p>
          <a:p>
            <a:pPr algn="just"/>
            <a:r>
              <a:rPr lang="en-US" sz="2800" b="1" dirty="0" smtClean="0">
                <a:solidFill>
                  <a:srgbClr val="CC0000"/>
                </a:solidFill>
                <a:latin typeface="Times New Roman" pitchFamily="18" charset="0"/>
                <a:cs typeface="Times New Roman" pitchFamily="18" charset="0"/>
              </a:rPr>
              <a:t>OBJECTIVES: </a:t>
            </a:r>
            <a:r>
              <a:rPr lang="en-US" sz="2800" b="1" dirty="0" smtClean="0">
                <a:latin typeface="Times New Roman" pitchFamily="18" charset="0"/>
                <a:cs typeface="Times New Roman" pitchFamily="18" charset="0"/>
              </a:rPr>
              <a:t>The exchange of knowledge, of history, language, culture, traditions and practices of different states will lead to an enhanced understanding and bonding between one another, thereby strengthening the unity and integrity of India.</a:t>
            </a:r>
            <a:endParaRPr lang="en-GB" sz="2800" dirty="0">
              <a:latin typeface="Times New Roman" pitchFamily="18" charset="0"/>
              <a:cs typeface="Times New Roman" pitchFamily="18" charset="0"/>
            </a:endParaRPr>
          </a:p>
        </p:txBody>
      </p:sp>
      <p:pic>
        <p:nvPicPr>
          <p:cNvPr id="7" name="Picture 6" descr="E:\IN THE LAND OF IBN BATTUTA A MEMOIR\EK BHARAT SHRESTH BHARAT LECTURE\Prime minister.jpg"/>
          <p:cNvPicPr/>
          <p:nvPr/>
        </p:nvPicPr>
        <p:blipFill>
          <a:blip r:embed="rId4"/>
          <a:srcRect/>
          <a:stretch>
            <a:fillRect/>
          </a:stretch>
        </p:blipFill>
        <p:spPr bwMode="auto">
          <a:xfrm>
            <a:off x="3657600" y="152400"/>
            <a:ext cx="1905000" cy="189555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7017306"/>
          </a:xfrm>
          <a:prstGeom prst="rect">
            <a:avLst/>
          </a:prstGeom>
          <a:solidFill>
            <a:srgbClr val="66FF33"/>
          </a:solidFill>
        </p:spPr>
        <p:txBody>
          <a:bodyPr wrap="square" rtlCol="0">
            <a:spAutoFit/>
          </a:bodyPr>
          <a:lstStyle/>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a:p>
        </p:txBody>
      </p:sp>
      <p:pic>
        <p:nvPicPr>
          <p:cNvPr id="4" name="Picture 3" descr="E:\IN THE LAND OF IBN BATTUTA A MEMOIR\EK BHARAT SHRESTH BHARAT LECTURE\NYKS Assam\Ek-Bharat-Shreshtha-Bharat LOGO.png"/>
          <p:cNvPicPr/>
          <p:nvPr/>
        </p:nvPicPr>
        <p:blipFill>
          <a:blip r:embed="rId2" cstate="print"/>
          <a:srcRect/>
          <a:stretch>
            <a:fillRect/>
          </a:stretch>
        </p:blipFill>
        <p:spPr bwMode="auto">
          <a:xfrm>
            <a:off x="304800" y="152400"/>
            <a:ext cx="560156" cy="561975"/>
          </a:xfrm>
          <a:prstGeom prst="rect">
            <a:avLst/>
          </a:prstGeom>
          <a:noFill/>
          <a:ln w="9525">
            <a:noFill/>
            <a:miter lim="800000"/>
            <a:headEnd/>
            <a:tailEnd/>
          </a:ln>
        </p:spPr>
      </p:pic>
      <p:pic>
        <p:nvPicPr>
          <p:cNvPr id="5" name="Picture 4" descr="E:\IN THE LAND OF IBN BATTUTA A MEMOIR\EK BHARAT SHRESTH BHARAT LECTURE\NYKS Assam\NYKS LOGO 2.jpg"/>
          <p:cNvPicPr/>
          <p:nvPr/>
        </p:nvPicPr>
        <p:blipFill>
          <a:blip r:embed="rId3" cstate="print"/>
          <a:srcRect/>
          <a:stretch>
            <a:fillRect/>
          </a:stretch>
        </p:blipFill>
        <p:spPr bwMode="auto">
          <a:xfrm>
            <a:off x="8077200" y="304800"/>
            <a:ext cx="694720" cy="437674"/>
          </a:xfrm>
          <a:prstGeom prst="rect">
            <a:avLst/>
          </a:prstGeom>
          <a:noFill/>
          <a:ln w="9525">
            <a:noFill/>
            <a:miter lim="800000"/>
            <a:headEnd/>
            <a:tailEnd/>
          </a:ln>
        </p:spPr>
      </p:pic>
      <p:pic>
        <p:nvPicPr>
          <p:cNvPr id="39938" name="Picture 2" descr="C:\Users\NYK\Desktop\ppt\8.jpg"/>
          <p:cNvPicPr>
            <a:picLocks noChangeAspect="1" noChangeArrowheads="1"/>
          </p:cNvPicPr>
          <p:nvPr/>
        </p:nvPicPr>
        <p:blipFill>
          <a:blip r:embed="rId4"/>
          <a:srcRect/>
          <a:stretch>
            <a:fillRect/>
          </a:stretch>
        </p:blipFill>
        <p:spPr bwMode="auto">
          <a:xfrm>
            <a:off x="152400" y="784225"/>
            <a:ext cx="8839200" cy="6073775"/>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7017306"/>
          </a:xfrm>
          <a:prstGeom prst="rect">
            <a:avLst/>
          </a:prstGeom>
          <a:solidFill>
            <a:srgbClr val="66FF33"/>
          </a:solidFill>
        </p:spPr>
        <p:txBody>
          <a:bodyPr wrap="square" rtlCol="0">
            <a:spAutoFit/>
          </a:bodyPr>
          <a:lstStyle/>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a:p>
        </p:txBody>
      </p:sp>
      <p:pic>
        <p:nvPicPr>
          <p:cNvPr id="4" name="Picture 3" descr="E:\IN THE LAND OF IBN BATTUTA A MEMOIR\EK BHARAT SHRESTH BHARAT LECTURE\NYKS Assam\Ek-Bharat-Shreshtha-Bharat LOGO.png"/>
          <p:cNvPicPr/>
          <p:nvPr/>
        </p:nvPicPr>
        <p:blipFill>
          <a:blip r:embed="rId2" cstate="print"/>
          <a:srcRect/>
          <a:stretch>
            <a:fillRect/>
          </a:stretch>
        </p:blipFill>
        <p:spPr bwMode="auto">
          <a:xfrm>
            <a:off x="304800" y="152400"/>
            <a:ext cx="560156" cy="561975"/>
          </a:xfrm>
          <a:prstGeom prst="rect">
            <a:avLst/>
          </a:prstGeom>
          <a:noFill/>
          <a:ln w="9525">
            <a:noFill/>
            <a:miter lim="800000"/>
            <a:headEnd/>
            <a:tailEnd/>
          </a:ln>
        </p:spPr>
      </p:pic>
      <p:pic>
        <p:nvPicPr>
          <p:cNvPr id="5" name="Picture 4" descr="E:\IN THE LAND OF IBN BATTUTA A MEMOIR\EK BHARAT SHRESTH BHARAT LECTURE\NYKS Assam\NYKS LOGO 2.jpg"/>
          <p:cNvPicPr/>
          <p:nvPr/>
        </p:nvPicPr>
        <p:blipFill>
          <a:blip r:embed="rId3" cstate="print"/>
          <a:srcRect/>
          <a:stretch>
            <a:fillRect/>
          </a:stretch>
        </p:blipFill>
        <p:spPr bwMode="auto">
          <a:xfrm>
            <a:off x="8077200" y="304800"/>
            <a:ext cx="694720" cy="437674"/>
          </a:xfrm>
          <a:prstGeom prst="rect">
            <a:avLst/>
          </a:prstGeom>
          <a:noFill/>
          <a:ln w="9525">
            <a:noFill/>
            <a:miter lim="800000"/>
            <a:headEnd/>
            <a:tailEnd/>
          </a:ln>
        </p:spPr>
      </p:pic>
      <p:pic>
        <p:nvPicPr>
          <p:cNvPr id="40962" name="Picture 2" descr="C:\Users\NYK\Desktop\ppt\9.jpg"/>
          <p:cNvPicPr>
            <a:picLocks noChangeAspect="1" noChangeArrowheads="1"/>
          </p:cNvPicPr>
          <p:nvPr/>
        </p:nvPicPr>
        <p:blipFill>
          <a:blip r:embed="rId4"/>
          <a:srcRect/>
          <a:stretch>
            <a:fillRect/>
          </a:stretch>
        </p:blipFill>
        <p:spPr bwMode="auto">
          <a:xfrm>
            <a:off x="152400" y="838200"/>
            <a:ext cx="8839200" cy="6019800"/>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7017306"/>
          </a:xfrm>
          <a:prstGeom prst="rect">
            <a:avLst/>
          </a:prstGeom>
          <a:solidFill>
            <a:srgbClr val="66FF33"/>
          </a:solidFill>
        </p:spPr>
        <p:txBody>
          <a:bodyPr wrap="square" rtlCol="0">
            <a:spAutoFit/>
          </a:bodyPr>
          <a:lstStyle/>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a:p>
        </p:txBody>
      </p:sp>
      <p:pic>
        <p:nvPicPr>
          <p:cNvPr id="4" name="Picture 3" descr="E:\IN THE LAND OF IBN BATTUTA A MEMOIR\EK BHARAT SHRESTH BHARAT LECTURE\NYKS Assam\Ek-Bharat-Shreshtha-Bharat LOGO.png"/>
          <p:cNvPicPr/>
          <p:nvPr/>
        </p:nvPicPr>
        <p:blipFill>
          <a:blip r:embed="rId2" cstate="print"/>
          <a:srcRect/>
          <a:stretch>
            <a:fillRect/>
          </a:stretch>
        </p:blipFill>
        <p:spPr bwMode="auto">
          <a:xfrm>
            <a:off x="304800" y="152400"/>
            <a:ext cx="560156" cy="561975"/>
          </a:xfrm>
          <a:prstGeom prst="rect">
            <a:avLst/>
          </a:prstGeom>
          <a:noFill/>
          <a:ln w="9525">
            <a:noFill/>
            <a:miter lim="800000"/>
            <a:headEnd/>
            <a:tailEnd/>
          </a:ln>
        </p:spPr>
      </p:pic>
      <p:pic>
        <p:nvPicPr>
          <p:cNvPr id="5" name="Picture 4" descr="E:\IN THE LAND OF IBN BATTUTA A MEMOIR\EK BHARAT SHRESTH BHARAT LECTURE\NYKS Assam\NYKS LOGO 2.jpg"/>
          <p:cNvPicPr/>
          <p:nvPr/>
        </p:nvPicPr>
        <p:blipFill>
          <a:blip r:embed="rId3" cstate="print"/>
          <a:srcRect/>
          <a:stretch>
            <a:fillRect/>
          </a:stretch>
        </p:blipFill>
        <p:spPr bwMode="auto">
          <a:xfrm>
            <a:off x="8077200" y="304800"/>
            <a:ext cx="694720" cy="437674"/>
          </a:xfrm>
          <a:prstGeom prst="rect">
            <a:avLst/>
          </a:prstGeom>
          <a:noFill/>
          <a:ln w="9525">
            <a:noFill/>
            <a:miter lim="800000"/>
            <a:headEnd/>
            <a:tailEnd/>
          </a:ln>
        </p:spPr>
      </p:pic>
      <p:pic>
        <p:nvPicPr>
          <p:cNvPr id="41986" name="Picture 2" descr="C:\Users\NYK\Desktop\ppt\10.jpg"/>
          <p:cNvPicPr>
            <a:picLocks noChangeAspect="1" noChangeArrowheads="1"/>
          </p:cNvPicPr>
          <p:nvPr/>
        </p:nvPicPr>
        <p:blipFill>
          <a:blip r:embed="rId4"/>
          <a:srcRect/>
          <a:stretch>
            <a:fillRect/>
          </a:stretch>
        </p:blipFill>
        <p:spPr bwMode="auto">
          <a:xfrm>
            <a:off x="152400" y="838200"/>
            <a:ext cx="8839200" cy="6019800"/>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7017306"/>
          </a:xfrm>
          <a:prstGeom prst="rect">
            <a:avLst/>
          </a:prstGeom>
          <a:solidFill>
            <a:srgbClr val="66FF33"/>
          </a:solidFill>
        </p:spPr>
        <p:txBody>
          <a:bodyPr wrap="square" rtlCol="0">
            <a:spAutoFit/>
          </a:bodyPr>
          <a:lstStyle/>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a:p>
        </p:txBody>
      </p:sp>
      <p:pic>
        <p:nvPicPr>
          <p:cNvPr id="4" name="Picture 3" descr="E:\IN THE LAND OF IBN BATTUTA A MEMOIR\EK BHARAT SHRESTH BHARAT LECTURE\NYKS Assam\Ek-Bharat-Shreshtha-Bharat LOGO.png"/>
          <p:cNvPicPr/>
          <p:nvPr/>
        </p:nvPicPr>
        <p:blipFill>
          <a:blip r:embed="rId2" cstate="print"/>
          <a:srcRect/>
          <a:stretch>
            <a:fillRect/>
          </a:stretch>
        </p:blipFill>
        <p:spPr bwMode="auto">
          <a:xfrm>
            <a:off x="304800" y="152400"/>
            <a:ext cx="560156" cy="561975"/>
          </a:xfrm>
          <a:prstGeom prst="rect">
            <a:avLst/>
          </a:prstGeom>
          <a:noFill/>
          <a:ln w="9525">
            <a:noFill/>
            <a:miter lim="800000"/>
            <a:headEnd/>
            <a:tailEnd/>
          </a:ln>
        </p:spPr>
      </p:pic>
      <p:pic>
        <p:nvPicPr>
          <p:cNvPr id="5" name="Picture 4" descr="E:\IN THE LAND OF IBN BATTUTA A MEMOIR\EK BHARAT SHRESTH BHARAT LECTURE\NYKS Assam\NYKS LOGO 2.jpg"/>
          <p:cNvPicPr/>
          <p:nvPr/>
        </p:nvPicPr>
        <p:blipFill>
          <a:blip r:embed="rId3" cstate="print"/>
          <a:srcRect/>
          <a:stretch>
            <a:fillRect/>
          </a:stretch>
        </p:blipFill>
        <p:spPr bwMode="auto">
          <a:xfrm>
            <a:off x="8077200" y="304800"/>
            <a:ext cx="694720" cy="437674"/>
          </a:xfrm>
          <a:prstGeom prst="rect">
            <a:avLst/>
          </a:prstGeom>
          <a:noFill/>
          <a:ln w="9525">
            <a:noFill/>
            <a:miter lim="800000"/>
            <a:headEnd/>
            <a:tailEnd/>
          </a:ln>
        </p:spPr>
      </p:pic>
      <p:pic>
        <p:nvPicPr>
          <p:cNvPr id="43010" name="Picture 2" descr="C:\Users\NYK\Desktop\ppt\11.jpg"/>
          <p:cNvPicPr>
            <a:picLocks noChangeAspect="1" noChangeArrowheads="1"/>
          </p:cNvPicPr>
          <p:nvPr/>
        </p:nvPicPr>
        <p:blipFill>
          <a:blip r:embed="rId4"/>
          <a:srcRect/>
          <a:stretch>
            <a:fillRect/>
          </a:stretch>
        </p:blipFill>
        <p:spPr bwMode="auto">
          <a:xfrm>
            <a:off x="990600" y="228600"/>
            <a:ext cx="6942137" cy="6438900"/>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7017306"/>
          </a:xfrm>
          <a:prstGeom prst="rect">
            <a:avLst/>
          </a:prstGeom>
          <a:solidFill>
            <a:srgbClr val="66FF33"/>
          </a:solidFill>
        </p:spPr>
        <p:txBody>
          <a:bodyPr wrap="square" rtlCol="0">
            <a:spAutoFit/>
          </a:bodyPr>
          <a:lstStyle/>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a:p>
        </p:txBody>
      </p:sp>
      <p:pic>
        <p:nvPicPr>
          <p:cNvPr id="4" name="Picture 3" descr="E:\IN THE LAND OF IBN BATTUTA A MEMOIR\EK BHARAT SHRESTH BHARAT LECTURE\NYKS Assam\Ek-Bharat-Shreshtha-Bharat LOGO.png"/>
          <p:cNvPicPr/>
          <p:nvPr/>
        </p:nvPicPr>
        <p:blipFill>
          <a:blip r:embed="rId2" cstate="print"/>
          <a:srcRect/>
          <a:stretch>
            <a:fillRect/>
          </a:stretch>
        </p:blipFill>
        <p:spPr bwMode="auto">
          <a:xfrm>
            <a:off x="304800" y="152400"/>
            <a:ext cx="560156" cy="561975"/>
          </a:xfrm>
          <a:prstGeom prst="rect">
            <a:avLst/>
          </a:prstGeom>
          <a:noFill/>
          <a:ln w="9525">
            <a:noFill/>
            <a:miter lim="800000"/>
            <a:headEnd/>
            <a:tailEnd/>
          </a:ln>
        </p:spPr>
      </p:pic>
      <p:pic>
        <p:nvPicPr>
          <p:cNvPr id="5" name="Picture 4" descr="E:\IN THE LAND OF IBN BATTUTA A MEMOIR\EK BHARAT SHRESTH BHARAT LECTURE\NYKS Assam\NYKS LOGO 2.jpg"/>
          <p:cNvPicPr/>
          <p:nvPr/>
        </p:nvPicPr>
        <p:blipFill>
          <a:blip r:embed="rId3" cstate="print"/>
          <a:srcRect/>
          <a:stretch>
            <a:fillRect/>
          </a:stretch>
        </p:blipFill>
        <p:spPr bwMode="auto">
          <a:xfrm>
            <a:off x="8077200" y="304800"/>
            <a:ext cx="694720" cy="437674"/>
          </a:xfrm>
          <a:prstGeom prst="rect">
            <a:avLst/>
          </a:prstGeom>
          <a:noFill/>
          <a:ln w="9525">
            <a:noFill/>
            <a:miter lim="800000"/>
            <a:headEnd/>
            <a:tailEnd/>
          </a:ln>
        </p:spPr>
      </p:pic>
      <p:sp>
        <p:nvSpPr>
          <p:cNvPr id="6" name="TextBox 5"/>
          <p:cNvSpPr txBox="1"/>
          <p:nvPr/>
        </p:nvSpPr>
        <p:spPr>
          <a:xfrm>
            <a:off x="533400" y="762000"/>
            <a:ext cx="7924800" cy="677108"/>
          </a:xfrm>
          <a:prstGeom prst="rect">
            <a:avLst/>
          </a:prstGeom>
          <a:noFill/>
        </p:spPr>
        <p:txBody>
          <a:bodyPr wrap="square" rtlCol="0">
            <a:spAutoFit/>
          </a:bodyPr>
          <a:lstStyle/>
          <a:p>
            <a:pPr algn="ctr"/>
            <a:r>
              <a:rPr lang="en-GB" sz="3800" b="1" dirty="0" smtClean="0">
                <a:solidFill>
                  <a:srgbClr val="FF0000"/>
                </a:solidFill>
                <a:latin typeface="Times New Roman" pitchFamily="18" charset="0"/>
                <a:cs typeface="Times New Roman" pitchFamily="18" charset="0"/>
              </a:rPr>
              <a:t>Similar Words in Hindi &amp; Assamese</a:t>
            </a:r>
            <a:endParaRPr lang="en-GB" sz="3800" b="1" dirty="0">
              <a:solidFill>
                <a:srgbClr val="FF0000"/>
              </a:solidFill>
              <a:latin typeface="Times New Roman" pitchFamily="18" charset="0"/>
              <a:cs typeface="Times New Roman" pitchFamily="18" charset="0"/>
            </a:endParaRPr>
          </a:p>
        </p:txBody>
      </p:sp>
      <p:graphicFrame>
        <p:nvGraphicFramePr>
          <p:cNvPr id="7" name="Table 6"/>
          <p:cNvGraphicFramePr>
            <a:graphicFrameLocks noGrp="1"/>
          </p:cNvGraphicFramePr>
          <p:nvPr/>
        </p:nvGraphicFramePr>
        <p:xfrm>
          <a:off x="685800" y="1524000"/>
          <a:ext cx="7848600" cy="5189325"/>
        </p:xfrm>
        <a:graphic>
          <a:graphicData uri="http://schemas.openxmlformats.org/drawingml/2006/table">
            <a:tbl>
              <a:tblPr/>
              <a:tblGrid>
                <a:gridCol w="2615652"/>
                <a:gridCol w="2616474"/>
                <a:gridCol w="2616474"/>
              </a:tblGrid>
              <a:tr h="598905">
                <a:tc>
                  <a:txBody>
                    <a:bodyPr/>
                    <a:lstStyle/>
                    <a:p>
                      <a:pPr algn="ctr">
                        <a:lnSpc>
                          <a:spcPct val="115000"/>
                        </a:lnSpc>
                        <a:spcAft>
                          <a:spcPts val="0"/>
                        </a:spcAft>
                      </a:pPr>
                      <a:r>
                        <a:rPr lang="en-IN" sz="3000" b="1" dirty="0">
                          <a:latin typeface="Times New Roman"/>
                          <a:ea typeface="Calibri"/>
                          <a:cs typeface="Times New Roman"/>
                        </a:rPr>
                        <a:t>Hindi</a:t>
                      </a:r>
                      <a:endParaRPr lang="en-IN" sz="30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IN" sz="3000" b="1" dirty="0">
                          <a:latin typeface="Times New Roman"/>
                          <a:ea typeface="Calibri"/>
                          <a:cs typeface="Times New Roman"/>
                        </a:rPr>
                        <a:t>Assamese</a:t>
                      </a:r>
                      <a:endParaRPr lang="en-IN" sz="30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IN" sz="3000" b="1" dirty="0">
                          <a:latin typeface="Times New Roman"/>
                          <a:ea typeface="Calibri"/>
                          <a:cs typeface="Times New Roman"/>
                        </a:rPr>
                        <a:t>Pronunciation</a:t>
                      </a:r>
                      <a:endParaRPr lang="en-IN" sz="30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0463">
                <a:tc>
                  <a:txBody>
                    <a:bodyPr/>
                    <a:lstStyle/>
                    <a:p>
                      <a:pPr algn="ctr">
                        <a:lnSpc>
                          <a:spcPct val="115000"/>
                        </a:lnSpc>
                        <a:spcAft>
                          <a:spcPts val="0"/>
                        </a:spcAft>
                      </a:pPr>
                      <a:r>
                        <a:rPr lang="hi-IN" sz="2800" dirty="0" smtClean="0"/>
                        <a:t>कमीज</a:t>
                      </a:r>
                      <a:endParaRPr lang="en-IN" sz="25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as-IN" sz="2500" dirty="0" smtClean="0">
                          <a:latin typeface="+mn-lt"/>
                          <a:ea typeface="Calibri"/>
                          <a:cs typeface="Times New Roman"/>
                        </a:rPr>
                        <a:t>কামিজ</a:t>
                      </a:r>
                      <a:endParaRPr lang="en-IN" sz="25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500" dirty="0" err="1" smtClean="0">
                          <a:latin typeface="Calibri"/>
                          <a:ea typeface="Calibri"/>
                          <a:cs typeface="Times New Roman"/>
                        </a:rPr>
                        <a:t>Kaamij</a:t>
                      </a:r>
                      <a:endParaRPr lang="en-IN" sz="25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0463">
                <a:tc>
                  <a:txBody>
                    <a:bodyPr/>
                    <a:lstStyle/>
                    <a:p>
                      <a:pPr algn="ctr">
                        <a:lnSpc>
                          <a:spcPct val="115000"/>
                        </a:lnSpc>
                        <a:spcAft>
                          <a:spcPts val="0"/>
                        </a:spcAft>
                      </a:pPr>
                      <a:r>
                        <a:rPr lang="hi-IN" sz="2800" dirty="0" smtClean="0"/>
                        <a:t>घड़ी</a:t>
                      </a:r>
                      <a:endParaRPr lang="en-IN" sz="25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as-IN" sz="2500" dirty="0" smtClean="0">
                          <a:latin typeface="+mn-lt"/>
                          <a:ea typeface="Calibri"/>
                          <a:cs typeface="Times New Roman"/>
                        </a:rPr>
                        <a:t>ঘড়ী</a:t>
                      </a:r>
                      <a:endParaRPr lang="en-IN" sz="25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500" dirty="0" err="1" smtClean="0">
                          <a:latin typeface="Calibri"/>
                          <a:ea typeface="Calibri"/>
                          <a:cs typeface="Times New Roman"/>
                        </a:rPr>
                        <a:t>Ghori</a:t>
                      </a:r>
                      <a:endParaRPr lang="en-IN" sz="25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0463">
                <a:tc>
                  <a:txBody>
                    <a:bodyPr/>
                    <a:lstStyle/>
                    <a:p>
                      <a:pPr algn="ctr">
                        <a:lnSpc>
                          <a:spcPct val="115000"/>
                        </a:lnSpc>
                        <a:spcAft>
                          <a:spcPts val="0"/>
                        </a:spcAft>
                      </a:pPr>
                      <a:r>
                        <a:rPr lang="hi-IN" sz="2800" dirty="0" smtClean="0"/>
                        <a:t>दरवाजा</a:t>
                      </a:r>
                      <a:endParaRPr lang="en-IN" sz="25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as-IN" sz="2500" dirty="0" smtClean="0">
                          <a:latin typeface="+mn-lt"/>
                          <a:ea typeface="Calibri"/>
                          <a:cs typeface="Times New Roman"/>
                        </a:rPr>
                        <a:t>দর্জা</a:t>
                      </a:r>
                      <a:endParaRPr lang="en-IN" sz="25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500" dirty="0" err="1" smtClean="0">
                          <a:latin typeface="Calibri"/>
                          <a:ea typeface="Calibri"/>
                          <a:cs typeface="Times New Roman"/>
                        </a:rPr>
                        <a:t>Dorja</a:t>
                      </a:r>
                      <a:endParaRPr lang="en-IN" sz="25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0463">
                <a:tc>
                  <a:txBody>
                    <a:bodyPr/>
                    <a:lstStyle/>
                    <a:p>
                      <a:pPr algn="ctr">
                        <a:lnSpc>
                          <a:spcPct val="115000"/>
                        </a:lnSpc>
                        <a:spcAft>
                          <a:spcPts val="0"/>
                        </a:spcAft>
                      </a:pPr>
                      <a:r>
                        <a:rPr lang="hi-IN" sz="2800" dirty="0" smtClean="0"/>
                        <a:t>गाड़ी</a:t>
                      </a:r>
                      <a:endParaRPr lang="en-IN" sz="25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as-IN" sz="2500" dirty="0" smtClean="0">
                          <a:latin typeface="+mn-lt"/>
                          <a:ea typeface="Calibri"/>
                          <a:cs typeface="Times New Roman"/>
                        </a:rPr>
                        <a:t>গাড়ী</a:t>
                      </a:r>
                      <a:endParaRPr lang="en-IN" sz="25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500" dirty="0" err="1" smtClean="0">
                          <a:latin typeface="Calibri"/>
                          <a:ea typeface="Calibri"/>
                          <a:cs typeface="Times New Roman"/>
                        </a:rPr>
                        <a:t>Gaari</a:t>
                      </a:r>
                      <a:endParaRPr lang="en-IN" sz="25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0463">
                <a:tc>
                  <a:txBody>
                    <a:bodyPr/>
                    <a:lstStyle/>
                    <a:p>
                      <a:pPr algn="ctr">
                        <a:lnSpc>
                          <a:spcPct val="115000"/>
                        </a:lnSpc>
                        <a:spcAft>
                          <a:spcPts val="0"/>
                        </a:spcAft>
                      </a:pPr>
                      <a:r>
                        <a:rPr lang="hi-IN" sz="2800" dirty="0" smtClean="0"/>
                        <a:t>दर्पण</a:t>
                      </a:r>
                      <a:endParaRPr lang="en-IN" sz="25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as-IN" sz="2500" dirty="0" smtClean="0">
                          <a:latin typeface="+mn-lt"/>
                          <a:ea typeface="Calibri"/>
                          <a:cs typeface="Times New Roman"/>
                        </a:rPr>
                        <a:t>দাপোণ</a:t>
                      </a:r>
                      <a:endParaRPr lang="en-IN" sz="25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500" dirty="0" err="1" smtClean="0">
                          <a:latin typeface="Calibri"/>
                          <a:ea typeface="Calibri"/>
                          <a:cs typeface="Times New Roman"/>
                        </a:rPr>
                        <a:t>Daapon</a:t>
                      </a:r>
                      <a:endParaRPr lang="en-IN" sz="25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0463">
                <a:tc>
                  <a:txBody>
                    <a:bodyPr/>
                    <a:lstStyle/>
                    <a:p>
                      <a:pPr algn="ctr">
                        <a:lnSpc>
                          <a:spcPct val="115000"/>
                        </a:lnSpc>
                        <a:spcAft>
                          <a:spcPts val="0"/>
                        </a:spcAft>
                      </a:pPr>
                      <a:r>
                        <a:rPr lang="hi-IN" sz="2800" dirty="0" smtClean="0"/>
                        <a:t>रात</a:t>
                      </a:r>
                      <a:endParaRPr lang="en-IN" sz="25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as-IN" sz="2500" dirty="0" smtClean="0">
                          <a:latin typeface="+mn-lt"/>
                          <a:ea typeface="Calibri"/>
                          <a:cs typeface="Times New Roman"/>
                        </a:rPr>
                        <a:t>ৰাতি</a:t>
                      </a:r>
                      <a:endParaRPr lang="en-IN" sz="25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500" dirty="0" err="1" smtClean="0">
                          <a:latin typeface="Calibri"/>
                          <a:ea typeface="Calibri"/>
                          <a:cs typeface="Times New Roman"/>
                        </a:rPr>
                        <a:t>Raati</a:t>
                      </a:r>
                      <a:endParaRPr lang="en-IN" sz="25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0463">
                <a:tc>
                  <a:txBody>
                    <a:bodyPr/>
                    <a:lstStyle/>
                    <a:p>
                      <a:pPr algn="ctr">
                        <a:lnSpc>
                          <a:spcPct val="115000"/>
                        </a:lnSpc>
                        <a:spcAft>
                          <a:spcPts val="0"/>
                        </a:spcAft>
                      </a:pPr>
                      <a:r>
                        <a:rPr lang="hi-IN" sz="2800" dirty="0" smtClean="0"/>
                        <a:t>पानी</a:t>
                      </a:r>
                      <a:endParaRPr lang="en-IN" sz="25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as-IN" sz="2500" dirty="0" smtClean="0">
                          <a:latin typeface="+mn-lt"/>
                          <a:ea typeface="Calibri"/>
                          <a:cs typeface="Times New Roman"/>
                        </a:rPr>
                        <a:t>পানি</a:t>
                      </a:r>
                      <a:endParaRPr lang="en-IN" sz="25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500" dirty="0" err="1" smtClean="0">
                          <a:latin typeface="Calibri"/>
                          <a:ea typeface="Calibri"/>
                          <a:cs typeface="Times New Roman"/>
                        </a:rPr>
                        <a:t>Paani</a:t>
                      </a:r>
                      <a:endParaRPr lang="en-IN" sz="25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0463">
                <a:tc>
                  <a:txBody>
                    <a:bodyPr/>
                    <a:lstStyle/>
                    <a:p>
                      <a:pPr algn="ctr">
                        <a:lnSpc>
                          <a:spcPct val="115000"/>
                        </a:lnSpc>
                        <a:spcAft>
                          <a:spcPts val="0"/>
                        </a:spcAft>
                      </a:pPr>
                      <a:r>
                        <a:rPr lang="hi-IN" sz="2800" dirty="0" smtClean="0"/>
                        <a:t>साड़ी</a:t>
                      </a:r>
                      <a:endParaRPr lang="en-IN" sz="25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as-IN" sz="2500" dirty="0" smtClean="0">
                          <a:latin typeface="+mn-lt"/>
                          <a:ea typeface="Calibri"/>
                          <a:cs typeface="Times New Roman"/>
                        </a:rPr>
                        <a:t>শাড়ী</a:t>
                      </a:r>
                      <a:endParaRPr lang="en-IN" sz="25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500" dirty="0" err="1" smtClean="0">
                          <a:latin typeface="Calibri"/>
                          <a:ea typeface="Calibri"/>
                          <a:cs typeface="Times New Roman"/>
                        </a:rPr>
                        <a:t>Saari</a:t>
                      </a:r>
                      <a:endParaRPr lang="en-IN" sz="25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0463">
                <a:tc>
                  <a:txBody>
                    <a:bodyPr/>
                    <a:lstStyle/>
                    <a:p>
                      <a:pPr algn="ctr">
                        <a:lnSpc>
                          <a:spcPct val="115000"/>
                        </a:lnSpc>
                        <a:spcAft>
                          <a:spcPts val="0"/>
                        </a:spcAft>
                      </a:pPr>
                      <a:r>
                        <a:rPr lang="hi-IN" sz="2800" dirty="0" smtClean="0"/>
                        <a:t>उंगली</a:t>
                      </a:r>
                      <a:endParaRPr lang="en-IN" sz="25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as-IN" sz="2500" dirty="0" smtClean="0">
                          <a:latin typeface="+mn-lt"/>
                          <a:ea typeface="Calibri"/>
                          <a:cs typeface="Times New Roman"/>
                        </a:rPr>
                        <a:t>আঙুলি</a:t>
                      </a:r>
                      <a:endParaRPr lang="en-IN" sz="25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500" dirty="0" err="1" smtClean="0">
                          <a:latin typeface="Calibri"/>
                          <a:ea typeface="Calibri"/>
                          <a:cs typeface="Times New Roman"/>
                        </a:rPr>
                        <a:t>Aanguli</a:t>
                      </a:r>
                      <a:endParaRPr lang="en-IN" sz="25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0463">
                <a:tc>
                  <a:txBody>
                    <a:bodyPr/>
                    <a:lstStyle/>
                    <a:p>
                      <a:pPr algn="ctr">
                        <a:lnSpc>
                          <a:spcPct val="115000"/>
                        </a:lnSpc>
                        <a:spcAft>
                          <a:spcPts val="0"/>
                        </a:spcAft>
                      </a:pPr>
                      <a:r>
                        <a:rPr lang="hi-IN" sz="2800" dirty="0" smtClean="0"/>
                        <a:t>राजा</a:t>
                      </a:r>
                      <a:endParaRPr lang="en-IN" sz="25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as-IN" sz="2500" b="0" i="0" kern="1200" dirty="0" smtClean="0">
                          <a:solidFill>
                            <a:schemeClr val="tx1"/>
                          </a:solidFill>
                          <a:latin typeface="+mn-lt"/>
                          <a:ea typeface="+mn-ea"/>
                          <a:cs typeface="+mn-cs"/>
                        </a:rPr>
                        <a:t>ৰজা</a:t>
                      </a:r>
                      <a:endParaRPr lang="en-IN" sz="25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500" dirty="0" err="1" smtClean="0">
                          <a:latin typeface="Calibri"/>
                          <a:ea typeface="Calibri"/>
                          <a:cs typeface="Times New Roman"/>
                        </a:rPr>
                        <a:t>Roja</a:t>
                      </a:r>
                      <a:endParaRPr lang="en-IN" sz="25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7017306"/>
          </a:xfrm>
          <a:prstGeom prst="rect">
            <a:avLst/>
          </a:prstGeom>
          <a:solidFill>
            <a:srgbClr val="66FF33"/>
          </a:solidFill>
        </p:spPr>
        <p:txBody>
          <a:bodyPr wrap="square" rtlCol="0">
            <a:spAutoFit/>
          </a:bodyPr>
          <a:lstStyle/>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a:p>
        </p:txBody>
      </p:sp>
      <p:pic>
        <p:nvPicPr>
          <p:cNvPr id="4" name="Picture 3" descr="E:\IN THE LAND OF IBN BATTUTA A MEMOIR\EK BHARAT SHRESTH BHARAT LECTURE\NYKS Assam\Ek-Bharat-Shreshtha-Bharat LOGO.png"/>
          <p:cNvPicPr/>
          <p:nvPr/>
        </p:nvPicPr>
        <p:blipFill>
          <a:blip r:embed="rId2" cstate="print"/>
          <a:srcRect/>
          <a:stretch>
            <a:fillRect/>
          </a:stretch>
        </p:blipFill>
        <p:spPr bwMode="auto">
          <a:xfrm>
            <a:off x="304800" y="152400"/>
            <a:ext cx="560156" cy="561975"/>
          </a:xfrm>
          <a:prstGeom prst="rect">
            <a:avLst/>
          </a:prstGeom>
          <a:noFill/>
          <a:ln w="9525">
            <a:noFill/>
            <a:miter lim="800000"/>
            <a:headEnd/>
            <a:tailEnd/>
          </a:ln>
        </p:spPr>
      </p:pic>
      <p:pic>
        <p:nvPicPr>
          <p:cNvPr id="5" name="Picture 4" descr="E:\IN THE LAND OF IBN BATTUTA A MEMOIR\EK BHARAT SHRESTH BHARAT LECTURE\NYKS Assam\NYKS LOGO 2.jpg"/>
          <p:cNvPicPr/>
          <p:nvPr/>
        </p:nvPicPr>
        <p:blipFill>
          <a:blip r:embed="rId3" cstate="print"/>
          <a:srcRect/>
          <a:stretch>
            <a:fillRect/>
          </a:stretch>
        </p:blipFill>
        <p:spPr bwMode="auto">
          <a:xfrm>
            <a:off x="8077200" y="304800"/>
            <a:ext cx="694720" cy="437674"/>
          </a:xfrm>
          <a:prstGeom prst="rect">
            <a:avLst/>
          </a:prstGeom>
          <a:noFill/>
          <a:ln w="9525">
            <a:noFill/>
            <a:miter lim="800000"/>
            <a:headEnd/>
            <a:tailEnd/>
          </a:ln>
        </p:spPr>
      </p:pic>
      <p:sp>
        <p:nvSpPr>
          <p:cNvPr id="6" name="TextBox 5"/>
          <p:cNvSpPr txBox="1"/>
          <p:nvPr/>
        </p:nvSpPr>
        <p:spPr>
          <a:xfrm>
            <a:off x="533400" y="914400"/>
            <a:ext cx="7924800" cy="477054"/>
          </a:xfrm>
          <a:prstGeom prst="rect">
            <a:avLst/>
          </a:prstGeom>
          <a:noFill/>
        </p:spPr>
        <p:txBody>
          <a:bodyPr wrap="square" rtlCol="0">
            <a:spAutoFit/>
          </a:bodyPr>
          <a:lstStyle/>
          <a:p>
            <a:pPr algn="ctr"/>
            <a:r>
              <a:rPr lang="en-GB" sz="2500" b="1" dirty="0" smtClean="0">
                <a:solidFill>
                  <a:srgbClr val="FF0000"/>
                </a:solidFill>
                <a:latin typeface="Times New Roman" pitchFamily="18" charset="0"/>
                <a:cs typeface="Times New Roman" pitchFamily="18" charset="0"/>
              </a:rPr>
              <a:t>Linguistic Connection between Assam &amp; Rajasthan</a:t>
            </a:r>
            <a:endParaRPr lang="en-GB" sz="2500" b="1" dirty="0">
              <a:solidFill>
                <a:srgbClr val="FF0000"/>
              </a:solidFill>
              <a:latin typeface="Times New Roman" pitchFamily="18" charset="0"/>
              <a:cs typeface="Times New Roman" pitchFamily="18" charset="0"/>
            </a:endParaRPr>
          </a:p>
        </p:txBody>
      </p:sp>
      <p:sp>
        <p:nvSpPr>
          <p:cNvPr id="7" name="TextBox 6"/>
          <p:cNvSpPr txBox="1"/>
          <p:nvPr/>
        </p:nvSpPr>
        <p:spPr>
          <a:xfrm>
            <a:off x="228600" y="1600200"/>
            <a:ext cx="4953000" cy="4524315"/>
          </a:xfrm>
          <a:prstGeom prst="rect">
            <a:avLst/>
          </a:prstGeom>
          <a:noFill/>
        </p:spPr>
        <p:txBody>
          <a:bodyPr wrap="square" rtlCol="0">
            <a:spAutoFit/>
          </a:bodyPr>
          <a:lstStyle/>
          <a:p>
            <a:pPr algn="just">
              <a:buFont typeface="Wingdings" pitchFamily="2" charset="2"/>
              <a:buChar char="v"/>
            </a:pPr>
            <a:r>
              <a:rPr lang="en-IN" b="1" dirty="0" smtClean="0">
                <a:latin typeface="Times New Roman" pitchFamily="18" charset="0"/>
                <a:cs typeface="Times New Roman" pitchFamily="18" charset="0"/>
              </a:rPr>
              <a:t> </a:t>
            </a:r>
            <a:r>
              <a:rPr lang="en-IN" b="1" dirty="0" err="1" smtClean="0">
                <a:latin typeface="Times New Roman" pitchFamily="18" charset="0"/>
                <a:cs typeface="Times New Roman" pitchFamily="18" charset="0"/>
              </a:rPr>
              <a:t>Jyoti</a:t>
            </a:r>
            <a:r>
              <a:rPr lang="en-IN" b="1" dirty="0" smtClean="0">
                <a:latin typeface="Times New Roman" pitchFamily="18" charset="0"/>
                <a:cs typeface="Times New Roman" pitchFamily="18" charset="0"/>
              </a:rPr>
              <a:t> Prasad </a:t>
            </a:r>
            <a:r>
              <a:rPr lang="en-IN" b="1" dirty="0" err="1" smtClean="0">
                <a:latin typeface="Times New Roman" pitchFamily="18" charset="0"/>
                <a:cs typeface="Times New Roman" pitchFamily="18" charset="0"/>
              </a:rPr>
              <a:t>Agarwala</a:t>
            </a:r>
            <a:r>
              <a:rPr lang="en-IN" b="1" dirty="0" smtClean="0">
                <a:latin typeface="Times New Roman" pitchFamily="18" charset="0"/>
                <a:cs typeface="Times New Roman" pitchFamily="18" charset="0"/>
              </a:rPr>
              <a:t> was a noted Assamese playwright, songwriter, poet, writer and film maker. He is considered as Assamese Cultural icon, deeply revered for his creative vision and output and is popularly called the </a:t>
            </a:r>
            <a:r>
              <a:rPr lang="en-IN" b="1" dirty="0" err="1" smtClean="0">
                <a:latin typeface="Times New Roman" pitchFamily="18" charset="0"/>
                <a:cs typeface="Times New Roman" pitchFamily="18" charset="0"/>
              </a:rPr>
              <a:t>Rupkonwar</a:t>
            </a:r>
            <a:r>
              <a:rPr lang="en-IN" b="1" dirty="0" smtClean="0">
                <a:latin typeface="Times New Roman" pitchFamily="18" charset="0"/>
                <a:cs typeface="Times New Roman" pitchFamily="18" charset="0"/>
              </a:rPr>
              <a:t> of Assamese Culture. He had written around 300+ songs, collectively these songs are called </a:t>
            </a:r>
            <a:r>
              <a:rPr lang="en-IN" b="1" dirty="0" err="1" smtClean="0">
                <a:latin typeface="Times New Roman" pitchFamily="18" charset="0"/>
                <a:cs typeface="Times New Roman" pitchFamily="18" charset="0"/>
              </a:rPr>
              <a:t>Jyoti</a:t>
            </a:r>
            <a:r>
              <a:rPr lang="en-IN" b="1" dirty="0" smtClean="0">
                <a:latin typeface="Times New Roman" pitchFamily="18" charset="0"/>
                <a:cs typeface="Times New Roman" pitchFamily="18" charset="0"/>
              </a:rPr>
              <a:t> </a:t>
            </a:r>
            <a:r>
              <a:rPr lang="en-IN" b="1" dirty="0" err="1" smtClean="0">
                <a:latin typeface="Times New Roman" pitchFamily="18" charset="0"/>
                <a:cs typeface="Times New Roman" pitchFamily="18" charset="0"/>
              </a:rPr>
              <a:t>Xongit</a:t>
            </a:r>
            <a:r>
              <a:rPr lang="en-IN" b="1" dirty="0" smtClean="0">
                <a:latin typeface="Times New Roman" pitchFamily="18" charset="0"/>
                <a:cs typeface="Times New Roman" pitchFamily="18" charset="0"/>
              </a:rPr>
              <a:t> (</a:t>
            </a:r>
            <a:r>
              <a:rPr lang="en-IN" b="1" dirty="0" err="1" smtClean="0">
                <a:latin typeface="Times New Roman" pitchFamily="18" charset="0"/>
                <a:cs typeface="Times New Roman" pitchFamily="18" charset="0"/>
              </a:rPr>
              <a:t>Sangeet</a:t>
            </a:r>
            <a:r>
              <a:rPr lang="en-IN" b="1" dirty="0" smtClean="0">
                <a:latin typeface="Times New Roman" pitchFamily="18" charset="0"/>
                <a:cs typeface="Times New Roman" pitchFamily="18" charset="0"/>
              </a:rPr>
              <a:t>). </a:t>
            </a:r>
            <a:r>
              <a:rPr lang="en-IN" b="1" dirty="0" err="1" smtClean="0">
                <a:latin typeface="Times New Roman" pitchFamily="18" charset="0"/>
                <a:cs typeface="Times New Roman" pitchFamily="18" charset="0"/>
              </a:rPr>
              <a:t>Jyoti</a:t>
            </a:r>
            <a:r>
              <a:rPr lang="en-IN" b="1" dirty="0" smtClean="0">
                <a:latin typeface="Times New Roman" pitchFamily="18" charset="0"/>
                <a:cs typeface="Times New Roman" pitchFamily="18" charset="0"/>
              </a:rPr>
              <a:t> Prasad is lauded as the Godfather of Assamese Cinema. He made the first ever Assamese Cinema “</a:t>
            </a:r>
            <a:r>
              <a:rPr lang="en-IN" b="1" dirty="0" err="1" smtClean="0">
                <a:latin typeface="Times New Roman" pitchFamily="18" charset="0"/>
                <a:cs typeface="Times New Roman" pitchFamily="18" charset="0"/>
              </a:rPr>
              <a:t>Joymoti</a:t>
            </a:r>
            <a:r>
              <a:rPr lang="en-IN" b="1" dirty="0" smtClean="0">
                <a:latin typeface="Times New Roman" pitchFamily="18" charset="0"/>
                <a:cs typeface="Times New Roman" pitchFamily="18" charset="0"/>
              </a:rPr>
              <a:t>” in the year 1935.</a:t>
            </a:r>
          </a:p>
          <a:p>
            <a:pPr algn="just">
              <a:buFont typeface="Wingdings" pitchFamily="2" charset="2"/>
              <a:buChar char="v"/>
            </a:pPr>
            <a:endParaRPr lang="en-IN" b="1" dirty="0" smtClean="0">
              <a:latin typeface="Times New Roman" pitchFamily="18" charset="0"/>
              <a:cs typeface="Times New Roman" pitchFamily="18" charset="0"/>
            </a:endParaRPr>
          </a:p>
          <a:p>
            <a:pPr algn="just">
              <a:buFont typeface="Wingdings" pitchFamily="2" charset="2"/>
              <a:buChar char="v"/>
            </a:pPr>
            <a:r>
              <a:rPr lang="en-IN" b="1" dirty="0" smtClean="0">
                <a:latin typeface="Times New Roman" pitchFamily="18" charset="0"/>
                <a:cs typeface="Times New Roman" pitchFamily="18" charset="0"/>
              </a:rPr>
              <a:t> </a:t>
            </a:r>
            <a:r>
              <a:rPr lang="en-IN" b="1" dirty="0" err="1" smtClean="0">
                <a:latin typeface="Times New Roman" pitchFamily="18" charset="0"/>
                <a:cs typeface="Times New Roman" pitchFamily="18" charset="0"/>
              </a:rPr>
              <a:t>Jyoti</a:t>
            </a:r>
            <a:r>
              <a:rPr lang="en-IN" b="1" dirty="0" smtClean="0">
                <a:latin typeface="Times New Roman" pitchFamily="18" charset="0"/>
                <a:cs typeface="Times New Roman" pitchFamily="18" charset="0"/>
              </a:rPr>
              <a:t> Prasad </a:t>
            </a:r>
            <a:r>
              <a:rPr lang="en-IN" b="1" dirty="0" err="1" smtClean="0">
                <a:latin typeface="Times New Roman" pitchFamily="18" charset="0"/>
                <a:cs typeface="Times New Roman" pitchFamily="18" charset="0"/>
              </a:rPr>
              <a:t>Agarwala’s</a:t>
            </a:r>
            <a:r>
              <a:rPr lang="en-IN" b="1" dirty="0" smtClean="0">
                <a:latin typeface="Times New Roman" pitchFamily="18" charset="0"/>
                <a:cs typeface="Times New Roman" pitchFamily="18" charset="0"/>
              </a:rPr>
              <a:t> forefather </a:t>
            </a:r>
            <a:r>
              <a:rPr lang="en-IN" b="1" dirty="0" err="1" smtClean="0">
                <a:latin typeface="Times New Roman" pitchFamily="18" charset="0"/>
                <a:cs typeface="Times New Roman" pitchFamily="18" charset="0"/>
              </a:rPr>
              <a:t>Nabrangram</a:t>
            </a:r>
            <a:r>
              <a:rPr lang="en-IN" b="1" dirty="0" smtClean="0">
                <a:latin typeface="Times New Roman" pitchFamily="18" charset="0"/>
                <a:cs typeface="Times New Roman" pitchFamily="18" charset="0"/>
              </a:rPr>
              <a:t> </a:t>
            </a:r>
            <a:r>
              <a:rPr lang="en-IN" b="1" dirty="0" err="1" smtClean="0">
                <a:latin typeface="Times New Roman" pitchFamily="18" charset="0"/>
                <a:cs typeface="Times New Roman" pitchFamily="18" charset="0"/>
              </a:rPr>
              <a:t>Agarwala</a:t>
            </a:r>
            <a:r>
              <a:rPr lang="en-IN" b="1" smtClean="0">
                <a:latin typeface="Times New Roman" pitchFamily="18" charset="0"/>
                <a:cs typeface="Times New Roman" pitchFamily="18" charset="0"/>
              </a:rPr>
              <a:t> came and settled in </a:t>
            </a:r>
            <a:r>
              <a:rPr lang="en-IN" b="1" dirty="0" smtClean="0">
                <a:latin typeface="Times New Roman" pitchFamily="18" charset="0"/>
                <a:cs typeface="Times New Roman" pitchFamily="18" charset="0"/>
              </a:rPr>
              <a:t>Assam in 1811 from </a:t>
            </a:r>
            <a:r>
              <a:rPr lang="en-IN" b="1" dirty="0" err="1" smtClean="0">
                <a:latin typeface="Times New Roman" pitchFamily="18" charset="0"/>
                <a:cs typeface="Times New Roman" pitchFamily="18" charset="0"/>
              </a:rPr>
              <a:t>Marwar</a:t>
            </a:r>
            <a:r>
              <a:rPr lang="en-IN" b="1" dirty="0" smtClean="0">
                <a:latin typeface="Times New Roman" pitchFamily="18" charset="0"/>
                <a:cs typeface="Times New Roman" pitchFamily="18" charset="0"/>
              </a:rPr>
              <a:t> region of Rajasthan.</a:t>
            </a:r>
          </a:p>
        </p:txBody>
      </p:sp>
      <p:pic>
        <p:nvPicPr>
          <p:cNvPr id="2050" name="Picture 2" descr="C:\Users\NYK\Desktop\ppt\ppt\Jyoti Prasad.jpg"/>
          <p:cNvPicPr>
            <a:picLocks noChangeAspect="1" noChangeArrowheads="1"/>
          </p:cNvPicPr>
          <p:nvPr/>
        </p:nvPicPr>
        <p:blipFill>
          <a:blip r:embed="rId4" cstate="print"/>
          <a:srcRect/>
          <a:stretch>
            <a:fillRect/>
          </a:stretch>
        </p:blipFill>
        <p:spPr bwMode="auto">
          <a:xfrm>
            <a:off x="5410200" y="1676400"/>
            <a:ext cx="3524454" cy="2743200"/>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7017306"/>
          </a:xfrm>
          <a:prstGeom prst="rect">
            <a:avLst/>
          </a:prstGeom>
          <a:solidFill>
            <a:srgbClr val="66FF33"/>
          </a:solidFill>
        </p:spPr>
        <p:txBody>
          <a:bodyPr wrap="square" rtlCol="0">
            <a:spAutoFit/>
          </a:bodyPr>
          <a:lstStyle/>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a:p>
        </p:txBody>
      </p:sp>
      <p:pic>
        <p:nvPicPr>
          <p:cNvPr id="4" name="Picture 3" descr="E:\IN THE LAND OF IBN BATTUTA A MEMOIR\EK BHARAT SHRESTH BHARAT LECTURE\NYKS Assam\Ek-Bharat-Shreshtha-Bharat LOGO.png"/>
          <p:cNvPicPr/>
          <p:nvPr/>
        </p:nvPicPr>
        <p:blipFill>
          <a:blip r:embed="rId2" cstate="print"/>
          <a:srcRect/>
          <a:stretch>
            <a:fillRect/>
          </a:stretch>
        </p:blipFill>
        <p:spPr bwMode="auto">
          <a:xfrm>
            <a:off x="381000" y="304800"/>
            <a:ext cx="560156" cy="561975"/>
          </a:xfrm>
          <a:prstGeom prst="rect">
            <a:avLst/>
          </a:prstGeom>
          <a:noFill/>
          <a:ln w="9525">
            <a:noFill/>
            <a:miter lim="800000"/>
            <a:headEnd/>
            <a:tailEnd/>
          </a:ln>
        </p:spPr>
      </p:pic>
      <p:pic>
        <p:nvPicPr>
          <p:cNvPr id="5" name="Picture 4" descr="E:\IN THE LAND OF IBN BATTUTA A MEMOIR\EK BHARAT SHRESTH BHARAT LECTURE\NYKS Assam\NYKS LOGO 2.jpg"/>
          <p:cNvPicPr/>
          <p:nvPr/>
        </p:nvPicPr>
        <p:blipFill>
          <a:blip r:embed="rId3" cstate="print"/>
          <a:srcRect/>
          <a:stretch>
            <a:fillRect/>
          </a:stretch>
        </p:blipFill>
        <p:spPr bwMode="auto">
          <a:xfrm>
            <a:off x="8077200" y="304800"/>
            <a:ext cx="694720" cy="437674"/>
          </a:xfrm>
          <a:prstGeom prst="rect">
            <a:avLst/>
          </a:prstGeom>
          <a:noFill/>
          <a:ln w="9525">
            <a:noFill/>
            <a:miter lim="800000"/>
            <a:headEnd/>
            <a:tailEnd/>
          </a:ln>
        </p:spPr>
      </p:pic>
      <p:pic>
        <p:nvPicPr>
          <p:cNvPr id="12290" name="Picture 2" descr="E:\IN THE LAND OF IBN BATTUTA A MEMOIR\EK BHARAT SHRESTH BHARAT LECTURE\namaste.png"/>
          <p:cNvPicPr>
            <a:picLocks noChangeAspect="1" noChangeArrowheads="1"/>
          </p:cNvPicPr>
          <p:nvPr/>
        </p:nvPicPr>
        <p:blipFill>
          <a:blip r:embed="rId4"/>
          <a:srcRect/>
          <a:stretch>
            <a:fillRect/>
          </a:stretch>
        </p:blipFill>
        <p:spPr bwMode="auto">
          <a:xfrm>
            <a:off x="1828799" y="457200"/>
            <a:ext cx="5442857" cy="3048000"/>
          </a:xfrm>
          <a:prstGeom prst="rect">
            <a:avLst/>
          </a:prstGeom>
          <a:noFill/>
        </p:spPr>
      </p:pic>
      <p:sp>
        <p:nvSpPr>
          <p:cNvPr id="6" name="Rectangle 5"/>
          <p:cNvSpPr/>
          <p:nvPr/>
        </p:nvSpPr>
        <p:spPr>
          <a:xfrm>
            <a:off x="2743200" y="3962400"/>
            <a:ext cx="3688446"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THANK YOU</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E:\IN THE LAND OF IBN BATTUTA A MEMOIR\EK BHARAT SHRESTH BHARAT LECTURE\NYKS Assam\Ek-Bharat-Shreshtha-Bharat LOGO.png"/>
          <p:cNvPicPr/>
          <p:nvPr/>
        </p:nvPicPr>
        <p:blipFill>
          <a:blip r:embed="rId2" cstate="print"/>
          <a:srcRect/>
          <a:stretch>
            <a:fillRect/>
          </a:stretch>
        </p:blipFill>
        <p:spPr bwMode="auto">
          <a:xfrm>
            <a:off x="-1524000" y="533400"/>
            <a:ext cx="560156" cy="561975"/>
          </a:xfrm>
          <a:prstGeom prst="rect">
            <a:avLst/>
          </a:prstGeom>
          <a:noFill/>
          <a:ln w="9525">
            <a:noFill/>
            <a:miter lim="800000"/>
            <a:headEnd/>
            <a:tailEnd/>
          </a:ln>
        </p:spPr>
      </p:pic>
      <p:pic>
        <p:nvPicPr>
          <p:cNvPr id="8" name="Picture 7" descr="E:\IN THE LAND OF IBN BATTUTA A MEMOIR\EK BHARAT SHRESTH BHARAT LECTURE\NYKS Assam\NYKS LOGO 2.jpg"/>
          <p:cNvPicPr/>
          <p:nvPr/>
        </p:nvPicPr>
        <p:blipFill>
          <a:blip r:embed="rId3" cstate="print"/>
          <a:srcRect/>
          <a:stretch>
            <a:fillRect/>
          </a:stretch>
        </p:blipFill>
        <p:spPr bwMode="auto">
          <a:xfrm>
            <a:off x="9601200" y="304800"/>
            <a:ext cx="694720" cy="437674"/>
          </a:xfrm>
          <a:prstGeom prst="rect">
            <a:avLst/>
          </a:prstGeom>
          <a:noFill/>
          <a:ln w="9525">
            <a:noFill/>
            <a:miter lim="800000"/>
            <a:headEnd/>
            <a:tailEnd/>
          </a:ln>
        </p:spPr>
      </p:pic>
      <p:sp>
        <p:nvSpPr>
          <p:cNvPr id="10" name="TextBox 9"/>
          <p:cNvSpPr txBox="1"/>
          <p:nvPr/>
        </p:nvSpPr>
        <p:spPr>
          <a:xfrm>
            <a:off x="0" y="0"/>
            <a:ext cx="9144000" cy="7017306"/>
          </a:xfrm>
          <a:prstGeom prst="rect">
            <a:avLst/>
          </a:prstGeom>
          <a:solidFill>
            <a:srgbClr val="43F52B"/>
          </a:solidFill>
        </p:spPr>
        <p:txBody>
          <a:bodyPr wrap="square" rtlCol="0">
            <a:spAutoFit/>
          </a:bodyPr>
          <a:lstStyle/>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a:p>
        </p:txBody>
      </p:sp>
      <p:pic>
        <p:nvPicPr>
          <p:cNvPr id="11" name="Picture 10" descr="E:\IN THE LAND OF IBN BATTUTA A MEMOIR\EK BHARAT SHRESTH BHARAT LECTURE\NYKS Assam\Ek-Bharat-Shreshtha-Bharat LOGO.png"/>
          <p:cNvPicPr/>
          <p:nvPr/>
        </p:nvPicPr>
        <p:blipFill>
          <a:blip r:embed="rId2" cstate="print"/>
          <a:srcRect/>
          <a:stretch>
            <a:fillRect/>
          </a:stretch>
        </p:blipFill>
        <p:spPr bwMode="auto">
          <a:xfrm>
            <a:off x="304800" y="304800"/>
            <a:ext cx="560156" cy="561975"/>
          </a:xfrm>
          <a:prstGeom prst="rect">
            <a:avLst/>
          </a:prstGeom>
          <a:noFill/>
          <a:ln w="9525">
            <a:noFill/>
            <a:miter lim="800000"/>
            <a:headEnd/>
            <a:tailEnd/>
          </a:ln>
        </p:spPr>
      </p:pic>
      <p:pic>
        <p:nvPicPr>
          <p:cNvPr id="12" name="Picture 11" descr="E:\IN THE LAND OF IBN BATTUTA A MEMOIR\EK BHARAT SHRESTH BHARAT LECTURE\NYKS Assam\NYKS LOGO 2.jpg"/>
          <p:cNvPicPr/>
          <p:nvPr/>
        </p:nvPicPr>
        <p:blipFill>
          <a:blip r:embed="rId3" cstate="print"/>
          <a:srcRect/>
          <a:stretch>
            <a:fillRect/>
          </a:stretch>
        </p:blipFill>
        <p:spPr bwMode="auto">
          <a:xfrm>
            <a:off x="8077200" y="381000"/>
            <a:ext cx="694720" cy="437674"/>
          </a:xfrm>
          <a:prstGeom prst="rect">
            <a:avLst/>
          </a:prstGeom>
          <a:noFill/>
          <a:ln w="9525">
            <a:noFill/>
            <a:miter lim="800000"/>
            <a:headEnd/>
            <a:tailEnd/>
          </a:ln>
        </p:spPr>
      </p:pic>
      <p:sp>
        <p:nvSpPr>
          <p:cNvPr id="13" name="TextBox 12"/>
          <p:cNvSpPr txBox="1"/>
          <p:nvPr/>
        </p:nvSpPr>
        <p:spPr>
          <a:xfrm>
            <a:off x="0" y="3124200"/>
            <a:ext cx="9144000" cy="3539430"/>
          </a:xfrm>
          <a:prstGeom prst="rect">
            <a:avLst/>
          </a:prstGeom>
          <a:noFill/>
        </p:spPr>
        <p:txBody>
          <a:bodyPr wrap="square" rtlCol="0">
            <a:spAutoFit/>
          </a:bodyPr>
          <a:lstStyle/>
          <a:p>
            <a:r>
              <a:rPr lang="en-GB" sz="8000" b="1" dirty="0" smtClean="0">
                <a:solidFill>
                  <a:srgbClr val="FF0000"/>
                </a:solidFill>
                <a:latin typeface="Bradley Hand ITC" pitchFamily="66" charset="0"/>
                <a:cs typeface="Aparajita" pitchFamily="34" charset="0"/>
              </a:rPr>
              <a:t>Welcome to ASSAM</a:t>
            </a:r>
          </a:p>
          <a:p>
            <a:pPr algn="just"/>
            <a:r>
              <a:rPr lang="en-US" sz="2400" b="1" i="1" dirty="0" smtClean="0">
                <a:solidFill>
                  <a:srgbClr val="A50021"/>
                </a:solidFill>
              </a:rPr>
              <a:t>Assam is the land of the blue hills and the red river, </a:t>
            </a:r>
            <a:r>
              <a:rPr lang="en-US" sz="2400" b="1" i="1" dirty="0" err="1" smtClean="0">
                <a:solidFill>
                  <a:srgbClr val="A50021"/>
                </a:solidFill>
              </a:rPr>
              <a:t>Lauhitya</a:t>
            </a:r>
            <a:r>
              <a:rPr lang="en-US" sz="2400" b="1" i="1" dirty="0" smtClean="0">
                <a:solidFill>
                  <a:srgbClr val="A50021"/>
                </a:solidFill>
              </a:rPr>
              <a:t>, the mighty Brahmaputra. This state of northeast India is a melting pot of diverse races that migrated to the land over centuries and made it their home. The modern society of Assam is a synthesis of these diverse elements that has shaped her history and culture.</a:t>
            </a:r>
            <a:endParaRPr lang="en-GB" sz="2400" dirty="0" smtClean="0"/>
          </a:p>
          <a:p>
            <a:endParaRPr lang="en-GB" sz="2400" b="1" dirty="0">
              <a:solidFill>
                <a:srgbClr val="FF0000"/>
              </a:solidFill>
              <a:latin typeface="Bradley Hand ITC" pitchFamily="66" charset="0"/>
              <a:cs typeface="Aparajita" pitchFamily="34" charset="0"/>
            </a:endParaRPr>
          </a:p>
        </p:txBody>
      </p:sp>
      <p:pic>
        <p:nvPicPr>
          <p:cNvPr id="14" name="Picture 12" descr="Sunset at river Brahmaputra">
            <a:hlinkClick r:id="rId4"/>
          </p:cNvPr>
          <p:cNvPicPr>
            <a:picLocks noChangeAspect="1" noChangeArrowheads="1"/>
          </p:cNvPicPr>
          <p:nvPr/>
        </p:nvPicPr>
        <p:blipFill>
          <a:blip r:embed="rId5"/>
          <a:srcRect/>
          <a:stretch>
            <a:fillRect/>
          </a:stretch>
        </p:blipFill>
        <p:spPr bwMode="auto">
          <a:xfrm>
            <a:off x="2286000" y="381000"/>
            <a:ext cx="4249147" cy="2590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372600" cy="7017306"/>
          </a:xfrm>
          <a:prstGeom prst="rect">
            <a:avLst/>
          </a:prstGeom>
          <a:solidFill>
            <a:srgbClr val="66FF33"/>
          </a:solidFill>
        </p:spPr>
        <p:txBody>
          <a:bodyPr wrap="square" rtlCol="0">
            <a:spAutoFit/>
          </a:bodyPr>
          <a:lstStyle/>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a:p>
        </p:txBody>
      </p:sp>
      <p:pic>
        <p:nvPicPr>
          <p:cNvPr id="4" name="Picture 3" descr="E:\IN THE LAND OF IBN BATTUTA A MEMOIR\EK BHARAT SHRESTH BHARAT LECTURE\NYKS Assam\Ek-Bharat-Shreshtha-Bharat LOGO.png"/>
          <p:cNvPicPr/>
          <p:nvPr/>
        </p:nvPicPr>
        <p:blipFill>
          <a:blip r:embed="rId2" cstate="print"/>
          <a:srcRect/>
          <a:stretch>
            <a:fillRect/>
          </a:stretch>
        </p:blipFill>
        <p:spPr bwMode="auto">
          <a:xfrm>
            <a:off x="381000" y="304800"/>
            <a:ext cx="560156" cy="561975"/>
          </a:xfrm>
          <a:prstGeom prst="rect">
            <a:avLst/>
          </a:prstGeom>
          <a:noFill/>
          <a:ln w="9525">
            <a:noFill/>
            <a:miter lim="800000"/>
            <a:headEnd/>
            <a:tailEnd/>
          </a:ln>
        </p:spPr>
      </p:pic>
      <p:pic>
        <p:nvPicPr>
          <p:cNvPr id="5" name="Picture 4" descr="E:\IN THE LAND OF IBN BATTUTA A MEMOIR\EK BHARAT SHRESTH BHARAT LECTURE\NYKS Assam\NYKS LOGO 2.jpg"/>
          <p:cNvPicPr/>
          <p:nvPr/>
        </p:nvPicPr>
        <p:blipFill>
          <a:blip r:embed="rId3" cstate="print"/>
          <a:srcRect/>
          <a:stretch>
            <a:fillRect/>
          </a:stretch>
        </p:blipFill>
        <p:spPr bwMode="auto">
          <a:xfrm>
            <a:off x="8077200" y="304800"/>
            <a:ext cx="694720" cy="437674"/>
          </a:xfrm>
          <a:prstGeom prst="rect">
            <a:avLst/>
          </a:prstGeom>
          <a:noFill/>
          <a:ln w="9525">
            <a:noFill/>
            <a:miter lim="800000"/>
            <a:headEnd/>
            <a:tailEnd/>
          </a:ln>
        </p:spPr>
      </p:pic>
      <p:pic>
        <p:nvPicPr>
          <p:cNvPr id="7" name="Picture 6" descr="E:\IN THE LAND OF IBN BATTUTA A MEMOIR\EK BHARAT SHRESTH BHARAT LECTURE\assam-map.jpg"/>
          <p:cNvPicPr/>
          <p:nvPr/>
        </p:nvPicPr>
        <p:blipFill>
          <a:blip r:embed="rId4"/>
          <a:srcRect/>
          <a:stretch>
            <a:fillRect/>
          </a:stretch>
        </p:blipFill>
        <p:spPr bwMode="auto">
          <a:xfrm>
            <a:off x="533400" y="1143000"/>
            <a:ext cx="8305800" cy="5334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59306"/>
            <a:ext cx="9144000" cy="7017306"/>
          </a:xfrm>
          <a:prstGeom prst="rect">
            <a:avLst/>
          </a:prstGeom>
          <a:solidFill>
            <a:srgbClr val="66FF33"/>
          </a:solidFill>
        </p:spPr>
        <p:txBody>
          <a:bodyPr wrap="square" rtlCol="0">
            <a:spAutoFit/>
          </a:bodyPr>
          <a:lstStyle/>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a:p>
        </p:txBody>
      </p:sp>
      <p:pic>
        <p:nvPicPr>
          <p:cNvPr id="4" name="Picture 3" descr="E:\IN THE LAND OF IBN BATTUTA A MEMOIR\EK BHARAT SHRESTH BHARAT LECTURE\NYKS Assam\Ek-Bharat-Shreshtha-Bharat LOGO.png"/>
          <p:cNvPicPr/>
          <p:nvPr/>
        </p:nvPicPr>
        <p:blipFill>
          <a:blip r:embed="rId2" cstate="print"/>
          <a:srcRect/>
          <a:stretch>
            <a:fillRect/>
          </a:stretch>
        </p:blipFill>
        <p:spPr bwMode="auto">
          <a:xfrm>
            <a:off x="228600" y="0"/>
            <a:ext cx="560156" cy="561975"/>
          </a:xfrm>
          <a:prstGeom prst="rect">
            <a:avLst/>
          </a:prstGeom>
          <a:noFill/>
          <a:ln w="9525">
            <a:noFill/>
            <a:miter lim="800000"/>
            <a:headEnd/>
            <a:tailEnd/>
          </a:ln>
        </p:spPr>
      </p:pic>
      <p:pic>
        <p:nvPicPr>
          <p:cNvPr id="5" name="Picture 4" descr="E:\IN THE LAND OF IBN BATTUTA A MEMOIR\EK BHARAT SHRESTH BHARAT LECTURE\NYKS Assam\NYKS LOGO 2.jpg"/>
          <p:cNvPicPr/>
          <p:nvPr/>
        </p:nvPicPr>
        <p:blipFill>
          <a:blip r:embed="rId3" cstate="print"/>
          <a:srcRect/>
          <a:stretch>
            <a:fillRect/>
          </a:stretch>
        </p:blipFill>
        <p:spPr bwMode="auto">
          <a:xfrm>
            <a:off x="8153400" y="0"/>
            <a:ext cx="694720" cy="437674"/>
          </a:xfrm>
          <a:prstGeom prst="rect">
            <a:avLst/>
          </a:prstGeom>
          <a:noFill/>
          <a:ln w="9525">
            <a:noFill/>
            <a:miter lim="800000"/>
            <a:headEnd/>
            <a:tailEnd/>
          </a:ln>
        </p:spPr>
      </p:pic>
      <p:sp>
        <p:nvSpPr>
          <p:cNvPr id="6" name="TextBox 5"/>
          <p:cNvSpPr txBox="1"/>
          <p:nvPr/>
        </p:nvSpPr>
        <p:spPr>
          <a:xfrm>
            <a:off x="1828800" y="152400"/>
            <a:ext cx="5486400" cy="630942"/>
          </a:xfrm>
          <a:prstGeom prst="rect">
            <a:avLst/>
          </a:prstGeom>
          <a:noFill/>
        </p:spPr>
        <p:txBody>
          <a:bodyPr wrap="square" rtlCol="0">
            <a:spAutoFit/>
          </a:bodyPr>
          <a:lstStyle/>
          <a:p>
            <a:pPr algn="ctr"/>
            <a:r>
              <a:rPr lang="en-GB" sz="3500" b="1" dirty="0" smtClean="0">
                <a:solidFill>
                  <a:srgbClr val="FF0000"/>
                </a:solidFill>
                <a:latin typeface="Times New Roman" pitchFamily="18" charset="0"/>
                <a:cs typeface="Times New Roman" pitchFamily="18" charset="0"/>
              </a:rPr>
              <a:t>ASSAMESE LANGUAGE</a:t>
            </a:r>
            <a:endParaRPr lang="en-GB" sz="3500" b="1" dirty="0">
              <a:solidFill>
                <a:srgbClr val="FF0000"/>
              </a:solidFill>
              <a:latin typeface="Times New Roman" pitchFamily="18" charset="0"/>
              <a:cs typeface="Times New Roman" pitchFamily="18" charset="0"/>
            </a:endParaRPr>
          </a:p>
        </p:txBody>
      </p:sp>
      <p:sp>
        <p:nvSpPr>
          <p:cNvPr id="7" name="TextBox 6"/>
          <p:cNvSpPr txBox="1"/>
          <p:nvPr/>
        </p:nvSpPr>
        <p:spPr>
          <a:xfrm>
            <a:off x="152400" y="1066800"/>
            <a:ext cx="8763000" cy="5109091"/>
          </a:xfrm>
          <a:prstGeom prst="rect">
            <a:avLst/>
          </a:prstGeom>
          <a:noFill/>
        </p:spPr>
        <p:txBody>
          <a:bodyPr wrap="square" rtlCol="0">
            <a:spAutoFit/>
          </a:bodyPr>
          <a:lstStyle/>
          <a:p>
            <a:pPr algn="just"/>
            <a:r>
              <a:rPr lang="en-GB" sz="2200" b="1" dirty="0" smtClean="0">
                <a:solidFill>
                  <a:srgbClr val="002060"/>
                </a:solidFill>
                <a:latin typeface="Times New Roman" pitchFamily="18" charset="0"/>
                <a:cs typeface="Times New Roman" pitchFamily="18" charset="0"/>
              </a:rPr>
              <a:t>Assamese which is actually known as </a:t>
            </a:r>
            <a:r>
              <a:rPr lang="en-GB" sz="2200" b="1" dirty="0" err="1" smtClean="0">
                <a:solidFill>
                  <a:srgbClr val="002060"/>
                </a:solidFill>
                <a:latin typeface="Times New Roman" pitchFamily="18" charset="0"/>
                <a:cs typeface="Times New Roman" pitchFamily="18" charset="0"/>
              </a:rPr>
              <a:t>Asomiya</a:t>
            </a:r>
            <a:r>
              <a:rPr lang="en-GB" sz="2200" b="1" dirty="0" smtClean="0">
                <a:solidFill>
                  <a:srgbClr val="002060"/>
                </a:solidFill>
                <a:latin typeface="Times New Roman" pitchFamily="18" charset="0"/>
                <a:cs typeface="Times New Roman" pitchFamily="18" charset="0"/>
              </a:rPr>
              <a:t> is a State Language of Assam. It is also spoken in Arunachal Pradesh, Meghalaya and parts of Bangladesh and Bhutan. Nearly 15 to 20 million people speak the language </a:t>
            </a:r>
            <a:r>
              <a:rPr lang="en-GB" sz="2200" b="1" dirty="0" err="1" smtClean="0">
                <a:solidFill>
                  <a:srgbClr val="002060"/>
                </a:solidFill>
                <a:latin typeface="Times New Roman" pitchFamily="18" charset="0"/>
                <a:cs typeface="Times New Roman" pitchFamily="18" charset="0"/>
              </a:rPr>
              <a:t>Asomiya</a:t>
            </a:r>
            <a:r>
              <a:rPr lang="en-GB" sz="2200" b="1" dirty="0" smtClean="0">
                <a:solidFill>
                  <a:srgbClr val="002060"/>
                </a:solidFill>
                <a:latin typeface="Times New Roman" pitchFamily="18" charset="0"/>
                <a:cs typeface="Times New Roman" pitchFamily="18" charset="0"/>
              </a:rPr>
              <a:t>. Most of the people in the areas along the Brahmaputra Valley speak Assamese.</a:t>
            </a:r>
            <a:endParaRPr lang="en-GB" sz="2200" b="1" i="1" dirty="0" smtClean="0">
              <a:solidFill>
                <a:srgbClr val="002060"/>
              </a:solidFill>
              <a:latin typeface="Times New Roman" pitchFamily="18" charset="0"/>
              <a:cs typeface="Times New Roman" pitchFamily="18" charset="0"/>
            </a:endParaRPr>
          </a:p>
          <a:p>
            <a:pPr algn="just"/>
            <a:endParaRPr lang="en-GB" sz="2200" b="1" i="1" dirty="0" smtClean="0">
              <a:solidFill>
                <a:srgbClr val="002060"/>
              </a:solidFill>
              <a:latin typeface="Times New Roman" pitchFamily="18" charset="0"/>
              <a:cs typeface="Times New Roman" pitchFamily="18" charset="0"/>
            </a:endParaRPr>
          </a:p>
          <a:p>
            <a:pPr algn="just"/>
            <a:r>
              <a:rPr lang="en-GB" sz="2200" b="1" dirty="0" smtClean="0">
                <a:solidFill>
                  <a:srgbClr val="002060"/>
                </a:solidFill>
                <a:latin typeface="Times New Roman" pitchFamily="18" charset="0"/>
                <a:cs typeface="Times New Roman" pitchFamily="18" charset="0"/>
              </a:rPr>
              <a:t>Assamese is a branch of the Indo-Aryan language which evolved in the 7</a:t>
            </a:r>
            <a:r>
              <a:rPr lang="en-GB" sz="2200" b="1" baseline="30000" dirty="0" smtClean="0">
                <a:solidFill>
                  <a:srgbClr val="002060"/>
                </a:solidFill>
                <a:latin typeface="Times New Roman" pitchFamily="18" charset="0"/>
                <a:cs typeface="Times New Roman" pitchFamily="18" charset="0"/>
              </a:rPr>
              <a:t>th</a:t>
            </a:r>
            <a:r>
              <a:rPr lang="en-GB" sz="2200" b="1" dirty="0" smtClean="0">
                <a:solidFill>
                  <a:srgbClr val="002060"/>
                </a:solidFill>
                <a:latin typeface="Times New Roman" pitchFamily="18" charset="0"/>
                <a:cs typeface="Times New Roman" pitchFamily="18" charset="0"/>
              </a:rPr>
              <a:t> century AD having its roots from the Sanskrit Language. The Assamese language is also been declared as one of the major languages of the Republic of India by the Indian Constitution.</a:t>
            </a:r>
          </a:p>
          <a:p>
            <a:pPr algn="just"/>
            <a:endParaRPr lang="en-GB" sz="2200" b="1" dirty="0" smtClean="0">
              <a:solidFill>
                <a:srgbClr val="002060"/>
              </a:solidFill>
              <a:latin typeface="Times New Roman" pitchFamily="18" charset="0"/>
              <a:cs typeface="Times New Roman" pitchFamily="18" charset="0"/>
            </a:endParaRPr>
          </a:p>
          <a:p>
            <a:pPr algn="just"/>
            <a:r>
              <a:rPr lang="en-GB" sz="2200" b="1" dirty="0" smtClean="0">
                <a:solidFill>
                  <a:srgbClr val="002060"/>
                </a:solidFill>
                <a:latin typeface="Times New Roman" pitchFamily="18" charset="0"/>
                <a:cs typeface="Times New Roman" pitchFamily="18" charset="0"/>
              </a:rPr>
              <a:t>The other major tribal languages spoken in Assam are </a:t>
            </a:r>
            <a:r>
              <a:rPr lang="en-GB" sz="2200" b="1" dirty="0" err="1" smtClean="0">
                <a:solidFill>
                  <a:srgbClr val="002060"/>
                </a:solidFill>
                <a:latin typeface="Times New Roman" pitchFamily="18" charset="0"/>
                <a:cs typeface="Times New Roman" pitchFamily="18" charset="0"/>
              </a:rPr>
              <a:t>Bodo</a:t>
            </a:r>
            <a:r>
              <a:rPr lang="en-GB" sz="2200" b="1" dirty="0" smtClean="0">
                <a:solidFill>
                  <a:srgbClr val="002060"/>
                </a:solidFill>
                <a:latin typeface="Times New Roman" pitchFamily="18" charset="0"/>
                <a:cs typeface="Times New Roman" pitchFamily="18" charset="0"/>
              </a:rPr>
              <a:t>, </a:t>
            </a:r>
            <a:r>
              <a:rPr lang="en-GB" sz="2200" b="1" dirty="0" err="1" smtClean="0">
                <a:solidFill>
                  <a:srgbClr val="002060"/>
                </a:solidFill>
                <a:latin typeface="Times New Roman" pitchFamily="18" charset="0"/>
                <a:cs typeface="Times New Roman" pitchFamily="18" charset="0"/>
              </a:rPr>
              <a:t>Mishing</a:t>
            </a:r>
            <a:r>
              <a:rPr lang="en-GB" sz="2200" b="1" dirty="0" smtClean="0">
                <a:solidFill>
                  <a:srgbClr val="002060"/>
                </a:solidFill>
                <a:latin typeface="Times New Roman" pitchFamily="18" charset="0"/>
                <a:cs typeface="Times New Roman" pitchFamily="18" charset="0"/>
              </a:rPr>
              <a:t>, </a:t>
            </a:r>
            <a:r>
              <a:rPr lang="en-GB" sz="2200" b="1" dirty="0" err="1" smtClean="0">
                <a:solidFill>
                  <a:srgbClr val="002060"/>
                </a:solidFill>
                <a:latin typeface="Times New Roman" pitchFamily="18" charset="0"/>
                <a:cs typeface="Times New Roman" pitchFamily="18" charset="0"/>
              </a:rPr>
              <a:t>Karbi</a:t>
            </a:r>
            <a:r>
              <a:rPr lang="en-GB" sz="2200" b="1" dirty="0" smtClean="0">
                <a:solidFill>
                  <a:srgbClr val="002060"/>
                </a:solidFill>
                <a:latin typeface="Times New Roman" pitchFamily="18" charset="0"/>
                <a:cs typeface="Times New Roman" pitchFamily="18" charset="0"/>
              </a:rPr>
              <a:t>, </a:t>
            </a:r>
            <a:r>
              <a:rPr lang="en-GB" sz="2200" b="1" dirty="0" err="1" smtClean="0">
                <a:solidFill>
                  <a:srgbClr val="002060"/>
                </a:solidFill>
                <a:latin typeface="Times New Roman" pitchFamily="18" charset="0"/>
                <a:cs typeface="Times New Roman" pitchFamily="18" charset="0"/>
              </a:rPr>
              <a:t>Rabha</a:t>
            </a:r>
            <a:r>
              <a:rPr lang="en-GB" sz="2200" b="1" dirty="0" smtClean="0">
                <a:solidFill>
                  <a:srgbClr val="002060"/>
                </a:solidFill>
                <a:latin typeface="Times New Roman" pitchFamily="18" charset="0"/>
                <a:cs typeface="Times New Roman" pitchFamily="18" charset="0"/>
              </a:rPr>
              <a:t>, </a:t>
            </a:r>
            <a:r>
              <a:rPr lang="en-GB" sz="2200" b="1" dirty="0" err="1" smtClean="0">
                <a:solidFill>
                  <a:srgbClr val="002060"/>
                </a:solidFill>
                <a:latin typeface="Times New Roman" pitchFamily="18" charset="0"/>
                <a:cs typeface="Times New Roman" pitchFamily="18" charset="0"/>
              </a:rPr>
              <a:t>Dimasa</a:t>
            </a:r>
            <a:r>
              <a:rPr lang="en-GB" sz="2200" b="1" dirty="0" smtClean="0">
                <a:solidFill>
                  <a:srgbClr val="002060"/>
                </a:solidFill>
                <a:latin typeface="Times New Roman" pitchFamily="18" charset="0"/>
                <a:cs typeface="Times New Roman" pitchFamily="18" charset="0"/>
              </a:rPr>
              <a:t>, </a:t>
            </a:r>
            <a:r>
              <a:rPr lang="en-GB" sz="2200" b="1" dirty="0" err="1" smtClean="0">
                <a:solidFill>
                  <a:srgbClr val="002060"/>
                </a:solidFill>
                <a:latin typeface="Times New Roman" pitchFamily="18" charset="0"/>
                <a:cs typeface="Times New Roman" pitchFamily="18" charset="0"/>
              </a:rPr>
              <a:t>Tiwa</a:t>
            </a:r>
            <a:r>
              <a:rPr lang="en-GB" sz="2200" b="1" dirty="0" smtClean="0">
                <a:solidFill>
                  <a:srgbClr val="002060"/>
                </a:solidFill>
                <a:latin typeface="Times New Roman" pitchFamily="18" charset="0"/>
                <a:cs typeface="Times New Roman" pitchFamily="18" charset="0"/>
              </a:rPr>
              <a:t> etc. The Tea Workers also use their own language known as </a:t>
            </a:r>
            <a:r>
              <a:rPr lang="en-GB" sz="2200" b="1" dirty="0" err="1" smtClean="0">
                <a:solidFill>
                  <a:srgbClr val="002060"/>
                </a:solidFill>
                <a:latin typeface="Times New Roman" pitchFamily="18" charset="0"/>
                <a:cs typeface="Times New Roman" pitchFamily="18" charset="0"/>
              </a:rPr>
              <a:t>Bagani</a:t>
            </a:r>
            <a:r>
              <a:rPr lang="en-GB" sz="2200" b="1" dirty="0" smtClean="0">
                <a:solidFill>
                  <a:srgbClr val="002060"/>
                </a:solidFill>
                <a:latin typeface="Times New Roman" pitchFamily="18" charset="0"/>
                <a:cs typeface="Times New Roman" pitchFamily="18" charset="0"/>
              </a:rPr>
              <a:t> beside Assamese.</a:t>
            </a:r>
          </a:p>
          <a:p>
            <a:pPr algn="just"/>
            <a:endParaRPr lang="en-GB" b="1" dirty="0" smtClean="0">
              <a:solidFill>
                <a:srgbClr val="002060"/>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7017306"/>
          </a:xfrm>
          <a:prstGeom prst="rect">
            <a:avLst/>
          </a:prstGeom>
          <a:solidFill>
            <a:srgbClr val="66FF33"/>
          </a:solidFill>
        </p:spPr>
        <p:txBody>
          <a:bodyPr wrap="square" rtlCol="0">
            <a:spAutoFit/>
          </a:bodyPr>
          <a:lstStyle/>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a:p>
        </p:txBody>
      </p:sp>
      <p:pic>
        <p:nvPicPr>
          <p:cNvPr id="4" name="Picture 3" descr="E:\IN THE LAND OF IBN BATTUTA A MEMOIR\EK BHARAT SHRESTH BHARAT LECTURE\NYKS Assam\Ek-Bharat-Shreshtha-Bharat LOGO.png"/>
          <p:cNvPicPr/>
          <p:nvPr/>
        </p:nvPicPr>
        <p:blipFill>
          <a:blip r:embed="rId2" cstate="print"/>
          <a:srcRect/>
          <a:stretch>
            <a:fillRect/>
          </a:stretch>
        </p:blipFill>
        <p:spPr bwMode="auto">
          <a:xfrm>
            <a:off x="304800" y="152400"/>
            <a:ext cx="560156" cy="561975"/>
          </a:xfrm>
          <a:prstGeom prst="rect">
            <a:avLst/>
          </a:prstGeom>
          <a:noFill/>
          <a:ln w="9525">
            <a:noFill/>
            <a:miter lim="800000"/>
            <a:headEnd/>
            <a:tailEnd/>
          </a:ln>
        </p:spPr>
      </p:pic>
      <p:pic>
        <p:nvPicPr>
          <p:cNvPr id="5" name="Picture 4" descr="E:\IN THE LAND OF IBN BATTUTA A MEMOIR\EK BHARAT SHRESTH BHARAT LECTURE\NYKS Assam\NYKS LOGO 2.jpg"/>
          <p:cNvPicPr/>
          <p:nvPr/>
        </p:nvPicPr>
        <p:blipFill>
          <a:blip r:embed="rId3" cstate="print"/>
          <a:srcRect/>
          <a:stretch>
            <a:fillRect/>
          </a:stretch>
        </p:blipFill>
        <p:spPr bwMode="auto">
          <a:xfrm>
            <a:off x="8077200" y="304800"/>
            <a:ext cx="694720" cy="437674"/>
          </a:xfrm>
          <a:prstGeom prst="rect">
            <a:avLst/>
          </a:prstGeom>
          <a:noFill/>
          <a:ln w="9525">
            <a:noFill/>
            <a:miter lim="800000"/>
            <a:headEnd/>
            <a:tailEnd/>
          </a:ln>
        </p:spPr>
      </p:pic>
      <p:sp>
        <p:nvSpPr>
          <p:cNvPr id="6" name="TextBox 5"/>
          <p:cNvSpPr txBox="1"/>
          <p:nvPr/>
        </p:nvSpPr>
        <p:spPr>
          <a:xfrm>
            <a:off x="685800" y="685800"/>
            <a:ext cx="7924800" cy="707886"/>
          </a:xfrm>
          <a:prstGeom prst="rect">
            <a:avLst/>
          </a:prstGeom>
          <a:noFill/>
        </p:spPr>
        <p:txBody>
          <a:bodyPr wrap="square" rtlCol="0">
            <a:spAutoFit/>
          </a:bodyPr>
          <a:lstStyle/>
          <a:p>
            <a:pPr algn="ctr"/>
            <a:r>
              <a:rPr lang="en-GB" sz="4000" b="1" dirty="0" smtClean="0">
                <a:solidFill>
                  <a:srgbClr val="FF0000"/>
                </a:solidFill>
                <a:latin typeface="Times New Roman" pitchFamily="18" charset="0"/>
                <a:cs typeface="Times New Roman" pitchFamily="18" charset="0"/>
              </a:rPr>
              <a:t>Hindi &amp; Assamese Vowels</a:t>
            </a:r>
            <a:endParaRPr lang="en-GB" sz="4000" b="1" dirty="0">
              <a:solidFill>
                <a:srgbClr val="FF0000"/>
              </a:solidFill>
              <a:latin typeface="Times New Roman" pitchFamily="18" charset="0"/>
              <a:cs typeface="Times New Roman" pitchFamily="18" charset="0"/>
            </a:endParaRPr>
          </a:p>
        </p:txBody>
      </p:sp>
      <p:graphicFrame>
        <p:nvGraphicFramePr>
          <p:cNvPr id="8" name="Table 7"/>
          <p:cNvGraphicFramePr>
            <a:graphicFrameLocks noGrp="1"/>
          </p:cNvGraphicFramePr>
          <p:nvPr/>
        </p:nvGraphicFramePr>
        <p:xfrm>
          <a:off x="761999" y="1447799"/>
          <a:ext cx="7696201" cy="5043679"/>
        </p:xfrm>
        <a:graphic>
          <a:graphicData uri="http://schemas.openxmlformats.org/drawingml/2006/table">
            <a:tbl>
              <a:tblPr/>
              <a:tblGrid>
                <a:gridCol w="2564863"/>
                <a:gridCol w="2565669"/>
                <a:gridCol w="2565669"/>
              </a:tblGrid>
              <a:tr h="609601">
                <a:tc>
                  <a:txBody>
                    <a:bodyPr/>
                    <a:lstStyle/>
                    <a:p>
                      <a:pPr algn="ctr">
                        <a:lnSpc>
                          <a:spcPct val="115000"/>
                        </a:lnSpc>
                        <a:spcAft>
                          <a:spcPts val="0"/>
                        </a:spcAft>
                      </a:pPr>
                      <a:r>
                        <a:rPr lang="en-IN" sz="3000" b="1" dirty="0">
                          <a:latin typeface="Times New Roman"/>
                          <a:ea typeface="Calibri"/>
                          <a:cs typeface="Arial"/>
                        </a:rPr>
                        <a:t>Hindi</a:t>
                      </a:r>
                      <a:endParaRPr lang="en-IN" sz="3000" dirty="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IN" sz="3000" b="1" dirty="0">
                          <a:latin typeface="Times New Roman"/>
                          <a:ea typeface="Calibri"/>
                          <a:cs typeface="Arial"/>
                        </a:rPr>
                        <a:t>Assamese</a:t>
                      </a:r>
                      <a:endParaRPr lang="en-IN" sz="3000" dirty="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IN" sz="3000" b="1" dirty="0">
                          <a:latin typeface="Times New Roman"/>
                          <a:ea typeface="Calibri"/>
                          <a:cs typeface="Arial"/>
                        </a:rPr>
                        <a:t>Pronunciation</a:t>
                      </a:r>
                      <a:endParaRPr lang="en-IN" sz="3000" dirty="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8497">
                <a:tc>
                  <a:txBody>
                    <a:bodyPr/>
                    <a:lstStyle/>
                    <a:p>
                      <a:pPr algn="ctr">
                        <a:lnSpc>
                          <a:spcPct val="115000"/>
                        </a:lnSpc>
                        <a:spcAft>
                          <a:spcPts val="0"/>
                        </a:spcAft>
                      </a:pPr>
                      <a:r>
                        <a:rPr lang="en-IN" sz="2300" dirty="0">
                          <a:latin typeface="Nirmala UI"/>
                          <a:ea typeface="Calibri"/>
                          <a:cs typeface="Arial"/>
                        </a:rPr>
                        <a:t>अ</a:t>
                      </a:r>
                      <a:endParaRPr lang="en-IN" sz="2300" dirty="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IN" sz="2300" dirty="0">
                          <a:solidFill>
                            <a:srgbClr val="202122"/>
                          </a:solidFill>
                          <a:latin typeface="Nirmala UI"/>
                          <a:ea typeface="Calibri"/>
                          <a:cs typeface="Times New Roman"/>
                        </a:rPr>
                        <a:t>অ</a:t>
                      </a:r>
                      <a:endParaRPr lang="en-IN" sz="2300" dirty="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IN" sz="2300" dirty="0">
                          <a:solidFill>
                            <a:srgbClr val="202122"/>
                          </a:solidFill>
                          <a:latin typeface="Times New Roman"/>
                          <a:ea typeface="Calibri"/>
                          <a:cs typeface="Arial"/>
                        </a:rPr>
                        <a:t>O</a:t>
                      </a:r>
                      <a:endParaRPr lang="en-IN" sz="2300" dirty="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8497">
                <a:tc>
                  <a:txBody>
                    <a:bodyPr/>
                    <a:lstStyle/>
                    <a:p>
                      <a:pPr algn="ctr">
                        <a:lnSpc>
                          <a:spcPct val="115000"/>
                        </a:lnSpc>
                        <a:spcAft>
                          <a:spcPts val="0"/>
                        </a:spcAft>
                      </a:pPr>
                      <a:r>
                        <a:rPr lang="en-IN" sz="2300">
                          <a:latin typeface="Nirmala UI"/>
                          <a:ea typeface="Calibri"/>
                          <a:cs typeface="Arial"/>
                        </a:rPr>
                        <a:t>आ</a:t>
                      </a:r>
                      <a:endParaRPr lang="en-IN" sz="23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IN" sz="2300">
                          <a:solidFill>
                            <a:srgbClr val="202122"/>
                          </a:solidFill>
                          <a:latin typeface="Nirmala UI"/>
                          <a:ea typeface="Calibri"/>
                          <a:cs typeface="Times New Roman"/>
                        </a:rPr>
                        <a:t>আ</a:t>
                      </a:r>
                      <a:endParaRPr lang="en-IN" sz="23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IN" sz="2300" dirty="0">
                          <a:latin typeface="Times New Roman"/>
                          <a:ea typeface="Calibri"/>
                          <a:cs typeface="Arial"/>
                        </a:rPr>
                        <a:t>AA</a:t>
                      </a:r>
                      <a:endParaRPr lang="en-IN" sz="2300" dirty="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8497">
                <a:tc>
                  <a:txBody>
                    <a:bodyPr/>
                    <a:lstStyle/>
                    <a:p>
                      <a:pPr algn="ctr">
                        <a:lnSpc>
                          <a:spcPct val="115000"/>
                        </a:lnSpc>
                        <a:spcAft>
                          <a:spcPts val="0"/>
                        </a:spcAft>
                      </a:pPr>
                      <a:r>
                        <a:rPr lang="en-IN" sz="2300">
                          <a:latin typeface="Nirmala UI"/>
                          <a:ea typeface="Calibri"/>
                          <a:cs typeface="Arial"/>
                        </a:rPr>
                        <a:t>इ</a:t>
                      </a:r>
                      <a:endParaRPr lang="en-IN" sz="23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IN" sz="2300">
                          <a:solidFill>
                            <a:srgbClr val="202122"/>
                          </a:solidFill>
                          <a:latin typeface="Nirmala UI"/>
                          <a:ea typeface="Calibri"/>
                          <a:cs typeface="Times New Roman"/>
                        </a:rPr>
                        <a:t>ই</a:t>
                      </a:r>
                      <a:endParaRPr lang="en-IN" sz="23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IN" sz="2300" dirty="0" err="1">
                          <a:solidFill>
                            <a:srgbClr val="202122"/>
                          </a:solidFill>
                          <a:latin typeface="Times New Roman"/>
                          <a:ea typeface="Calibri"/>
                          <a:cs typeface="Arial"/>
                        </a:rPr>
                        <a:t>hroswo</a:t>
                      </a:r>
                      <a:r>
                        <a:rPr lang="en-IN" sz="2300" dirty="0">
                          <a:solidFill>
                            <a:srgbClr val="202122"/>
                          </a:solidFill>
                          <a:latin typeface="Times New Roman"/>
                          <a:ea typeface="Calibri"/>
                          <a:cs typeface="Arial"/>
                        </a:rPr>
                        <a:t> e</a:t>
                      </a:r>
                      <a:endParaRPr lang="en-IN" sz="2300" dirty="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8497">
                <a:tc>
                  <a:txBody>
                    <a:bodyPr/>
                    <a:lstStyle/>
                    <a:p>
                      <a:pPr algn="ctr">
                        <a:lnSpc>
                          <a:spcPct val="115000"/>
                        </a:lnSpc>
                        <a:spcAft>
                          <a:spcPts val="0"/>
                        </a:spcAft>
                      </a:pPr>
                      <a:r>
                        <a:rPr lang="en-IN" sz="2300">
                          <a:latin typeface="Nirmala UI"/>
                          <a:ea typeface="Calibri"/>
                          <a:cs typeface="Arial"/>
                        </a:rPr>
                        <a:t>ई</a:t>
                      </a:r>
                      <a:endParaRPr lang="en-IN" sz="23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IN" sz="2300">
                          <a:solidFill>
                            <a:srgbClr val="202122"/>
                          </a:solidFill>
                          <a:latin typeface="Nirmala UI"/>
                          <a:ea typeface="Calibri"/>
                          <a:cs typeface="Times New Roman"/>
                        </a:rPr>
                        <a:t>ঈ</a:t>
                      </a:r>
                      <a:endParaRPr lang="en-IN" sz="23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IN" sz="2300" dirty="0" err="1">
                          <a:solidFill>
                            <a:srgbClr val="202122"/>
                          </a:solidFill>
                          <a:latin typeface="Times New Roman"/>
                          <a:ea typeface="Calibri"/>
                          <a:cs typeface="Arial"/>
                        </a:rPr>
                        <a:t>dirgho</a:t>
                      </a:r>
                      <a:r>
                        <a:rPr lang="en-IN" sz="2300" dirty="0">
                          <a:solidFill>
                            <a:srgbClr val="202122"/>
                          </a:solidFill>
                          <a:latin typeface="Times New Roman"/>
                          <a:ea typeface="Calibri"/>
                          <a:cs typeface="Arial"/>
                        </a:rPr>
                        <a:t> e</a:t>
                      </a:r>
                      <a:endParaRPr lang="en-IN" sz="2300" dirty="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8497">
                <a:tc>
                  <a:txBody>
                    <a:bodyPr/>
                    <a:lstStyle/>
                    <a:p>
                      <a:pPr algn="ctr">
                        <a:lnSpc>
                          <a:spcPct val="115000"/>
                        </a:lnSpc>
                        <a:spcAft>
                          <a:spcPts val="0"/>
                        </a:spcAft>
                      </a:pPr>
                      <a:r>
                        <a:rPr lang="en-IN" sz="2300">
                          <a:latin typeface="Nirmala UI"/>
                          <a:ea typeface="Calibri"/>
                          <a:cs typeface="Arial"/>
                        </a:rPr>
                        <a:t>उ</a:t>
                      </a:r>
                      <a:endParaRPr lang="en-IN" sz="23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IN" sz="2300">
                          <a:solidFill>
                            <a:srgbClr val="202122"/>
                          </a:solidFill>
                          <a:latin typeface="Nirmala UI"/>
                          <a:ea typeface="Calibri"/>
                          <a:cs typeface="Times New Roman"/>
                        </a:rPr>
                        <a:t>উ</a:t>
                      </a:r>
                      <a:endParaRPr lang="en-IN" sz="23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IN" sz="2300" dirty="0" err="1">
                          <a:solidFill>
                            <a:srgbClr val="202122"/>
                          </a:solidFill>
                          <a:latin typeface="Times New Roman"/>
                          <a:ea typeface="Calibri"/>
                          <a:cs typeface="Arial"/>
                        </a:rPr>
                        <a:t>hroswo</a:t>
                      </a:r>
                      <a:r>
                        <a:rPr lang="en-IN" sz="2300" dirty="0">
                          <a:solidFill>
                            <a:srgbClr val="202122"/>
                          </a:solidFill>
                          <a:latin typeface="Times New Roman"/>
                          <a:ea typeface="Calibri"/>
                          <a:cs typeface="Arial"/>
                        </a:rPr>
                        <a:t> u</a:t>
                      </a:r>
                      <a:endParaRPr lang="en-IN" sz="2300" dirty="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8497">
                <a:tc>
                  <a:txBody>
                    <a:bodyPr/>
                    <a:lstStyle/>
                    <a:p>
                      <a:pPr algn="ctr">
                        <a:lnSpc>
                          <a:spcPct val="115000"/>
                        </a:lnSpc>
                        <a:spcAft>
                          <a:spcPts val="0"/>
                        </a:spcAft>
                      </a:pPr>
                      <a:r>
                        <a:rPr lang="en-IN" sz="2300">
                          <a:latin typeface="Nirmala UI"/>
                          <a:ea typeface="Calibri"/>
                          <a:cs typeface="Arial"/>
                        </a:rPr>
                        <a:t>ऊ</a:t>
                      </a:r>
                      <a:endParaRPr lang="en-IN" sz="23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IN" sz="2300">
                          <a:solidFill>
                            <a:srgbClr val="202122"/>
                          </a:solidFill>
                          <a:latin typeface="Nirmala UI"/>
                          <a:ea typeface="Calibri"/>
                          <a:cs typeface="Times New Roman"/>
                        </a:rPr>
                        <a:t>ঊ</a:t>
                      </a:r>
                      <a:endParaRPr lang="en-IN" sz="23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IN" sz="2300" dirty="0" err="1">
                          <a:solidFill>
                            <a:srgbClr val="202122"/>
                          </a:solidFill>
                          <a:latin typeface="Times New Roman"/>
                          <a:ea typeface="Calibri"/>
                          <a:cs typeface="Arial"/>
                        </a:rPr>
                        <a:t>dirgho</a:t>
                      </a:r>
                      <a:r>
                        <a:rPr lang="en-IN" sz="2300" dirty="0">
                          <a:solidFill>
                            <a:srgbClr val="202122"/>
                          </a:solidFill>
                          <a:latin typeface="Times New Roman"/>
                          <a:ea typeface="Calibri"/>
                          <a:cs typeface="Arial"/>
                        </a:rPr>
                        <a:t> u</a:t>
                      </a:r>
                      <a:endParaRPr lang="en-IN" sz="2300" dirty="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8497">
                <a:tc>
                  <a:txBody>
                    <a:bodyPr/>
                    <a:lstStyle/>
                    <a:p>
                      <a:pPr algn="ctr">
                        <a:lnSpc>
                          <a:spcPct val="115000"/>
                        </a:lnSpc>
                        <a:spcAft>
                          <a:spcPts val="0"/>
                        </a:spcAft>
                      </a:pPr>
                      <a:r>
                        <a:rPr lang="en-IN" sz="2300">
                          <a:latin typeface="Nirmala UI"/>
                          <a:ea typeface="Calibri"/>
                          <a:cs typeface="Arial"/>
                        </a:rPr>
                        <a:t>ऋ</a:t>
                      </a:r>
                      <a:endParaRPr lang="en-IN" sz="23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IN" sz="2300">
                          <a:solidFill>
                            <a:srgbClr val="202122"/>
                          </a:solidFill>
                          <a:latin typeface="Nirmala UI"/>
                          <a:ea typeface="Calibri"/>
                          <a:cs typeface="Times New Roman"/>
                        </a:rPr>
                        <a:t>ঋ</a:t>
                      </a:r>
                      <a:endParaRPr lang="en-IN" sz="23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IN" sz="2300" dirty="0" err="1">
                          <a:solidFill>
                            <a:srgbClr val="202122"/>
                          </a:solidFill>
                          <a:latin typeface="Times New Roman"/>
                          <a:ea typeface="Calibri"/>
                          <a:cs typeface="Arial"/>
                        </a:rPr>
                        <a:t>Ri</a:t>
                      </a:r>
                      <a:endParaRPr lang="en-IN" sz="2300" dirty="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8497">
                <a:tc>
                  <a:txBody>
                    <a:bodyPr/>
                    <a:lstStyle/>
                    <a:p>
                      <a:pPr algn="ctr">
                        <a:lnSpc>
                          <a:spcPct val="115000"/>
                        </a:lnSpc>
                        <a:spcAft>
                          <a:spcPts val="0"/>
                        </a:spcAft>
                      </a:pPr>
                      <a:r>
                        <a:rPr lang="en-IN" sz="2300">
                          <a:latin typeface="Nirmala UI"/>
                          <a:ea typeface="Calibri"/>
                          <a:cs typeface="Arial"/>
                        </a:rPr>
                        <a:t>ए</a:t>
                      </a:r>
                      <a:endParaRPr lang="en-IN" sz="23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IN" sz="2300">
                          <a:solidFill>
                            <a:srgbClr val="202122"/>
                          </a:solidFill>
                          <a:latin typeface="Nirmala UI"/>
                          <a:ea typeface="Calibri"/>
                          <a:cs typeface="Times New Roman"/>
                        </a:rPr>
                        <a:t>এ</a:t>
                      </a:r>
                      <a:endParaRPr lang="en-IN" sz="23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IN" sz="2300" dirty="0">
                          <a:latin typeface="Times New Roman"/>
                          <a:ea typeface="Calibri"/>
                          <a:cs typeface="Arial"/>
                        </a:rPr>
                        <a:t>A</a:t>
                      </a:r>
                      <a:endParaRPr lang="en-IN" sz="2300" dirty="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8497">
                <a:tc>
                  <a:txBody>
                    <a:bodyPr/>
                    <a:lstStyle/>
                    <a:p>
                      <a:pPr algn="ctr">
                        <a:lnSpc>
                          <a:spcPct val="115000"/>
                        </a:lnSpc>
                        <a:spcAft>
                          <a:spcPts val="0"/>
                        </a:spcAft>
                      </a:pPr>
                      <a:r>
                        <a:rPr lang="en-IN" sz="2300">
                          <a:latin typeface="Nirmala UI"/>
                          <a:ea typeface="Calibri"/>
                          <a:cs typeface="Arial"/>
                        </a:rPr>
                        <a:t>ऐ</a:t>
                      </a:r>
                      <a:endParaRPr lang="en-IN" sz="23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IN" sz="2300">
                          <a:solidFill>
                            <a:srgbClr val="202122"/>
                          </a:solidFill>
                          <a:latin typeface="Nirmala UI"/>
                          <a:ea typeface="Calibri"/>
                          <a:cs typeface="Times New Roman"/>
                        </a:rPr>
                        <a:t>ঐ</a:t>
                      </a:r>
                      <a:endParaRPr lang="en-IN" sz="23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IN" sz="2300" dirty="0" err="1">
                          <a:solidFill>
                            <a:srgbClr val="202122"/>
                          </a:solidFill>
                          <a:latin typeface="Times New Roman"/>
                          <a:ea typeface="Calibri"/>
                          <a:cs typeface="Arial"/>
                        </a:rPr>
                        <a:t>Oi</a:t>
                      </a:r>
                      <a:endParaRPr lang="en-IN" sz="2300" dirty="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8497">
                <a:tc>
                  <a:txBody>
                    <a:bodyPr/>
                    <a:lstStyle/>
                    <a:p>
                      <a:pPr algn="ctr">
                        <a:lnSpc>
                          <a:spcPct val="115000"/>
                        </a:lnSpc>
                        <a:spcAft>
                          <a:spcPts val="0"/>
                        </a:spcAft>
                      </a:pPr>
                      <a:r>
                        <a:rPr lang="en-IN" sz="2300">
                          <a:latin typeface="Nirmala UI"/>
                          <a:ea typeface="Calibri"/>
                          <a:cs typeface="Arial"/>
                        </a:rPr>
                        <a:t>ओ</a:t>
                      </a:r>
                      <a:endParaRPr lang="en-IN" sz="23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IN" sz="2300">
                          <a:solidFill>
                            <a:srgbClr val="202122"/>
                          </a:solidFill>
                          <a:latin typeface="Nirmala UI"/>
                          <a:ea typeface="Calibri"/>
                          <a:cs typeface="Times New Roman"/>
                        </a:rPr>
                        <a:t>ও</a:t>
                      </a:r>
                      <a:endParaRPr lang="en-IN" sz="23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IN" sz="2300" dirty="0" err="1">
                          <a:latin typeface="Times New Roman"/>
                          <a:ea typeface="Calibri"/>
                          <a:cs typeface="Arial"/>
                        </a:rPr>
                        <a:t>Oo</a:t>
                      </a:r>
                      <a:endParaRPr lang="en-IN" sz="2300" dirty="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8497">
                <a:tc>
                  <a:txBody>
                    <a:bodyPr/>
                    <a:lstStyle/>
                    <a:p>
                      <a:pPr algn="ctr">
                        <a:lnSpc>
                          <a:spcPct val="115000"/>
                        </a:lnSpc>
                        <a:spcAft>
                          <a:spcPts val="0"/>
                        </a:spcAft>
                      </a:pPr>
                      <a:r>
                        <a:rPr lang="en-IN" sz="2300">
                          <a:latin typeface="Nirmala UI"/>
                          <a:ea typeface="Calibri"/>
                          <a:cs typeface="Arial"/>
                        </a:rPr>
                        <a:t>औ</a:t>
                      </a:r>
                      <a:endParaRPr lang="en-IN" sz="23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IN" sz="2300">
                          <a:solidFill>
                            <a:srgbClr val="202122"/>
                          </a:solidFill>
                          <a:latin typeface="Nirmala UI"/>
                          <a:ea typeface="Calibri"/>
                          <a:cs typeface="Times New Roman"/>
                        </a:rPr>
                        <a:t>ঔ</a:t>
                      </a:r>
                      <a:endParaRPr lang="en-IN" sz="23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IN" sz="2300" dirty="0" err="1">
                          <a:latin typeface="Times New Roman"/>
                          <a:ea typeface="Calibri"/>
                          <a:cs typeface="Arial"/>
                        </a:rPr>
                        <a:t>Ou</a:t>
                      </a:r>
                      <a:endParaRPr lang="en-IN" sz="2300" dirty="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7017306"/>
          </a:xfrm>
          <a:prstGeom prst="rect">
            <a:avLst/>
          </a:prstGeom>
          <a:solidFill>
            <a:srgbClr val="66FF33"/>
          </a:solidFill>
        </p:spPr>
        <p:txBody>
          <a:bodyPr wrap="square" rtlCol="0">
            <a:spAutoFit/>
          </a:bodyPr>
          <a:lstStyle/>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a:p>
        </p:txBody>
      </p:sp>
      <p:pic>
        <p:nvPicPr>
          <p:cNvPr id="4" name="Picture 3" descr="E:\IN THE LAND OF IBN BATTUTA A MEMOIR\EK BHARAT SHRESTH BHARAT LECTURE\NYKS Assam\Ek-Bharat-Shreshtha-Bharat LOGO.png"/>
          <p:cNvPicPr/>
          <p:nvPr/>
        </p:nvPicPr>
        <p:blipFill>
          <a:blip r:embed="rId2" cstate="print"/>
          <a:srcRect/>
          <a:stretch>
            <a:fillRect/>
          </a:stretch>
        </p:blipFill>
        <p:spPr bwMode="auto">
          <a:xfrm>
            <a:off x="304800" y="152400"/>
            <a:ext cx="560156" cy="561975"/>
          </a:xfrm>
          <a:prstGeom prst="rect">
            <a:avLst/>
          </a:prstGeom>
          <a:noFill/>
          <a:ln w="9525">
            <a:noFill/>
            <a:miter lim="800000"/>
            <a:headEnd/>
            <a:tailEnd/>
          </a:ln>
        </p:spPr>
      </p:pic>
      <p:pic>
        <p:nvPicPr>
          <p:cNvPr id="5" name="Picture 4" descr="E:\IN THE LAND OF IBN BATTUTA A MEMOIR\EK BHARAT SHRESTH BHARAT LECTURE\NYKS Assam\NYKS LOGO 2.jpg"/>
          <p:cNvPicPr/>
          <p:nvPr/>
        </p:nvPicPr>
        <p:blipFill>
          <a:blip r:embed="rId3" cstate="print"/>
          <a:srcRect/>
          <a:stretch>
            <a:fillRect/>
          </a:stretch>
        </p:blipFill>
        <p:spPr bwMode="auto">
          <a:xfrm>
            <a:off x="8077200" y="304800"/>
            <a:ext cx="694720" cy="437674"/>
          </a:xfrm>
          <a:prstGeom prst="rect">
            <a:avLst/>
          </a:prstGeom>
          <a:noFill/>
          <a:ln w="9525">
            <a:noFill/>
            <a:miter lim="800000"/>
            <a:headEnd/>
            <a:tailEnd/>
          </a:ln>
        </p:spPr>
      </p:pic>
      <p:sp>
        <p:nvSpPr>
          <p:cNvPr id="6" name="TextBox 5"/>
          <p:cNvSpPr txBox="1"/>
          <p:nvPr/>
        </p:nvSpPr>
        <p:spPr>
          <a:xfrm>
            <a:off x="533400" y="762000"/>
            <a:ext cx="7924800" cy="707886"/>
          </a:xfrm>
          <a:prstGeom prst="rect">
            <a:avLst/>
          </a:prstGeom>
          <a:noFill/>
        </p:spPr>
        <p:txBody>
          <a:bodyPr wrap="square" rtlCol="0">
            <a:spAutoFit/>
          </a:bodyPr>
          <a:lstStyle/>
          <a:p>
            <a:pPr algn="ctr"/>
            <a:r>
              <a:rPr lang="en-GB" sz="4000" b="1" dirty="0" smtClean="0">
                <a:solidFill>
                  <a:srgbClr val="FF0000"/>
                </a:solidFill>
                <a:latin typeface="Times New Roman" pitchFamily="18" charset="0"/>
                <a:cs typeface="Times New Roman" pitchFamily="18" charset="0"/>
              </a:rPr>
              <a:t>Hindi &amp; Assamese Consonants</a:t>
            </a:r>
            <a:endParaRPr lang="en-GB" sz="4000" b="1" dirty="0">
              <a:solidFill>
                <a:srgbClr val="FF0000"/>
              </a:solidFill>
              <a:latin typeface="Times New Roman" pitchFamily="18" charset="0"/>
              <a:cs typeface="Times New Roman" pitchFamily="18" charset="0"/>
            </a:endParaRPr>
          </a:p>
        </p:txBody>
      </p:sp>
      <p:graphicFrame>
        <p:nvGraphicFramePr>
          <p:cNvPr id="7" name="Table 6"/>
          <p:cNvGraphicFramePr>
            <a:graphicFrameLocks noGrp="1"/>
          </p:cNvGraphicFramePr>
          <p:nvPr/>
        </p:nvGraphicFramePr>
        <p:xfrm>
          <a:off x="685800" y="1524000"/>
          <a:ext cx="7848600" cy="5130872"/>
        </p:xfrm>
        <a:graphic>
          <a:graphicData uri="http://schemas.openxmlformats.org/drawingml/2006/table">
            <a:tbl>
              <a:tblPr/>
              <a:tblGrid>
                <a:gridCol w="2615652"/>
                <a:gridCol w="2616474"/>
                <a:gridCol w="2616474"/>
              </a:tblGrid>
              <a:tr h="685805">
                <a:tc>
                  <a:txBody>
                    <a:bodyPr/>
                    <a:lstStyle/>
                    <a:p>
                      <a:pPr algn="ctr">
                        <a:lnSpc>
                          <a:spcPct val="115000"/>
                        </a:lnSpc>
                        <a:spcAft>
                          <a:spcPts val="0"/>
                        </a:spcAft>
                      </a:pPr>
                      <a:r>
                        <a:rPr lang="en-IN" sz="3000" b="1" dirty="0">
                          <a:latin typeface="Times New Roman"/>
                          <a:ea typeface="Calibri"/>
                          <a:cs typeface="Times New Roman"/>
                        </a:rPr>
                        <a:t>Hindi</a:t>
                      </a:r>
                      <a:endParaRPr lang="en-IN" sz="30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IN" sz="3000" b="1" dirty="0">
                          <a:latin typeface="Times New Roman"/>
                          <a:ea typeface="Calibri"/>
                          <a:cs typeface="Times New Roman"/>
                        </a:rPr>
                        <a:t>Assamese</a:t>
                      </a:r>
                      <a:endParaRPr lang="en-IN" sz="30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IN" sz="3000" b="1" dirty="0">
                          <a:latin typeface="Times New Roman"/>
                          <a:ea typeface="Calibri"/>
                          <a:cs typeface="Times New Roman"/>
                        </a:rPr>
                        <a:t>Pronunciation</a:t>
                      </a:r>
                      <a:endParaRPr lang="en-IN" sz="30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4097">
                <a:tc>
                  <a:txBody>
                    <a:bodyPr/>
                    <a:lstStyle/>
                    <a:p>
                      <a:pPr algn="ctr">
                        <a:lnSpc>
                          <a:spcPct val="115000"/>
                        </a:lnSpc>
                        <a:spcAft>
                          <a:spcPts val="0"/>
                        </a:spcAft>
                      </a:pPr>
                      <a:r>
                        <a:rPr lang="en-IN" sz="2300" dirty="0">
                          <a:latin typeface="Nirmala UI"/>
                          <a:ea typeface="Calibri"/>
                          <a:cs typeface="Times New Roman"/>
                        </a:rPr>
                        <a:t>क</a:t>
                      </a:r>
                      <a:endParaRPr lang="en-IN" sz="23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as-IN" sz="2300" dirty="0">
                          <a:solidFill>
                            <a:srgbClr val="202122"/>
                          </a:solidFill>
                          <a:latin typeface="Calibri"/>
                          <a:ea typeface="Calibri"/>
                          <a:cs typeface="Nirmala UI"/>
                        </a:rPr>
                        <a:t>ক</a:t>
                      </a:r>
                      <a:endParaRPr lang="en-IN" sz="23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300" dirty="0" err="1">
                          <a:solidFill>
                            <a:srgbClr val="202122"/>
                          </a:solidFill>
                          <a:latin typeface="Times New Roman"/>
                          <a:ea typeface="Calibri"/>
                          <a:cs typeface="Times New Roman"/>
                        </a:rPr>
                        <a:t>ko</a:t>
                      </a:r>
                      <a:endParaRPr lang="en-IN" sz="23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4097">
                <a:tc>
                  <a:txBody>
                    <a:bodyPr/>
                    <a:lstStyle/>
                    <a:p>
                      <a:pPr algn="ctr">
                        <a:lnSpc>
                          <a:spcPct val="115000"/>
                        </a:lnSpc>
                        <a:spcAft>
                          <a:spcPts val="0"/>
                        </a:spcAft>
                      </a:pPr>
                      <a:r>
                        <a:rPr lang="en-IN" sz="2300">
                          <a:latin typeface="Nirmala UI"/>
                          <a:ea typeface="Calibri"/>
                          <a:cs typeface="Times New Roman"/>
                        </a:rPr>
                        <a:t>ख</a:t>
                      </a:r>
                      <a:endParaRPr lang="en-IN" sz="23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as-IN" sz="2300">
                          <a:solidFill>
                            <a:srgbClr val="202122"/>
                          </a:solidFill>
                          <a:latin typeface="Calibri"/>
                          <a:ea typeface="Calibri"/>
                          <a:cs typeface="Nirmala UI"/>
                        </a:rPr>
                        <a:t>খ</a:t>
                      </a:r>
                      <a:endParaRPr lang="en-IN" sz="23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300" dirty="0" err="1">
                          <a:solidFill>
                            <a:srgbClr val="202122"/>
                          </a:solidFill>
                          <a:latin typeface="Times New Roman"/>
                          <a:ea typeface="Calibri"/>
                          <a:cs typeface="Times New Roman"/>
                        </a:rPr>
                        <a:t>kho</a:t>
                      </a:r>
                      <a:endParaRPr lang="en-IN" sz="23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4097">
                <a:tc>
                  <a:txBody>
                    <a:bodyPr/>
                    <a:lstStyle/>
                    <a:p>
                      <a:pPr algn="ctr">
                        <a:lnSpc>
                          <a:spcPct val="115000"/>
                        </a:lnSpc>
                        <a:spcAft>
                          <a:spcPts val="0"/>
                        </a:spcAft>
                      </a:pPr>
                      <a:r>
                        <a:rPr lang="en-IN" sz="2300" dirty="0">
                          <a:latin typeface="Nirmala UI"/>
                          <a:ea typeface="Calibri"/>
                          <a:cs typeface="Times New Roman"/>
                        </a:rPr>
                        <a:t>ग</a:t>
                      </a:r>
                      <a:endParaRPr lang="en-IN" sz="23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as-IN" sz="2300">
                          <a:solidFill>
                            <a:srgbClr val="202122"/>
                          </a:solidFill>
                          <a:latin typeface="Calibri"/>
                          <a:ea typeface="Calibri"/>
                          <a:cs typeface="Nirmala UI"/>
                        </a:rPr>
                        <a:t>গ</a:t>
                      </a:r>
                      <a:endParaRPr lang="en-IN" sz="23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300" dirty="0">
                          <a:solidFill>
                            <a:srgbClr val="202122"/>
                          </a:solidFill>
                          <a:latin typeface="Times New Roman"/>
                          <a:ea typeface="Calibri"/>
                          <a:cs typeface="Times New Roman"/>
                        </a:rPr>
                        <a:t>go</a:t>
                      </a:r>
                      <a:endParaRPr lang="en-IN" sz="23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4097">
                <a:tc>
                  <a:txBody>
                    <a:bodyPr/>
                    <a:lstStyle/>
                    <a:p>
                      <a:pPr algn="ctr">
                        <a:lnSpc>
                          <a:spcPct val="115000"/>
                        </a:lnSpc>
                        <a:spcAft>
                          <a:spcPts val="0"/>
                        </a:spcAft>
                      </a:pPr>
                      <a:r>
                        <a:rPr lang="en-IN" sz="2300">
                          <a:latin typeface="Nirmala UI"/>
                          <a:ea typeface="Calibri"/>
                          <a:cs typeface="Times New Roman"/>
                        </a:rPr>
                        <a:t>घ</a:t>
                      </a:r>
                      <a:endParaRPr lang="en-IN" sz="23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as-IN" sz="2300">
                          <a:solidFill>
                            <a:srgbClr val="202122"/>
                          </a:solidFill>
                          <a:latin typeface="Calibri"/>
                          <a:ea typeface="Calibri"/>
                          <a:cs typeface="Nirmala UI"/>
                        </a:rPr>
                        <a:t>ঘ</a:t>
                      </a:r>
                      <a:endParaRPr lang="en-IN" sz="23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300" dirty="0" err="1">
                          <a:solidFill>
                            <a:srgbClr val="202122"/>
                          </a:solidFill>
                          <a:latin typeface="Times New Roman"/>
                          <a:ea typeface="Calibri"/>
                          <a:cs typeface="Times New Roman"/>
                        </a:rPr>
                        <a:t>gho</a:t>
                      </a:r>
                      <a:endParaRPr lang="en-IN" sz="23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4097">
                <a:tc>
                  <a:txBody>
                    <a:bodyPr/>
                    <a:lstStyle/>
                    <a:p>
                      <a:pPr algn="ctr">
                        <a:lnSpc>
                          <a:spcPct val="115000"/>
                        </a:lnSpc>
                        <a:spcAft>
                          <a:spcPts val="0"/>
                        </a:spcAft>
                      </a:pPr>
                      <a:r>
                        <a:rPr lang="en-IN" sz="2300">
                          <a:latin typeface="Nirmala UI"/>
                          <a:ea typeface="Calibri"/>
                          <a:cs typeface="Times New Roman"/>
                        </a:rPr>
                        <a:t>ङ</a:t>
                      </a:r>
                      <a:endParaRPr lang="en-IN" sz="23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as-IN" sz="2300">
                          <a:solidFill>
                            <a:srgbClr val="202122"/>
                          </a:solidFill>
                          <a:latin typeface="Calibri"/>
                          <a:ea typeface="Calibri"/>
                          <a:cs typeface="Nirmala UI"/>
                        </a:rPr>
                        <a:t>ঙ</a:t>
                      </a:r>
                      <a:endParaRPr lang="en-IN" sz="23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300" dirty="0" err="1">
                          <a:solidFill>
                            <a:srgbClr val="202122"/>
                          </a:solidFill>
                          <a:latin typeface="Times New Roman"/>
                          <a:ea typeface="Calibri"/>
                          <a:cs typeface="Times New Roman"/>
                        </a:rPr>
                        <a:t>uŋo</a:t>
                      </a:r>
                      <a:endParaRPr lang="en-IN" sz="23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4097">
                <a:tc>
                  <a:txBody>
                    <a:bodyPr/>
                    <a:lstStyle/>
                    <a:p>
                      <a:pPr algn="ctr">
                        <a:lnSpc>
                          <a:spcPct val="115000"/>
                        </a:lnSpc>
                        <a:spcAft>
                          <a:spcPts val="0"/>
                        </a:spcAft>
                      </a:pPr>
                      <a:r>
                        <a:rPr lang="en-IN" sz="2300">
                          <a:latin typeface="Nirmala UI"/>
                          <a:ea typeface="Calibri"/>
                          <a:cs typeface="Times New Roman"/>
                        </a:rPr>
                        <a:t>च</a:t>
                      </a:r>
                      <a:endParaRPr lang="en-IN" sz="23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as-IN" sz="2300">
                          <a:solidFill>
                            <a:srgbClr val="202122"/>
                          </a:solidFill>
                          <a:latin typeface="Calibri"/>
                          <a:ea typeface="Calibri"/>
                          <a:cs typeface="Nirmala UI"/>
                        </a:rPr>
                        <a:t>চ</a:t>
                      </a:r>
                      <a:endParaRPr lang="en-IN" sz="23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300" dirty="0" err="1">
                          <a:solidFill>
                            <a:srgbClr val="202122"/>
                          </a:solidFill>
                          <a:latin typeface="Times New Roman"/>
                          <a:ea typeface="Calibri"/>
                          <a:cs typeface="Times New Roman"/>
                        </a:rPr>
                        <a:t>prothom</a:t>
                      </a:r>
                      <a:r>
                        <a:rPr lang="en-IN" sz="2300" dirty="0">
                          <a:solidFill>
                            <a:srgbClr val="202122"/>
                          </a:solidFill>
                          <a:latin typeface="Times New Roman"/>
                          <a:ea typeface="Calibri"/>
                          <a:cs typeface="Times New Roman"/>
                        </a:rPr>
                        <a:t> so</a:t>
                      </a:r>
                      <a:endParaRPr lang="en-IN" sz="23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4097">
                <a:tc>
                  <a:txBody>
                    <a:bodyPr/>
                    <a:lstStyle/>
                    <a:p>
                      <a:pPr algn="ctr">
                        <a:lnSpc>
                          <a:spcPct val="115000"/>
                        </a:lnSpc>
                        <a:spcAft>
                          <a:spcPts val="0"/>
                        </a:spcAft>
                      </a:pPr>
                      <a:r>
                        <a:rPr lang="en-IN" sz="2300">
                          <a:latin typeface="Nirmala UI"/>
                          <a:ea typeface="Calibri"/>
                          <a:cs typeface="Times New Roman"/>
                        </a:rPr>
                        <a:t>छ</a:t>
                      </a:r>
                      <a:endParaRPr lang="en-IN" sz="23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as-IN" sz="2300">
                          <a:solidFill>
                            <a:srgbClr val="202122"/>
                          </a:solidFill>
                          <a:latin typeface="Calibri"/>
                          <a:ea typeface="Calibri"/>
                          <a:cs typeface="Nirmala UI"/>
                        </a:rPr>
                        <a:t>ছ</a:t>
                      </a:r>
                      <a:endParaRPr lang="en-IN" sz="23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300" dirty="0" err="1">
                          <a:solidFill>
                            <a:srgbClr val="202122"/>
                          </a:solidFill>
                          <a:latin typeface="Times New Roman"/>
                          <a:ea typeface="Calibri"/>
                          <a:cs typeface="Times New Roman"/>
                        </a:rPr>
                        <a:t>ditio</a:t>
                      </a:r>
                      <a:r>
                        <a:rPr lang="en-IN" sz="2300" dirty="0">
                          <a:solidFill>
                            <a:srgbClr val="202122"/>
                          </a:solidFill>
                          <a:latin typeface="Times New Roman"/>
                          <a:ea typeface="Calibri"/>
                          <a:cs typeface="Times New Roman"/>
                        </a:rPr>
                        <a:t> so</a:t>
                      </a:r>
                      <a:endParaRPr lang="en-IN" sz="23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4097">
                <a:tc>
                  <a:txBody>
                    <a:bodyPr/>
                    <a:lstStyle/>
                    <a:p>
                      <a:pPr algn="ctr">
                        <a:lnSpc>
                          <a:spcPct val="115000"/>
                        </a:lnSpc>
                        <a:spcAft>
                          <a:spcPts val="0"/>
                        </a:spcAft>
                      </a:pPr>
                      <a:r>
                        <a:rPr lang="en-IN" sz="2300">
                          <a:latin typeface="Nirmala UI"/>
                          <a:ea typeface="Calibri"/>
                          <a:cs typeface="Times New Roman"/>
                        </a:rPr>
                        <a:t>ज</a:t>
                      </a:r>
                      <a:endParaRPr lang="en-IN" sz="23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as-IN" sz="2300">
                          <a:solidFill>
                            <a:srgbClr val="202122"/>
                          </a:solidFill>
                          <a:latin typeface="Calibri"/>
                          <a:ea typeface="Calibri"/>
                          <a:cs typeface="Nirmala UI"/>
                        </a:rPr>
                        <a:t>জ</a:t>
                      </a:r>
                      <a:endParaRPr lang="en-IN" sz="23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300" dirty="0" err="1">
                          <a:solidFill>
                            <a:srgbClr val="202122"/>
                          </a:solidFill>
                          <a:latin typeface="Times New Roman"/>
                          <a:ea typeface="Calibri"/>
                          <a:cs typeface="Times New Roman"/>
                        </a:rPr>
                        <a:t>borgiya</a:t>
                      </a:r>
                      <a:r>
                        <a:rPr lang="en-IN" sz="2300" dirty="0">
                          <a:solidFill>
                            <a:srgbClr val="202122"/>
                          </a:solidFill>
                          <a:latin typeface="Times New Roman"/>
                          <a:ea typeface="Calibri"/>
                          <a:cs typeface="Times New Roman"/>
                        </a:rPr>
                        <a:t> </a:t>
                      </a:r>
                      <a:r>
                        <a:rPr lang="en-IN" sz="2300" dirty="0" err="1">
                          <a:solidFill>
                            <a:srgbClr val="202122"/>
                          </a:solidFill>
                          <a:latin typeface="Times New Roman"/>
                          <a:ea typeface="Calibri"/>
                          <a:cs typeface="Times New Roman"/>
                        </a:rPr>
                        <a:t>zo</a:t>
                      </a:r>
                      <a:endParaRPr lang="en-IN" sz="23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4097">
                <a:tc>
                  <a:txBody>
                    <a:bodyPr/>
                    <a:lstStyle/>
                    <a:p>
                      <a:pPr algn="ctr">
                        <a:lnSpc>
                          <a:spcPct val="115000"/>
                        </a:lnSpc>
                        <a:spcAft>
                          <a:spcPts val="0"/>
                        </a:spcAft>
                      </a:pPr>
                      <a:r>
                        <a:rPr lang="en-IN" sz="2300">
                          <a:latin typeface="Nirmala UI"/>
                          <a:ea typeface="Calibri"/>
                          <a:cs typeface="Times New Roman"/>
                        </a:rPr>
                        <a:t>झ</a:t>
                      </a:r>
                      <a:endParaRPr lang="en-IN" sz="23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as-IN" sz="2300">
                          <a:solidFill>
                            <a:srgbClr val="202122"/>
                          </a:solidFill>
                          <a:latin typeface="Calibri"/>
                          <a:ea typeface="Calibri"/>
                          <a:cs typeface="Nirmala UI"/>
                        </a:rPr>
                        <a:t>ঝ</a:t>
                      </a:r>
                      <a:endParaRPr lang="en-IN" sz="23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300" dirty="0" err="1">
                          <a:solidFill>
                            <a:srgbClr val="202122"/>
                          </a:solidFill>
                          <a:latin typeface="Times New Roman"/>
                          <a:ea typeface="Calibri"/>
                          <a:cs typeface="Times New Roman"/>
                        </a:rPr>
                        <a:t>zho</a:t>
                      </a:r>
                      <a:endParaRPr lang="en-IN" sz="23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4097">
                <a:tc>
                  <a:txBody>
                    <a:bodyPr/>
                    <a:lstStyle/>
                    <a:p>
                      <a:pPr algn="ctr">
                        <a:lnSpc>
                          <a:spcPct val="115000"/>
                        </a:lnSpc>
                        <a:spcAft>
                          <a:spcPts val="0"/>
                        </a:spcAft>
                      </a:pPr>
                      <a:r>
                        <a:rPr lang="en-IN" sz="2300">
                          <a:latin typeface="Nirmala UI"/>
                          <a:ea typeface="Calibri"/>
                          <a:cs typeface="Times New Roman"/>
                        </a:rPr>
                        <a:t>ञ</a:t>
                      </a:r>
                      <a:endParaRPr lang="en-IN" sz="23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as-IN" sz="2300">
                          <a:solidFill>
                            <a:srgbClr val="202122"/>
                          </a:solidFill>
                          <a:latin typeface="Calibri"/>
                          <a:ea typeface="Calibri"/>
                          <a:cs typeface="Nirmala UI"/>
                        </a:rPr>
                        <a:t>ঞ</a:t>
                      </a:r>
                      <a:endParaRPr lang="en-IN" sz="23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300" dirty="0" err="1">
                          <a:solidFill>
                            <a:srgbClr val="202122"/>
                          </a:solidFill>
                          <a:latin typeface="Times New Roman"/>
                          <a:ea typeface="Calibri"/>
                          <a:cs typeface="Times New Roman"/>
                        </a:rPr>
                        <a:t>nio</a:t>
                      </a:r>
                      <a:endParaRPr lang="en-IN" sz="23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4097">
                <a:tc>
                  <a:txBody>
                    <a:bodyPr/>
                    <a:lstStyle/>
                    <a:p>
                      <a:pPr algn="ctr">
                        <a:lnSpc>
                          <a:spcPct val="115000"/>
                        </a:lnSpc>
                        <a:spcAft>
                          <a:spcPts val="0"/>
                        </a:spcAft>
                      </a:pPr>
                      <a:r>
                        <a:rPr lang="en-IN" sz="2300">
                          <a:latin typeface="Nirmala UI"/>
                          <a:ea typeface="Calibri"/>
                          <a:cs typeface="Times New Roman"/>
                        </a:rPr>
                        <a:t>ट</a:t>
                      </a:r>
                      <a:endParaRPr lang="en-IN" sz="23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as-IN" sz="2300">
                          <a:solidFill>
                            <a:srgbClr val="202122"/>
                          </a:solidFill>
                          <a:latin typeface="Calibri"/>
                          <a:ea typeface="Calibri"/>
                          <a:cs typeface="Nirmala UI"/>
                        </a:rPr>
                        <a:t>ট</a:t>
                      </a:r>
                      <a:endParaRPr lang="en-IN" sz="23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300" dirty="0" err="1">
                          <a:solidFill>
                            <a:srgbClr val="202122"/>
                          </a:solidFill>
                          <a:latin typeface="Times New Roman"/>
                          <a:ea typeface="Calibri"/>
                          <a:cs typeface="Times New Roman"/>
                        </a:rPr>
                        <a:t>murdhoinno</a:t>
                      </a:r>
                      <a:r>
                        <a:rPr lang="en-IN" sz="2300" dirty="0">
                          <a:solidFill>
                            <a:srgbClr val="202122"/>
                          </a:solidFill>
                          <a:latin typeface="Times New Roman"/>
                          <a:ea typeface="Calibri"/>
                          <a:cs typeface="Times New Roman"/>
                        </a:rPr>
                        <a:t> to</a:t>
                      </a:r>
                      <a:endParaRPr lang="en-IN" sz="23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7017306"/>
          </a:xfrm>
          <a:prstGeom prst="rect">
            <a:avLst/>
          </a:prstGeom>
          <a:solidFill>
            <a:srgbClr val="66FF33"/>
          </a:solidFill>
        </p:spPr>
        <p:txBody>
          <a:bodyPr wrap="square" rtlCol="0">
            <a:spAutoFit/>
          </a:bodyPr>
          <a:lstStyle/>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a:p>
        </p:txBody>
      </p:sp>
      <p:pic>
        <p:nvPicPr>
          <p:cNvPr id="4" name="Picture 3" descr="E:\IN THE LAND OF IBN BATTUTA A MEMOIR\EK BHARAT SHRESTH BHARAT LECTURE\NYKS Assam\Ek-Bharat-Shreshtha-Bharat LOGO.png"/>
          <p:cNvPicPr/>
          <p:nvPr/>
        </p:nvPicPr>
        <p:blipFill>
          <a:blip r:embed="rId2" cstate="print"/>
          <a:srcRect/>
          <a:stretch>
            <a:fillRect/>
          </a:stretch>
        </p:blipFill>
        <p:spPr bwMode="auto">
          <a:xfrm>
            <a:off x="304800" y="152400"/>
            <a:ext cx="560156" cy="561975"/>
          </a:xfrm>
          <a:prstGeom prst="rect">
            <a:avLst/>
          </a:prstGeom>
          <a:noFill/>
          <a:ln w="9525">
            <a:noFill/>
            <a:miter lim="800000"/>
            <a:headEnd/>
            <a:tailEnd/>
          </a:ln>
        </p:spPr>
      </p:pic>
      <p:pic>
        <p:nvPicPr>
          <p:cNvPr id="5" name="Picture 4" descr="E:\IN THE LAND OF IBN BATTUTA A MEMOIR\EK BHARAT SHRESTH BHARAT LECTURE\NYKS Assam\NYKS LOGO 2.jpg"/>
          <p:cNvPicPr/>
          <p:nvPr/>
        </p:nvPicPr>
        <p:blipFill>
          <a:blip r:embed="rId3" cstate="print"/>
          <a:srcRect/>
          <a:stretch>
            <a:fillRect/>
          </a:stretch>
        </p:blipFill>
        <p:spPr bwMode="auto">
          <a:xfrm>
            <a:off x="8077200" y="304800"/>
            <a:ext cx="694720" cy="437674"/>
          </a:xfrm>
          <a:prstGeom prst="rect">
            <a:avLst/>
          </a:prstGeom>
          <a:noFill/>
          <a:ln w="9525">
            <a:noFill/>
            <a:miter lim="800000"/>
            <a:headEnd/>
            <a:tailEnd/>
          </a:ln>
        </p:spPr>
      </p:pic>
      <p:sp>
        <p:nvSpPr>
          <p:cNvPr id="6" name="TextBox 5"/>
          <p:cNvSpPr txBox="1"/>
          <p:nvPr/>
        </p:nvSpPr>
        <p:spPr>
          <a:xfrm>
            <a:off x="533400" y="762000"/>
            <a:ext cx="7924800" cy="707886"/>
          </a:xfrm>
          <a:prstGeom prst="rect">
            <a:avLst/>
          </a:prstGeom>
          <a:noFill/>
        </p:spPr>
        <p:txBody>
          <a:bodyPr wrap="square" rtlCol="0">
            <a:spAutoFit/>
          </a:bodyPr>
          <a:lstStyle/>
          <a:p>
            <a:pPr algn="ctr"/>
            <a:r>
              <a:rPr lang="en-GB" sz="4000" b="1" dirty="0" smtClean="0">
                <a:solidFill>
                  <a:srgbClr val="FF0000"/>
                </a:solidFill>
                <a:latin typeface="Times New Roman" pitchFamily="18" charset="0"/>
                <a:cs typeface="Times New Roman" pitchFamily="18" charset="0"/>
              </a:rPr>
              <a:t>Hindi &amp; Assamese Consonants</a:t>
            </a:r>
            <a:endParaRPr lang="en-GB" sz="4000" b="1" dirty="0">
              <a:solidFill>
                <a:srgbClr val="FF0000"/>
              </a:solidFill>
              <a:latin typeface="Times New Roman" pitchFamily="18" charset="0"/>
              <a:cs typeface="Times New Roman" pitchFamily="18" charset="0"/>
            </a:endParaRPr>
          </a:p>
        </p:txBody>
      </p:sp>
      <p:graphicFrame>
        <p:nvGraphicFramePr>
          <p:cNvPr id="7" name="Table 6"/>
          <p:cNvGraphicFramePr>
            <a:graphicFrameLocks noGrp="1"/>
          </p:cNvGraphicFramePr>
          <p:nvPr/>
        </p:nvGraphicFramePr>
        <p:xfrm>
          <a:off x="685800" y="1524000"/>
          <a:ext cx="7848600" cy="5200216"/>
        </p:xfrm>
        <a:graphic>
          <a:graphicData uri="http://schemas.openxmlformats.org/drawingml/2006/table">
            <a:tbl>
              <a:tblPr/>
              <a:tblGrid>
                <a:gridCol w="2615652"/>
                <a:gridCol w="2616474"/>
                <a:gridCol w="2616474"/>
              </a:tblGrid>
              <a:tr h="685805">
                <a:tc>
                  <a:txBody>
                    <a:bodyPr/>
                    <a:lstStyle/>
                    <a:p>
                      <a:pPr algn="ctr">
                        <a:lnSpc>
                          <a:spcPct val="115000"/>
                        </a:lnSpc>
                        <a:spcAft>
                          <a:spcPts val="0"/>
                        </a:spcAft>
                      </a:pPr>
                      <a:r>
                        <a:rPr lang="en-IN" sz="3000" b="1" dirty="0">
                          <a:latin typeface="Times New Roman"/>
                          <a:ea typeface="Calibri"/>
                          <a:cs typeface="Times New Roman"/>
                        </a:rPr>
                        <a:t>Hindi</a:t>
                      </a:r>
                      <a:endParaRPr lang="en-IN" sz="30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IN" sz="3000" b="1" dirty="0">
                          <a:latin typeface="Times New Roman"/>
                          <a:ea typeface="Calibri"/>
                          <a:cs typeface="Times New Roman"/>
                        </a:rPr>
                        <a:t>Assamese</a:t>
                      </a:r>
                      <a:endParaRPr lang="en-IN" sz="30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IN" sz="3000" b="1" dirty="0">
                          <a:latin typeface="Times New Roman"/>
                          <a:ea typeface="Calibri"/>
                          <a:cs typeface="Times New Roman"/>
                        </a:rPr>
                        <a:t>Pronunciation</a:t>
                      </a:r>
                      <a:endParaRPr lang="en-IN" sz="30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4097">
                <a:tc>
                  <a:txBody>
                    <a:bodyPr/>
                    <a:lstStyle/>
                    <a:p>
                      <a:pPr algn="ctr">
                        <a:lnSpc>
                          <a:spcPct val="115000"/>
                        </a:lnSpc>
                        <a:spcAft>
                          <a:spcPts val="0"/>
                        </a:spcAft>
                      </a:pPr>
                      <a:r>
                        <a:rPr lang="en-IN" sz="2500">
                          <a:latin typeface="Nirmala UI"/>
                          <a:ea typeface="Calibri"/>
                          <a:cs typeface="Times New Roman"/>
                        </a:rPr>
                        <a:t>ठ</a:t>
                      </a:r>
                      <a:endParaRPr lang="en-IN" sz="25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as-IN" sz="2500">
                          <a:solidFill>
                            <a:srgbClr val="202122"/>
                          </a:solidFill>
                          <a:latin typeface="Calibri"/>
                          <a:ea typeface="Calibri"/>
                          <a:cs typeface="Nirmala UI"/>
                        </a:rPr>
                        <a:t>ঠ</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500">
                          <a:solidFill>
                            <a:srgbClr val="202122"/>
                          </a:solidFill>
                          <a:latin typeface="Times New Roman"/>
                          <a:ea typeface="Calibri"/>
                          <a:cs typeface="Times New Roman"/>
                        </a:rPr>
                        <a:t>murdhoinno tho</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4097">
                <a:tc>
                  <a:txBody>
                    <a:bodyPr/>
                    <a:lstStyle/>
                    <a:p>
                      <a:pPr algn="ctr">
                        <a:lnSpc>
                          <a:spcPct val="115000"/>
                        </a:lnSpc>
                        <a:spcAft>
                          <a:spcPts val="0"/>
                        </a:spcAft>
                      </a:pPr>
                      <a:r>
                        <a:rPr lang="en-IN" sz="2500">
                          <a:latin typeface="Nirmala UI"/>
                          <a:ea typeface="Calibri"/>
                          <a:cs typeface="Times New Roman"/>
                        </a:rPr>
                        <a:t>ड</a:t>
                      </a:r>
                      <a:endParaRPr lang="en-IN" sz="25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as-IN" sz="2500">
                          <a:solidFill>
                            <a:srgbClr val="202122"/>
                          </a:solidFill>
                          <a:latin typeface="Calibri"/>
                          <a:ea typeface="Calibri"/>
                          <a:cs typeface="Nirmala UI"/>
                        </a:rPr>
                        <a:t>ড</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500">
                          <a:solidFill>
                            <a:srgbClr val="202122"/>
                          </a:solidFill>
                          <a:latin typeface="Times New Roman"/>
                          <a:ea typeface="Calibri"/>
                          <a:cs typeface="Times New Roman"/>
                        </a:rPr>
                        <a:t>murdhoinno do</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4097">
                <a:tc>
                  <a:txBody>
                    <a:bodyPr/>
                    <a:lstStyle/>
                    <a:p>
                      <a:pPr algn="ctr">
                        <a:lnSpc>
                          <a:spcPct val="115000"/>
                        </a:lnSpc>
                        <a:spcAft>
                          <a:spcPts val="0"/>
                        </a:spcAft>
                      </a:pPr>
                      <a:r>
                        <a:rPr lang="en-IN" sz="2500">
                          <a:latin typeface="Nirmala UI"/>
                          <a:ea typeface="Calibri"/>
                          <a:cs typeface="Times New Roman"/>
                        </a:rPr>
                        <a:t>ढ</a:t>
                      </a:r>
                      <a:endParaRPr lang="en-IN" sz="25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as-IN" sz="2500">
                          <a:solidFill>
                            <a:srgbClr val="202122"/>
                          </a:solidFill>
                          <a:latin typeface="Calibri"/>
                          <a:ea typeface="Calibri"/>
                          <a:cs typeface="Nirmala UI"/>
                        </a:rPr>
                        <a:t>ঢ</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500">
                          <a:solidFill>
                            <a:srgbClr val="202122"/>
                          </a:solidFill>
                          <a:latin typeface="Times New Roman"/>
                          <a:ea typeface="Calibri"/>
                          <a:cs typeface="Times New Roman"/>
                        </a:rPr>
                        <a:t>murdhoinno dho</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4097">
                <a:tc>
                  <a:txBody>
                    <a:bodyPr/>
                    <a:lstStyle/>
                    <a:p>
                      <a:pPr algn="ctr">
                        <a:lnSpc>
                          <a:spcPct val="115000"/>
                        </a:lnSpc>
                        <a:spcAft>
                          <a:spcPts val="0"/>
                        </a:spcAft>
                      </a:pPr>
                      <a:r>
                        <a:rPr lang="en-IN" sz="2500">
                          <a:latin typeface="Nirmala UI"/>
                          <a:ea typeface="Calibri"/>
                          <a:cs typeface="Times New Roman"/>
                        </a:rPr>
                        <a:t>ण</a:t>
                      </a:r>
                      <a:endParaRPr lang="en-IN" sz="25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as-IN" sz="2500">
                          <a:solidFill>
                            <a:srgbClr val="202122"/>
                          </a:solidFill>
                          <a:latin typeface="Calibri"/>
                          <a:ea typeface="Calibri"/>
                          <a:cs typeface="Nirmala UI"/>
                        </a:rPr>
                        <a:t>ণ</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500">
                          <a:solidFill>
                            <a:srgbClr val="202122"/>
                          </a:solidFill>
                          <a:latin typeface="Times New Roman"/>
                          <a:ea typeface="Calibri"/>
                          <a:cs typeface="Times New Roman"/>
                        </a:rPr>
                        <a:t>murdhoinnya no</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4097">
                <a:tc>
                  <a:txBody>
                    <a:bodyPr/>
                    <a:lstStyle/>
                    <a:p>
                      <a:pPr algn="ctr">
                        <a:lnSpc>
                          <a:spcPct val="115000"/>
                        </a:lnSpc>
                        <a:spcAft>
                          <a:spcPts val="0"/>
                        </a:spcAft>
                      </a:pPr>
                      <a:r>
                        <a:rPr lang="en-IN" sz="2500">
                          <a:latin typeface="Nirmala UI"/>
                          <a:ea typeface="Calibri"/>
                          <a:cs typeface="Times New Roman"/>
                        </a:rPr>
                        <a:t>त</a:t>
                      </a:r>
                      <a:endParaRPr lang="en-IN" sz="25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as-IN" sz="2500">
                          <a:solidFill>
                            <a:srgbClr val="202122"/>
                          </a:solidFill>
                          <a:latin typeface="Calibri"/>
                          <a:ea typeface="Calibri"/>
                          <a:cs typeface="Nirmala UI"/>
                        </a:rPr>
                        <a:t>ত</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500">
                          <a:solidFill>
                            <a:srgbClr val="202122"/>
                          </a:solidFill>
                          <a:latin typeface="Times New Roman"/>
                          <a:ea typeface="Calibri"/>
                          <a:cs typeface="Times New Roman"/>
                        </a:rPr>
                        <a:t>dontia to</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4097">
                <a:tc>
                  <a:txBody>
                    <a:bodyPr/>
                    <a:lstStyle/>
                    <a:p>
                      <a:pPr algn="ctr">
                        <a:lnSpc>
                          <a:spcPct val="115000"/>
                        </a:lnSpc>
                        <a:spcAft>
                          <a:spcPts val="0"/>
                        </a:spcAft>
                      </a:pPr>
                      <a:r>
                        <a:rPr lang="en-IN" sz="2500">
                          <a:latin typeface="Nirmala UI"/>
                          <a:ea typeface="Calibri"/>
                          <a:cs typeface="Times New Roman"/>
                        </a:rPr>
                        <a:t>थ</a:t>
                      </a:r>
                      <a:endParaRPr lang="en-IN" sz="25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as-IN" sz="2500">
                          <a:solidFill>
                            <a:srgbClr val="202122"/>
                          </a:solidFill>
                          <a:latin typeface="Calibri"/>
                          <a:ea typeface="Calibri"/>
                          <a:cs typeface="Nirmala UI"/>
                        </a:rPr>
                        <a:t>থ</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500">
                          <a:solidFill>
                            <a:srgbClr val="202122"/>
                          </a:solidFill>
                          <a:latin typeface="Times New Roman"/>
                          <a:ea typeface="Calibri"/>
                          <a:cs typeface="Times New Roman"/>
                        </a:rPr>
                        <a:t>dontia tho</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4097">
                <a:tc>
                  <a:txBody>
                    <a:bodyPr/>
                    <a:lstStyle/>
                    <a:p>
                      <a:pPr algn="ctr">
                        <a:lnSpc>
                          <a:spcPct val="115000"/>
                        </a:lnSpc>
                        <a:spcAft>
                          <a:spcPts val="0"/>
                        </a:spcAft>
                      </a:pPr>
                      <a:r>
                        <a:rPr lang="en-IN" sz="2500">
                          <a:latin typeface="Nirmala UI"/>
                          <a:ea typeface="Calibri"/>
                          <a:cs typeface="Times New Roman"/>
                        </a:rPr>
                        <a:t>द</a:t>
                      </a:r>
                      <a:endParaRPr lang="en-IN" sz="25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as-IN" sz="2500">
                          <a:solidFill>
                            <a:srgbClr val="202122"/>
                          </a:solidFill>
                          <a:latin typeface="Calibri"/>
                          <a:ea typeface="Calibri"/>
                          <a:cs typeface="Nirmala UI"/>
                        </a:rPr>
                        <a:t>দ</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500">
                          <a:solidFill>
                            <a:srgbClr val="202122"/>
                          </a:solidFill>
                          <a:latin typeface="Times New Roman"/>
                          <a:ea typeface="Calibri"/>
                          <a:cs typeface="Times New Roman"/>
                        </a:rPr>
                        <a:t>dontia do</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4097">
                <a:tc>
                  <a:txBody>
                    <a:bodyPr/>
                    <a:lstStyle/>
                    <a:p>
                      <a:pPr algn="ctr">
                        <a:lnSpc>
                          <a:spcPct val="115000"/>
                        </a:lnSpc>
                        <a:spcAft>
                          <a:spcPts val="0"/>
                        </a:spcAft>
                      </a:pPr>
                      <a:r>
                        <a:rPr lang="en-IN" sz="2500">
                          <a:latin typeface="Nirmala UI"/>
                          <a:ea typeface="Calibri"/>
                          <a:cs typeface="Times New Roman"/>
                        </a:rPr>
                        <a:t>ध</a:t>
                      </a:r>
                      <a:endParaRPr lang="en-IN" sz="25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as-IN" sz="2500">
                          <a:solidFill>
                            <a:srgbClr val="202122"/>
                          </a:solidFill>
                          <a:latin typeface="Calibri"/>
                          <a:ea typeface="Calibri"/>
                          <a:cs typeface="Nirmala UI"/>
                        </a:rPr>
                        <a:t>ধ</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500">
                          <a:solidFill>
                            <a:srgbClr val="202122"/>
                          </a:solidFill>
                          <a:latin typeface="Times New Roman"/>
                          <a:ea typeface="Calibri"/>
                          <a:cs typeface="Times New Roman"/>
                        </a:rPr>
                        <a:t>dontia dho</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4097">
                <a:tc>
                  <a:txBody>
                    <a:bodyPr/>
                    <a:lstStyle/>
                    <a:p>
                      <a:pPr algn="ctr">
                        <a:lnSpc>
                          <a:spcPct val="115000"/>
                        </a:lnSpc>
                        <a:spcAft>
                          <a:spcPts val="0"/>
                        </a:spcAft>
                      </a:pPr>
                      <a:r>
                        <a:rPr lang="en-IN" sz="2500">
                          <a:latin typeface="Nirmala UI"/>
                          <a:ea typeface="Calibri"/>
                          <a:cs typeface="Times New Roman"/>
                        </a:rPr>
                        <a:t>न</a:t>
                      </a:r>
                      <a:endParaRPr lang="en-IN" sz="25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as-IN" sz="2500">
                          <a:solidFill>
                            <a:srgbClr val="202122"/>
                          </a:solidFill>
                          <a:latin typeface="Calibri"/>
                          <a:ea typeface="Calibri"/>
                          <a:cs typeface="Nirmala UI"/>
                        </a:rPr>
                        <a:t>ন</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500">
                          <a:solidFill>
                            <a:srgbClr val="202122"/>
                          </a:solidFill>
                          <a:latin typeface="Times New Roman"/>
                          <a:ea typeface="Calibri"/>
                          <a:cs typeface="Times New Roman"/>
                        </a:rPr>
                        <a:t>dontia no</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4097">
                <a:tc>
                  <a:txBody>
                    <a:bodyPr/>
                    <a:lstStyle/>
                    <a:p>
                      <a:pPr algn="ctr">
                        <a:lnSpc>
                          <a:spcPct val="115000"/>
                        </a:lnSpc>
                        <a:spcAft>
                          <a:spcPts val="0"/>
                        </a:spcAft>
                      </a:pPr>
                      <a:r>
                        <a:rPr lang="en-IN" sz="2500">
                          <a:latin typeface="Nirmala UI"/>
                          <a:ea typeface="Calibri"/>
                          <a:cs typeface="Times New Roman"/>
                        </a:rPr>
                        <a:t>प</a:t>
                      </a:r>
                      <a:endParaRPr lang="en-IN" sz="25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as-IN" sz="2500">
                          <a:solidFill>
                            <a:srgbClr val="202122"/>
                          </a:solidFill>
                          <a:latin typeface="Calibri"/>
                          <a:ea typeface="Calibri"/>
                          <a:cs typeface="Nirmala UI"/>
                        </a:rPr>
                        <a:t>প</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500">
                          <a:solidFill>
                            <a:srgbClr val="202122"/>
                          </a:solidFill>
                          <a:latin typeface="Times New Roman"/>
                          <a:ea typeface="Calibri"/>
                          <a:cs typeface="Times New Roman"/>
                        </a:rPr>
                        <a:t>po</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4097">
                <a:tc>
                  <a:txBody>
                    <a:bodyPr/>
                    <a:lstStyle/>
                    <a:p>
                      <a:pPr algn="ctr">
                        <a:lnSpc>
                          <a:spcPct val="115000"/>
                        </a:lnSpc>
                        <a:spcAft>
                          <a:spcPts val="0"/>
                        </a:spcAft>
                      </a:pPr>
                      <a:r>
                        <a:rPr lang="en-IN" sz="2500">
                          <a:latin typeface="Nirmala UI"/>
                          <a:ea typeface="Calibri"/>
                          <a:cs typeface="Times New Roman"/>
                        </a:rPr>
                        <a:t>फ</a:t>
                      </a:r>
                      <a:endParaRPr lang="en-IN" sz="25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as-IN" sz="2500">
                          <a:solidFill>
                            <a:srgbClr val="202122"/>
                          </a:solidFill>
                          <a:latin typeface="Calibri"/>
                          <a:ea typeface="Calibri"/>
                          <a:cs typeface="Nirmala UI"/>
                        </a:rPr>
                        <a:t>ফ</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500" dirty="0">
                          <a:solidFill>
                            <a:srgbClr val="202122"/>
                          </a:solidFill>
                          <a:latin typeface="Times New Roman"/>
                          <a:ea typeface="Calibri"/>
                          <a:cs typeface="Times New Roman"/>
                        </a:rPr>
                        <a:t>pho</a:t>
                      </a:r>
                      <a:endParaRPr lang="en-IN" sz="25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7017306"/>
          </a:xfrm>
          <a:prstGeom prst="rect">
            <a:avLst/>
          </a:prstGeom>
          <a:solidFill>
            <a:srgbClr val="66FF33"/>
          </a:solidFill>
        </p:spPr>
        <p:txBody>
          <a:bodyPr wrap="square" rtlCol="0">
            <a:spAutoFit/>
          </a:bodyPr>
          <a:lstStyle/>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a:p>
        </p:txBody>
      </p:sp>
      <p:pic>
        <p:nvPicPr>
          <p:cNvPr id="4" name="Picture 3" descr="E:\IN THE LAND OF IBN BATTUTA A MEMOIR\EK BHARAT SHRESTH BHARAT LECTURE\NYKS Assam\Ek-Bharat-Shreshtha-Bharat LOGO.png"/>
          <p:cNvPicPr/>
          <p:nvPr/>
        </p:nvPicPr>
        <p:blipFill>
          <a:blip r:embed="rId2" cstate="print"/>
          <a:srcRect/>
          <a:stretch>
            <a:fillRect/>
          </a:stretch>
        </p:blipFill>
        <p:spPr bwMode="auto">
          <a:xfrm>
            <a:off x="304800" y="152400"/>
            <a:ext cx="560156" cy="561975"/>
          </a:xfrm>
          <a:prstGeom prst="rect">
            <a:avLst/>
          </a:prstGeom>
          <a:noFill/>
          <a:ln w="9525">
            <a:noFill/>
            <a:miter lim="800000"/>
            <a:headEnd/>
            <a:tailEnd/>
          </a:ln>
        </p:spPr>
      </p:pic>
      <p:pic>
        <p:nvPicPr>
          <p:cNvPr id="5" name="Picture 4" descr="E:\IN THE LAND OF IBN BATTUTA A MEMOIR\EK BHARAT SHRESTH BHARAT LECTURE\NYKS Assam\NYKS LOGO 2.jpg"/>
          <p:cNvPicPr/>
          <p:nvPr/>
        </p:nvPicPr>
        <p:blipFill>
          <a:blip r:embed="rId3" cstate="print"/>
          <a:srcRect/>
          <a:stretch>
            <a:fillRect/>
          </a:stretch>
        </p:blipFill>
        <p:spPr bwMode="auto">
          <a:xfrm>
            <a:off x="8077200" y="304800"/>
            <a:ext cx="694720" cy="437674"/>
          </a:xfrm>
          <a:prstGeom prst="rect">
            <a:avLst/>
          </a:prstGeom>
          <a:noFill/>
          <a:ln w="9525">
            <a:noFill/>
            <a:miter lim="800000"/>
            <a:headEnd/>
            <a:tailEnd/>
          </a:ln>
        </p:spPr>
      </p:pic>
      <p:sp>
        <p:nvSpPr>
          <p:cNvPr id="6" name="TextBox 5"/>
          <p:cNvSpPr txBox="1"/>
          <p:nvPr/>
        </p:nvSpPr>
        <p:spPr>
          <a:xfrm>
            <a:off x="533400" y="762000"/>
            <a:ext cx="7924800" cy="707886"/>
          </a:xfrm>
          <a:prstGeom prst="rect">
            <a:avLst/>
          </a:prstGeom>
          <a:noFill/>
        </p:spPr>
        <p:txBody>
          <a:bodyPr wrap="square" rtlCol="0">
            <a:spAutoFit/>
          </a:bodyPr>
          <a:lstStyle/>
          <a:p>
            <a:pPr algn="ctr"/>
            <a:r>
              <a:rPr lang="en-GB" sz="4000" b="1" dirty="0" smtClean="0">
                <a:solidFill>
                  <a:srgbClr val="FF0000"/>
                </a:solidFill>
                <a:latin typeface="Times New Roman" pitchFamily="18" charset="0"/>
                <a:cs typeface="Times New Roman" pitchFamily="18" charset="0"/>
              </a:rPr>
              <a:t>Hindi &amp; Assamese Consonants</a:t>
            </a:r>
            <a:endParaRPr lang="en-GB" sz="4000" b="1" dirty="0">
              <a:solidFill>
                <a:srgbClr val="FF0000"/>
              </a:solidFill>
              <a:latin typeface="Times New Roman" pitchFamily="18" charset="0"/>
              <a:cs typeface="Times New Roman" pitchFamily="18" charset="0"/>
            </a:endParaRPr>
          </a:p>
        </p:txBody>
      </p:sp>
      <p:graphicFrame>
        <p:nvGraphicFramePr>
          <p:cNvPr id="7" name="Table 6"/>
          <p:cNvGraphicFramePr>
            <a:graphicFrameLocks noGrp="1"/>
          </p:cNvGraphicFramePr>
          <p:nvPr/>
        </p:nvGraphicFramePr>
        <p:xfrm>
          <a:off x="685800" y="1524000"/>
          <a:ext cx="7848600" cy="4980405"/>
        </p:xfrm>
        <a:graphic>
          <a:graphicData uri="http://schemas.openxmlformats.org/drawingml/2006/table">
            <a:tbl>
              <a:tblPr/>
              <a:tblGrid>
                <a:gridCol w="2615652"/>
                <a:gridCol w="2616474"/>
                <a:gridCol w="2616474"/>
              </a:tblGrid>
              <a:tr h="598905">
                <a:tc>
                  <a:txBody>
                    <a:bodyPr/>
                    <a:lstStyle/>
                    <a:p>
                      <a:pPr algn="ctr">
                        <a:lnSpc>
                          <a:spcPct val="115000"/>
                        </a:lnSpc>
                        <a:spcAft>
                          <a:spcPts val="0"/>
                        </a:spcAft>
                      </a:pPr>
                      <a:r>
                        <a:rPr lang="en-IN" sz="3000" b="1" dirty="0">
                          <a:latin typeface="Times New Roman"/>
                          <a:ea typeface="Calibri"/>
                          <a:cs typeface="Times New Roman"/>
                        </a:rPr>
                        <a:t>Hindi</a:t>
                      </a:r>
                      <a:endParaRPr lang="en-IN" sz="30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IN" sz="3000" b="1" dirty="0">
                          <a:latin typeface="Times New Roman"/>
                          <a:ea typeface="Calibri"/>
                          <a:cs typeface="Times New Roman"/>
                        </a:rPr>
                        <a:t>Assamese</a:t>
                      </a:r>
                      <a:endParaRPr lang="en-IN" sz="30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IN" sz="3000" b="1" dirty="0">
                          <a:latin typeface="Times New Roman"/>
                          <a:ea typeface="Calibri"/>
                          <a:cs typeface="Times New Roman"/>
                        </a:rPr>
                        <a:t>Pronunciation</a:t>
                      </a:r>
                      <a:endParaRPr lang="en-IN" sz="30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0463">
                <a:tc>
                  <a:txBody>
                    <a:bodyPr/>
                    <a:lstStyle/>
                    <a:p>
                      <a:pPr algn="ctr">
                        <a:lnSpc>
                          <a:spcPct val="115000"/>
                        </a:lnSpc>
                        <a:spcAft>
                          <a:spcPts val="0"/>
                        </a:spcAft>
                      </a:pPr>
                      <a:r>
                        <a:rPr lang="en-IN" sz="2500" dirty="0">
                          <a:latin typeface="Nirmala UI"/>
                          <a:ea typeface="Calibri"/>
                          <a:cs typeface="Times New Roman"/>
                        </a:rPr>
                        <a:t>भ</a:t>
                      </a:r>
                      <a:endParaRPr lang="en-IN" sz="25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as-IN" sz="2500">
                          <a:solidFill>
                            <a:srgbClr val="202122"/>
                          </a:solidFill>
                          <a:latin typeface="Calibri"/>
                          <a:ea typeface="Calibri"/>
                          <a:cs typeface="Nirmala UI"/>
                        </a:rPr>
                        <a:t>ভ</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500">
                          <a:solidFill>
                            <a:srgbClr val="202122"/>
                          </a:solidFill>
                          <a:latin typeface="Times New Roman"/>
                          <a:ea typeface="Calibri"/>
                          <a:cs typeface="Times New Roman"/>
                        </a:rPr>
                        <a:t>bho</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0463">
                <a:tc>
                  <a:txBody>
                    <a:bodyPr/>
                    <a:lstStyle/>
                    <a:p>
                      <a:pPr algn="ctr">
                        <a:lnSpc>
                          <a:spcPct val="115000"/>
                        </a:lnSpc>
                        <a:spcAft>
                          <a:spcPts val="0"/>
                        </a:spcAft>
                      </a:pPr>
                      <a:r>
                        <a:rPr lang="en-IN" sz="2500">
                          <a:latin typeface="Nirmala UI"/>
                          <a:ea typeface="Calibri"/>
                          <a:cs typeface="Times New Roman"/>
                        </a:rPr>
                        <a:t>म</a:t>
                      </a:r>
                      <a:endParaRPr lang="en-IN" sz="25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as-IN" sz="2500">
                          <a:solidFill>
                            <a:srgbClr val="202122"/>
                          </a:solidFill>
                          <a:latin typeface="Calibri"/>
                          <a:ea typeface="Calibri"/>
                          <a:cs typeface="Nirmala UI"/>
                        </a:rPr>
                        <a:t>ম</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500">
                          <a:solidFill>
                            <a:srgbClr val="202122"/>
                          </a:solidFill>
                          <a:latin typeface="Times New Roman"/>
                          <a:ea typeface="Calibri"/>
                          <a:cs typeface="Times New Roman"/>
                        </a:rPr>
                        <a:t>mo</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0463">
                <a:tc>
                  <a:txBody>
                    <a:bodyPr/>
                    <a:lstStyle/>
                    <a:p>
                      <a:pPr algn="ctr">
                        <a:lnSpc>
                          <a:spcPct val="115000"/>
                        </a:lnSpc>
                        <a:spcAft>
                          <a:spcPts val="0"/>
                        </a:spcAft>
                      </a:pPr>
                      <a:r>
                        <a:rPr lang="en-IN" sz="2500">
                          <a:latin typeface="Nirmala UI"/>
                          <a:ea typeface="Calibri"/>
                          <a:cs typeface="Times New Roman"/>
                        </a:rPr>
                        <a:t>य</a:t>
                      </a:r>
                      <a:endParaRPr lang="en-IN" sz="25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as-IN" sz="2500">
                          <a:solidFill>
                            <a:srgbClr val="202122"/>
                          </a:solidFill>
                          <a:latin typeface="Calibri"/>
                          <a:ea typeface="Calibri"/>
                          <a:cs typeface="Nirmala UI"/>
                        </a:rPr>
                        <a:t>য</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500">
                          <a:solidFill>
                            <a:srgbClr val="202122"/>
                          </a:solidFill>
                          <a:latin typeface="Times New Roman"/>
                          <a:ea typeface="Calibri"/>
                          <a:cs typeface="Times New Roman"/>
                        </a:rPr>
                        <a:t>ontostho zo</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0463">
                <a:tc>
                  <a:txBody>
                    <a:bodyPr/>
                    <a:lstStyle/>
                    <a:p>
                      <a:pPr algn="ctr">
                        <a:lnSpc>
                          <a:spcPct val="115000"/>
                        </a:lnSpc>
                        <a:spcAft>
                          <a:spcPts val="0"/>
                        </a:spcAft>
                      </a:pPr>
                      <a:r>
                        <a:rPr lang="en-IN" sz="2500">
                          <a:latin typeface="Nirmala UI"/>
                          <a:ea typeface="Calibri"/>
                          <a:cs typeface="Times New Roman"/>
                        </a:rPr>
                        <a:t>र</a:t>
                      </a:r>
                      <a:endParaRPr lang="en-IN" sz="25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500">
                          <a:latin typeface="Nirmala UI"/>
                          <a:ea typeface="Calibri"/>
                          <a:cs typeface="Times New Roman"/>
                        </a:rPr>
                        <a:t>ৰ</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500">
                          <a:solidFill>
                            <a:srgbClr val="202122"/>
                          </a:solidFill>
                          <a:latin typeface="Times New Roman"/>
                          <a:ea typeface="Calibri"/>
                          <a:cs typeface="Times New Roman"/>
                        </a:rPr>
                        <a:t>ro</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0463">
                <a:tc>
                  <a:txBody>
                    <a:bodyPr/>
                    <a:lstStyle/>
                    <a:p>
                      <a:pPr algn="ctr">
                        <a:lnSpc>
                          <a:spcPct val="115000"/>
                        </a:lnSpc>
                        <a:spcAft>
                          <a:spcPts val="0"/>
                        </a:spcAft>
                      </a:pPr>
                      <a:r>
                        <a:rPr lang="en-IN" sz="2500">
                          <a:latin typeface="Nirmala UI"/>
                          <a:ea typeface="Calibri"/>
                          <a:cs typeface="Times New Roman"/>
                        </a:rPr>
                        <a:t>ल</a:t>
                      </a:r>
                      <a:endParaRPr lang="en-IN" sz="25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as-IN" sz="2500">
                          <a:solidFill>
                            <a:srgbClr val="202122"/>
                          </a:solidFill>
                          <a:latin typeface="Calibri"/>
                          <a:ea typeface="Calibri"/>
                          <a:cs typeface="Nirmala UI"/>
                        </a:rPr>
                        <a:t>ল</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500">
                          <a:solidFill>
                            <a:srgbClr val="202122"/>
                          </a:solidFill>
                          <a:latin typeface="Times New Roman"/>
                          <a:ea typeface="Calibri"/>
                          <a:cs typeface="Times New Roman"/>
                        </a:rPr>
                        <a:t>lo</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0463">
                <a:tc>
                  <a:txBody>
                    <a:bodyPr/>
                    <a:lstStyle/>
                    <a:p>
                      <a:pPr algn="ctr">
                        <a:lnSpc>
                          <a:spcPct val="115000"/>
                        </a:lnSpc>
                        <a:spcAft>
                          <a:spcPts val="0"/>
                        </a:spcAft>
                      </a:pPr>
                      <a:r>
                        <a:rPr lang="en-IN" sz="2500">
                          <a:latin typeface="Nirmala UI"/>
                          <a:ea typeface="Calibri"/>
                          <a:cs typeface="Times New Roman"/>
                        </a:rPr>
                        <a:t>व</a:t>
                      </a:r>
                      <a:endParaRPr lang="en-IN" sz="25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as-IN" sz="2500">
                          <a:solidFill>
                            <a:srgbClr val="202122"/>
                          </a:solidFill>
                          <a:latin typeface="Calibri"/>
                          <a:ea typeface="Calibri"/>
                          <a:cs typeface="Nirmala UI"/>
                        </a:rPr>
                        <a:t>ৱ</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500">
                          <a:solidFill>
                            <a:srgbClr val="202122"/>
                          </a:solidFill>
                          <a:latin typeface="Times New Roman"/>
                          <a:ea typeface="Calibri"/>
                          <a:cs typeface="Times New Roman"/>
                        </a:rPr>
                        <a:t>wo</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0463">
                <a:tc>
                  <a:txBody>
                    <a:bodyPr/>
                    <a:lstStyle/>
                    <a:p>
                      <a:pPr algn="ctr">
                        <a:lnSpc>
                          <a:spcPct val="115000"/>
                        </a:lnSpc>
                        <a:spcAft>
                          <a:spcPts val="0"/>
                        </a:spcAft>
                      </a:pPr>
                      <a:r>
                        <a:rPr lang="en-IN" sz="2500">
                          <a:latin typeface="Nirmala UI"/>
                          <a:ea typeface="Calibri"/>
                          <a:cs typeface="Times New Roman"/>
                        </a:rPr>
                        <a:t>श</a:t>
                      </a:r>
                      <a:endParaRPr lang="en-IN" sz="25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as-IN" sz="2500">
                          <a:solidFill>
                            <a:srgbClr val="202122"/>
                          </a:solidFill>
                          <a:latin typeface="Calibri"/>
                          <a:ea typeface="Calibri"/>
                          <a:cs typeface="Nirmala UI"/>
                        </a:rPr>
                        <a:t>শ</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500">
                          <a:solidFill>
                            <a:srgbClr val="202122"/>
                          </a:solidFill>
                          <a:latin typeface="Times New Roman"/>
                          <a:ea typeface="Calibri"/>
                          <a:cs typeface="Times New Roman"/>
                        </a:rPr>
                        <a:t>taloibbo xo</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0463">
                <a:tc>
                  <a:txBody>
                    <a:bodyPr/>
                    <a:lstStyle/>
                    <a:p>
                      <a:pPr algn="ctr">
                        <a:lnSpc>
                          <a:spcPct val="115000"/>
                        </a:lnSpc>
                        <a:spcAft>
                          <a:spcPts val="0"/>
                        </a:spcAft>
                      </a:pPr>
                      <a:r>
                        <a:rPr lang="en-IN" sz="2500">
                          <a:latin typeface="Nirmala UI"/>
                          <a:ea typeface="Calibri"/>
                          <a:cs typeface="Times New Roman"/>
                        </a:rPr>
                        <a:t>ष</a:t>
                      </a:r>
                      <a:endParaRPr lang="en-IN" sz="25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as-IN" sz="2500">
                          <a:solidFill>
                            <a:srgbClr val="202122"/>
                          </a:solidFill>
                          <a:latin typeface="Calibri"/>
                          <a:ea typeface="Calibri"/>
                          <a:cs typeface="Nirmala UI"/>
                        </a:rPr>
                        <a:t>ষ</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500">
                          <a:solidFill>
                            <a:srgbClr val="202122"/>
                          </a:solidFill>
                          <a:latin typeface="Times New Roman"/>
                          <a:ea typeface="Calibri"/>
                          <a:cs typeface="Times New Roman"/>
                        </a:rPr>
                        <a:t>murdhoinno xo</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0463">
                <a:tc>
                  <a:txBody>
                    <a:bodyPr/>
                    <a:lstStyle/>
                    <a:p>
                      <a:pPr algn="ctr">
                        <a:lnSpc>
                          <a:spcPct val="115000"/>
                        </a:lnSpc>
                        <a:spcAft>
                          <a:spcPts val="0"/>
                        </a:spcAft>
                      </a:pPr>
                      <a:r>
                        <a:rPr lang="en-IN" sz="2500">
                          <a:latin typeface="Nirmala UI"/>
                          <a:ea typeface="Calibri"/>
                          <a:cs typeface="Times New Roman"/>
                        </a:rPr>
                        <a:t>स</a:t>
                      </a:r>
                      <a:endParaRPr lang="en-IN" sz="25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as-IN" sz="2500">
                          <a:solidFill>
                            <a:srgbClr val="202122"/>
                          </a:solidFill>
                          <a:latin typeface="Calibri"/>
                          <a:ea typeface="Calibri"/>
                          <a:cs typeface="Nirmala UI"/>
                        </a:rPr>
                        <a:t>স</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500">
                          <a:solidFill>
                            <a:srgbClr val="202122"/>
                          </a:solidFill>
                          <a:latin typeface="Times New Roman"/>
                          <a:ea typeface="Calibri"/>
                          <a:cs typeface="Times New Roman"/>
                        </a:rPr>
                        <a:t>dontia xo</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0463">
                <a:tc>
                  <a:txBody>
                    <a:bodyPr/>
                    <a:lstStyle/>
                    <a:p>
                      <a:pPr algn="ctr">
                        <a:lnSpc>
                          <a:spcPct val="115000"/>
                        </a:lnSpc>
                        <a:spcAft>
                          <a:spcPts val="0"/>
                        </a:spcAft>
                      </a:pPr>
                      <a:r>
                        <a:rPr lang="en-IN" sz="2500">
                          <a:latin typeface="Nirmala UI"/>
                          <a:ea typeface="Calibri"/>
                          <a:cs typeface="Times New Roman"/>
                        </a:rPr>
                        <a:t>ह</a:t>
                      </a:r>
                      <a:endParaRPr lang="en-IN" sz="25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as-IN" sz="2500">
                          <a:solidFill>
                            <a:srgbClr val="202122"/>
                          </a:solidFill>
                          <a:latin typeface="Calibri"/>
                          <a:ea typeface="Calibri"/>
                          <a:cs typeface="Nirmala UI"/>
                        </a:rPr>
                        <a:t>হ</a:t>
                      </a:r>
                      <a:endParaRPr lang="en-IN" sz="25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200"/>
                        </a:spcBef>
                        <a:spcAft>
                          <a:spcPts val="1200"/>
                        </a:spcAft>
                      </a:pPr>
                      <a:r>
                        <a:rPr lang="en-IN" sz="2500" dirty="0">
                          <a:solidFill>
                            <a:srgbClr val="202122"/>
                          </a:solidFill>
                          <a:latin typeface="Times New Roman"/>
                          <a:ea typeface="Calibri"/>
                          <a:cs typeface="Times New Roman"/>
                        </a:rPr>
                        <a:t>Ho</a:t>
                      </a:r>
                      <a:endParaRPr lang="en-IN" sz="25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1861</TotalTime>
  <Words>756</Words>
  <Application>Microsoft Office PowerPoint</Application>
  <PresentationFormat>On-screen Show (4:3)</PresentationFormat>
  <Paragraphs>839</Paragraphs>
  <Slides>26</Slides>
  <Notes>1</Notes>
  <HiddenSlides>0</HiddenSlides>
  <MMClips>2</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HOME</dc:creator>
  <cp:lastModifiedBy>Windows User</cp:lastModifiedBy>
  <cp:revision>207</cp:revision>
  <dcterms:created xsi:type="dcterms:W3CDTF">2006-08-16T00:00:00Z</dcterms:created>
  <dcterms:modified xsi:type="dcterms:W3CDTF">2020-11-19T06:59:14Z</dcterms:modified>
</cp:coreProperties>
</file>