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64" r:id="rId2"/>
    <p:sldId id="374" r:id="rId3"/>
    <p:sldId id="256" r:id="rId4"/>
    <p:sldId id="355" r:id="rId5"/>
    <p:sldId id="267" r:id="rId6"/>
    <p:sldId id="356" r:id="rId7"/>
    <p:sldId id="357" r:id="rId8"/>
    <p:sldId id="351" r:id="rId9"/>
    <p:sldId id="265" r:id="rId10"/>
    <p:sldId id="266" r:id="rId11"/>
    <p:sldId id="268" r:id="rId12"/>
    <p:sldId id="364" r:id="rId13"/>
    <p:sldId id="375" r:id="rId14"/>
    <p:sldId id="373" r:id="rId15"/>
    <p:sldId id="366" r:id="rId16"/>
    <p:sldId id="271" r:id="rId17"/>
    <p:sldId id="269" r:id="rId18"/>
    <p:sldId id="270" r:id="rId19"/>
    <p:sldId id="359" r:id="rId20"/>
    <p:sldId id="352" r:id="rId21"/>
    <p:sldId id="369" r:id="rId22"/>
    <p:sldId id="370" r:id="rId23"/>
    <p:sldId id="371" r:id="rId24"/>
    <p:sldId id="372" r:id="rId25"/>
    <p:sldId id="353" r:id="rId26"/>
    <p:sldId id="358" r:id="rId27"/>
    <p:sldId id="360" r:id="rId28"/>
    <p:sldId id="361" r:id="rId29"/>
    <p:sldId id="362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376" r:id="rId41"/>
    <p:sldId id="35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36EC4-BFA2-4F27-AF1B-B76E5A5D6968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2718D-137E-4B69-80DA-E0552A22F2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0631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69069-6B6B-4CB8-AB49-C757D1FF2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BCDABA-CF3C-46D2-91D5-9CD8EDD045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8FBD72-15D5-4E0A-AA24-9BF645EE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87EB3-6AC5-4003-A3BC-E6AFE152C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C3309-F75F-4643-8C45-6CDDB1A52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4386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991C5-F93B-4540-AB48-7442B0871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A48876-8746-4360-935D-7F7DABF42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87332-2DF4-4859-8EF9-22173EF75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20230-FDB3-42BC-9EEA-DC00D616C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97593-FB48-4D3C-9177-8C974AB03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4848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30AF48-6151-44AE-8F10-530B0AF46C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1BB8E-6137-4B17-8022-5E3528A933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43E12A-1FA0-49F2-BC3B-4ADEC0868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17354-C95A-45F4-AEC3-AEDB0BD3C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CA9FB-3EB2-4E96-A530-70555DC17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207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F8554-3C4B-4AB4-8127-F8DF06140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623DF5-AD5B-4666-A4E4-28B4CCC01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D7BC8-4AC9-4BC9-83C0-C319F2CE9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A3331-10E3-4118-A2A5-606082708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D1C1C-8F88-46FA-A9A4-7CE52BDCE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804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62DE9-8FE6-454C-BF59-DBD04BE51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AAC6F-B619-41EC-B621-67E00B5A9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B32B5-8D4D-4B10-A294-3E64608DE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45D08-DC78-4805-B71F-130A153C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AB0B5-FA7B-47CD-9B0B-99B9E048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6495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DBF8A-E8F0-4AB9-8CB3-97E685144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FD84E-870F-4AC6-8767-36EDA8E297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5A5015-B5DC-4886-A9F1-9D6E01EA5D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DA0BDE-8BD6-4489-AC72-2B784D583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16F17-F463-4866-9458-D23B6E5E3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58365-E2CE-4362-A424-9AC4C29CF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7506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CA78F-CF4F-435F-BB19-EABB31847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268449-E230-4256-A02D-ED8C2C3F2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A58276-83B9-4DA5-8762-AECBD1E89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C5592B-9A37-4A2F-A67B-E1F0413B64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94801C-846D-4E15-B492-349573AE94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149182-1F2C-4A15-9778-409D85655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20B589-3481-44CD-8765-40B9CC3A4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D4117A-67AD-49C5-AC3F-EED01180F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164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AEDB6-974A-405A-B5A9-279BC630C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1C4C10-0E4A-4FBC-8979-D14E57163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0A28AC-8E3A-4D61-9E83-5D6B693D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DD82C3-DEE2-42A1-9070-1CD844A8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2941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26ABA3-53BD-41FB-AD15-5D1A39CBB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71696-3DDE-4E8D-83DC-EF6C08112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ACA626-F9DA-4846-8A11-1765DDBE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48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283C4-A826-42B3-A907-9444F8175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57EA-5B92-4087-BF8E-19CDACC71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027F7-7B1F-46F6-A6F3-20F678971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08536-65C2-4139-8281-330084EB3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655271-666C-4C0A-BAF7-35EAFBFF9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CBBCE-1C3B-4AD5-9D2F-A1F86560B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7055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45D1A-1B00-4478-9A21-F24A47E67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142EE3-C217-45A6-8676-38B0966982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7098B1-AC87-4B87-9045-924A47DC4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B3DDDD-862F-4740-8C6C-3888AA461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5BEA9-6FC2-47B1-8B25-02365B1F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E3C58-9FEE-45D2-A7F1-E977AD254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5229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BF1ED-2A9B-41AE-9B43-E12B66C43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75D549-A1FF-4D86-A1A0-DC028C7A6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26574-3235-4E1D-B3BA-F3ABD7246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731B4-ADE9-4B6F-A5CD-5CF4C228FF13}" type="datetimeFigureOut">
              <a:rPr lang="en-IN" smtClean="0"/>
              <a:t>22-11-2020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2F4F4-B109-4F99-B1B2-2542B0529C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E802C-F21E-478D-BA03-1C1CF2FC7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79AB7-C5ED-4331-89F8-512746020B1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289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Indian_language_word_cloud_depicting_language_neutrality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microsoft.com/office/2007/relationships/hdphoto" Target="../media/hdphoto2.wdp"/><Relationship Id="rId4" Type="http://schemas.openxmlformats.org/officeDocument/2006/relationships/image" Target="../media/image57.png"/><Relationship Id="rId9" Type="http://schemas.openxmlformats.org/officeDocument/2006/relationships/image" Target="../media/image6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525024-657C-476A-867D-F0A03C91F2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20" y="-304143"/>
            <a:ext cx="2067951" cy="2067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3F08E1-7E7B-4283-980F-82BF11216B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628" y="157893"/>
            <a:ext cx="1520044" cy="15200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D5FAD9-A336-4935-91C2-9A68C94C18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26" y="98384"/>
            <a:ext cx="1879283" cy="17584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7778A2-3D0F-4F5F-90E2-74B353BEAD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992" y="157893"/>
            <a:ext cx="1595915" cy="15973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415306B-652F-4C51-B326-84A82452E9F4}"/>
              </a:ext>
            </a:extLst>
          </p:cNvPr>
          <p:cNvSpPr txBox="1"/>
          <p:nvPr/>
        </p:nvSpPr>
        <p:spPr>
          <a:xfrm>
            <a:off x="446636" y="1814957"/>
            <a:ext cx="11577711" cy="88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6D6D7C-2C31-4248-88AB-620253FF9FEB}"/>
              </a:ext>
            </a:extLst>
          </p:cNvPr>
          <p:cNvSpPr/>
          <p:nvPr/>
        </p:nvSpPr>
        <p:spPr>
          <a:xfrm>
            <a:off x="0" y="1916579"/>
            <a:ext cx="122261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5400" b="1" i="0" u="none" strike="noStrike" kern="1200" cap="none" spc="50" normalizeH="0" baseline="0" noProof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एक</a:t>
            </a:r>
            <a:r>
              <a:rPr kumimoji="0" lang="hi-IN" sz="5400" b="1" i="0" u="none" strike="noStrike" kern="1200" cap="none" spc="50" normalizeH="0" baseline="0" noProof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</a:t>
            </a:r>
            <a:r>
              <a:rPr kumimoji="0" lang="hi-IN" sz="5400" b="1" i="0" u="none" strike="noStrike" kern="1200" cap="none" spc="50" normalizeH="0" baseline="0" noProof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भारत</a:t>
            </a:r>
            <a:r>
              <a:rPr kumimoji="0" lang="hi-IN" sz="5400" b="1" i="0" u="none" strike="noStrike" kern="1200" cap="none" spc="50" normalizeH="0" baseline="0" noProof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</a:t>
            </a:r>
            <a:r>
              <a:rPr kumimoji="0" lang="hi-IN" sz="5400" b="1" i="0" u="none" strike="noStrike" kern="1200" cap="none" spc="50" normalizeH="0" baseline="0" noProof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ED7D31">
                    <a:lumMod val="75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श्रेष्ठ भारत </a:t>
            </a:r>
            <a:endParaRPr kumimoji="0" lang="en-US" sz="5400" b="1" i="0" u="none" strike="noStrike" kern="1200" cap="none" spc="50" normalizeH="0" baseline="0" noProof="0" dirty="0">
              <a:ln w="9525" cmpd="sng">
                <a:solidFill>
                  <a:srgbClr val="4472C4"/>
                </a:solidFill>
                <a:prstDash val="solid"/>
              </a:ln>
              <a:solidFill>
                <a:srgbClr val="ED7D31">
                  <a:lumMod val="75000"/>
                </a:srgbClr>
              </a:solidFill>
              <a:effectLst>
                <a:glow rad="38100">
                  <a:srgbClr val="4472C4">
                    <a:alpha val="40000"/>
                  </a:srgbClr>
                </a:glow>
              </a:effectLst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5FF633-BA00-4D1C-B0D7-150D3EB0BDB3}"/>
              </a:ext>
            </a:extLst>
          </p:cNvPr>
          <p:cNvSpPr/>
          <p:nvPr/>
        </p:nvSpPr>
        <p:spPr>
          <a:xfrm>
            <a:off x="-408327" y="5979953"/>
            <a:ext cx="121919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3200" i="0" u="none" strike="noStrike" kern="1200" normalizeH="0" baseline="0" noProof="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नेहरु</a:t>
            </a:r>
            <a:r>
              <a:rPr kumimoji="0" lang="hi-IN" sz="32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 युवा केंद्र संगठन ,गुजरात</a:t>
            </a:r>
            <a:endParaRPr kumimoji="0" lang="en-US" sz="3200" i="0" u="none" strike="noStrike" kern="120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E16937-6B48-4C31-A4BD-ED3D4384F85C}"/>
              </a:ext>
            </a:extLst>
          </p:cNvPr>
          <p:cNvSpPr/>
          <p:nvPr/>
        </p:nvSpPr>
        <p:spPr>
          <a:xfrm>
            <a:off x="-90831" y="2919248"/>
            <a:ext cx="122261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i-I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विषय - भाषा अधिगम </a:t>
            </a:r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hi-I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</a:t>
            </a:r>
            <a:r>
              <a:rPr lang="gu-I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ભાષા </a:t>
            </a:r>
            <a:r>
              <a:rPr lang="gu-IN" sz="5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અધિગમ</a:t>
            </a:r>
            <a:r>
              <a:rPr lang="hi-IN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)</a:t>
            </a:r>
            <a:endParaRPr lang="en-IN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BEBAFA-DA32-4F18-A7BD-72CB4B6A6E2E}"/>
              </a:ext>
            </a:extLst>
          </p:cNvPr>
          <p:cNvSpPr/>
          <p:nvPr/>
        </p:nvSpPr>
        <p:spPr>
          <a:xfrm>
            <a:off x="1023673" y="3902801"/>
            <a:ext cx="10213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hi-IN" sz="5400" i="0" u="none" strike="noStrike" kern="120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जोड़ी राज्य - गुजरात एवं छत्तीसगढ़</a:t>
            </a:r>
            <a:endParaRPr lang="en-IN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9054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39E93DA-BA0C-4FFD-8859-C0D19FF5C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6EFDD3-D69C-48A4-B7D0-2F54B606372A}"/>
              </a:ext>
            </a:extLst>
          </p:cNvPr>
          <p:cNvSpPr txBox="1"/>
          <p:nvPr/>
        </p:nvSpPr>
        <p:spPr>
          <a:xfrm>
            <a:off x="7331384" y="679730"/>
            <a:ext cx="4171994" cy="529699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/>
          <a:p>
            <a:pPr algn="ctr"/>
            <a:r>
              <a:rPr lang="hi-IN" sz="60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 के अलावा गुजराती </a:t>
            </a:r>
            <a:r>
              <a:rPr lang="hi-IN" sz="6000" dirty="0" err="1">
                <a:latin typeface="Aparajita" panose="02020603050405020304" pitchFamily="18" charset="0"/>
                <a:cs typeface="Aparajita" panose="02020603050405020304" pitchFamily="18" charset="0"/>
              </a:rPr>
              <a:t>दिव</a:t>
            </a:r>
            <a:r>
              <a:rPr lang="hi-IN" sz="6000" dirty="0">
                <a:latin typeface="Aparajita" panose="02020603050405020304" pitchFamily="18" charset="0"/>
                <a:cs typeface="Aparajita" panose="02020603050405020304" pitchFamily="18" charset="0"/>
              </a:rPr>
              <a:t> एवं दमन एवं दादरा और नगर हवेली </a:t>
            </a:r>
            <a:r>
              <a:rPr lang="hi-IN" sz="60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केन्द्रशासित</a:t>
            </a:r>
            <a:r>
              <a:rPr lang="hi-IN" sz="6000" dirty="0">
                <a:latin typeface="Aparajita" panose="02020603050405020304" pitchFamily="18" charset="0"/>
                <a:cs typeface="Aparajita" panose="02020603050405020304" pitchFamily="18" charset="0"/>
              </a:rPr>
              <a:t> प्रदेश की भी आधिकारिक भाषा है |</a:t>
            </a:r>
            <a:endParaRPr lang="en-IN" sz="6000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29184" y="1"/>
            <a:ext cx="2446384" cy="5777808"/>
            <a:chOff x="329184" y="1"/>
            <a:chExt cx="524256" cy="577780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269325"/>
            <a:ext cx="6116779" cy="6206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F2DB470D-B271-4EAF-BE2E-970C3D7F75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89" r="-3589"/>
          <a:stretch/>
        </p:blipFill>
        <p:spPr>
          <a:xfrm>
            <a:off x="942597" y="556118"/>
            <a:ext cx="5608830" cy="563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2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614875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25000">
                <a:schemeClr val="accent2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8DF82F-FC08-4BA7-8931-A2545B8D9428}"/>
              </a:ext>
            </a:extLst>
          </p:cNvPr>
          <p:cNvSpPr txBox="1"/>
          <p:nvPr/>
        </p:nvSpPr>
        <p:spPr>
          <a:xfrm>
            <a:off x="5935078" y="378885"/>
            <a:ext cx="6137651" cy="1454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भाषा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के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कुछ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रोचक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तथ्य</a:t>
            </a:r>
            <a:r>
              <a:rPr lang="en-US" sz="4400" dirty="0">
                <a:solidFill>
                  <a:srgbClr val="000000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</a:p>
        </p:txBody>
      </p:sp>
      <p:sp>
        <p:nvSpPr>
          <p:cNvPr id="20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8619"/>
            <a:ext cx="5000438" cy="5400962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6DB7D919-02C8-4FC8-A013-FEC10F4E5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7" b="25795"/>
          <a:stretch/>
        </p:blipFill>
        <p:spPr>
          <a:xfrm>
            <a:off x="0" y="901148"/>
            <a:ext cx="4838021" cy="4757529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2CF821-A20F-4072-92D2-91595D017E7A}"/>
              </a:ext>
            </a:extLst>
          </p:cNvPr>
          <p:cNvSpPr txBox="1"/>
          <p:nvPr/>
        </p:nvSpPr>
        <p:spPr>
          <a:xfrm>
            <a:off x="6090573" y="1669774"/>
            <a:ext cx="5982155" cy="4391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भारत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छठी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(6th)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सबसे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ज्यादा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बोली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जाने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वाली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है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लगभग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5.5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करोड़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लोगों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द्वारा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बोली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जाती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है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विश्व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26वीं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सबसे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ज्यादा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बोली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जाने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वाली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endParaRPr lang="en-US" sz="2400" dirty="0">
              <a:solidFill>
                <a:srgbClr val="000000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दक्षिणी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अफ्रीका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की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आधिकारिक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अल्पसंख्यक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है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अमेरिका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और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कनाडा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सबसे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ज्यादा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बोली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जाने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वाली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भारतीय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भाषाओँ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से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एक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लन्दन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शहर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में 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चौथी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सबसे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ज्यादा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बोलने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वाली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है</a:t>
            </a:r>
            <a:r>
              <a:rPr lang="en-US" sz="2400" dirty="0">
                <a:solidFill>
                  <a:srgbClr val="000000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669301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C9EFE1-D8CB-4668-9980-DB108327A7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5" y="0"/>
            <a:ext cx="6271569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BAE1BD-B8E4-4029-8AA2-C77E4FED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ED18A2-BA01-4FB3-BC63-1AECA497B857}"/>
              </a:ext>
            </a:extLst>
          </p:cNvPr>
          <p:cNvSpPr txBox="1"/>
          <p:nvPr/>
        </p:nvSpPr>
        <p:spPr>
          <a:xfrm>
            <a:off x="6453809" y="590634"/>
            <a:ext cx="5526156" cy="599569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hi-IN" sz="3300" dirty="0">
                <a:latin typeface="Aparajita" panose="02020603050405020304" pitchFamily="18" charset="0"/>
                <a:cs typeface="Aparajita" panose="02020603050405020304" pitchFamily="18" charset="0"/>
              </a:rPr>
              <a:t>महात्मा गाँधीजी को गुजराती भाषा बहुत प्रिय थी तथा गुजराती भाषा के प्रचार प्रसार में </a:t>
            </a:r>
            <a:r>
              <a:rPr lang="hi-IN" sz="3300" dirty="0" err="1">
                <a:latin typeface="Aparajita" panose="02020603050405020304" pitchFamily="18" charset="0"/>
                <a:cs typeface="Aparajita" panose="02020603050405020304" pitchFamily="18" charset="0"/>
              </a:rPr>
              <a:t>बापु</a:t>
            </a:r>
            <a:r>
              <a:rPr lang="hi-IN" sz="3300" dirty="0">
                <a:latin typeface="Aparajita" panose="02020603050405020304" pitchFamily="18" charset="0"/>
                <a:cs typeface="Aparajita" panose="02020603050405020304" pitchFamily="18" charset="0"/>
              </a:rPr>
              <a:t> का योगदान अतुलनीय है |</a:t>
            </a:r>
          </a:p>
          <a:p>
            <a:endParaRPr lang="hi-IN" sz="33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3300" dirty="0">
                <a:latin typeface="Aparajita" panose="02020603050405020304" pitchFamily="18" charset="0"/>
                <a:cs typeface="Aparajita" panose="02020603050405020304" pitchFamily="18" charset="0"/>
              </a:rPr>
              <a:t>गाँधीजी ने गुजराती भाषा में कुछ मुख्य किताबों का लेखन किया </a:t>
            </a:r>
            <a:r>
              <a:rPr lang="hi-IN" sz="33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जिनमे</a:t>
            </a:r>
            <a:r>
              <a:rPr lang="hi-IN" sz="3300" dirty="0">
                <a:latin typeface="Aparajita" panose="02020603050405020304" pitchFamily="18" charset="0"/>
                <a:cs typeface="Aparajita" panose="02020603050405020304" pitchFamily="18" charset="0"/>
              </a:rPr>
              <a:t> मुख्य हैं –</a:t>
            </a:r>
          </a:p>
          <a:p>
            <a:endParaRPr lang="hi-IN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endParaRPr lang="hi-IN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Aparajita" panose="02020603050405020304" pitchFamily="18" charset="0"/>
              </a:rPr>
              <a:t>સત્યના </a:t>
            </a:r>
            <a:r>
              <a:rPr lang="gu-IN" sz="2400" dirty="0" err="1">
                <a:latin typeface="Aparajita" panose="02020603050405020304" pitchFamily="18" charset="0"/>
              </a:rPr>
              <a:t>પ્રયોગો</a:t>
            </a:r>
            <a:r>
              <a:rPr lang="gu-IN" sz="2400" dirty="0">
                <a:latin typeface="Aparajita" panose="02020603050405020304" pitchFamily="18" charset="0"/>
              </a:rPr>
              <a:t> અથવા આત્મકથા</a:t>
            </a:r>
            <a:r>
              <a:rPr lang="en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सत्य के प्रयोग तथा आत्मकथा </a:t>
            </a:r>
            <a:r>
              <a:rPr lang="en-IN" sz="2400" dirty="0">
                <a:latin typeface="Aparajita" panose="02020603050405020304" pitchFamily="18" charset="0"/>
                <a:cs typeface="Aparajita" panose="020206030504050203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gu-IN" sz="2400" dirty="0">
              <a:latin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Aparajita" panose="02020603050405020304" pitchFamily="18" charset="0"/>
              </a:rPr>
              <a:t>દક્ષિણ આફ્રિકાના સત્યાગ્રહનો </a:t>
            </a:r>
            <a:r>
              <a:rPr lang="gu-IN" sz="2400" dirty="0" err="1">
                <a:latin typeface="Aparajita" panose="02020603050405020304" pitchFamily="18" charset="0"/>
              </a:rPr>
              <a:t>ઈતિહાસ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(दक्षिणी </a:t>
            </a:r>
            <a:r>
              <a:rPr lang="hi-IN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अफ्रीका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के सत्याग्रह का इतिहास )</a:t>
            </a:r>
            <a:endParaRPr lang="en-IN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gu-IN" sz="2400" dirty="0">
              <a:latin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Aparajita" panose="02020603050405020304" pitchFamily="18" charset="0"/>
              </a:rPr>
              <a:t>હિંદ સ્વરાજ</a:t>
            </a:r>
            <a:r>
              <a:rPr lang="en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hi-IN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हिन्द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स्वराज</a:t>
            </a:r>
            <a:r>
              <a:rPr lang="en-IN" sz="2400" dirty="0">
                <a:latin typeface="Aparajita" panose="02020603050405020304" pitchFamily="18" charset="0"/>
                <a:cs typeface="Aparajita" panose="020206030504050203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gu-IN" sz="2400" dirty="0">
              <a:latin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u-IN" sz="2400" dirty="0" err="1">
                <a:latin typeface="Aparajita" panose="02020603050405020304" pitchFamily="18" charset="0"/>
              </a:rPr>
              <a:t>મંગલપ્રભાત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hi-IN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मंगलप्रभात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)</a:t>
            </a:r>
            <a:endParaRPr lang="en-IN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gu-IN" sz="2400" dirty="0">
              <a:latin typeface="Aparajita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gu-IN" sz="2400" dirty="0">
                <a:latin typeface="Aparajita" panose="02020603050405020304" pitchFamily="18" charset="0"/>
              </a:rPr>
              <a:t>સત્યાગ્રહનો </a:t>
            </a:r>
            <a:r>
              <a:rPr lang="gu-IN" sz="2400" dirty="0" err="1">
                <a:latin typeface="Aparajita" panose="02020603050405020304" pitchFamily="18" charset="0"/>
              </a:rPr>
              <a:t>ઈતિહાસ</a:t>
            </a:r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(सत्याग्रह का इतिहास )</a:t>
            </a:r>
            <a:endParaRPr lang="gu-IN" sz="2400" dirty="0">
              <a:latin typeface="Aparajita" panose="02020603050405020304" pitchFamily="18" charset="0"/>
            </a:endParaRPr>
          </a:p>
          <a:p>
            <a:r>
              <a:rPr lang="hi-IN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endParaRPr lang="en-IN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sp>
        <p:nvSpPr>
          <p:cNvPr id="13" name="Freeform 49">
            <a:extLst>
              <a:ext uri="{FF2B5EF4-FFF2-40B4-BE49-F238E27FC236}">
                <a16:creationId xmlns:a16="http://schemas.microsoft.com/office/drawing/2014/main" id="{77DA6D33-2D62-458C-BF5D-DBF612FD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90635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A person holding a gun&#10;&#10;Description automatically generated">
            <a:extLst>
              <a:ext uri="{FF2B5EF4-FFF2-40B4-BE49-F238E27FC236}">
                <a16:creationId xmlns:a16="http://schemas.microsoft.com/office/drawing/2014/main" id="{491258E0-21DC-4F87-8C89-152328F4F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4" r="20070" b="-1"/>
          <a:stretch/>
        </p:blipFill>
        <p:spPr>
          <a:xfrm>
            <a:off x="1" y="770037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659829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EAA8ABB-E28C-4BD6-B2CD-376882E92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2D07B7-7760-47E5-AA4B-042695D29F87}"/>
              </a:ext>
            </a:extLst>
          </p:cNvPr>
          <p:cNvSpPr txBox="1"/>
          <p:nvPr/>
        </p:nvSpPr>
        <p:spPr>
          <a:xfrm>
            <a:off x="8772471" y="1115740"/>
            <a:ext cx="3090345" cy="52439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महात्मा गाँधी ने गुजराती भाषा का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वर्तनीकोष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लिखा जिसमें  गाँधीजी ने भविष्य में  किसी भी प्रकार का बदलाव करने से मना कर दिया है |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600" kern="1200" dirty="0">
              <a:solidFill>
                <a:schemeClr val="tx1"/>
              </a:solidFill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29184" y="1"/>
            <a:ext cx="2446384" cy="5777808"/>
            <a:chOff x="329184" y="1"/>
            <a:chExt cx="524256" cy="577780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679731"/>
            <a:ext cx="7682293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274BD1CE-F296-46E2-AE88-DF23CB3281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" b="-3"/>
          <a:stretch/>
        </p:blipFill>
        <p:spPr>
          <a:xfrm>
            <a:off x="996363" y="972235"/>
            <a:ext cx="3383280" cy="5047735"/>
          </a:xfrm>
          <a:prstGeom prst="rect">
            <a:avLst/>
          </a:prstGeom>
        </p:spPr>
      </p:pic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19CFC6B-58B4-48FC-A90E-46971304A1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6008"/>
          <a:stretch/>
        </p:blipFill>
        <p:spPr>
          <a:xfrm>
            <a:off x="4683639" y="972235"/>
            <a:ext cx="3383280" cy="504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968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79477870-C64A-4E35-8F2F-05B7114F3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45D506-D9EF-495D-8138-EBEF75124D9C}"/>
              </a:ext>
            </a:extLst>
          </p:cNvPr>
          <p:cNvSpPr txBox="1"/>
          <p:nvPr/>
        </p:nvSpPr>
        <p:spPr>
          <a:xfrm>
            <a:off x="612648" y="1078992"/>
            <a:ext cx="6268770" cy="15361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ज़ावेरचन्द्र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मेघानी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और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सिन्धुड़ो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(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गानों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hi-IN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एवं 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कविताओं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का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संग्रह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)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8AEA628B-C8FF-4D0B-B111-F101F580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663BD0-064C-40FC-A331-F49FCA953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98ED82-6A71-475F-883C-A9DE8CE77729}"/>
              </a:ext>
            </a:extLst>
          </p:cNvPr>
          <p:cNvSpPr txBox="1"/>
          <p:nvPr/>
        </p:nvSpPr>
        <p:spPr>
          <a:xfrm>
            <a:off x="615458" y="3019891"/>
            <a:ext cx="6268770" cy="34901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ज़ावेरचन्द्र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मेघानी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मुख्य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साहित्यकारों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से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हैं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इनके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द्वारा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b="1" dirty="0" err="1">
                <a:latin typeface="Aparajita" panose="02020603050405020304" pitchFamily="18" charset="0"/>
                <a:cs typeface="Aparajita" panose="02020603050405020304" pitchFamily="18" charset="0"/>
              </a:rPr>
              <a:t>सिन्धुड़ो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किताब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लिखी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गई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जिसमे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युवाओं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अंग्रेजी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राज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खिलाफ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स्वतंत्रता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आन्दोलन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भाग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लेने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आह्वान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किया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गया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था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इस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किताब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लगभग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सारी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प्रतियाँ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ईस्ट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इंडिया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कंपनी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द्वारा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जला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दी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गयी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थी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तथा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मेघानी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जी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को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2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वर्ष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के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लिए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जेल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भेज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दिया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गया</a:t>
            </a:r>
            <a:r>
              <a:rPr lang="en-US" sz="2400" dirty="0">
                <a:latin typeface="Aparajita" panose="02020603050405020304" pitchFamily="18" charset="0"/>
                <a:cs typeface="Aparajita" panose="02020603050405020304" pitchFamily="18" charset="0"/>
              </a:rPr>
              <a:t> |</a:t>
            </a:r>
          </a:p>
        </p:txBody>
      </p:sp>
      <p:pic>
        <p:nvPicPr>
          <p:cNvPr id="5" name="Picture 4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164CAF53-AFAD-45C1-AFDB-36A0231B09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6" b="-2"/>
          <a:stretch/>
        </p:blipFill>
        <p:spPr>
          <a:xfrm>
            <a:off x="7684006" y="10"/>
            <a:ext cx="450799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51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784418-E9EE-4FEC-AEBD-CBA5677BE5EA}"/>
              </a:ext>
            </a:extLst>
          </p:cNvPr>
          <p:cNvSpPr txBox="1"/>
          <p:nvPr/>
        </p:nvSpPr>
        <p:spPr>
          <a:xfrm>
            <a:off x="642996" y="4571216"/>
            <a:ext cx="10906008" cy="111541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प्रधानमंत्री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श्री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नरेन्द्र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मोदी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द्वारा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रचित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की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कुछ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पुस्तकें</a:t>
            </a:r>
            <a:r>
              <a:rPr lang="en-US" sz="44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F31C6C-9C7C-46D7-BEE0-3E9B4565E2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5340"/>
          <a:stretch/>
        </p:blipFill>
        <p:spPr>
          <a:xfrm>
            <a:off x="518746" y="476573"/>
            <a:ext cx="2612104" cy="377491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268BEB5C-C630-4761-9AB9-15D2EAA07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" r="-2" b="-2"/>
          <a:stretch/>
        </p:blipFill>
        <p:spPr>
          <a:xfrm>
            <a:off x="3365319" y="476573"/>
            <a:ext cx="2612102" cy="37749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1FB053-7533-4B35-9E11-24983F7CC4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50" b="5882"/>
          <a:stretch/>
        </p:blipFill>
        <p:spPr>
          <a:xfrm>
            <a:off x="6235847" y="476572"/>
            <a:ext cx="2612100" cy="37749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0F32266-ABA1-4EDE-BB82-C51CF2B3F5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 b="-3"/>
          <a:stretch/>
        </p:blipFill>
        <p:spPr bwMode="auto">
          <a:xfrm>
            <a:off x="9058470" y="476573"/>
            <a:ext cx="2612090" cy="3774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8" name="Straight Connector 134">
            <a:extLst>
              <a:ext uri="{FF2B5EF4-FFF2-40B4-BE49-F238E27FC236}">
                <a16:creationId xmlns:a16="http://schemas.microsoft.com/office/drawing/2014/main" id="{8733B210-462D-42A4-BA20-36743BB5E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19050">
            <a:solidFill>
              <a:srgbClr val="E5B8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333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56169D-F9DB-40AF-A1CE-96281A200B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994" b="1374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E61CB9-C798-4FE2-BE79-C89C1195C6C4}"/>
              </a:ext>
            </a:extLst>
          </p:cNvPr>
          <p:cNvSpPr txBox="1"/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आओ सीखें गुजराती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0322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B5BA7A-153C-4E49-939B-008750918484}"/>
              </a:ext>
            </a:extLst>
          </p:cNvPr>
          <p:cNvSpPr txBox="1"/>
          <p:nvPr/>
        </p:nvSpPr>
        <p:spPr>
          <a:xfrm>
            <a:off x="9267909" y="2023110"/>
            <a:ext cx="2469624" cy="2846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7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</a:t>
            </a:r>
            <a:r>
              <a:rPr lang="en-US" sz="37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7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भाषा</a:t>
            </a:r>
            <a:r>
              <a:rPr lang="en-US" sz="37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7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के</a:t>
            </a:r>
            <a:r>
              <a:rPr lang="en-US" sz="37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7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स्वर</a:t>
            </a:r>
            <a:r>
              <a:rPr lang="en-US" sz="37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51ED9E19-C4CD-4A04-BD29-1CDD3B419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" r="2" b="2"/>
          <a:stretch/>
        </p:blipFill>
        <p:spPr>
          <a:xfrm>
            <a:off x="545238" y="858525"/>
            <a:ext cx="7608304" cy="521190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688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833B8A-192F-4D5B-A5C3-66596EE72F7B}"/>
              </a:ext>
            </a:extLst>
          </p:cNvPr>
          <p:cNvSpPr txBox="1"/>
          <p:nvPr/>
        </p:nvSpPr>
        <p:spPr>
          <a:xfrm>
            <a:off x="9267909" y="2023110"/>
            <a:ext cx="2469624" cy="2846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kern="1200" dirty="0" err="1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</a:t>
            </a:r>
            <a:r>
              <a:rPr lang="en-US" sz="4400" kern="1200" dirty="0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भाषा</a:t>
            </a:r>
            <a:r>
              <a:rPr lang="en-US" sz="4400" kern="1200" dirty="0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के</a:t>
            </a:r>
            <a:r>
              <a:rPr lang="en-US" sz="4400" kern="1200" dirty="0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400" kern="1200" dirty="0" err="1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व्यंजन</a:t>
            </a:r>
            <a:r>
              <a:rPr lang="en-US" sz="4400" kern="1200" dirty="0">
                <a:solidFill>
                  <a:schemeClr val="tx1"/>
                </a:solidFill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alendar&#10;&#10;Description automatically generated">
            <a:extLst>
              <a:ext uri="{FF2B5EF4-FFF2-40B4-BE49-F238E27FC236}">
                <a16:creationId xmlns:a16="http://schemas.microsoft.com/office/drawing/2014/main" id="{1CE8F56E-4C60-4F47-9F1C-402F8D411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09" y="858525"/>
            <a:ext cx="7039962" cy="521190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74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5B33C6-C2AB-4171-BBBD-5ED3EA140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37526"/>
            <a:ext cx="10905066" cy="4582947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01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51BA4DF-2BD4-4EC2-B1DB-B27C8AC71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DA94B9-3B84-454E-96C6-7BBC3A1C8DAE}"/>
              </a:ext>
            </a:extLst>
          </p:cNvPr>
          <p:cNvSpPr txBox="1"/>
          <p:nvPr/>
        </p:nvSpPr>
        <p:spPr>
          <a:xfrm>
            <a:off x="4462686" y="147744"/>
            <a:ext cx="7460076" cy="165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latin typeface="+mj-lt"/>
                <a:ea typeface="+mj-ea"/>
                <a:cs typeface="+mj-cs"/>
              </a:rPr>
              <a:t>Brief Introduction of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dirty="0">
                <a:latin typeface="+mj-lt"/>
                <a:ea typeface="+mj-ea"/>
                <a:cs typeface="+mj-cs"/>
              </a:rPr>
              <a:t>Dr . Himmat </a:t>
            </a:r>
            <a:r>
              <a:rPr lang="en-US" sz="4800" b="1" dirty="0" err="1">
                <a:latin typeface="+mj-lt"/>
                <a:ea typeface="+mj-ea"/>
                <a:cs typeface="+mj-cs"/>
              </a:rPr>
              <a:t>Bhalodiya</a:t>
            </a:r>
            <a:endParaRPr lang="en-US" sz="4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A person wearing a blue shirt&#10;&#10;Description automatically generated">
            <a:extLst>
              <a:ext uri="{FF2B5EF4-FFF2-40B4-BE49-F238E27FC236}">
                <a16:creationId xmlns:a16="http://schemas.microsoft.com/office/drawing/2014/main" id="{0DCF42C0-1920-4366-BB00-9560217C6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4" r="8732"/>
          <a:stretch/>
        </p:blipFill>
        <p:spPr>
          <a:xfrm>
            <a:off x="1" y="10"/>
            <a:ext cx="4196496" cy="6857990"/>
          </a:xfrm>
          <a:prstGeom prst="rect">
            <a:avLst/>
          </a:prstGeom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7088E7-C210-48E9-9F06-285496E24584}"/>
              </a:ext>
            </a:extLst>
          </p:cNvPr>
          <p:cNvSpPr txBox="1"/>
          <p:nvPr/>
        </p:nvSpPr>
        <p:spPr>
          <a:xfrm>
            <a:off x="4553734" y="1802296"/>
            <a:ext cx="7460076" cy="47575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u="sng" dirty="0"/>
              <a:t>Designation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Registrar – Gujarat Sahitya Academy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Gujarat Education Services (Class 1)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u="sng" dirty="0"/>
              <a:t>Past Major Experiences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State Coordinator – NCERT (</a:t>
            </a:r>
            <a:r>
              <a:rPr lang="en-US" sz="2000" dirty="0" err="1"/>
              <a:t>MP,Gujarat</a:t>
            </a:r>
            <a:r>
              <a:rPr lang="en-US" sz="2000" dirty="0"/>
              <a:t>, Daman Diu and Dadra Nagar Haveli 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Assistant Director – Higher Education Commissioner Office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Member – Different Committees of Higher Education Commissioner Office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Have published 7 books and more than 25 articles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Published more than 20 research papers in international repute journals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29926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D5C86F16-0971-4415-97EB-6CF1D4F096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6" t="9091" r="27917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855140-8056-498E-BADF-CD7D922BE1E9}"/>
              </a:ext>
            </a:extLst>
          </p:cNvPr>
          <p:cNvSpPr txBox="1"/>
          <p:nvPr/>
        </p:nvSpPr>
        <p:spPr>
          <a:xfrm>
            <a:off x="259385" y="905302"/>
            <a:ext cx="8820442" cy="58331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/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गुजराती भाषा की लिपि देवनागरी लिपि से प्रेरित है | गुजराती लिपि में अक्षरों एवं शब्दों पर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क्षेतिज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लाईन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en-IN" sz="4800" dirty="0">
                <a:latin typeface="Aparajita" panose="02020603050405020304" pitchFamily="18" charset="0"/>
                <a:cs typeface="Aparajita" panose="02020603050405020304" pitchFamily="18" charset="0"/>
              </a:rPr>
              <a:t>Horizontal Line ) 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नहीं होती है | जैसे </a:t>
            </a: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हिंदी – कमल , गुजराती - </a:t>
            </a:r>
            <a:r>
              <a:rPr lang="gu-IN" sz="4800" dirty="0">
                <a:latin typeface="Aparajita" panose="02020603050405020304" pitchFamily="18" charset="0"/>
              </a:rPr>
              <a:t>કમલ </a:t>
            </a:r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10100" u="sng" dirty="0">
                <a:latin typeface="Aparajita" panose="02020603050405020304" pitchFamily="18" charset="0"/>
                <a:cs typeface="Aparajita" panose="02020603050405020304" pitchFamily="18" charset="0"/>
              </a:rPr>
              <a:t>शब्दावली </a:t>
            </a: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गुजराती भाषा की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शब्दवाली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मुख्यतया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4 भागों में बाँटा जा सकता है 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तत्सम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– जो शब्द संस्कृत भाषा से लिए गए हैं |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तद्भव – जो शब्द कुछ परिवर्तन के पश्चात संस्कृत से लिए गए है |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देशी – ऐसे शब्द जो गुजराती भाषा के ही हैं |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विदेशी – ऐसे शब्द जो अन्य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भाषाओँ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से लिए गए है जैसे – अंग्रेजी ,फारसी ,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पुर्तगाली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</a:p>
          <a:p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34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82A879-628C-487F-A877-CD81454BD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70" y="643467"/>
            <a:ext cx="8825052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29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D6306C-ED4F-4AAE-B4A5-EEA6AFAD7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C5361D-F897-4856-B945-0455A365E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15435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508C0C5-2268-42B5-B3C8-4D0899E05F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41ACBDB-38F8-4B34-8183-BD95B4E55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739327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00DB52-3455-4E2F-867B-A6D0516E1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653800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E914C83-E0D8-4953-92D5-169D28CB4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423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E54A843B-FE73-474A-87BD-9A0995DE7C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2548" t="-4283" r="-32548" b="-2089"/>
          <a:stretch/>
        </p:blipFill>
        <p:spPr>
          <a:xfrm>
            <a:off x="643467" y="643467"/>
            <a:ext cx="10905066" cy="5926048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512E083-F550-46AF-8490-767ECFD00C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67297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CA9ED6-9C80-4FEB-9AA8-D038C292A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357" y="568376"/>
            <a:ext cx="2871786" cy="34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18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4C3441-867F-488A-AC39-330DA155C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15353"/>
            <a:ext cx="5291666" cy="46272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69A5D79-A94B-4169-BCA6-AEA703511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865" y="2043860"/>
            <a:ext cx="5291667" cy="27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41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7D7929-67A5-4736-813A-0480A8FF9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971033"/>
            <a:ext cx="5294716" cy="291593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385AE18-0EA5-4416-8A8D-7A847B7A1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652" y="643467"/>
            <a:ext cx="480504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52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029D5AD-8348-4446-B191-6A9B6FE03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A3F395A2-2B64-4749-BD93-2F159C7E1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1899601"/>
          </a:xfrm>
          <a:custGeom>
            <a:avLst/>
            <a:gdLst>
              <a:gd name="connsiteX0" fmla="*/ 0 w 12188952"/>
              <a:gd name="connsiteY0" fmla="*/ 0 h 1899601"/>
              <a:gd name="connsiteX1" fmla="*/ 12188952 w 12188952"/>
              <a:gd name="connsiteY1" fmla="*/ 0 h 1899601"/>
              <a:gd name="connsiteX2" fmla="*/ 12188952 w 12188952"/>
              <a:gd name="connsiteY2" fmla="*/ 1635106 h 1899601"/>
              <a:gd name="connsiteX3" fmla="*/ 11356325 w 12188952"/>
              <a:gd name="connsiteY3" fmla="*/ 1707615 h 1899601"/>
              <a:gd name="connsiteX4" fmla="*/ 6096001 w 12188952"/>
              <a:gd name="connsiteY4" fmla="*/ 1899601 h 1899601"/>
              <a:gd name="connsiteX5" fmla="*/ 835678 w 12188952"/>
              <a:gd name="connsiteY5" fmla="*/ 1707615 h 1899601"/>
              <a:gd name="connsiteX6" fmla="*/ 0 w 12188952"/>
              <a:gd name="connsiteY6" fmla="*/ 1634841 h 189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8952" h="1899601">
                <a:moveTo>
                  <a:pt x="0" y="0"/>
                </a:moveTo>
                <a:lnTo>
                  <a:pt x="12188952" y="0"/>
                </a:lnTo>
                <a:lnTo>
                  <a:pt x="12188952" y="1635106"/>
                </a:lnTo>
                <a:lnTo>
                  <a:pt x="11356325" y="1707615"/>
                </a:lnTo>
                <a:cubicBezTo>
                  <a:pt x="9739512" y="1831240"/>
                  <a:pt x="7961919" y="1899601"/>
                  <a:pt x="6096001" y="1899601"/>
                </a:cubicBezTo>
                <a:cubicBezTo>
                  <a:pt x="4230084" y="1899601"/>
                  <a:pt x="2452490" y="1831240"/>
                  <a:pt x="835678" y="1707615"/>
                </a:cubicBezTo>
                <a:lnTo>
                  <a:pt x="0" y="1634841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5CF0135B-EAB8-4CA0-896C-2D897ECD2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890722"/>
          </a:xfrm>
          <a:custGeom>
            <a:avLst/>
            <a:gdLst>
              <a:gd name="connsiteX0" fmla="*/ 0 w 12192000"/>
              <a:gd name="connsiteY0" fmla="*/ 0 h 1890722"/>
              <a:gd name="connsiteX1" fmla="*/ 12192000 w 12192000"/>
              <a:gd name="connsiteY1" fmla="*/ 0 h 1890722"/>
              <a:gd name="connsiteX2" fmla="*/ 12192000 w 12192000"/>
              <a:gd name="connsiteY2" fmla="*/ 1626227 h 1890722"/>
              <a:gd name="connsiteX3" fmla="*/ 11359165 w 12192000"/>
              <a:gd name="connsiteY3" fmla="*/ 1698736 h 1890722"/>
              <a:gd name="connsiteX4" fmla="*/ 6097526 w 12192000"/>
              <a:gd name="connsiteY4" fmla="*/ 1890722 h 1890722"/>
              <a:gd name="connsiteX5" fmla="*/ 835887 w 12192000"/>
              <a:gd name="connsiteY5" fmla="*/ 1698736 h 1890722"/>
              <a:gd name="connsiteX6" fmla="*/ 0 w 12192000"/>
              <a:gd name="connsiteY6" fmla="*/ 1625962 h 189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90722">
                <a:moveTo>
                  <a:pt x="0" y="0"/>
                </a:moveTo>
                <a:lnTo>
                  <a:pt x="12192000" y="0"/>
                </a:lnTo>
                <a:lnTo>
                  <a:pt x="12192000" y="1626227"/>
                </a:lnTo>
                <a:lnTo>
                  <a:pt x="11359165" y="1698736"/>
                </a:lnTo>
                <a:cubicBezTo>
                  <a:pt x="9741947" y="1822361"/>
                  <a:pt x="7963910" y="1890722"/>
                  <a:pt x="6097526" y="1890722"/>
                </a:cubicBezTo>
                <a:cubicBezTo>
                  <a:pt x="4231142" y="1890722"/>
                  <a:pt x="2453104" y="1822361"/>
                  <a:pt x="835887" y="1698736"/>
                </a:cubicBezTo>
                <a:lnTo>
                  <a:pt x="0" y="1625962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179601-CC32-467A-BA1E-41DFF552950F}"/>
              </a:ext>
            </a:extLst>
          </p:cNvPr>
          <p:cNvSpPr txBox="1"/>
          <p:nvPr/>
        </p:nvSpPr>
        <p:spPr>
          <a:xfrm>
            <a:off x="838200" y="253397"/>
            <a:ext cx="10515600" cy="1273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br>
              <a:rPr lang="en-US" sz="3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100" b="0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गुजराती भाषा विषय-वस्तु-क्रिया शब्द क्रम का अनुसरण करती  है।</a:t>
            </a:r>
            <a:endParaRPr lang="en-US" sz="31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2C3387C-D24F-4737-8A37-1DC5CFF09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2452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868DFC-BFBF-434D-B8F7-6DB2418F5A7C}"/>
              </a:ext>
            </a:extLst>
          </p:cNvPr>
          <p:cNvSpPr txBox="1"/>
          <p:nvPr/>
        </p:nvSpPr>
        <p:spPr>
          <a:xfrm>
            <a:off x="836676" y="2152998"/>
            <a:ext cx="10515600" cy="369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 err="1">
                <a:latin typeface="Aparajita" panose="02020603050405020304" pitchFamily="18" charset="0"/>
                <a:cs typeface="Aparajita" panose="02020603050405020304" pitchFamily="18" charset="0"/>
              </a:rPr>
              <a:t>लिंग</a:t>
            </a:r>
            <a:r>
              <a:rPr lang="en-US" sz="40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गुजराती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भाषा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में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तीन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प्रकार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के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लिंग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है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-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पुरुष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,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स्त्री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और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तटस्थ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।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जैसे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–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છોકરો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chhokaro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, Boy,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लड़का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છોકરી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(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chhokarI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,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Girl,लड़की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err="1">
                <a:latin typeface="Aparajita" panose="02020603050405020304" pitchFamily="18" charset="0"/>
                <a:cs typeface="Aparajita" panose="02020603050405020304" pitchFamily="18" charset="0"/>
              </a:rPr>
              <a:t>છોકરૂ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(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chhokarU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, Small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kid,छोटा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बच्चा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 /</a:t>
            </a:r>
            <a:r>
              <a:rPr lang="en-US" sz="2800" dirty="0" err="1">
                <a:latin typeface="Aparajita" panose="02020603050405020304" pitchFamily="18" charset="0"/>
                <a:cs typeface="Aparajita" panose="02020603050405020304" pitchFamily="18" charset="0"/>
              </a:rPr>
              <a:t>बच्ची</a:t>
            </a:r>
            <a:r>
              <a:rPr lang="en-US" sz="2800" dirty="0">
                <a:latin typeface="Aparajita" panose="02020603050405020304" pitchFamily="18" charset="0"/>
                <a:cs typeface="Aparajita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77739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BFF214-ADF6-45CA-B5D7-23C7919D4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70" y="643467"/>
            <a:ext cx="8230432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22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45BA06-B2AA-4239-B421-A9BD62D94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936" y="643467"/>
            <a:ext cx="804416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39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A981C4-156E-4410-B05E-E14931007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69" y="643467"/>
            <a:ext cx="8230431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61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2898BB-73BE-4DF3-B58F-2CE1AA67E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310" y="643467"/>
            <a:ext cx="10217379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77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57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rgbClr val="4573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9B6FAB5-16BA-43D9-9833-4ADD72EB8464}"/>
              </a:ext>
            </a:extLst>
          </p:cNvPr>
          <p:cNvSpPr txBox="1"/>
          <p:nvPr/>
        </p:nvSpPr>
        <p:spPr>
          <a:xfrm>
            <a:off x="1109980" y="4277356"/>
            <a:ext cx="9966960" cy="15603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भारत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देश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में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अनेकों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भाषाएँ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हैं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जो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भारत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की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एकता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और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अखंडता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को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और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मजबूत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करती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dirty="0" err="1">
                <a:solidFill>
                  <a:srgbClr val="457355"/>
                </a:solidFill>
                <a:latin typeface="+mj-lt"/>
                <a:ea typeface="+mj-ea"/>
                <a:cs typeface="+mj-cs"/>
              </a:rPr>
              <a:t>है</a:t>
            </a:r>
            <a:r>
              <a:rPr lang="en-US" sz="4100" dirty="0">
                <a:solidFill>
                  <a:srgbClr val="457355"/>
                </a:solidFill>
                <a:latin typeface="+mj-lt"/>
                <a:ea typeface="+mj-ea"/>
                <a:cs typeface="+mj-cs"/>
              </a:rPr>
              <a:t> |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301BABB-C656-41A3-9F20-E82D4EA792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815"/>
          <a:stretch/>
        </p:blipFill>
        <p:spPr>
          <a:xfrm>
            <a:off x="243840" y="256540"/>
            <a:ext cx="11704320" cy="402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759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69CE09-75AB-4759-84AB-4BF0FC9A2977}"/>
              </a:ext>
            </a:extLst>
          </p:cNvPr>
          <p:cNvSpPr txBox="1"/>
          <p:nvPr/>
        </p:nvSpPr>
        <p:spPr>
          <a:xfrm>
            <a:off x="838200" y="562271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latin typeface="+mj-lt"/>
                <a:ea typeface="+mj-ea"/>
                <a:cs typeface="+mj-cs"/>
              </a:rPr>
              <a:t>अभिवादन</a:t>
            </a:r>
            <a:r>
              <a:rPr lang="en-US" sz="4400" dirty="0">
                <a:latin typeface="+mj-lt"/>
                <a:ea typeface="+mj-ea"/>
                <a:cs typeface="+mj-cs"/>
              </a:rPr>
              <a:t> Greetings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72D4C5F6-638C-4BD2-8FD4-10BDED8E2F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84" r="-1" b="24285"/>
          <a:stretch/>
        </p:blipFill>
        <p:spPr>
          <a:xfrm>
            <a:off x="838200" y="1845426"/>
            <a:ext cx="10512547" cy="445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823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1C101F-757F-4879-8097-B35EA3AB00DD}"/>
              </a:ext>
            </a:extLst>
          </p:cNvPr>
          <p:cNvSpPr txBox="1"/>
          <p:nvPr/>
        </p:nvSpPr>
        <p:spPr>
          <a:xfrm>
            <a:off x="835147" y="209515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परिचय</a:t>
            </a:r>
            <a:r>
              <a:rPr lang="en-US" sz="5200" dirty="0">
                <a:latin typeface="+mj-lt"/>
                <a:ea typeface="+mj-ea"/>
                <a:cs typeface="+mj-cs"/>
              </a:rPr>
              <a:t> Introduction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1AA0B3-4D59-4B1E-A5F8-A385E6674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7"/>
          <a:stretch/>
        </p:blipFill>
        <p:spPr>
          <a:xfrm>
            <a:off x="838200" y="1097280"/>
            <a:ext cx="1051254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846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09057-AA2B-401C-88EA-09F7E766F28A}"/>
              </a:ext>
            </a:extLst>
          </p:cNvPr>
          <p:cNvSpPr txBox="1"/>
          <p:nvPr/>
        </p:nvSpPr>
        <p:spPr>
          <a:xfrm>
            <a:off x="838200" y="278353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latin typeface="+mj-lt"/>
                <a:ea typeface="+mj-ea"/>
                <a:cs typeface="+mj-cs"/>
              </a:rPr>
              <a:t>शिक्षा</a:t>
            </a:r>
            <a:r>
              <a:rPr lang="en-US" sz="4800" dirty="0">
                <a:latin typeface="+mj-lt"/>
                <a:ea typeface="+mj-ea"/>
                <a:cs typeface="+mj-cs"/>
              </a:rPr>
              <a:t> Education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7618C85B-C242-4A6C-9F37-772142718F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579" r="29"/>
          <a:stretch/>
        </p:blipFill>
        <p:spPr>
          <a:xfrm>
            <a:off x="838200" y="1406770"/>
            <a:ext cx="10512547" cy="488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170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EABCBD-BC5E-42E6-93AF-B9B12E53DE86}"/>
              </a:ext>
            </a:extLst>
          </p:cNvPr>
          <p:cNvSpPr txBox="1"/>
          <p:nvPr/>
        </p:nvSpPr>
        <p:spPr>
          <a:xfrm>
            <a:off x="835147" y="168369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व्यक्तिगत</a:t>
            </a:r>
            <a:r>
              <a:rPr lang="en-US" sz="5200" dirty="0">
                <a:latin typeface="+mj-lt"/>
                <a:ea typeface="+mj-ea"/>
                <a:cs typeface="+mj-cs"/>
              </a:rPr>
              <a:t> Personal</a:t>
            </a:r>
          </a:p>
        </p:txBody>
      </p:sp>
      <p:pic>
        <p:nvPicPr>
          <p:cNvPr id="2" name="Picture 1" descr="Table&#10;&#10;Description automatically generated">
            <a:extLst>
              <a:ext uri="{FF2B5EF4-FFF2-40B4-BE49-F238E27FC236}">
                <a16:creationId xmlns:a16="http://schemas.microsoft.com/office/drawing/2014/main" id="{63CF513C-9843-4881-A5DB-F4C98A1377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14" r="-514" b="4345"/>
          <a:stretch/>
        </p:blipFill>
        <p:spPr>
          <a:xfrm>
            <a:off x="633046" y="1195754"/>
            <a:ext cx="11071274" cy="509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662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84E42F-F72C-43D0-AED2-E097C7E53039}"/>
              </a:ext>
            </a:extLst>
          </p:cNvPr>
          <p:cNvSpPr txBox="1"/>
          <p:nvPr/>
        </p:nvSpPr>
        <p:spPr>
          <a:xfrm>
            <a:off x="838200" y="154738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dirty="0" err="1">
                <a:latin typeface="+mj-lt"/>
                <a:ea typeface="+mj-ea"/>
                <a:cs typeface="+mj-cs"/>
              </a:rPr>
              <a:t>सामान्य</a:t>
            </a:r>
            <a:r>
              <a:rPr lang="en-US" sz="4400" dirty="0">
                <a:latin typeface="+mj-lt"/>
                <a:ea typeface="+mj-ea"/>
                <a:cs typeface="+mj-cs"/>
              </a:rPr>
              <a:t> </a:t>
            </a:r>
            <a:r>
              <a:rPr lang="en-US" sz="4400" dirty="0" err="1">
                <a:latin typeface="+mj-lt"/>
                <a:ea typeface="+mj-ea"/>
                <a:cs typeface="+mj-cs"/>
              </a:rPr>
              <a:t>सुचना</a:t>
            </a:r>
            <a:r>
              <a:rPr lang="en-US" sz="4400" dirty="0">
                <a:latin typeface="+mj-lt"/>
                <a:ea typeface="+mj-ea"/>
                <a:cs typeface="+mj-cs"/>
              </a:rPr>
              <a:t> General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E89013-6634-4F3C-A877-C6095F7D6A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7"/>
          <a:stretch/>
        </p:blipFill>
        <p:spPr>
          <a:xfrm>
            <a:off x="838200" y="1283156"/>
            <a:ext cx="10512547" cy="501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134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134C0C-4206-4DD0-A5C8-417A924ECB45}"/>
              </a:ext>
            </a:extLst>
          </p:cNvPr>
          <p:cNvSpPr txBox="1"/>
          <p:nvPr/>
        </p:nvSpPr>
        <p:spPr>
          <a:xfrm>
            <a:off x="936674" y="154738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सार्वजनिक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स्थल</a:t>
            </a:r>
            <a:r>
              <a:rPr lang="en-US" sz="4800" dirty="0">
                <a:latin typeface="+mj-lt"/>
                <a:ea typeface="+mj-ea"/>
                <a:cs typeface="+mj-cs"/>
              </a:rPr>
              <a:t> General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D7FCB4-B468-47E0-BA4E-2159EBAC91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1203848"/>
            <a:ext cx="12188952" cy="54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06B4D-C57A-4742-BC6E-FE0B7E17515C}"/>
              </a:ext>
            </a:extLst>
          </p:cNvPr>
          <p:cNvSpPr txBox="1"/>
          <p:nvPr/>
        </p:nvSpPr>
        <p:spPr>
          <a:xfrm>
            <a:off x="838200" y="168369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dirty="0" err="1">
                <a:latin typeface="+mj-lt"/>
                <a:ea typeface="+mj-ea"/>
                <a:cs typeface="+mj-cs"/>
              </a:rPr>
              <a:t>शहर</a:t>
            </a:r>
            <a:r>
              <a:rPr lang="en-US" sz="3200" dirty="0">
                <a:latin typeface="+mj-lt"/>
                <a:ea typeface="+mj-ea"/>
                <a:cs typeface="+mj-cs"/>
              </a:rPr>
              <a:t> /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गां</a:t>
            </a:r>
            <a:r>
              <a:rPr lang="hi-IN" sz="3200" dirty="0">
                <a:latin typeface="+mj-lt"/>
                <a:ea typeface="+mj-ea"/>
                <a:cs typeface="+mj-cs"/>
              </a:rPr>
              <a:t>व</a:t>
            </a:r>
            <a:r>
              <a:rPr lang="en-US" sz="3200" dirty="0">
                <a:latin typeface="+mj-lt"/>
                <a:ea typeface="+mj-ea"/>
                <a:cs typeface="+mj-cs"/>
              </a:rPr>
              <a:t> 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के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बारे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में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200" dirty="0" err="1">
                <a:latin typeface="+mj-lt"/>
                <a:ea typeface="+mj-ea"/>
                <a:cs typeface="+mj-cs"/>
              </a:rPr>
              <a:t>सुचना</a:t>
            </a:r>
            <a:r>
              <a:rPr lang="en-US" sz="3200" dirty="0">
                <a:latin typeface="+mj-lt"/>
                <a:ea typeface="+mj-ea"/>
                <a:cs typeface="+mj-cs"/>
              </a:rPr>
              <a:t> </a:t>
            </a:r>
            <a:r>
              <a:rPr lang="en-US" sz="3600" dirty="0">
                <a:latin typeface="+mj-lt"/>
                <a:ea typeface="+mj-ea"/>
                <a:cs typeface="+mj-cs"/>
              </a:rPr>
              <a:t>Information about city or village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59815C-819C-44A0-89C9-9E47B17722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259" r="176" b="260"/>
          <a:stretch/>
        </p:blipFill>
        <p:spPr>
          <a:xfrm>
            <a:off x="838200" y="1083212"/>
            <a:ext cx="10936458" cy="54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785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0D9A0A-B01D-4930-818B-CCF59859B371}"/>
              </a:ext>
            </a:extLst>
          </p:cNvPr>
          <p:cNvSpPr txBox="1"/>
          <p:nvPr/>
        </p:nvSpPr>
        <p:spPr>
          <a:xfrm>
            <a:off x="936674" y="154738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latin typeface="+mj-lt"/>
                <a:ea typeface="+mj-ea"/>
                <a:cs typeface="+mj-cs"/>
              </a:rPr>
              <a:t>खेल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एवं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4800" dirty="0" err="1">
                <a:latin typeface="+mj-lt"/>
                <a:ea typeface="+mj-ea"/>
                <a:cs typeface="+mj-cs"/>
              </a:rPr>
              <a:t>मनोरंजन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  <a:r>
              <a:rPr lang="en-US" sz="5200" dirty="0">
                <a:latin typeface="+mj-lt"/>
                <a:ea typeface="+mj-ea"/>
                <a:cs typeface="+mj-cs"/>
              </a:rPr>
              <a:t>Play and Amusement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E78F79-DF88-4607-A8B6-600302198D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09"/>
          <a:stretch/>
        </p:blipFill>
        <p:spPr>
          <a:xfrm>
            <a:off x="140677" y="1069146"/>
            <a:ext cx="11732455" cy="563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192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E8BCA7-CDF6-4308-8AC9-2127E174F489}"/>
              </a:ext>
            </a:extLst>
          </p:cNvPr>
          <p:cNvSpPr txBox="1"/>
          <p:nvPr/>
        </p:nvSpPr>
        <p:spPr>
          <a:xfrm>
            <a:off x="838200" y="358505"/>
            <a:ext cx="10515600" cy="1128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प्रसिद्ध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व्यक्तित्व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एवं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जगह</a:t>
            </a:r>
            <a:r>
              <a:rPr lang="en-US" sz="36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600" dirty="0">
                <a:latin typeface="+mj-lt"/>
                <a:ea typeface="+mj-ea"/>
                <a:cs typeface="+mj-cs"/>
              </a:rPr>
              <a:t>Information about famous personalities  ,population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CA80E9-7D04-41AC-85E2-D5DC6AFAA3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" r="245"/>
          <a:stretch/>
        </p:blipFill>
        <p:spPr>
          <a:xfrm>
            <a:off x="534572" y="1486922"/>
            <a:ext cx="11451102" cy="518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879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70F026-E4BF-4C4E-9705-62702C1793AD}"/>
              </a:ext>
            </a:extLst>
          </p:cNvPr>
          <p:cNvSpPr txBox="1"/>
          <p:nvPr/>
        </p:nvSpPr>
        <p:spPr>
          <a:xfrm>
            <a:off x="835147" y="279198"/>
            <a:ext cx="10515600" cy="860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देश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के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बारे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में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जानकारी</a:t>
            </a:r>
            <a:r>
              <a:rPr lang="en-US" sz="40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4000" dirty="0">
                <a:latin typeface="+mj-lt"/>
                <a:ea typeface="+mj-ea"/>
                <a:cs typeface="+mj-cs"/>
              </a:rPr>
              <a:t>Information about Country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F76ADE-E45C-4E13-956B-2D4BA589FB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3" r="-123"/>
          <a:stretch/>
        </p:blipFill>
        <p:spPr>
          <a:xfrm>
            <a:off x="323557" y="1139484"/>
            <a:ext cx="11493305" cy="543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19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C15AD29-4A1E-462F-B407-A2FCC859AA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8769" t="4704" r="34891"/>
          <a:stretch/>
        </p:blipFill>
        <p:spPr>
          <a:xfrm>
            <a:off x="6179856" y="0"/>
            <a:ext cx="6011840" cy="6533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22C91D-ABD0-48E7-81A0-90EC339784F4}"/>
              </a:ext>
            </a:extLst>
          </p:cNvPr>
          <p:cNvSpPr txBox="1"/>
          <p:nvPr/>
        </p:nvSpPr>
        <p:spPr>
          <a:xfrm>
            <a:off x="6179855" y="1396729"/>
            <a:ext cx="5719452" cy="406454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 –</a:t>
            </a:r>
            <a:r>
              <a:rPr lang="en-IN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gu-IN" sz="5400" kern="1200" dirty="0">
                <a:latin typeface="Aparajita" panose="02020603050405020304" pitchFamily="18" charset="0"/>
                <a:ea typeface="+mj-ea"/>
                <a:cs typeface="+mj-cs"/>
              </a:rPr>
              <a:t>ગુજરાતી </a:t>
            </a:r>
            <a:endParaRPr lang="en-US" sz="5400" kern="1200" dirty="0">
              <a:latin typeface="Aparajita" panose="02020603050405020304" pitchFamily="18" charset="0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भाषा की </a:t>
            </a:r>
            <a:r>
              <a:rPr lang="en-US" sz="6600" kern="1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उत्पति</a:t>
            </a:r>
            <a:r>
              <a:rPr lang="en-US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6600" kern="1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एवं</a:t>
            </a:r>
            <a:r>
              <a:rPr lang="en-US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6600" kern="1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विकास</a:t>
            </a:r>
            <a:r>
              <a:rPr lang="en-US" sz="6600" kern="1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6600" kern="12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453FF84-60C1-4EA8-B49B-1B8C2D0C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5859484" cy="6857997"/>
          </a:xfrm>
          <a:custGeom>
            <a:avLst/>
            <a:gdLst>
              <a:gd name="connsiteX0" fmla="*/ 3198825 w 5859484"/>
              <a:gd name="connsiteY0" fmla="*/ 0 h 6857997"/>
              <a:gd name="connsiteX1" fmla="*/ 3962351 w 5859484"/>
              <a:gd name="connsiteY1" fmla="*/ 0 h 6857997"/>
              <a:gd name="connsiteX2" fmla="*/ 4129776 w 5859484"/>
              <a:gd name="connsiteY2" fmla="*/ 128761 h 6857997"/>
              <a:gd name="connsiteX3" fmla="*/ 5859484 w 5859484"/>
              <a:gd name="connsiteY3" fmla="*/ 3718209 h 6857997"/>
              <a:gd name="connsiteX4" fmla="*/ 4624700 w 5859484"/>
              <a:gd name="connsiteY4" fmla="*/ 6845880 h 6857997"/>
              <a:gd name="connsiteX5" fmla="*/ 4612896 w 5859484"/>
              <a:gd name="connsiteY5" fmla="*/ 6857997 h 6857997"/>
              <a:gd name="connsiteX6" fmla="*/ 4017658 w 5859484"/>
              <a:gd name="connsiteY6" fmla="*/ 6857997 h 6857997"/>
              <a:gd name="connsiteX7" fmla="*/ 4173230 w 5859484"/>
              <a:gd name="connsiteY7" fmla="*/ 6719623 h 6857997"/>
              <a:gd name="connsiteX8" fmla="*/ 5443583 w 5859484"/>
              <a:gd name="connsiteY8" fmla="*/ 3718209 h 6857997"/>
              <a:gd name="connsiteX9" fmla="*/ 3355352 w 5859484"/>
              <a:gd name="connsiteY9" fmla="*/ 88079 h 6857997"/>
              <a:gd name="connsiteX10" fmla="*/ 0 w 5859484"/>
              <a:gd name="connsiteY10" fmla="*/ 0 h 6857997"/>
              <a:gd name="connsiteX11" fmla="*/ 2941255 w 5859484"/>
              <a:gd name="connsiteY11" fmla="*/ 0 h 6857997"/>
              <a:gd name="connsiteX12" fmla="*/ 3117080 w 5859484"/>
              <a:gd name="connsiteY12" fmla="*/ 88129 h 6857997"/>
              <a:gd name="connsiteX13" fmla="*/ 5324754 w 5859484"/>
              <a:gd name="connsiteY13" fmla="*/ 3718209 h 6857997"/>
              <a:gd name="connsiteX14" fmla="*/ 4089206 w 5859484"/>
              <a:gd name="connsiteY14" fmla="*/ 6637392 h 6857997"/>
              <a:gd name="connsiteX15" fmla="*/ 3841183 w 5859484"/>
              <a:gd name="connsiteY15" fmla="*/ 6857997 h 6857997"/>
              <a:gd name="connsiteX16" fmla="*/ 0 w 5859484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59484" h="6857997">
                <a:moveTo>
                  <a:pt x="3198825" y="0"/>
                </a:moveTo>
                <a:lnTo>
                  <a:pt x="3962351" y="0"/>
                </a:lnTo>
                <a:lnTo>
                  <a:pt x="4129776" y="128761"/>
                </a:lnTo>
                <a:cubicBezTo>
                  <a:pt x="5186152" y="981944"/>
                  <a:pt x="5859484" y="2273123"/>
                  <a:pt x="5859484" y="3718209"/>
                </a:cubicBezTo>
                <a:cubicBezTo>
                  <a:pt x="5859484" y="4922447"/>
                  <a:pt x="5391893" y="6019805"/>
                  <a:pt x="4624700" y="6845880"/>
                </a:cubicBezTo>
                <a:lnTo>
                  <a:pt x="4612896" y="6857997"/>
                </a:lnTo>
                <a:lnTo>
                  <a:pt x="4017658" y="6857997"/>
                </a:lnTo>
                <a:lnTo>
                  <a:pt x="4173230" y="6719623"/>
                </a:lnTo>
                <a:cubicBezTo>
                  <a:pt x="4958119" y="5951494"/>
                  <a:pt x="5443583" y="4890334"/>
                  <a:pt x="5443583" y="3718209"/>
                </a:cubicBezTo>
                <a:cubicBezTo>
                  <a:pt x="5443583" y="2179795"/>
                  <a:pt x="4607295" y="832535"/>
                  <a:pt x="3355352" y="88079"/>
                </a:cubicBezTo>
                <a:close/>
                <a:moveTo>
                  <a:pt x="0" y="0"/>
                </a:moveTo>
                <a:lnTo>
                  <a:pt x="2941255" y="0"/>
                </a:lnTo>
                <a:lnTo>
                  <a:pt x="3117080" y="88129"/>
                </a:lnTo>
                <a:cubicBezTo>
                  <a:pt x="4432070" y="787221"/>
                  <a:pt x="5324754" y="2150692"/>
                  <a:pt x="5324754" y="3718209"/>
                </a:cubicBezTo>
                <a:cubicBezTo>
                  <a:pt x="5324754" y="4858221"/>
                  <a:pt x="4852591" y="5890308"/>
                  <a:pt x="4089206" y="6637392"/>
                </a:cubicBezTo>
                <a:lnTo>
                  <a:pt x="3841183" y="6857997"/>
                </a:lnTo>
                <a:lnTo>
                  <a:pt x="0" y="6857997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A group of stuffed animals&#10;&#10;Description automatically generated">
            <a:extLst>
              <a:ext uri="{FF2B5EF4-FFF2-40B4-BE49-F238E27FC236}">
                <a16:creationId xmlns:a16="http://schemas.microsoft.com/office/drawing/2014/main" id="{ED4C152E-0C7F-450A-B3BD-38C82A0000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3" r="12516" b="2"/>
          <a:stretch/>
        </p:blipFill>
        <p:spPr>
          <a:xfrm>
            <a:off x="1" y="2"/>
            <a:ext cx="6095695" cy="6857997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928091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23E82-70B0-4A5D-AE8F-5CA9729616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" r="74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F12785-E516-4C21-9DD5-C025066B585A}"/>
              </a:ext>
            </a:extLst>
          </p:cNvPr>
          <p:cNvSpPr txBox="1"/>
          <p:nvPr/>
        </p:nvSpPr>
        <p:spPr>
          <a:xfrm>
            <a:off x="1524000" y="1122361"/>
            <a:ext cx="9144000" cy="4490647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algn="ctr"/>
            <a:r>
              <a:rPr lang="gu-IN" sz="6000" b="0" i="0" dirty="0">
                <a:effectLst/>
                <a:latin typeface="Arial" panose="020B0604020202020204" pitchFamily="34" charset="0"/>
              </a:rPr>
              <a:t>વૈષ્ણવ જન તો તેને </a:t>
            </a:r>
            <a:r>
              <a:rPr lang="gu-IN" sz="6000" b="0" i="0" dirty="0" err="1">
                <a:effectLst/>
                <a:latin typeface="Arial" panose="020B0604020202020204" pitchFamily="34" charset="0"/>
              </a:rPr>
              <a:t>કહિયે</a:t>
            </a:r>
            <a:br>
              <a:rPr lang="gu-IN" sz="6000" dirty="0"/>
            </a:br>
            <a:r>
              <a:rPr lang="gu-IN" sz="6000" b="0" i="0" dirty="0">
                <a:effectLst/>
                <a:latin typeface="Arial" panose="020B0604020202020204" pitchFamily="34" charset="0"/>
              </a:rPr>
              <a:t>જે પીડ પરાઈ જાણે રે</a:t>
            </a:r>
            <a:r>
              <a:rPr lang="en-US" sz="6000" b="0" i="0" dirty="0">
                <a:effectLst/>
                <a:latin typeface="Arial" panose="020B0604020202020204" pitchFamily="34" charset="0"/>
              </a:rPr>
              <a:t> …</a:t>
            </a:r>
          </a:p>
          <a:p>
            <a:pPr algn="ctr"/>
            <a:endParaRPr lang="en-US" sz="6000" dirty="0">
              <a:latin typeface="Arial" panose="020B0604020202020204" pitchFamily="34" charset="0"/>
            </a:endParaRPr>
          </a:p>
          <a:p>
            <a:pPr algn="ctr"/>
            <a:r>
              <a:rPr lang="hi-IN" sz="6000" b="0" i="0" dirty="0">
                <a:effectLst/>
                <a:latin typeface="Arial" panose="020B0604020202020204" pitchFamily="34" charset="0"/>
              </a:rPr>
              <a:t>वैष्णव जन तो </a:t>
            </a:r>
            <a:r>
              <a:rPr lang="hi-IN" sz="6000" b="0" i="0" dirty="0" err="1">
                <a:effectLst/>
                <a:latin typeface="Arial" panose="020B0604020202020204" pitchFamily="34" charset="0"/>
              </a:rPr>
              <a:t>तेने</a:t>
            </a:r>
            <a:r>
              <a:rPr lang="hi-IN" sz="6000" b="0" i="0" dirty="0">
                <a:effectLst/>
                <a:latin typeface="Arial" panose="020B0604020202020204" pitchFamily="34" charset="0"/>
              </a:rPr>
              <a:t> कहिये</a:t>
            </a:r>
            <a:br>
              <a:rPr lang="hi-IN" sz="6000" dirty="0"/>
            </a:br>
            <a:r>
              <a:rPr lang="hi-IN" sz="6000" b="0" i="0" dirty="0" err="1">
                <a:effectLst/>
                <a:latin typeface="Arial" panose="020B0604020202020204" pitchFamily="34" charset="0"/>
              </a:rPr>
              <a:t>जे</a:t>
            </a:r>
            <a:r>
              <a:rPr lang="hi-IN" sz="6000" b="0" i="0" dirty="0">
                <a:effectLst/>
                <a:latin typeface="Arial" panose="020B0604020202020204" pitchFamily="34" charset="0"/>
              </a:rPr>
              <a:t> </a:t>
            </a:r>
            <a:r>
              <a:rPr lang="hi-IN" sz="6000" b="0" i="0" dirty="0" err="1">
                <a:effectLst/>
                <a:latin typeface="Arial" panose="020B0604020202020204" pitchFamily="34" charset="0"/>
              </a:rPr>
              <a:t>पीड</a:t>
            </a:r>
            <a:r>
              <a:rPr lang="hi-IN" sz="6000" b="0" i="0" dirty="0">
                <a:effectLst/>
                <a:latin typeface="Arial" panose="020B0604020202020204" pitchFamily="34" charset="0"/>
              </a:rPr>
              <a:t> परायी </a:t>
            </a:r>
            <a:r>
              <a:rPr lang="hi-IN" sz="6000" b="0" i="0" dirty="0" err="1">
                <a:effectLst/>
                <a:latin typeface="Arial" panose="020B0604020202020204" pitchFamily="34" charset="0"/>
              </a:rPr>
              <a:t>जाणे</a:t>
            </a:r>
            <a:r>
              <a:rPr lang="hi-IN" sz="6000" b="0" i="0" dirty="0">
                <a:effectLst/>
                <a:latin typeface="Arial" panose="020B0604020202020204" pitchFamily="34" charset="0"/>
              </a:rPr>
              <a:t> रे </a:t>
            </a:r>
            <a:r>
              <a:rPr lang="en-US" sz="6000" b="0" i="0" dirty="0">
                <a:effectLst/>
                <a:latin typeface="Arial" panose="020B0604020202020204" pitchFamily="34" charset="0"/>
              </a:rPr>
              <a:t>…</a:t>
            </a:r>
            <a:endParaRPr lang="en-IN" sz="6000" dirty="0"/>
          </a:p>
        </p:txBody>
      </p:sp>
    </p:spTree>
    <p:extLst>
      <p:ext uri="{BB962C8B-B14F-4D97-AF65-F5344CB8AC3E}">
        <p14:creationId xmlns:p14="http://schemas.microsoft.com/office/powerpoint/2010/main" val="125007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E10FB2-F209-4455-8192-FC17F394CB05}"/>
              </a:ext>
            </a:extLst>
          </p:cNvPr>
          <p:cNvSpPr txBox="1"/>
          <p:nvPr/>
        </p:nvSpPr>
        <p:spPr>
          <a:xfrm>
            <a:off x="2571554" y="2083475"/>
            <a:ext cx="609755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i-IN" sz="6600" b="1" i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आभार</a:t>
            </a:r>
            <a:endParaRPr lang="en-IN" sz="6000" b="1" i="1" dirty="0">
              <a:solidFill>
                <a:schemeClr val="accent1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algn="ctr"/>
            <a:r>
              <a:rPr lang="gu-IN" sz="5400" b="1" i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આભાર</a:t>
            </a:r>
            <a:r>
              <a:rPr lang="gu-IN" sz="6000" b="1" i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6000" b="1" i="1" dirty="0">
                <a:solidFill>
                  <a:schemeClr val="accent1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endParaRPr lang="en-IN" sz="6000" b="1" i="1" dirty="0">
              <a:solidFill>
                <a:schemeClr val="accent1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D401E3-ACA7-4BD9-A3C4-23BF6CDC4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540" y="57872"/>
            <a:ext cx="1657805" cy="16592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863364-4542-483C-B2B9-D8BE2B5575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74" r="41577"/>
          <a:stretch/>
        </p:blipFill>
        <p:spPr>
          <a:xfrm>
            <a:off x="3073901" y="2326135"/>
            <a:ext cx="578840" cy="1285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F15FFF-EBC1-4117-AC04-D13270657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3700" y="2326135"/>
            <a:ext cx="579170" cy="12802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2DEBCC-162E-4665-8018-5DBC2BF07C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2080"/>
            <a:ext cx="2657349" cy="26573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15CD7E-6EDA-4782-9E78-B525D4CE4C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33" y="0"/>
            <a:ext cx="3548737" cy="16476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17C280-630D-4A09-B12B-60BD330E10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55" y="4092242"/>
            <a:ext cx="10705514" cy="276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52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430109CE-F1AB-4778-9E73-8511C78BC4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" t="4667" r="40854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7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4509A0-FDC8-46E9-B896-002F547DA82B}"/>
              </a:ext>
            </a:extLst>
          </p:cNvPr>
          <p:cNvSpPr txBox="1"/>
          <p:nvPr/>
        </p:nvSpPr>
        <p:spPr>
          <a:xfrm>
            <a:off x="477981" y="625683"/>
            <a:ext cx="4023360" cy="60142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 भाषा – </a:t>
            </a:r>
            <a:r>
              <a:rPr lang="hi-IN" sz="3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हिन्द</a:t>
            </a: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आर्य भाषा परिवार की एक भाषा है जो भारत की </a:t>
            </a:r>
            <a:r>
              <a:rPr lang="hi-IN" sz="3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बाकि</a:t>
            </a: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hi-IN" sz="3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भाषाओँ</a:t>
            </a: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की तरह संस्कृत भाषा से उत्पन्न हुई है |</a:t>
            </a:r>
            <a:endParaRPr lang="en-US" sz="32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hi-IN" sz="32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मूल गुजराती भाषा लगभग 700 साल पुरानी है |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hi-IN" sz="3200" dirty="0">
              <a:latin typeface="Aparajita" panose="02020603050405020304" pitchFamily="18" charset="0"/>
              <a:ea typeface="+mj-ea"/>
              <a:cs typeface="Aparajita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गुजराती भाषा की लिपि को गुजराती लिपि (</a:t>
            </a:r>
            <a:r>
              <a:rPr lang="gu-IN" sz="3200" dirty="0">
                <a:latin typeface="Aparajita" panose="02020603050405020304" pitchFamily="18" charset="0"/>
                <a:ea typeface="+mj-ea"/>
                <a:cs typeface="+mj-cs"/>
              </a:rPr>
              <a:t>ગુજરાતી લિપિ </a:t>
            </a:r>
            <a:r>
              <a:rPr lang="en-US" sz="3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Gujǎrātī</a:t>
            </a:r>
            <a:r>
              <a:rPr lang="en-US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 </a:t>
            </a:r>
            <a:r>
              <a:rPr lang="en-US" sz="3200" dirty="0" err="1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Lipi</a:t>
            </a:r>
            <a:r>
              <a:rPr lang="en-US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) </a:t>
            </a:r>
            <a:r>
              <a:rPr lang="hi-IN" sz="3200" dirty="0">
                <a:latin typeface="Aparajita" panose="02020603050405020304" pitchFamily="18" charset="0"/>
                <a:ea typeface="+mj-ea"/>
                <a:cs typeface="Aparajita" panose="02020603050405020304" pitchFamily="18" charset="0"/>
              </a:rPr>
              <a:t>कहा जाता है जो देवनागरी लिपि का एक रूप है |</a:t>
            </a: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9106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7418DA08-8142-4770-B3B1-FB6A2F4381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3" r="14420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28E336-E9E3-474E-9B75-A4880220C0CC}"/>
              </a:ext>
            </a:extLst>
          </p:cNvPr>
          <p:cNvSpPr txBox="1"/>
          <p:nvPr/>
        </p:nvSpPr>
        <p:spPr>
          <a:xfrm>
            <a:off x="0" y="728871"/>
            <a:ext cx="12191980" cy="51639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/>
          <a:p>
            <a:pPr algn="ctr"/>
            <a:r>
              <a:rPr lang="hi-IN" sz="96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गुजराती भाषा के इतिहास को तीन भागों में बाँटा जा सकता है </a:t>
            </a:r>
          </a:p>
          <a:p>
            <a:endParaRPr lang="hi-IN" sz="96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hi-IN" sz="9600" dirty="0">
                <a:latin typeface="Aparajita" panose="02020603050405020304" pitchFamily="18" charset="0"/>
                <a:cs typeface="Aparajita" panose="02020603050405020304" pitchFamily="18" charset="0"/>
              </a:rPr>
              <a:t>प्राचीन गुजराती – </a:t>
            </a:r>
            <a:r>
              <a:rPr lang="en-IN" sz="9600" dirty="0">
                <a:latin typeface="Aparajita" panose="02020603050405020304" pitchFamily="18" charset="0"/>
                <a:cs typeface="Aparajita" panose="02020603050405020304" pitchFamily="18" charset="0"/>
              </a:rPr>
              <a:t>1100AD -1400 AD</a:t>
            </a:r>
            <a:endParaRPr lang="hi-IN" sz="96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hi-IN" sz="9100" b="0" i="0" dirty="0" err="1"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मध्यकालीन</a:t>
            </a:r>
            <a:r>
              <a:rPr lang="hi-IN" sz="9100" b="0" i="0" dirty="0"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 गुजराती -1</a:t>
            </a:r>
            <a:r>
              <a:rPr lang="en-IN" sz="9100" b="0" i="0" dirty="0"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400 AD–1800 AD</a:t>
            </a:r>
            <a:endParaRPr lang="hi-IN" sz="9100" b="0" i="0" dirty="0">
              <a:effectLst/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hi-IN" sz="9600" dirty="0">
                <a:latin typeface="Aparajita" panose="02020603050405020304" pitchFamily="18" charset="0"/>
                <a:cs typeface="Aparajita" panose="02020603050405020304" pitchFamily="18" charset="0"/>
              </a:rPr>
              <a:t>आधुनिक गुजराती -</a:t>
            </a:r>
            <a:r>
              <a:rPr lang="en-IN" sz="9600" dirty="0">
                <a:latin typeface="Aparajita" panose="02020603050405020304" pitchFamily="18" charset="0"/>
                <a:cs typeface="Aparajita" panose="02020603050405020304" pitchFamily="18" charset="0"/>
              </a:rPr>
              <a:t>1800 AD – </a:t>
            </a:r>
            <a:r>
              <a:rPr lang="hi-IN" sz="9600" dirty="0">
                <a:latin typeface="Aparajita" panose="02020603050405020304" pitchFamily="18" charset="0"/>
                <a:cs typeface="Aparajita" panose="02020603050405020304" pitchFamily="18" charset="0"/>
              </a:rPr>
              <a:t>वर्तमान </a:t>
            </a:r>
            <a:endParaRPr lang="en-IN" sz="9600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F62B76-5394-46B6-92CF-84501EFB2D20}"/>
              </a:ext>
            </a:extLst>
          </p:cNvPr>
          <p:cNvSpPr txBox="1"/>
          <p:nvPr/>
        </p:nvSpPr>
        <p:spPr>
          <a:xfrm>
            <a:off x="1112520" y="2152955"/>
            <a:ext cx="9966960" cy="2552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80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17FD38-08E7-4F16-BD8D-FF7336B7D489}"/>
              </a:ext>
            </a:extLst>
          </p:cNvPr>
          <p:cNvSpPr txBox="1"/>
          <p:nvPr/>
        </p:nvSpPr>
        <p:spPr>
          <a:xfrm>
            <a:off x="9448798" y="6568170"/>
            <a:ext cx="2743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i-IN" dirty="0">
                <a:latin typeface="Aparajita" panose="02020603050405020304" pitchFamily="18" charset="0"/>
                <a:cs typeface="Aparajita" panose="02020603050405020304" pitchFamily="18" charset="0"/>
              </a:rPr>
              <a:t>प्राचीन गुजराती /</a:t>
            </a:r>
            <a:r>
              <a:rPr lang="hi-IN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गुर्जर</a:t>
            </a:r>
            <a:r>
              <a:rPr lang="hi-IN" dirty="0">
                <a:latin typeface="Aparajita" panose="02020603050405020304" pitchFamily="18" charset="0"/>
                <a:cs typeface="Aparajita" panose="02020603050405020304" pitchFamily="18" charset="0"/>
              </a:rPr>
              <a:t> अपभ्रंश </a:t>
            </a:r>
            <a:endParaRPr lang="en-IN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470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26A84AF-6F58-471A-BF1F-10D8C0351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D47EEC-12B1-4E0F-8D94-BFD69DDF3715}"/>
              </a:ext>
            </a:extLst>
          </p:cNvPr>
          <p:cNvSpPr txBox="1"/>
          <p:nvPr/>
        </p:nvSpPr>
        <p:spPr>
          <a:xfrm>
            <a:off x="312165" y="563217"/>
            <a:ext cx="4385174" cy="629478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2500"/>
          </a:bodyPr>
          <a:lstStyle/>
          <a:p>
            <a:r>
              <a:rPr lang="hi-IN" sz="3500" dirty="0">
                <a:latin typeface="Aparajita" panose="02020603050405020304" pitchFamily="18" charset="0"/>
                <a:cs typeface="Aparajita" panose="02020603050405020304" pitchFamily="18" charset="0"/>
              </a:rPr>
              <a:t>प्राचीन गुजराती भाषा को </a:t>
            </a:r>
            <a:r>
              <a:rPr lang="hi-IN" sz="3500" dirty="0" err="1">
                <a:latin typeface="Aparajita" panose="02020603050405020304" pitchFamily="18" charset="0"/>
                <a:cs typeface="Aparajita" panose="02020603050405020304" pitchFamily="18" charset="0"/>
              </a:rPr>
              <a:t>गुर्जर</a:t>
            </a:r>
            <a:r>
              <a:rPr lang="hi-IN" sz="35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3500" b="0" i="0" dirty="0">
                <a:solidFill>
                  <a:srgbClr val="202122"/>
                </a:solidFill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अपभ्रंश कहा जाता है जो प्राकृत भाषा से उद्गम </a:t>
            </a:r>
            <a:r>
              <a:rPr lang="hi-IN" sz="3500" b="0" i="0" dirty="0" err="1">
                <a:solidFill>
                  <a:srgbClr val="202122"/>
                </a:solidFill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हुयी</a:t>
            </a:r>
            <a:r>
              <a:rPr lang="hi-IN" sz="3500" b="0" i="0" dirty="0">
                <a:solidFill>
                  <a:srgbClr val="202122"/>
                </a:solidFill>
                <a:effectLst/>
                <a:latin typeface="Aparajita" panose="02020603050405020304" pitchFamily="18" charset="0"/>
                <a:cs typeface="Aparajita" panose="02020603050405020304" pitchFamily="18" charset="0"/>
              </a:rPr>
              <a:t> है |</a:t>
            </a:r>
            <a:endParaRPr lang="en-IN" sz="3500" b="0" i="0" dirty="0">
              <a:solidFill>
                <a:srgbClr val="202122"/>
              </a:solidFill>
              <a:effectLst/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endParaRPr lang="en-IN" sz="3500" dirty="0">
              <a:solidFill>
                <a:srgbClr val="202122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3500" dirty="0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इसे भारत के पश्चिमी भाग में स्थित </a:t>
            </a:r>
            <a:r>
              <a:rPr lang="hi-IN" sz="3500" dirty="0" err="1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चालुक्य</a:t>
            </a:r>
            <a:r>
              <a:rPr lang="hi-IN" sz="3500" dirty="0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राजवंश में बोला जाता था |</a:t>
            </a:r>
          </a:p>
          <a:p>
            <a:endParaRPr lang="hi-IN" sz="3500" dirty="0">
              <a:solidFill>
                <a:srgbClr val="202122"/>
              </a:solidFill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3500" dirty="0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इसकी व्याकरण “प्राकृत व्याकरण “ की रचना   जैन मुनि  और प्रख्यात विद्वान आचार्य </a:t>
            </a:r>
            <a:r>
              <a:rPr lang="hi-IN" sz="3500" dirty="0" err="1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हेमचन्द्र</a:t>
            </a:r>
            <a:r>
              <a:rPr lang="hi-IN" sz="3500" dirty="0">
                <a:solidFill>
                  <a:srgbClr val="202122"/>
                </a:solidFill>
                <a:latin typeface="Aparajita" panose="02020603050405020304" pitchFamily="18" charset="0"/>
                <a:cs typeface="Aparajita" panose="02020603050405020304" pitchFamily="18" charset="0"/>
              </a:rPr>
              <a:t> सूरी ने की थी |</a:t>
            </a:r>
            <a:endParaRPr lang="en-IN" sz="35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2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C522802-74A4-43D7-85B4-F6F75418F6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-1" b="28803"/>
          <a:stretch/>
        </p:blipFill>
        <p:spPr>
          <a:xfrm>
            <a:off x="5009505" y="10"/>
            <a:ext cx="718249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531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person, person, outdoor&#10;&#10;Description automatically generated">
            <a:extLst>
              <a:ext uri="{FF2B5EF4-FFF2-40B4-BE49-F238E27FC236}">
                <a16:creationId xmlns:a16="http://schemas.microsoft.com/office/drawing/2014/main" id="{0598E440-9CE8-4ED7-B706-6A07E33C9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2" b="3746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713AFD-529F-4BEC-BA05-C33292D0F2D8}"/>
              </a:ext>
            </a:extLst>
          </p:cNvPr>
          <p:cNvSpPr txBox="1"/>
          <p:nvPr/>
        </p:nvSpPr>
        <p:spPr>
          <a:xfrm>
            <a:off x="477980" y="625682"/>
            <a:ext cx="5444517" cy="60534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/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प्रारम्भ में गुजराती भाषा केवल व्यापारिक उपयोग में लायी जाती थी |</a:t>
            </a: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गुजराती भाषा की कविताएँ काफी पुरानी है जो की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नरसी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मेहता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जी की कविताओं से काफी समृद्ध है |</a:t>
            </a:r>
          </a:p>
          <a:p>
            <a:endParaRPr lang="hi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वर्तमान गुजराती भाषा के कई शब्द  फारसी ,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पुर्तगाली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, अंग्रेजी जैसी </a:t>
            </a:r>
            <a:r>
              <a:rPr lang="hi-IN" sz="4800" dirty="0" err="1">
                <a:latin typeface="Aparajita" panose="02020603050405020304" pitchFamily="18" charset="0"/>
                <a:cs typeface="Aparajita" panose="02020603050405020304" pitchFamily="18" charset="0"/>
              </a:rPr>
              <a:t>भाषाओँ</a:t>
            </a:r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से लिए गए हैं |</a:t>
            </a:r>
          </a:p>
          <a:p>
            <a:r>
              <a:rPr lang="hi-IN" sz="4800" dirty="0">
                <a:latin typeface="Aparajita" panose="02020603050405020304" pitchFamily="18" charset="0"/>
                <a:cs typeface="Aparajita" panose="02020603050405020304" pitchFamily="18" charset="0"/>
              </a:rPr>
              <a:t> </a:t>
            </a:r>
            <a:endParaRPr lang="en-IN" sz="4800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2821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64E23E2-7440-4E36-A67B-0F88C5F7E1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06949AE-010D-4C18-8AED-7872085AD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7090"/>
            <a:ext cx="545812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CBA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Chart, bubble chart&#10;&#10;Description automatically generated">
            <a:extLst>
              <a:ext uri="{FF2B5EF4-FFF2-40B4-BE49-F238E27FC236}">
                <a16:creationId xmlns:a16="http://schemas.microsoft.com/office/drawing/2014/main" id="{607DE45A-18BE-4F00-824E-346CAA109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80" y="1185337"/>
            <a:ext cx="5129784" cy="45013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E54AADB-50C7-4293-94C0-27361A32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56866" y="480060"/>
            <a:ext cx="5458121" cy="5897880"/>
          </a:xfrm>
          <a:prstGeom prst="rect">
            <a:avLst/>
          </a:prstGeom>
          <a:solidFill>
            <a:srgbClr val="FFFFFF"/>
          </a:solidFill>
          <a:ln w="19050">
            <a:solidFill>
              <a:srgbClr val="CBA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EF49A-F88B-469B-810B-AF7B071A6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145" y="3874462"/>
            <a:ext cx="5129784" cy="20775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C5C1BE-3F51-44F3-8949-96053DAA9538}"/>
              </a:ext>
            </a:extLst>
          </p:cNvPr>
          <p:cNvSpPr txBox="1"/>
          <p:nvPr/>
        </p:nvSpPr>
        <p:spPr>
          <a:xfrm>
            <a:off x="6810697" y="1230723"/>
            <a:ext cx="45057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i-IN" sz="3600" dirty="0">
                <a:latin typeface="Aparajita" panose="02020603050405020304" pitchFamily="18" charset="0"/>
                <a:cs typeface="Aparajita" panose="02020603050405020304" pitchFamily="18" charset="0"/>
              </a:rPr>
              <a:t>गुजरात की आधिकारिक भाषा गुजराती है |</a:t>
            </a:r>
            <a:endParaRPr lang="en-IN" sz="3600" dirty="0">
              <a:latin typeface="Aparajita" panose="02020603050405020304" pitchFamily="18" charset="0"/>
              <a:cs typeface="Aparajita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15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865</Words>
  <Application>Microsoft Office PowerPoint</Application>
  <PresentationFormat>Widescreen</PresentationFormat>
  <Paragraphs>118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Aparajita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devendra vyas</dc:creator>
  <cp:lastModifiedBy>devendra vyas</cp:lastModifiedBy>
  <cp:revision>2</cp:revision>
  <dcterms:created xsi:type="dcterms:W3CDTF">2020-11-22T09:08:18Z</dcterms:created>
  <dcterms:modified xsi:type="dcterms:W3CDTF">2020-11-22T09:18:11Z</dcterms:modified>
</cp:coreProperties>
</file>