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72" r:id="rId6"/>
    <p:sldId id="273" r:id="rId7"/>
    <p:sldId id="259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60" r:id="rId16"/>
    <p:sldId id="281" r:id="rId17"/>
    <p:sldId id="282" r:id="rId18"/>
    <p:sldId id="283" r:id="rId19"/>
    <p:sldId id="285" r:id="rId20"/>
    <p:sldId id="284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7" r:id="rId39"/>
    <p:sldId id="308" r:id="rId40"/>
    <p:sldId id="309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22" r:id="rId53"/>
    <p:sldId id="323" r:id="rId54"/>
    <p:sldId id="324" r:id="rId55"/>
    <p:sldId id="325" r:id="rId56"/>
    <p:sldId id="326" r:id="rId57"/>
    <p:sldId id="327" r:id="rId58"/>
    <p:sldId id="328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21-Nov-20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hi.wikipedia.org/wiki/%E0%A4%95%E0%A5%8B%E0%A4%B6%E0%A4%B2" TargetMode="External"/><Relationship Id="rId2" Type="http://schemas.openxmlformats.org/officeDocument/2006/relationships/hyperlink" Target="https://hi.wikipedia.org/wiki/%E0%A4%85%E0%A4%AF%E0%A5%8B%E0%A4%A7%E0%A5%8D%E0%A4%AF%E0%A4%B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hi.wikipedia.org/wiki/%E0%A4%85%E0%A4%B5%E0%A4%A7%E0%A5%80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hi.wikipedia.org/w/index.php?title=%E0%A4%A6%E0%A4%82%E0%A4%A4%E0%A5%87%E0%A4%B6%E0%A5%8D%E0%A4%B5%E0%A4%B0%E0%A5%80_%E0%A4%AE%E0%A4%82%E0%A4%A6%E0%A4%BF%E0%A4%B0&amp;action=edit&amp;redlink=1" TargetMode="External"/><Relationship Id="rId2" Type="http://schemas.openxmlformats.org/officeDocument/2006/relationships/hyperlink" Target="https://hi.wikipedia.org/wiki/%E0%A4%A6%E0%A4%82%E0%A4%A4%E0%A5%87%E0%A4%B5%E0%A4%BE%E0%A4%A1%E0%A4%BC%E0%A4%B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hi.wikipedia.org/wiki/%E0%A4%85%E0%A4%AD%E0%A4%BF%E0%A4%B2%E0%A5%87%E0%A4%96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hi.wikipedia.org/wiki/%E0%A4%9B%E0%A4%A4%E0%A5%8D%E0%A4%A4%E0%A5%80%E0%A4%B8%E0%A4%97%E0%A4%A2%E0%A4%BC%E0%A5%80_%E0%A4%B8%E0%A4%BE%E0%A4%B9%E0%A4%BF%E0%A4%A4%E0%A5%8D%E0%A4%A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hi.wikipedia.org/wiki/%E0%A4%B8%E0%A4%82%E0%A4%B8%E0%A5%8D%E0%A4%95%E0%A5%83%E0%A4%A4_%E0%A4%AD%E0%A4%BE%E0%A4%B7%E0%A4%B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bharatdiscovery.org/india/%E0%A4%AC%E0%A4%BF%E0%A4%B2%E0%A4%BE%E0%A4%B8%E0%A4%AA%E0%A5%81%E0%A4%B0_%E0%A4%9B%E0%A4%A4%E0%A5%8D%E0%A4%A4%E0%A5%80%E0%A4%B8%E0%A4%97%E0%A4%A2%E0%A4%BC" TargetMode="External"/><Relationship Id="rId2" Type="http://schemas.openxmlformats.org/officeDocument/2006/relationships/hyperlink" Target="https://bharatdiscovery.org/india/%E0%A4%B0%E0%A4%BE%E0%A4%AF%E0%A4%AA%E0%A5%81%E0%A4%B0_%E0%A4%9C%E0%A4%BC%E0%A4%BF%E0%A4%B2%E0%A4%B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haratdiscovery.org/india/%E0%A4%A6%E0%A5%81%E0%A4%B0%E0%A5%8D%E0%A4%97_%E0%A4%9B%E0%A4%A4%E0%A5%8D%E0%A4%A4%E0%A5%80%E0%A4%B8%E0%A4%97%E0%A4%A2%E0%A4%BC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bharatdiscovery.org/india/%E0%A4%AC%E0%A4%BE%E0%A4%B2%E0%A4%BE%E0%A4%98%E0%A4%BE%E0%A4%9F_%E0%A4%9C%E0%A4%BC%E0%A4%BF%E0%A4%B2%E0%A4%BE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bharatdiscovery.org/india/%E0%A4%95%E0%A5%8B%E0%A4%B0%E0%A4%BF%E0%A4%AF%E0%A4%BE_%E0%A4%9C%E0%A4%BC%E0%A4%BF%E0%A4%B2%E0%A4%BE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bharatdiscovery.org/india/%E0%A4%AE%E0%A4%B9%E0%A4%BE%E0%A4%B8%E0%A4%AE%E0%A5%81%E0%A4%A8%E0%A5%8D%E0%A4%A6_%E0%A4%9C%E0%A4%BC%E0%A4%BF%E0%A4%B2%E0%A4%BE" TargetMode="External"/><Relationship Id="rId2" Type="http://schemas.openxmlformats.org/officeDocument/2006/relationships/hyperlink" Target="https://bharatdiscovery.org/india/%E0%A4%9B%E0%A4%A4%E0%A5%8D%E0%A4%A4%E0%A5%80%E0%A4%B8%E0%A4%97%E0%A4%A2%E0%A4%BC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bharatdiscovery.org/india/%E0%A4%95%E0%A5%8B%E0%A4%B0%E0%A4%AC%E0%A4%BE_%E0%A4%9C%E0%A4%A8%E0%A4%9C%E0%A4%BE%E0%A4%A4%E0%A4%BF" TargetMode="External"/><Relationship Id="rId2" Type="http://schemas.openxmlformats.org/officeDocument/2006/relationships/hyperlink" Target="https://bharatdiscovery.org/india/%E0%A4%9C%E0%A4%B6%E0%A4%AA%E0%A5%81%E0%A4%B0_%E0%A4%9C%E0%A4%BC%E0%A4%BF%E0%A4%B2%E0%A4%B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haratdiscovery.org/india/%E0%A4%AC%E0%A4%BF%E0%A4%B2%E0%A4%BE%E0%A4%B8%E0%A4%AA%E0%A5%81%E0%A4%B0_%E0%A4%9B%E0%A4%A4%E0%A5%8D%E0%A4%A4%E0%A5%80%E0%A4%B8%E0%A4%97%E0%A4%A2%E0%A4%BC" TargetMode="External"/><Relationship Id="rId4" Type="http://schemas.openxmlformats.org/officeDocument/2006/relationships/hyperlink" Target="https://bharatdiscovery.org/india/%E0%A4%B8%E0%A4%B0%E0%A4%97%E0%A5%81%E0%A4%9C%E0%A4%BE_%E0%A4%9C%E0%A4%BC%E0%A4%BF%E0%A4%B2%E0%A4%BE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bharatdiscovery.org/india/%E0%A4%95%E0%A4%B5%E0%A4%B0%E0%A5%8D%E0%A4%A7%E0%A4%BE_%E0%A4%9C%E0%A4%BC%E0%A4%BF%E0%A4%B2%E0%A4%BE" TargetMode="External"/><Relationship Id="rId2" Type="http://schemas.openxmlformats.org/officeDocument/2006/relationships/hyperlink" Target="https://bharatdiscovery.org/india/%E0%A4%AC%E0%A5%88%E0%A4%97%E0%A4%BE_%E0%A4%9C%E0%A4%A8%E0%A4%9C%E0%A4%BE%E0%A4%A4%E0%A4%B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haratdiscovery.org/india/%E0%A4%B8%E0%A4%82%E0%A4%AC%E0%A4%B2%E0%A4%AA%E0%A5%81%E0%A4%B0" TargetMode="External"/><Relationship Id="rId4" Type="http://schemas.openxmlformats.org/officeDocument/2006/relationships/hyperlink" Target="https://bharatdiscovery.org/india/%E0%A4%AC%E0%A4%BE%E0%A4%B2%E0%A4%BE%E0%A4%98%E0%A4%BE%E0%A4%9F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bharatdiscovery.org/india/%E0%A4%89%E0%A4%A1%E0%A4%BC%E0%A5%80%E0%A4%B8%E0%A4%BE" TargetMode="External"/><Relationship Id="rId2" Type="http://schemas.openxmlformats.org/officeDocument/2006/relationships/hyperlink" Target="https://bharatdiscovery.org/india/%E0%A4%89%E0%A4%A1%E0%A4%BC%E0%A4%BF%E0%A4%AF%E0%A4%BE_%E0%A4%AD%E0%A4%BE%E0%A4%B7%E0%A4%B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bharatdiscovery.org/india/%E0%A4%AE%E0%A4%B0%E0%A4%BE%E0%A4%A0%E0%A5%80_%E0%A4%AD%E0%A4%BE%E0%A4%B7%E0%A4%BE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mailto:ueLrs@&#231;.kke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hi.wikipedia.org/wiki/%E0%A4%AC%E0%A4%BF%E0%A4%B2%E0%A4%BE%E0%A4%B8%E0%A4%AA%E0%A5%81%E0%A4%B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7971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6700" b="1" dirty="0" err="1" smtClean="0">
                <a:solidFill>
                  <a:srgbClr val="0070C0"/>
                </a:solidFill>
                <a:latin typeface="Kruti Dev 010" pitchFamily="2" charset="0"/>
              </a:rPr>
              <a:t>usg</a:t>
            </a:r>
            <a:r>
              <a:rPr lang="en-US" sz="6700" b="1" dirty="0" smtClean="0">
                <a:solidFill>
                  <a:srgbClr val="0070C0"/>
                </a:solidFill>
                <a:latin typeface="Kruti Dev 010" pitchFamily="2" charset="0"/>
              </a:rPr>
              <a:t># ;</a:t>
            </a:r>
            <a:r>
              <a:rPr lang="en-US" sz="6700" b="1" dirty="0" err="1" smtClean="0">
                <a:solidFill>
                  <a:srgbClr val="0070C0"/>
                </a:solidFill>
                <a:latin typeface="Kruti Dev 010" pitchFamily="2" charset="0"/>
              </a:rPr>
              <a:t>qok</a:t>
            </a:r>
            <a:r>
              <a:rPr lang="en-US" sz="6700" b="1" dirty="0" smtClean="0">
                <a:solidFill>
                  <a:srgbClr val="0070C0"/>
                </a:solidFill>
                <a:latin typeface="Kruti Dev 010" pitchFamily="2" charset="0"/>
              </a:rPr>
              <a:t> </a:t>
            </a:r>
            <a:r>
              <a:rPr lang="en-US" sz="6700" b="1" dirty="0" err="1" smtClean="0">
                <a:solidFill>
                  <a:srgbClr val="0070C0"/>
                </a:solidFill>
                <a:latin typeface="Kruti Dev 010" pitchFamily="2" charset="0"/>
              </a:rPr>
              <a:t>dsUnz</a:t>
            </a:r>
            <a:r>
              <a:rPr lang="en-US" sz="6700" b="1" dirty="0" smtClean="0">
                <a:solidFill>
                  <a:srgbClr val="0070C0"/>
                </a:solidFill>
                <a:latin typeface="Kruti Dev 010" pitchFamily="2" charset="0"/>
              </a:rPr>
              <a:t> </a:t>
            </a:r>
            <a:r>
              <a:rPr lang="en-US" sz="6700" b="1" dirty="0" err="1" smtClean="0">
                <a:solidFill>
                  <a:srgbClr val="0070C0"/>
                </a:solidFill>
                <a:latin typeface="Kruti Dev 010" pitchFamily="2" charset="0"/>
              </a:rPr>
              <a:t>laxBu</a:t>
            </a:r>
            <a:r>
              <a:rPr lang="en-US" sz="6700" b="1" dirty="0" smtClean="0">
                <a:solidFill>
                  <a:srgbClr val="0070C0"/>
                </a:solidFill>
                <a:latin typeface="Kruti Dev 010" pitchFamily="2" charset="0"/>
              </a:rPr>
              <a:t> </a:t>
            </a:r>
            <a:br>
              <a:rPr lang="en-US" sz="6700" b="1" dirty="0" smtClean="0">
                <a:solidFill>
                  <a:srgbClr val="0070C0"/>
                </a:solidFill>
                <a:latin typeface="Kruti Dev 010" pitchFamily="2" charset="0"/>
              </a:rPr>
            </a:br>
            <a:r>
              <a:rPr lang="en-US" sz="5300" b="1" dirty="0" err="1" smtClean="0">
                <a:solidFill>
                  <a:srgbClr val="0070C0"/>
                </a:solidFill>
                <a:latin typeface="Kruti Dev 010" pitchFamily="2" charset="0"/>
              </a:rPr>
              <a:t>jk;iqj</a:t>
            </a:r>
            <a:r>
              <a:rPr lang="en-US" sz="5300" b="1" dirty="0" smtClean="0">
                <a:solidFill>
                  <a:srgbClr val="0070C0"/>
                </a:solidFill>
                <a:latin typeface="Kruti Dev 010" pitchFamily="2" charset="0"/>
              </a:rPr>
              <a:t>] </a:t>
            </a:r>
            <a:r>
              <a:rPr lang="en-US" sz="5300" b="1" dirty="0" err="1" smtClean="0">
                <a:solidFill>
                  <a:srgbClr val="0070C0"/>
                </a:solidFill>
                <a:latin typeface="Kruti Dev 010" pitchFamily="2" charset="0"/>
              </a:rPr>
              <a:t>NRrhlx</a:t>
            </a:r>
            <a:r>
              <a:rPr lang="en-US" sz="5300" b="1" dirty="0" smtClean="0">
                <a:solidFill>
                  <a:srgbClr val="0070C0"/>
                </a:solidFill>
                <a:latin typeface="Kruti Dev 010" pitchFamily="2" charset="0"/>
              </a:rPr>
              <a:t>&lt;+</a:t>
            </a:r>
            <a:r>
              <a:rPr lang="en-US" b="1" dirty="0" smtClean="0">
                <a:solidFill>
                  <a:srgbClr val="0070C0"/>
                </a:solidFill>
                <a:latin typeface="Kruti Dev 010" pitchFamily="2" charset="0"/>
              </a:rPr>
              <a:t/>
            </a:r>
            <a:br>
              <a:rPr lang="en-US" b="1" dirty="0" smtClean="0">
                <a:solidFill>
                  <a:srgbClr val="0070C0"/>
                </a:solidFill>
                <a:latin typeface="Kruti Dev 010" pitchFamily="2" charset="0"/>
              </a:rPr>
            </a:br>
            <a:r>
              <a:rPr lang="en-US" sz="8900" dirty="0" smtClean="0">
                <a:solidFill>
                  <a:srgbClr val="0070C0"/>
                </a:solidFill>
                <a:latin typeface="Kruti Dev 010" pitchFamily="2" charset="0"/>
              </a:rPr>
              <a:t>,d </a:t>
            </a:r>
            <a:r>
              <a:rPr lang="en-US" sz="8900" dirty="0" err="1" smtClean="0">
                <a:solidFill>
                  <a:srgbClr val="0070C0"/>
                </a:solidFill>
                <a:latin typeface="Kruti Dev 010" pitchFamily="2" charset="0"/>
              </a:rPr>
              <a:t>Hkkjr&amp;Js’B</a:t>
            </a:r>
            <a:r>
              <a:rPr lang="en-US" sz="8900" dirty="0" smtClean="0">
                <a:solidFill>
                  <a:srgbClr val="0070C0"/>
                </a:solidFill>
                <a:latin typeface="Kruti Dev 010" pitchFamily="2" charset="0"/>
              </a:rPr>
              <a:t> </a:t>
            </a:r>
            <a:r>
              <a:rPr lang="en-US" sz="8900" dirty="0" err="1" smtClean="0">
                <a:solidFill>
                  <a:srgbClr val="0070C0"/>
                </a:solidFill>
                <a:latin typeface="Kruti Dev 010" pitchFamily="2" charset="0"/>
              </a:rPr>
              <a:t>Hkkjr</a:t>
            </a:r>
            <a:endParaRPr lang="en-US" sz="5300" dirty="0">
              <a:solidFill>
                <a:srgbClr val="0070C0"/>
              </a:solidFill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5105400"/>
            <a:ext cx="7239000" cy="762000"/>
          </a:xfrm>
        </p:spPr>
        <p:txBody>
          <a:bodyPr>
            <a:noAutofit/>
          </a:bodyPr>
          <a:lstStyle/>
          <a:p>
            <a:r>
              <a:rPr lang="en-US" sz="7200" dirty="0" err="1" smtClean="0">
                <a:solidFill>
                  <a:srgbClr val="0070C0"/>
                </a:solidFill>
                <a:latin typeface="Kruti Dev 010" pitchFamily="2" charset="0"/>
              </a:rPr>
              <a:t>NRrhlx</a:t>
            </a:r>
            <a:r>
              <a:rPr lang="en-US" sz="7200" dirty="0" smtClean="0">
                <a:solidFill>
                  <a:srgbClr val="0070C0"/>
                </a:solidFill>
                <a:latin typeface="Kruti Dev 010" pitchFamily="2" charset="0"/>
              </a:rPr>
              <a:t>&lt;+&amp;</a:t>
            </a:r>
            <a:r>
              <a:rPr lang="en-US" sz="7200" dirty="0" err="1" smtClean="0">
                <a:solidFill>
                  <a:srgbClr val="0070C0"/>
                </a:solidFill>
                <a:latin typeface="Kruti Dev 010" pitchFamily="2" charset="0"/>
              </a:rPr>
              <a:t>xqtjkr</a:t>
            </a:r>
            <a:endParaRPr lang="en-US" sz="7200" dirty="0">
              <a:solidFill>
                <a:srgbClr val="0070C0"/>
              </a:solidFill>
              <a:latin typeface="Kruti Dev 010" pitchFamily="2" charset="0"/>
            </a:endParaRPr>
          </a:p>
        </p:txBody>
      </p:sp>
      <p:pic>
        <p:nvPicPr>
          <p:cNvPr id="4" name="Picture 3" descr="ek bha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609600"/>
            <a:ext cx="1928639" cy="1447800"/>
          </a:xfrm>
          <a:prstGeom prst="rect">
            <a:avLst/>
          </a:prstGeom>
        </p:spPr>
      </p:pic>
      <p:pic>
        <p:nvPicPr>
          <p:cNvPr id="5" name="Picture 4" descr="govt of indi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533400"/>
            <a:ext cx="1371600" cy="1371600"/>
          </a:xfrm>
          <a:prstGeom prst="rect">
            <a:avLst/>
          </a:prstGeom>
        </p:spPr>
      </p:pic>
      <p:pic>
        <p:nvPicPr>
          <p:cNvPr id="6" name="Picture 5" descr="nyk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1" y="581025"/>
            <a:ext cx="1523999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45259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4800" dirty="0" smtClean="0">
                <a:solidFill>
                  <a:srgbClr val="FF0000"/>
                </a:solidFill>
              </a:rPr>
              <a:t> </a:t>
            </a:r>
            <a:r>
              <a:rPr lang="hi-IN" sz="6600" dirty="0" smtClean="0">
                <a:solidFill>
                  <a:srgbClr val="FF0000"/>
                </a:solidFill>
              </a:rPr>
              <a:t>उत्तर</a:t>
            </a:r>
            <a:r>
              <a:rPr lang="en-US" sz="6600" dirty="0" smtClean="0">
                <a:solidFill>
                  <a:srgbClr val="FF0000"/>
                </a:solidFill>
              </a:rPr>
              <a:t>  </a:t>
            </a:r>
            <a:r>
              <a:rPr lang="hi-IN" sz="6600" dirty="0" smtClean="0">
                <a:solidFill>
                  <a:srgbClr val="FF0000"/>
                </a:solidFill>
              </a:rPr>
              <a:t>में</a:t>
            </a:r>
            <a:r>
              <a:rPr lang="en-US" sz="6600" dirty="0" smtClean="0">
                <a:solidFill>
                  <a:srgbClr val="FF0000"/>
                </a:solidFill>
              </a:rPr>
              <a:t> </a:t>
            </a:r>
            <a:r>
              <a:rPr lang="hi-IN" sz="6600" dirty="0" smtClean="0">
                <a:solidFill>
                  <a:srgbClr val="FF0000"/>
                </a:solidFill>
              </a:rPr>
              <a:t>स्थित </a:t>
            </a:r>
            <a:r>
              <a:rPr lang="hi-IN" sz="6600" dirty="0" smtClean="0">
                <a:solidFill>
                  <a:srgbClr val="FF0000"/>
                </a:solidFill>
                <a:hlinkClick r:id="rId2" tooltip="अयोध्या"/>
              </a:rPr>
              <a:t>अयोध्या</a:t>
            </a:r>
            <a:r>
              <a:rPr lang="hi-IN" sz="6600" dirty="0" smtClean="0">
                <a:solidFill>
                  <a:srgbClr val="FF0000"/>
                </a:solidFill>
              </a:rPr>
              <a:t> राज्य </a:t>
            </a:r>
            <a:r>
              <a:rPr lang="hi-IN" sz="6600" dirty="0" smtClean="0">
                <a:solidFill>
                  <a:srgbClr val="FF0000"/>
                </a:solidFill>
                <a:hlinkClick r:id="rId3" tooltip="कोशल"/>
              </a:rPr>
              <a:t>कोशल</a:t>
            </a:r>
            <a:r>
              <a:rPr lang="hi-IN" sz="6600" dirty="0" smtClean="0">
                <a:solidFill>
                  <a:srgbClr val="FF0000"/>
                </a:solidFill>
              </a:rPr>
              <a:t> राज्य कहलाया जहाँकीबोली </a:t>
            </a:r>
            <a:r>
              <a:rPr lang="en-US" sz="6600" dirty="0" smtClean="0">
                <a:solidFill>
                  <a:srgbClr val="FF0000"/>
                </a:solidFill>
              </a:rPr>
              <a:t> </a:t>
            </a:r>
            <a:r>
              <a:rPr lang="hi-IN" sz="6600" dirty="0" smtClean="0">
                <a:solidFill>
                  <a:srgbClr val="FF0000"/>
                </a:solidFill>
                <a:hlinkClick r:id="rId4" tooltip="अवधी"/>
              </a:rPr>
              <a:t>अवधी</a:t>
            </a:r>
            <a:r>
              <a:rPr lang="hi-IN" sz="6600" dirty="0" smtClean="0">
                <a:solidFill>
                  <a:srgbClr val="FF0000"/>
                </a:solidFill>
              </a:rPr>
              <a:t> है।</a:t>
            </a:r>
            <a:endParaRPr lang="en-US" sz="4800" dirty="0" smtClean="0">
              <a:solidFill>
                <a:srgbClr val="FF0000"/>
              </a:solidFill>
            </a:endParaRPr>
          </a:p>
          <a:p>
            <a:pPr algn="just"/>
            <a:r>
              <a:rPr lang="hi-IN" sz="6000" dirty="0" smtClean="0">
                <a:solidFill>
                  <a:srgbClr val="FF0000"/>
                </a:solidFill>
              </a:rPr>
              <a:t> 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hi-IN" sz="7200" dirty="0" smtClean="0">
                <a:solidFill>
                  <a:srgbClr val="FF0000"/>
                </a:solidFill>
              </a:rPr>
              <a:t>दक्षिण कौशल में अवधी की ही सहोदरा छत्तीसगढ़ी कहलाई।</a:t>
            </a:r>
            <a:endParaRPr lang="en-US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i-IN" sz="5400" dirty="0" smtClean="0">
                <a:solidFill>
                  <a:srgbClr val="FF0000"/>
                </a:solidFill>
              </a:rPr>
              <a:t>हैहयवंशियों ने इस अंचल में इसका प्रचार कार्य प्रारम्भ किया जो यहाँ पर राजकीय प्रभुत्व वाली सिद्ध हुई।</a:t>
            </a:r>
            <a:endParaRPr 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hi-IN" sz="4800" dirty="0" smtClean="0">
                <a:solidFill>
                  <a:srgbClr val="FF0000"/>
                </a:solidFill>
              </a:rPr>
              <a:t>छत्तीसगढ़ी के प्रचार प्रसार से अन्य बोलियाँ बिखर कर पहाड़ी एवं वन्याञ्चलों में सिमट कर रह गई और इन्हीं क्षेत्रों में छत्तीसगढ़ी का प्राचीन रूप स्थिर होने लगा।</a:t>
            </a:r>
            <a:r>
              <a:rPr lang="hi-IN" dirty="0" smtClean="0">
                <a:solidFill>
                  <a:srgbClr val="FF0000"/>
                </a:solidFill>
              </a:rPr>
              <a:t/>
            </a:r>
            <a:br>
              <a:rPr lang="hi-IN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i-IN" sz="4400" dirty="0" smtClean="0">
                <a:solidFill>
                  <a:srgbClr val="FF0000"/>
                </a:solidFill>
              </a:rPr>
              <a:t>छत्तीसगढ़ी के प्रारम्भिक लिखित रूप के बारे में कहा जाता है कि वह 1703 ईस्वी के </a:t>
            </a:r>
            <a:r>
              <a:rPr lang="hi-IN" sz="4400" dirty="0" smtClean="0">
                <a:solidFill>
                  <a:srgbClr val="FF0000"/>
                </a:solidFill>
                <a:hlinkClick r:id="rId2" tooltip="दंतेवाड़ा"/>
              </a:rPr>
              <a:t>दन्तेवाड़ा</a:t>
            </a:r>
            <a:r>
              <a:rPr lang="hi-IN" sz="4400" dirty="0" smtClean="0">
                <a:solidFill>
                  <a:srgbClr val="FF0000"/>
                </a:solidFill>
              </a:rPr>
              <a:t> के </a:t>
            </a:r>
            <a:r>
              <a:rPr lang="hi-IN" sz="4400" dirty="0" smtClean="0">
                <a:solidFill>
                  <a:srgbClr val="FF0000"/>
                </a:solidFill>
                <a:hlinkClick r:id="rId3" tooltip="दंतेश्वरी मंदिर (पृष्ठ मौजूद नहीं है)"/>
              </a:rPr>
              <a:t>दंतेश्वरी मंदिर</a:t>
            </a:r>
            <a:r>
              <a:rPr lang="hi-IN" sz="4400" dirty="0" smtClean="0">
                <a:solidFill>
                  <a:srgbClr val="FF0000"/>
                </a:solidFill>
              </a:rPr>
              <a:t> के मैथिल पण्डित भगवान मिश्र द्वारा लिखित </a:t>
            </a:r>
            <a:r>
              <a:rPr lang="hi-IN" sz="4400" dirty="0" smtClean="0">
                <a:solidFill>
                  <a:srgbClr val="FF0000"/>
                </a:solidFill>
                <a:hlinkClick r:id="rId4" tooltip="अभिलेख"/>
              </a:rPr>
              <a:t>शिलालेख</a:t>
            </a:r>
            <a:r>
              <a:rPr lang="hi-IN" sz="4400" dirty="0" smtClean="0">
                <a:solidFill>
                  <a:srgbClr val="FF0000"/>
                </a:solidFill>
              </a:rPr>
              <a:t> में है।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hi-IN" sz="4000" b="1" i="1" dirty="0" smtClean="0">
                <a:hlinkClick r:id="rId2" tooltip="छत्तीसगढ़ी साहित्य"/>
              </a:rPr>
              <a:t>छत्तीसगढ़ी साहित्य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8229600" cy="4525963"/>
          </a:xfrm>
        </p:spPr>
        <p:txBody>
          <a:bodyPr>
            <a:noAutofit/>
          </a:bodyPr>
          <a:lstStyle/>
          <a:p>
            <a:pPr algn="just">
              <a:buNone/>
            </a:pPr>
            <a:endParaRPr lang="en-US" sz="5400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hi-IN" sz="5400" dirty="0" smtClean="0">
                <a:solidFill>
                  <a:srgbClr val="FF0000"/>
                </a:solidFill>
              </a:rPr>
              <a:t>छत्तीसगढ़ी और अवधी दोनों का जन्म अर्धमागधी के गर्भ से आज से लगभग 1080 वर्ष पूर्व नवीं-दसवीं शताब्दी में हुआ था।"</a:t>
            </a:r>
          </a:p>
          <a:p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2837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hi-IN" sz="4800" dirty="0" smtClean="0">
                <a:solidFill>
                  <a:srgbClr val="FF0000"/>
                </a:solidFill>
              </a:rPr>
              <a:t>" छत्तीसगढ़ी भाषा भाषियों की संख्या अवधी की अपेक्षा कहीं अधिक है और इस दृष्टि से यह बोली के स्तर के ऊपर उठकर भाषा का स्वरुप प्राप्त करती है।“</a:t>
            </a:r>
            <a:endParaRPr lang="en-US" sz="4800" dirty="0" smtClean="0">
              <a:solidFill>
                <a:srgbClr val="FF0000"/>
              </a:solidFill>
            </a:endParaRPr>
          </a:p>
          <a:p>
            <a:pPr algn="just"/>
            <a:endParaRPr lang="hi-IN" sz="4800" dirty="0" smtClean="0">
              <a:solidFill>
                <a:srgbClr val="FF0000"/>
              </a:solidFill>
            </a:endParaRPr>
          </a:p>
          <a:p>
            <a:pPr algn="just"/>
            <a:endParaRPr 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i-IN" sz="3600" dirty="0" smtClean="0">
                <a:solidFill>
                  <a:srgbClr val="FF0000"/>
                </a:solidFill>
              </a:rPr>
              <a:t>छत्तीसगढ़ी लिखित साहित्य के विकास अतीत में स्पष्ट रूप में नहीं हुई है। अनेक लेखकों का मत है कि इसका कारण यह है कि अतीत में यहाँ के लेखकों ने </a:t>
            </a:r>
            <a:r>
              <a:rPr lang="hi-IN" sz="3600" dirty="0" smtClean="0">
                <a:solidFill>
                  <a:srgbClr val="FF0000"/>
                </a:solidFill>
                <a:hlinkClick r:id="rId2" tooltip="संस्कृत भाषा"/>
              </a:rPr>
              <a:t>संस्कृत</a:t>
            </a:r>
            <a:r>
              <a:rPr lang="hi-IN" sz="3600" dirty="0" smtClean="0">
                <a:solidFill>
                  <a:srgbClr val="FF0000"/>
                </a:solidFill>
              </a:rPr>
              <a:t> भाषा को लेखन का माध्यम बनाया और छत्तीसगढ़ी के प्रति  उदासीन रहे।</a:t>
            </a:r>
            <a:endParaRPr lang="en-US" sz="3600" dirty="0" smtClean="0">
              <a:solidFill>
                <a:srgbClr val="FF0000"/>
              </a:solidFill>
            </a:endParaRPr>
          </a:p>
          <a:p>
            <a:pPr algn="just"/>
            <a:endParaRPr lang="hi-IN" sz="3600" dirty="0" smtClean="0">
              <a:solidFill>
                <a:srgbClr val="FF0000"/>
              </a:solidFill>
            </a:endParaRPr>
          </a:p>
          <a:p>
            <a:pPr algn="just"/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i-IN" sz="5400" dirty="0" smtClean="0">
                <a:solidFill>
                  <a:srgbClr val="FF0000"/>
                </a:solidFill>
              </a:rPr>
              <a:t>छत्तीसगढ़ी भाषा में जो साहित्य रचा गया, वह करीब एक हज़ार साल से हुआ है।</a:t>
            </a:r>
          </a:p>
          <a:p>
            <a:endParaRPr lang="hi-IN" b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hi-IN" sz="4000" dirty="0" smtClean="0">
                <a:solidFill>
                  <a:srgbClr val="0070C0"/>
                </a:solidFill>
              </a:rPr>
              <a:t>इस एक हजार वर्ष को इस प्रकार विभाजित किया है :</a:t>
            </a:r>
            <a:endParaRPr lang="en-US" sz="4000" dirty="0" smtClean="0">
              <a:solidFill>
                <a:srgbClr val="0070C0"/>
              </a:solidFill>
            </a:endParaRPr>
          </a:p>
          <a:p>
            <a:endParaRPr lang="hi-IN" dirty="0" smtClean="0"/>
          </a:p>
          <a:p>
            <a:r>
              <a:rPr lang="hi-IN" b="1" dirty="0" smtClean="0">
                <a:solidFill>
                  <a:srgbClr val="FF0000"/>
                </a:solidFill>
              </a:rPr>
              <a:t>(१) गाथा युग (सन् 1000 से 1500 ई. तक)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33600"/>
            <a:ext cx="8229600" cy="1143000"/>
          </a:xfrm>
        </p:spPr>
        <p:txBody>
          <a:bodyPr>
            <a:noAutofit/>
          </a:bodyPr>
          <a:lstStyle/>
          <a:p>
            <a:r>
              <a:rPr lang="en-US" sz="8800" dirty="0" err="1" smtClean="0">
                <a:latin typeface="Kruti Dev 010" pitchFamily="2" charset="0"/>
              </a:rPr>
              <a:t>Hkk’kk</a:t>
            </a:r>
            <a:r>
              <a:rPr lang="en-US" sz="8800" dirty="0" smtClean="0">
                <a:latin typeface="Kruti Dev 010" pitchFamily="2" charset="0"/>
              </a:rPr>
              <a:t> </a:t>
            </a:r>
            <a:r>
              <a:rPr lang="en-US" sz="8800" dirty="0" err="1" smtClean="0">
                <a:latin typeface="Kruti Dev 010" pitchFamily="2" charset="0"/>
              </a:rPr>
              <a:t>f'k</a:t>
            </a:r>
            <a:r>
              <a:rPr lang="en-US" sz="8800" dirty="0" smtClean="0">
                <a:latin typeface="Kruti Dev 010" pitchFamily="2" charset="0"/>
              </a:rPr>
              <a:t>{</a:t>
            </a:r>
            <a:r>
              <a:rPr lang="en-US" sz="8800" dirty="0" err="1" smtClean="0">
                <a:latin typeface="Kruti Dev 010" pitchFamily="2" charset="0"/>
              </a:rPr>
              <a:t>k.k</a:t>
            </a:r>
            <a:endParaRPr lang="en-US" sz="88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3429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Language Learning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600" b="1" dirty="0" smtClean="0">
              <a:solidFill>
                <a:srgbClr val="FF0000"/>
              </a:solidFill>
            </a:endParaRPr>
          </a:p>
          <a:p>
            <a:r>
              <a:rPr lang="hi-IN" sz="3600" b="1" dirty="0" smtClean="0">
                <a:solidFill>
                  <a:srgbClr val="FF0000"/>
                </a:solidFill>
              </a:rPr>
              <a:t>(२) भक्ति युग - मध्य काल (सन् 1500 से 1900 ई. तक)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endParaRPr lang="hi-IN" sz="3600" b="1" dirty="0" smtClean="0">
              <a:solidFill>
                <a:srgbClr val="FF0000"/>
              </a:solidFill>
            </a:endParaRPr>
          </a:p>
          <a:p>
            <a:r>
              <a:rPr lang="hi-IN" sz="3600" b="1" dirty="0" smtClean="0">
                <a:solidFill>
                  <a:srgbClr val="FF0000"/>
                </a:solidFill>
              </a:rPr>
              <a:t>(३) आधुनिक युग (सन् 1900 से आज तक)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hi-IN" sz="4800" dirty="0" smtClean="0"/>
              <a:t>"</a:t>
            </a:r>
            <a:r>
              <a:rPr lang="hi-IN" sz="4800" dirty="0" smtClean="0">
                <a:solidFill>
                  <a:srgbClr val="0070C0"/>
                </a:solidFill>
              </a:rPr>
              <a:t>छत्तीसगढ़ी भाषा और साहित्य“</a:t>
            </a:r>
            <a:r>
              <a:rPr lang="en-US" sz="4800" baseline="30000" dirty="0" smtClean="0">
                <a:solidFill>
                  <a:srgbClr val="0070C0"/>
                </a:solidFill>
              </a:rPr>
              <a:t> </a:t>
            </a:r>
            <a:r>
              <a:rPr lang="hi-IN" sz="4800" dirty="0" smtClean="0">
                <a:solidFill>
                  <a:srgbClr val="0070C0"/>
                </a:solidFill>
              </a:rPr>
              <a:t>में कहते हैं कि, </a:t>
            </a:r>
            <a:r>
              <a:rPr lang="hi-IN" sz="4800" dirty="0" smtClean="0"/>
              <a:t>"</a:t>
            </a:r>
            <a:r>
              <a:rPr lang="hi-IN" sz="4800" dirty="0" smtClean="0">
                <a:solidFill>
                  <a:srgbClr val="FF0000"/>
                </a:solidFill>
              </a:rPr>
              <a:t>यह बोलीगत विभेद दो आधारों- जातिगत एवं भौगोलिक सीमाओं के आधार विवेचित किये जा सकते हैं।"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i-IN" sz="4000" b="1" dirty="0" smtClean="0">
                <a:solidFill>
                  <a:srgbClr val="002060"/>
                </a:solidFill>
              </a:rPr>
              <a:t>छत्तीसगढ़ की बोलियों का निर्धारण</a:t>
            </a:r>
            <a:endParaRPr lang="en-US" sz="4000" b="1" dirty="0" smtClean="0">
              <a:solidFill>
                <a:srgbClr val="002060"/>
              </a:solidFill>
            </a:endParaRPr>
          </a:p>
          <a:p>
            <a:endParaRPr lang="hi-IN" sz="4000" b="1" dirty="0" smtClean="0">
              <a:solidFill>
                <a:srgbClr val="002060"/>
              </a:solidFill>
            </a:endParaRPr>
          </a:p>
          <a:p>
            <a:r>
              <a:rPr lang="hi-IN" sz="3600" b="1" dirty="0" smtClean="0">
                <a:solidFill>
                  <a:srgbClr val="00B050"/>
                </a:solidFill>
              </a:rPr>
              <a:t>छत्तीसगढ़ी</a:t>
            </a:r>
            <a:r>
              <a:rPr lang="hi-IN" dirty="0" smtClean="0">
                <a:solidFill>
                  <a:srgbClr val="00B050"/>
                </a:solidFill>
              </a:rPr>
              <a:t> -</a:t>
            </a:r>
            <a:r>
              <a:rPr lang="hi-IN" dirty="0" smtClean="0"/>
              <a:t> </a:t>
            </a:r>
            <a:r>
              <a:rPr lang="hi-IN" sz="4000" dirty="0" smtClean="0">
                <a:solidFill>
                  <a:srgbClr val="FF0000"/>
                </a:solidFill>
                <a:hlinkClick r:id="rId2" tooltip="रायपुर ज़िला"/>
              </a:rPr>
              <a:t>रायपुर</a:t>
            </a:r>
            <a:r>
              <a:rPr lang="hi-IN" sz="4000" dirty="0" smtClean="0">
                <a:solidFill>
                  <a:srgbClr val="FF0000"/>
                </a:solidFill>
              </a:rPr>
              <a:t>, </a:t>
            </a:r>
            <a:r>
              <a:rPr lang="hi-IN" sz="4000" dirty="0" smtClean="0">
                <a:solidFill>
                  <a:srgbClr val="FF0000"/>
                </a:solidFill>
                <a:hlinkClick r:id="rId3" tooltip="बिलासपुर छत्तीसगढ़"/>
              </a:rPr>
              <a:t>बिलासपुर</a:t>
            </a:r>
            <a:r>
              <a:rPr lang="hi-IN" sz="4000" dirty="0" smtClean="0">
                <a:solidFill>
                  <a:srgbClr val="FF0000"/>
                </a:solidFill>
              </a:rPr>
              <a:t> और </a:t>
            </a:r>
            <a:r>
              <a:rPr lang="hi-IN" sz="4000" dirty="0" smtClean="0">
                <a:solidFill>
                  <a:srgbClr val="FF0000"/>
                </a:solidFill>
                <a:hlinkClick r:id="rId4" tooltip="दुर्ग छत्तीसगढ़"/>
              </a:rPr>
              <a:t>दुर्ग</a:t>
            </a:r>
            <a:r>
              <a:rPr lang="hi-IN" sz="4000" dirty="0" smtClean="0">
                <a:solidFill>
                  <a:srgbClr val="FF0000"/>
                </a:solidFill>
              </a:rPr>
              <a:t> में जो बोली सुनाई देती है, वह छत्तीसगढ़ी है</a:t>
            </a:r>
            <a:r>
              <a:rPr lang="hi-IN" dirty="0" smtClean="0"/>
              <a:t>।</a:t>
            </a:r>
            <a:endParaRPr lang="en-US" dirty="0" smtClean="0"/>
          </a:p>
          <a:p>
            <a:endParaRPr lang="hi-IN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i-IN" sz="3600" b="1" dirty="0" smtClean="0">
                <a:solidFill>
                  <a:srgbClr val="00B050"/>
                </a:solidFill>
              </a:rPr>
              <a:t>खल्टाही</a:t>
            </a:r>
            <a:r>
              <a:rPr lang="hi-IN" dirty="0" smtClean="0"/>
              <a:t> - </a:t>
            </a:r>
            <a:endParaRPr lang="en-US" dirty="0" smtClean="0"/>
          </a:p>
          <a:p>
            <a:pPr algn="just"/>
            <a:r>
              <a:rPr lang="hi-IN" sz="3600" dirty="0" smtClean="0">
                <a:solidFill>
                  <a:srgbClr val="FF0000"/>
                </a:solidFill>
              </a:rPr>
              <a:t>छत्तीसगढ़ की यह बोली रायगढ़ ज़िले के कुछ हिस्सों में बोली जाती है। यह बोली </a:t>
            </a:r>
            <a:r>
              <a:rPr lang="hi-IN" sz="3600" dirty="0" smtClean="0">
                <a:solidFill>
                  <a:srgbClr val="FF0000"/>
                </a:solidFill>
                <a:hlinkClick r:id="rId2" tooltip="बालाघाट ज़िला"/>
              </a:rPr>
              <a:t>बालाघाट ज़िले</a:t>
            </a:r>
            <a:r>
              <a:rPr lang="hi-IN" sz="3600" dirty="0" smtClean="0">
                <a:solidFill>
                  <a:srgbClr val="FF0000"/>
                </a:solidFill>
              </a:rPr>
              <a:t> के पूर्वी भाग में, कौड़िया में, साले-टेकड़ी में और भीमलाट में सुनाई देती है।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i-IN" sz="3600" b="1" dirty="0" smtClean="0">
                <a:solidFill>
                  <a:srgbClr val="00B0F0"/>
                </a:solidFill>
              </a:rPr>
              <a:t>सरगुजिया</a:t>
            </a:r>
            <a:r>
              <a:rPr lang="hi-IN" sz="3600" dirty="0" smtClean="0">
                <a:solidFill>
                  <a:srgbClr val="00B0F0"/>
                </a:solidFill>
              </a:rPr>
              <a:t> - </a:t>
            </a:r>
            <a:endParaRPr lang="en-US" sz="3600" dirty="0" smtClean="0">
              <a:solidFill>
                <a:srgbClr val="00B0F0"/>
              </a:solidFill>
            </a:endParaRPr>
          </a:p>
          <a:p>
            <a:endParaRPr lang="en-US" sz="3600" dirty="0" smtClean="0">
              <a:solidFill>
                <a:srgbClr val="00B0F0"/>
              </a:solidFill>
            </a:endParaRPr>
          </a:p>
          <a:p>
            <a:pPr algn="just"/>
            <a:r>
              <a:rPr lang="hi-IN" sz="4000" dirty="0" smtClean="0">
                <a:solidFill>
                  <a:srgbClr val="FF0000"/>
                </a:solidFill>
              </a:rPr>
              <a:t>सरगुजिया छत्तीसगढ़ी बोली </a:t>
            </a:r>
            <a:r>
              <a:rPr lang="hi-IN" sz="4000" u="sng" dirty="0" smtClean="0">
                <a:solidFill>
                  <a:srgbClr val="3399FF"/>
                </a:solidFill>
              </a:rPr>
              <a:t>सरगुजा</a:t>
            </a:r>
            <a:r>
              <a:rPr lang="hi-IN" sz="4000" dirty="0" smtClean="0">
                <a:solidFill>
                  <a:srgbClr val="FF0000"/>
                </a:solidFill>
              </a:rPr>
              <a:t> में प्रचलित है। इसके अलावा </a:t>
            </a:r>
            <a:r>
              <a:rPr lang="hi-IN" sz="4000" dirty="0" smtClean="0">
                <a:solidFill>
                  <a:srgbClr val="FF0000"/>
                </a:solidFill>
                <a:hlinkClick r:id="rId2" tooltip="कोरिया ज़िला"/>
              </a:rPr>
              <a:t>कोरिया</a:t>
            </a:r>
            <a:r>
              <a:rPr lang="hi-IN" sz="4000" dirty="0" smtClean="0">
                <a:solidFill>
                  <a:srgbClr val="FF0000"/>
                </a:solidFill>
              </a:rPr>
              <a:t> और </a:t>
            </a:r>
            <a:r>
              <a:rPr lang="hi-IN" sz="4000" u="sng" dirty="0" smtClean="0">
                <a:solidFill>
                  <a:srgbClr val="3399FF"/>
                </a:solidFill>
              </a:rPr>
              <a:t>उदयपुर </a:t>
            </a:r>
            <a:r>
              <a:rPr lang="hi-IN" sz="4000" dirty="0" smtClean="0">
                <a:solidFill>
                  <a:srgbClr val="FF0000"/>
                </a:solidFill>
              </a:rPr>
              <a:t>क्षेत्रों में भी बोली जाती है।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i-IN" sz="4000" b="1" dirty="0" smtClean="0">
                <a:solidFill>
                  <a:srgbClr val="00B050"/>
                </a:solidFill>
              </a:rPr>
              <a:t>लरिया</a:t>
            </a:r>
            <a:r>
              <a:rPr lang="hi-IN" dirty="0" smtClean="0"/>
              <a:t> - </a:t>
            </a:r>
            <a:endParaRPr lang="en-US" dirty="0" smtClean="0"/>
          </a:p>
          <a:p>
            <a:endParaRPr lang="en-US" dirty="0" smtClean="0">
              <a:hlinkClick r:id="rId2" tooltip="छत्तीसगढ़"/>
            </a:endParaRPr>
          </a:p>
          <a:p>
            <a:pPr algn="just"/>
            <a:r>
              <a:rPr lang="hi-IN" sz="4400" dirty="0" smtClean="0">
                <a:solidFill>
                  <a:srgbClr val="FF0000"/>
                </a:solidFill>
                <a:hlinkClick r:id="rId2" tooltip="छत्तीसगढ़"/>
              </a:rPr>
              <a:t>छत्तीसगढ़</a:t>
            </a:r>
            <a:r>
              <a:rPr lang="hi-IN" sz="4400" dirty="0" smtClean="0">
                <a:solidFill>
                  <a:srgbClr val="FF0000"/>
                </a:solidFill>
              </a:rPr>
              <a:t> की यह बोली </a:t>
            </a:r>
            <a:r>
              <a:rPr lang="hi-IN" sz="4400" dirty="0" smtClean="0">
                <a:solidFill>
                  <a:srgbClr val="FF0000"/>
                </a:solidFill>
                <a:hlinkClick r:id="rId3" tooltip="महासमुन्द ज़िला"/>
              </a:rPr>
              <a:t>महासमुंद</a:t>
            </a:r>
            <a:r>
              <a:rPr lang="hi-IN" sz="4400" dirty="0" smtClean="0">
                <a:solidFill>
                  <a:srgbClr val="FF0000"/>
                </a:solidFill>
              </a:rPr>
              <a:t>, सराईपाली, बसना, पिथौरा के आस-पास बोली जाती है।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i-IN" sz="3600" b="1" dirty="0" smtClean="0">
                <a:solidFill>
                  <a:srgbClr val="92D050"/>
                </a:solidFill>
              </a:rPr>
              <a:t>सदरी कोरबा</a:t>
            </a:r>
            <a:r>
              <a:rPr lang="hi-IN" sz="3600" dirty="0" smtClean="0">
                <a:solidFill>
                  <a:srgbClr val="92D050"/>
                </a:solidFill>
              </a:rPr>
              <a:t> -</a:t>
            </a:r>
            <a:r>
              <a:rPr lang="hi-IN" dirty="0" smtClean="0"/>
              <a:t> </a:t>
            </a:r>
            <a:endParaRPr lang="en-US" dirty="0" smtClean="0"/>
          </a:p>
          <a:p>
            <a:pPr algn="just"/>
            <a:r>
              <a:rPr lang="hi-IN" sz="3600" dirty="0" smtClean="0">
                <a:solidFill>
                  <a:srgbClr val="FF0000"/>
                </a:solidFill>
                <a:hlinkClick r:id="rId2" tooltip="जशपुर ज़िला"/>
              </a:rPr>
              <a:t>जशपुर</a:t>
            </a:r>
            <a:r>
              <a:rPr lang="hi-IN" sz="3600" dirty="0" smtClean="0">
                <a:solidFill>
                  <a:srgbClr val="FF0000"/>
                </a:solidFill>
              </a:rPr>
              <a:t> में रहने वाले </a:t>
            </a:r>
            <a:r>
              <a:rPr lang="hi-IN" sz="3600" dirty="0" smtClean="0">
                <a:solidFill>
                  <a:srgbClr val="FF0000"/>
                </a:solidFill>
                <a:hlinkClick r:id="rId3" tooltip="कोरबा जनजाति"/>
              </a:rPr>
              <a:t>कोरबा जाति</a:t>
            </a:r>
            <a:r>
              <a:rPr lang="hi-IN" sz="3600" dirty="0" smtClean="0">
                <a:solidFill>
                  <a:srgbClr val="FF0000"/>
                </a:solidFill>
              </a:rPr>
              <a:t> के लोग जो बोली बोलते हैं, वह सदरी कोरबा है। कोरबा जाति के लोग जो दूसरे क्षेत्र में रहते हैं, जैसे- पलमऊ, </a:t>
            </a:r>
            <a:r>
              <a:rPr lang="hi-IN" sz="3600" dirty="0" smtClean="0">
                <a:solidFill>
                  <a:srgbClr val="FF0000"/>
                </a:solidFill>
                <a:hlinkClick r:id="rId4" tooltip="सरगुजा ज़िला"/>
              </a:rPr>
              <a:t>सरगुजा</a:t>
            </a:r>
            <a:r>
              <a:rPr lang="hi-IN" sz="3600" dirty="0" smtClean="0">
                <a:solidFill>
                  <a:srgbClr val="FF0000"/>
                </a:solidFill>
              </a:rPr>
              <a:t>, </a:t>
            </a:r>
            <a:r>
              <a:rPr lang="hi-IN" sz="3600" dirty="0" smtClean="0">
                <a:solidFill>
                  <a:srgbClr val="FF0000"/>
                </a:solidFill>
                <a:hlinkClick r:id="rId5" tooltip="बिलासपुर छत्तीसगढ़"/>
              </a:rPr>
              <a:t>बिलासपुर</a:t>
            </a:r>
            <a:r>
              <a:rPr lang="hi-IN" sz="3600" dirty="0" smtClean="0">
                <a:solidFill>
                  <a:srgbClr val="FF0000"/>
                </a:solidFill>
              </a:rPr>
              <a:t> आदि, वे भी यही बोली बोलते हैं।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i-IN" sz="4400" b="1" dirty="0" smtClean="0">
                <a:solidFill>
                  <a:srgbClr val="00B050"/>
                </a:solidFill>
              </a:rPr>
              <a:t>बैगानी</a:t>
            </a:r>
            <a:r>
              <a:rPr lang="hi-IN" sz="4400" dirty="0" smtClean="0">
                <a:solidFill>
                  <a:srgbClr val="00B050"/>
                </a:solidFill>
              </a:rPr>
              <a:t> - </a:t>
            </a:r>
            <a:endParaRPr lang="en-US" sz="4400" dirty="0" smtClean="0">
              <a:solidFill>
                <a:srgbClr val="00B050"/>
              </a:solidFill>
            </a:endParaRPr>
          </a:p>
          <a:p>
            <a:pPr algn="just"/>
            <a:r>
              <a:rPr lang="hi-IN" sz="4800" dirty="0" smtClean="0">
                <a:solidFill>
                  <a:srgbClr val="FF0000"/>
                </a:solidFill>
                <a:hlinkClick r:id="rId2" tooltip="बैगा जनजाति"/>
              </a:rPr>
              <a:t>बैगा जाति</a:t>
            </a:r>
            <a:r>
              <a:rPr lang="hi-IN" sz="4800" dirty="0" smtClean="0">
                <a:solidFill>
                  <a:srgbClr val="FF0000"/>
                </a:solidFill>
              </a:rPr>
              <a:t> के लोग यह बोली बोलते हैं। यह बोली </a:t>
            </a:r>
            <a:r>
              <a:rPr lang="hi-IN" sz="4800" dirty="0" smtClean="0">
                <a:solidFill>
                  <a:srgbClr val="FF0000"/>
                </a:solidFill>
                <a:hlinkClick r:id="rId3" tooltip="कवर्धा ज़िला"/>
              </a:rPr>
              <a:t>कवर्धा</a:t>
            </a:r>
            <a:r>
              <a:rPr lang="hi-IN" sz="4800" dirty="0" smtClean="0">
                <a:solidFill>
                  <a:srgbClr val="FF0000"/>
                </a:solidFill>
              </a:rPr>
              <a:t>, </a:t>
            </a:r>
            <a:r>
              <a:rPr lang="hi-IN" sz="4800" dirty="0" smtClean="0">
                <a:solidFill>
                  <a:srgbClr val="FF0000"/>
                </a:solidFill>
                <a:hlinkClick r:id="rId4" tooltip="बालाघाट"/>
              </a:rPr>
              <a:t>बालाघाट</a:t>
            </a:r>
            <a:r>
              <a:rPr lang="hi-IN" sz="4800" dirty="0" smtClean="0">
                <a:solidFill>
                  <a:srgbClr val="FF0000"/>
                </a:solidFill>
              </a:rPr>
              <a:t>, बिलासपुर, </a:t>
            </a:r>
            <a:r>
              <a:rPr lang="hi-IN" sz="4800" dirty="0" smtClean="0">
                <a:solidFill>
                  <a:srgbClr val="FF0000"/>
                </a:solidFill>
                <a:hlinkClick r:id="rId5" tooltip="संबलपुर"/>
              </a:rPr>
              <a:t>संबलपुर</a:t>
            </a:r>
            <a:r>
              <a:rPr lang="hi-IN" sz="4800" dirty="0" smtClean="0">
                <a:solidFill>
                  <a:srgbClr val="FF0000"/>
                </a:solidFill>
              </a:rPr>
              <a:t> में बोली जाती है।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i-IN" sz="4000" b="1" dirty="0" smtClean="0">
                <a:solidFill>
                  <a:srgbClr val="92D050"/>
                </a:solidFill>
              </a:rPr>
              <a:t>बिंझवारी</a:t>
            </a:r>
            <a:r>
              <a:rPr lang="hi-IN" dirty="0" smtClean="0"/>
              <a:t> - </a:t>
            </a:r>
            <a:endParaRPr lang="en-US" dirty="0" smtClean="0"/>
          </a:p>
          <a:p>
            <a:endParaRPr lang="en-US" dirty="0" smtClean="0"/>
          </a:p>
          <a:p>
            <a:pPr algn="just"/>
            <a:r>
              <a:rPr lang="hi-IN" sz="4000" dirty="0" smtClean="0">
                <a:solidFill>
                  <a:srgbClr val="FF0000"/>
                </a:solidFill>
              </a:rPr>
              <a:t>बिंझवारी क्षेत्र में जो बोली प्रयोग की जाती है, वही है बिंझवारी। वीर नारायन सिंह भी बिंझवार के थे। रायपुर, रायगढ़ के कुछ हिस्सो में यह बोली प्रचलित है।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i-IN" sz="4000" b="1" dirty="0" smtClean="0">
                <a:solidFill>
                  <a:srgbClr val="92D050"/>
                </a:solidFill>
              </a:rPr>
              <a:t>कलंगा</a:t>
            </a:r>
            <a:r>
              <a:rPr lang="hi-IN" sz="4000" dirty="0" smtClean="0">
                <a:solidFill>
                  <a:srgbClr val="92D050"/>
                </a:solidFill>
              </a:rPr>
              <a:t> - </a:t>
            </a:r>
            <a:endParaRPr lang="en-US" sz="4000" dirty="0" smtClean="0">
              <a:solidFill>
                <a:srgbClr val="92D050"/>
              </a:solidFill>
            </a:endParaRPr>
          </a:p>
          <a:p>
            <a:pPr algn="just"/>
            <a:r>
              <a:rPr lang="hi-IN" sz="4400" dirty="0" smtClean="0">
                <a:solidFill>
                  <a:srgbClr val="FF0000"/>
                </a:solidFill>
              </a:rPr>
              <a:t>कलंगा बोली पर </a:t>
            </a:r>
            <a:r>
              <a:rPr lang="hi-IN" sz="4400" dirty="0" smtClean="0">
                <a:solidFill>
                  <a:srgbClr val="FF0000"/>
                </a:solidFill>
                <a:hlinkClick r:id="rId2" tooltip="उड़िया भाषा"/>
              </a:rPr>
              <a:t>उड़िया</a:t>
            </a:r>
            <a:r>
              <a:rPr lang="hi-IN" sz="4400" dirty="0" smtClean="0">
                <a:solidFill>
                  <a:srgbClr val="FF0000"/>
                </a:solidFill>
              </a:rPr>
              <a:t> का प्रभाव पड़ा है, क्योंकि यह बोली </a:t>
            </a:r>
            <a:r>
              <a:rPr lang="hi-IN" sz="4400" dirty="0" smtClean="0">
                <a:solidFill>
                  <a:srgbClr val="FF0000"/>
                </a:solidFill>
                <a:hlinkClick r:id="rId3" tooltip="उड़ीसा"/>
              </a:rPr>
              <a:t>उड़ीसा</a:t>
            </a:r>
            <a:r>
              <a:rPr lang="hi-IN" sz="4400" dirty="0" smtClean="0">
                <a:solidFill>
                  <a:srgbClr val="FF0000"/>
                </a:solidFill>
              </a:rPr>
              <a:t> के सीमावर्ती पटना क्षेत्र में बोली जाती है।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hi-IN" sz="4800" dirty="0" smtClean="0">
                <a:solidFill>
                  <a:srgbClr val="FF0000"/>
                </a:solidFill>
              </a:rPr>
              <a:t>छत्तीसगढ़ी भारत के छत्तीसगढ़ राज्य में बोली जाने वाली एक अत्यन्त ही मधुर व सर</a:t>
            </a:r>
            <a:r>
              <a:rPr lang="en-US" sz="5400" b="1" dirty="0" smtClean="0">
                <a:solidFill>
                  <a:srgbClr val="FF0000"/>
                </a:solidFill>
                <a:latin typeface="Kruti Dev 010" pitchFamily="2" charset="0"/>
              </a:rPr>
              <a:t>y</a:t>
            </a:r>
            <a:r>
              <a:rPr lang="hi-IN" sz="4800" dirty="0" smtClean="0">
                <a:solidFill>
                  <a:srgbClr val="FF0000"/>
                </a:solidFill>
              </a:rPr>
              <a:t> भाषा है। </a:t>
            </a:r>
            <a:endParaRPr lang="en-US" sz="4800" dirty="0" smtClean="0">
              <a:solidFill>
                <a:srgbClr val="FF0000"/>
              </a:solidFill>
            </a:endParaRPr>
          </a:p>
        </p:txBody>
      </p:sp>
      <p:pic>
        <p:nvPicPr>
          <p:cNvPr id="4" name="Picture 3" descr="0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886200"/>
            <a:ext cx="434340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i-IN" sz="4400" b="1" dirty="0" smtClean="0">
                <a:solidFill>
                  <a:srgbClr val="00B050"/>
                </a:solidFill>
              </a:rPr>
              <a:t>बस्तरी या हलबी</a:t>
            </a:r>
            <a:r>
              <a:rPr lang="hi-IN" sz="4400" dirty="0" smtClean="0">
                <a:solidFill>
                  <a:srgbClr val="00B050"/>
                </a:solidFill>
              </a:rPr>
              <a:t> -</a:t>
            </a:r>
            <a:endParaRPr lang="en-US" sz="4400" dirty="0" smtClean="0">
              <a:solidFill>
                <a:srgbClr val="00B050"/>
              </a:solidFill>
            </a:endParaRPr>
          </a:p>
          <a:p>
            <a:pPr algn="just"/>
            <a:r>
              <a:rPr lang="hi-IN" dirty="0" smtClean="0"/>
              <a:t> </a:t>
            </a:r>
            <a:r>
              <a:rPr lang="hi-IN" sz="5400" dirty="0" smtClean="0">
                <a:solidFill>
                  <a:srgbClr val="FF0000"/>
                </a:solidFill>
              </a:rPr>
              <a:t>ये बोली बस्तर में </a:t>
            </a:r>
            <a:r>
              <a:rPr lang="hi-IN" sz="5400" dirty="0" smtClean="0">
                <a:solidFill>
                  <a:srgbClr val="0070C0"/>
                </a:solidFill>
              </a:rPr>
              <a:t>हलबा जाति</a:t>
            </a:r>
            <a:r>
              <a:rPr lang="hi-IN" sz="5400" dirty="0" smtClean="0">
                <a:solidFill>
                  <a:srgbClr val="FF0000"/>
                </a:solidFill>
              </a:rPr>
              <a:t> के लोग बोलते हैं। इस बोली पर </a:t>
            </a:r>
            <a:r>
              <a:rPr lang="hi-IN" sz="5400" dirty="0" smtClean="0">
                <a:solidFill>
                  <a:srgbClr val="FF0000"/>
                </a:solidFill>
                <a:hlinkClick r:id="rId2" tooltip="मराठी भाषा"/>
              </a:rPr>
              <a:t>मराठी</a:t>
            </a:r>
            <a:r>
              <a:rPr lang="hi-IN" sz="5400" dirty="0" smtClean="0">
                <a:solidFill>
                  <a:srgbClr val="FF0000"/>
                </a:solidFill>
              </a:rPr>
              <a:t> का प्रभाव पड़ा है।</a:t>
            </a:r>
            <a:endParaRPr lang="hi-IN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err="1" smtClean="0">
                <a:solidFill>
                  <a:srgbClr val="00B0F0"/>
                </a:solidFill>
                <a:latin typeface="Kruti Dev 010" pitchFamily="2" charset="0"/>
              </a:rPr>
              <a:t>NRrhlx</a:t>
            </a:r>
            <a:r>
              <a:rPr lang="en-US" sz="4800" b="1" dirty="0" smtClean="0">
                <a:solidFill>
                  <a:srgbClr val="00B0F0"/>
                </a:solidFill>
                <a:latin typeface="Kruti Dev 010" pitchFamily="2" charset="0"/>
              </a:rPr>
              <a:t>&lt;+h </a:t>
            </a:r>
            <a:r>
              <a:rPr lang="en-US" sz="4800" b="1" dirty="0" err="1" smtClean="0">
                <a:solidFill>
                  <a:srgbClr val="00B0F0"/>
                </a:solidFill>
                <a:latin typeface="Kruti Dev 010" pitchFamily="2" charset="0"/>
              </a:rPr>
              <a:t>Hkk’kk</a:t>
            </a:r>
            <a:r>
              <a:rPr lang="en-US" sz="4800" b="1" dirty="0" smtClean="0">
                <a:solidFill>
                  <a:srgbClr val="00B0F0"/>
                </a:solidFill>
                <a:latin typeface="Kruti Dev 010" pitchFamily="2" charset="0"/>
              </a:rPr>
              <a:t> </a:t>
            </a:r>
            <a:r>
              <a:rPr lang="en-US" sz="4800" b="1" dirty="0" err="1" smtClean="0">
                <a:solidFill>
                  <a:srgbClr val="00B0F0"/>
                </a:solidFill>
                <a:latin typeface="Kruti Dev 010" pitchFamily="2" charset="0"/>
              </a:rPr>
              <a:t>ds</a:t>
            </a:r>
            <a:r>
              <a:rPr lang="en-US" sz="4800" b="1" dirty="0" smtClean="0">
                <a:solidFill>
                  <a:srgbClr val="00B0F0"/>
                </a:solidFill>
                <a:latin typeface="Kruti Dev 010" pitchFamily="2" charset="0"/>
              </a:rPr>
              <a:t> </a:t>
            </a:r>
            <a:r>
              <a:rPr lang="en-US" sz="4800" b="1" dirty="0" err="1" smtClean="0">
                <a:solidFill>
                  <a:srgbClr val="00B0F0"/>
                </a:solidFill>
                <a:latin typeface="Kruti Dev 010" pitchFamily="2" charset="0"/>
              </a:rPr>
              <a:t>fodkl</a:t>
            </a:r>
            <a:r>
              <a:rPr lang="en-US" sz="4800" b="1" dirty="0" smtClean="0">
                <a:solidFill>
                  <a:srgbClr val="00B0F0"/>
                </a:solidFill>
                <a:latin typeface="Kruti Dev 010" pitchFamily="2" charset="0"/>
              </a:rPr>
              <a:t> </a:t>
            </a:r>
            <a:r>
              <a:rPr lang="en-US" sz="4800" b="1" dirty="0" err="1" smtClean="0">
                <a:solidFill>
                  <a:srgbClr val="00B0F0"/>
                </a:solidFill>
                <a:latin typeface="Kruti Dev 010" pitchFamily="2" charset="0"/>
              </a:rPr>
              <a:t>gsrq</a:t>
            </a:r>
            <a:r>
              <a:rPr lang="en-US" sz="4800" b="1" dirty="0" smtClean="0">
                <a:solidFill>
                  <a:srgbClr val="00B0F0"/>
                </a:solidFill>
                <a:latin typeface="Kruti Dev 010" pitchFamily="2" charset="0"/>
              </a:rPr>
              <a:t> </a:t>
            </a:r>
            <a:r>
              <a:rPr lang="en-US" sz="4800" b="1" dirty="0" err="1" smtClean="0">
                <a:solidFill>
                  <a:srgbClr val="00B0F0"/>
                </a:solidFill>
                <a:latin typeface="Kruti Dev 010" pitchFamily="2" charset="0"/>
              </a:rPr>
              <a:t>mBk;s</a:t>
            </a:r>
            <a:r>
              <a:rPr lang="en-US" sz="4800" b="1" dirty="0" smtClean="0">
                <a:solidFill>
                  <a:srgbClr val="00B0F0"/>
                </a:solidFill>
                <a:latin typeface="Kruti Dev 010" pitchFamily="2" charset="0"/>
              </a:rPr>
              <a:t> </a:t>
            </a:r>
            <a:r>
              <a:rPr lang="en-US" sz="4800" b="1" dirty="0" err="1" smtClean="0">
                <a:solidFill>
                  <a:srgbClr val="00B0F0"/>
                </a:solidFill>
                <a:latin typeface="Kruti Dev 010" pitchFamily="2" charset="0"/>
              </a:rPr>
              <a:t>tk</a:t>
            </a:r>
            <a:r>
              <a:rPr lang="en-US" sz="4800" b="1" dirty="0" smtClean="0">
                <a:solidFill>
                  <a:srgbClr val="00B0F0"/>
                </a:solidFill>
                <a:latin typeface="Kruti Dev 010" pitchFamily="2" charset="0"/>
              </a:rPr>
              <a:t> </a:t>
            </a:r>
            <a:r>
              <a:rPr lang="en-US" sz="4800" b="1" dirty="0" err="1" smtClean="0">
                <a:solidFill>
                  <a:srgbClr val="00B0F0"/>
                </a:solidFill>
                <a:latin typeface="Kruti Dev 010" pitchFamily="2" charset="0"/>
              </a:rPr>
              <a:t>jgs</a:t>
            </a:r>
            <a:r>
              <a:rPr lang="en-US" sz="4800" b="1" dirty="0" smtClean="0">
                <a:solidFill>
                  <a:srgbClr val="00B0F0"/>
                </a:solidFill>
                <a:latin typeface="Kruti Dev 010" pitchFamily="2" charset="0"/>
              </a:rPr>
              <a:t> </a:t>
            </a:r>
            <a:r>
              <a:rPr lang="en-US" sz="4800" b="1" dirty="0" err="1" smtClean="0">
                <a:solidFill>
                  <a:srgbClr val="00B0F0"/>
                </a:solidFill>
                <a:latin typeface="Kruti Dev 010" pitchFamily="2" charset="0"/>
              </a:rPr>
              <a:t>dne</a:t>
            </a:r>
            <a:endParaRPr lang="en-US" sz="4800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678363"/>
          </a:xfrm>
        </p:spPr>
        <p:txBody>
          <a:bodyPr>
            <a:normAutofit/>
          </a:bodyPr>
          <a:lstStyle/>
          <a:p>
            <a:pPr algn="just"/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NRrhlx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&lt;h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dks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vkBoh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vuqlwph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'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kkfey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djkus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gsrq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jkT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;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NRrhlx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&lt;h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jktHkk’kk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vk;ksx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dk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o’kZ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2008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xBu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fd;k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x;k</a:t>
            </a:r>
            <a:r>
              <a:rPr lang="en-US" sz="54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Kruti Dev 010" pitchFamily="2" charset="0"/>
              </a:rPr>
              <a:t>gS</a:t>
            </a:r>
            <a:endParaRPr lang="en-US" sz="5400" dirty="0">
              <a:solidFill>
                <a:srgbClr val="FF0000"/>
              </a:solidFill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algn="just"/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jkT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;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ljdkj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us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bl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o’kZ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ls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çkFkfed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'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kkykvksa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NRrhlx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&lt;+h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i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&lt;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kbZ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çkjaHk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djus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gsrq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?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kks’k.kk</a:t>
            </a:r>
            <a:r>
              <a:rPr lang="en-US" sz="6000" dirty="0" smtClean="0">
                <a:solidFill>
                  <a:srgbClr val="FF0000"/>
                </a:solidFill>
                <a:latin typeface="Kruti Dev 010" pitchFamily="2" charset="0"/>
              </a:rPr>
              <a:t> dh </a:t>
            </a:r>
            <a:r>
              <a:rPr lang="en-US" sz="6000" dirty="0" err="1" smtClean="0">
                <a:solidFill>
                  <a:srgbClr val="FF0000"/>
                </a:solidFill>
                <a:latin typeface="Kruti Dev 010" pitchFamily="2" charset="0"/>
              </a:rPr>
              <a:t>gSA</a:t>
            </a:r>
            <a:endParaRPr lang="en-US" sz="6000" dirty="0">
              <a:solidFill>
                <a:srgbClr val="FF0000"/>
              </a:solidFill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algn="just"/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NRrhlx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&lt; dh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iaMokuh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varjkZ’Vªh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;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Lrj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ij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çfl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)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gSA</a:t>
            </a:r>
            <a:endParaRPr lang="en-US" sz="8000" dirty="0">
              <a:solidFill>
                <a:srgbClr val="FF0000"/>
              </a:solidFill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iaMokuh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xkf;dk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rhtu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ckbZ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in~e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iqjLdkjksa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ls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lEekfur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dh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tk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pqdh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gSA</a:t>
            </a:r>
            <a:endParaRPr lang="en-US" sz="8000" dirty="0" smtClean="0">
              <a:solidFill>
                <a:srgbClr val="FF0000"/>
              </a:solidFill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iaMokuh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egkHkkjr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ds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dFkk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dks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NRrhlx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&lt;h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xk;u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o ,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dy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vfHku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;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ds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}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kjk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çnf'kZr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fd;k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tkrk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gSA</a:t>
            </a:r>
            <a:endParaRPr lang="en-US" sz="8000" dirty="0" smtClean="0">
              <a:solidFill>
                <a:srgbClr val="FF0000"/>
              </a:solidFill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678363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NRrhlx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&lt;+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ds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in~eJh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lqjsUnz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nqcs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NRrhlx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&lt;+h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gkL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;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dfo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ds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#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i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esa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fo'o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fo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[;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kr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gSA</a:t>
            </a:r>
            <a:endParaRPr lang="en-US" sz="8000" dirty="0" smtClean="0">
              <a:solidFill>
                <a:srgbClr val="FF0000"/>
              </a:solidFill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678363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NRrhlx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&lt;+h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fQYeksa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ds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}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kjk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Hkh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NRrhlx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&lt;+h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Hkk’kk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dks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çeksV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fd;k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tk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jgk</a:t>
            </a:r>
            <a:r>
              <a:rPr lang="en-US" sz="8000" dirty="0" smtClean="0">
                <a:solidFill>
                  <a:srgbClr val="FF0000"/>
                </a:solidFill>
                <a:latin typeface="Kruti Dev 010" pitchFamily="2" charset="0"/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  <a:latin typeface="Kruti Dev 010" pitchFamily="2" charset="0"/>
              </a:rPr>
              <a:t>gSA</a:t>
            </a:r>
            <a:endParaRPr lang="en-US" sz="8000" dirty="0" smtClean="0">
              <a:solidFill>
                <a:srgbClr val="FF0000"/>
              </a:solidFill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609600"/>
          <a:ext cx="8229600" cy="4876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1524000"/>
                <a:gridCol w="1524000"/>
                <a:gridCol w="1676400"/>
                <a:gridCol w="1219200"/>
                <a:gridCol w="1524000"/>
              </a:tblGrid>
              <a:tr h="94826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  <a:hlinkClick r:id="rId2"/>
                        </a:rPr>
                        <a:t>ueLrs@ç.kke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tksgkj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Johar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600" dirty="0" smtClean="0"/>
                        <a:t>નમસ્તે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Namaste</a:t>
                      </a:r>
                      <a:endParaRPr lang="en-US" dirty="0"/>
                    </a:p>
                  </a:txBody>
                  <a:tcPr/>
                </a:tc>
              </a:tr>
              <a:tr h="94826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lqizHkkr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lq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?/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fcgfu;k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Sughghar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Bihaniya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સુપ્રભાત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Suprabhat</a:t>
                      </a:r>
                      <a:endParaRPr lang="en-US" dirty="0"/>
                    </a:p>
                  </a:txBody>
                  <a:tcPr/>
                </a:tc>
              </a:tr>
              <a:tr h="94826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kqHk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jkf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=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Lq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??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jfrgk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Sughghar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Ratiha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600" dirty="0" smtClean="0"/>
                        <a:t>શુભ રાત્રી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Shubh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Ratri</a:t>
                      </a:r>
                      <a:endParaRPr lang="en-US" dirty="0"/>
                    </a:p>
                  </a:txBody>
                  <a:tcPr/>
                </a:tc>
              </a:tr>
              <a:tr h="94826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vkidk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Lokxr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~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Lokxr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</a:t>
                      </a:r>
                      <a:r>
                        <a:rPr lang="en-US" dirty="0" err="1" smtClean="0"/>
                        <a:t>swagat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 આપણા સ્વાગત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Aapna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Swagat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endParaRPr lang="en-US" dirty="0"/>
                    </a:p>
                  </a:txBody>
                  <a:tcPr/>
                </a:tc>
              </a:tr>
              <a:tr h="54186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{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kek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djsaA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ekQh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nsgq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Mafi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dehu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માફ કરો.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Māpha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karō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609600"/>
          <a:ext cx="8229600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1524000"/>
                <a:gridCol w="1524000"/>
                <a:gridCol w="1676400"/>
                <a:gridCol w="12192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ços'k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çfracf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vk;s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euk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Aye mar </a:t>
                      </a:r>
                      <a:r>
                        <a:rPr lang="en-US" dirty="0" err="1" smtClean="0"/>
                        <a:t>mana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પ્રવેશ પ્રતિબંધિત</a:t>
                      </a:r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gu-IN" dirty="0" smtClean="0"/>
                        <a:t>છે</a:t>
                      </a:r>
                      <a:r>
                        <a:rPr lang="gu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Pravēśa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pratibandhita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uo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o’kZ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kqHkdkeuk,a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uok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cNj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c/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kkbZ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Nava </a:t>
                      </a:r>
                      <a:r>
                        <a:rPr lang="en-US" dirty="0" err="1" smtClean="0"/>
                        <a:t>bachhar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badhai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નવા વર્ષની શુભ કામનાઓ.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Nava </a:t>
                      </a:r>
                      <a:r>
                        <a:rPr lang="en-US" dirty="0" err="1" smtClean="0"/>
                        <a:t>Varshini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Shubh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Kamnao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gjsyh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R;kSgkj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kqHkdkeuk,a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fgjsyh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rgkj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c/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kkbZ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Hareli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Tihar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badhai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હારેલી તાહેરવાની શુભ કામનાઓ.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Hareli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tahevarni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shubh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kamnao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Kruti Dev 010" pitchFamily="2" charset="0"/>
                        </a:rPr>
                        <a:t>c/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kkbZ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c/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kkbZ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badhai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અભિનંદન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Abhinandana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vkidk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vk”khokZn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vk‘khckZn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</a:t>
                      </a:r>
                      <a:r>
                        <a:rPr lang="en-US" dirty="0" err="1" smtClean="0"/>
                        <a:t>ashirbad</a:t>
                      </a:r>
                      <a:r>
                        <a:rPr lang="en-US" baseline="0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આપણા આશિર્વદ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Aapna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Ashirwad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bject 1506"/>
          <p:cNvSpPr/>
          <p:nvPr/>
        </p:nvSpPr>
        <p:spPr>
          <a:xfrm>
            <a:off x="2907089" y="2210489"/>
            <a:ext cx="396007" cy="1748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en-US" sz="6000" dirty="0" smtClean="0">
              <a:solidFill>
                <a:srgbClr val="FF0000"/>
              </a:solidFill>
            </a:endParaRPr>
          </a:p>
          <a:p>
            <a:pPr algn="just"/>
            <a:r>
              <a:rPr lang="hi-IN" sz="6000" dirty="0" smtClean="0">
                <a:solidFill>
                  <a:srgbClr val="FF0000"/>
                </a:solidFill>
              </a:rPr>
              <a:t>छत्तीसगढ़ी हिन्दी के अत्यन्त निकट है</a:t>
            </a:r>
            <a:r>
              <a:rPr lang="en-US" sz="6000" dirty="0" smtClean="0">
                <a:solidFill>
                  <a:srgbClr val="FF0000"/>
                </a:solidFill>
              </a:rPr>
              <a:t>,</a:t>
            </a:r>
            <a:r>
              <a:rPr lang="hi-IN" sz="6000" dirty="0" smtClean="0">
                <a:solidFill>
                  <a:srgbClr val="FF0000"/>
                </a:solidFill>
              </a:rPr>
              <a:t> और इसकी लिपि देवनागरी</a:t>
            </a:r>
            <a:r>
              <a:rPr lang="en-US" sz="6000" dirty="0" smtClean="0">
                <a:solidFill>
                  <a:srgbClr val="FF0000"/>
                </a:solidFill>
              </a:rPr>
              <a:t> </a:t>
            </a:r>
            <a:r>
              <a:rPr lang="hi-IN" sz="6000" dirty="0" smtClean="0">
                <a:solidFill>
                  <a:srgbClr val="FF0000"/>
                </a:solidFill>
              </a:rPr>
              <a:t>है।</a:t>
            </a:r>
            <a:endParaRPr lang="en-US" sz="6000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downlo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371475"/>
            <a:ext cx="38100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609600"/>
          <a:ext cx="822960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1524000"/>
                <a:gridCol w="1752600"/>
                <a:gridCol w="1371600"/>
                <a:gridCol w="15240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vkidk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“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kqHk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ka </a:t>
                      </a:r>
                      <a:r>
                        <a:rPr lang="en-US" dirty="0" err="1" smtClean="0"/>
                        <a:t>nav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તમારું નામ શું છે 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Tamaru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naam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shu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 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esjk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jke@jk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kk@jke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nav</a:t>
                      </a:r>
                      <a:r>
                        <a:rPr lang="en-US" dirty="0" smtClean="0"/>
                        <a:t> Ram/</a:t>
                      </a:r>
                      <a:r>
                        <a:rPr lang="en-US" dirty="0" err="1" smtClean="0"/>
                        <a:t>Radha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મારુ નામ રામ/ રાધા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Maru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Naam</a:t>
                      </a:r>
                      <a:r>
                        <a:rPr lang="en-US" dirty="0" smtClean="0"/>
                        <a:t> Ram/ </a:t>
                      </a:r>
                      <a:r>
                        <a:rPr lang="en-US" dirty="0" err="1" smtClean="0"/>
                        <a:t>Radha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 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vkids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firkth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@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ekrk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nnk@egrkjh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dada/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mahtari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ka </a:t>
                      </a:r>
                      <a:r>
                        <a:rPr lang="en-US" baseline="0" dirty="0" err="1" smtClean="0"/>
                        <a:t>nav</a:t>
                      </a:r>
                      <a:r>
                        <a:rPr lang="en-US" baseline="0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તમારા પિતાનું/માતાનું નામ શું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Tamara </a:t>
                      </a:r>
                      <a:r>
                        <a:rPr lang="en-US" dirty="0" err="1" smtClean="0"/>
                        <a:t>pitanu</a:t>
                      </a:r>
                      <a:r>
                        <a:rPr lang="en-US" dirty="0" smtClean="0"/>
                        <a:t>/</a:t>
                      </a:r>
                      <a:r>
                        <a:rPr lang="en-US" dirty="0" err="1" smtClean="0"/>
                        <a:t>matanu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firk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ljyk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vm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egrkjh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ljyk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Mor</a:t>
                      </a:r>
                      <a:r>
                        <a:rPr lang="en-US" dirty="0" smtClean="0"/>
                        <a:t> dada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nav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shaym</a:t>
                      </a:r>
                      <a:r>
                        <a:rPr lang="en-US" dirty="0" smtClean="0"/>
                        <a:t> au </a:t>
                      </a:r>
                      <a:r>
                        <a:rPr lang="en-US" dirty="0" err="1" smtClean="0"/>
                        <a:t>mahtari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nav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sarla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મારા પિતાનું નામ શ્યામ જિ છે. મારી માતાનું નામ સરલાઃ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Mara </a:t>
                      </a:r>
                      <a:r>
                        <a:rPr lang="en-US" dirty="0" err="1" smtClean="0"/>
                        <a:t>pitanu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shyam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. Mari </a:t>
                      </a:r>
                      <a:r>
                        <a:rPr lang="en-US" baseline="0" dirty="0" err="1" smtClean="0"/>
                        <a:t>matanu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naam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Sarla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. 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vkids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fdrus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HkkbZ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@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cgu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druk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HkkbZ@cfguh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go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Tuman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katna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bhai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bahini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hau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તમે કેટલા ભાઈ-બહેનોએ છો 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Tame </a:t>
                      </a:r>
                      <a:r>
                        <a:rPr lang="en-US" dirty="0" err="1" smtClean="0"/>
                        <a:t>Ketla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Bhai-bahnoa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Chho</a:t>
                      </a:r>
                      <a:r>
                        <a:rPr lang="en-US" baseline="0" dirty="0" smtClean="0"/>
                        <a:t> 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bject 1506"/>
          <p:cNvSpPr/>
          <p:nvPr/>
        </p:nvSpPr>
        <p:spPr>
          <a:xfrm>
            <a:off x="2907089" y="2210489"/>
            <a:ext cx="396007" cy="1748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609600"/>
          <a:ext cx="8229600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1524000"/>
                <a:gridCol w="1371600"/>
                <a:gridCol w="1905000"/>
                <a:gridCol w="15240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cgu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,d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HkkbZ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nw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&gt;u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cfguh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vm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,d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HkkbZ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go;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Mor</a:t>
                      </a:r>
                      <a:r>
                        <a:rPr lang="en-US" dirty="0" smtClean="0"/>
                        <a:t> du </a:t>
                      </a:r>
                      <a:r>
                        <a:rPr lang="en-US" dirty="0" err="1" smtClean="0"/>
                        <a:t>jhan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bahini</a:t>
                      </a:r>
                      <a:r>
                        <a:rPr lang="en-US" dirty="0" smtClean="0"/>
                        <a:t> au </a:t>
                      </a:r>
                      <a:r>
                        <a:rPr lang="en-US" dirty="0" err="1" smtClean="0"/>
                        <a:t>ek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bhai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અમે બે બહેનો એક ભાઈ છો.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Ame</a:t>
                      </a:r>
                      <a:r>
                        <a:rPr lang="en-US" dirty="0" smtClean="0"/>
                        <a:t> be </a:t>
                      </a:r>
                      <a:r>
                        <a:rPr lang="en-US" dirty="0" err="1" smtClean="0"/>
                        <a:t>bahno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bhai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chho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88392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vkids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firk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djrs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dada </a:t>
                      </a:r>
                      <a:r>
                        <a:rPr lang="en-US" dirty="0" err="1" smtClean="0"/>
                        <a:t>kay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તમારા પિતા જી શું કરે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Tamara pita </a:t>
                      </a:r>
                      <a:r>
                        <a:rPr lang="en-US" dirty="0" err="1" smtClean="0"/>
                        <a:t>ji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firk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d`f’k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djrs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Mor</a:t>
                      </a:r>
                      <a:r>
                        <a:rPr lang="en-US" dirty="0" smtClean="0"/>
                        <a:t> dada </a:t>
                      </a:r>
                      <a:r>
                        <a:rPr lang="en-US" dirty="0" err="1" smtClean="0"/>
                        <a:t>kheti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મારા પિતાજી કૃષિ કરે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Mara </a:t>
                      </a:r>
                      <a:r>
                        <a:rPr lang="en-US" dirty="0" err="1" smtClean="0"/>
                        <a:t>pitaji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krusi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Kruti Dev 010" pitchFamily="2" charset="0"/>
                        </a:rPr>
                        <a:t>vki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rs@i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rh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e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Fkl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Tai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kaksha</a:t>
                      </a:r>
                      <a:r>
                        <a:rPr lang="en-US" dirty="0" smtClean="0"/>
                        <a:t> me </a:t>
                      </a:r>
                      <a:r>
                        <a:rPr lang="en-US" dirty="0" err="1" smtClean="0"/>
                        <a:t>padhthas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તમે ક્યાં ધોરણમાં ભણો છો 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Tame </a:t>
                      </a:r>
                      <a:r>
                        <a:rPr lang="en-US" dirty="0" err="1" smtClean="0"/>
                        <a:t>kya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dhoranma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bhano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chho</a:t>
                      </a:r>
                      <a:r>
                        <a:rPr lang="en-US" dirty="0" smtClean="0"/>
                        <a:t> 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ikapoh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rk@i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gwA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ikapoh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Fko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ha </a:t>
                      </a:r>
                      <a:r>
                        <a:rPr lang="en-US" dirty="0" err="1" smtClean="0"/>
                        <a:t>panchavi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kaksha</a:t>
                      </a:r>
                      <a:r>
                        <a:rPr lang="en-US" baseline="0" dirty="0" smtClean="0"/>
                        <a:t> me </a:t>
                      </a:r>
                      <a:r>
                        <a:rPr lang="en-US" baseline="0" dirty="0" err="1" smtClean="0"/>
                        <a:t>padhthav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પાંચમા ધોરણમાં બનું છું.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panchama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dhoranma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banu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chhu</a:t>
                      </a:r>
                      <a:r>
                        <a:rPr lang="en-US" baseline="0" dirty="0" smtClean="0"/>
                        <a:t>.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04800"/>
          <a:ext cx="8229600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1524000"/>
                <a:gridCol w="1371600"/>
                <a:gridCol w="1905000"/>
                <a:gridCol w="15240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Ldwy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rs@i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Ldwy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e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Fkl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Tai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baseline="0" dirty="0" smtClean="0"/>
                        <a:t> school m </a:t>
                      </a:r>
                      <a:r>
                        <a:rPr lang="en-US" baseline="0" dirty="0" err="1" smtClean="0"/>
                        <a:t>padhthas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તમે કઈ શાળામાં બનો છો?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Tame Kai </a:t>
                      </a:r>
                      <a:r>
                        <a:rPr lang="en-US" dirty="0" err="1" smtClean="0"/>
                        <a:t>Shalama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bano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chho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88392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ljnkj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iVsy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mPp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/;fed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fo|ky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rk@i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gwW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ljnkj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iVsy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gkbZ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Ldwy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e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Fko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ha </a:t>
                      </a:r>
                      <a:r>
                        <a:rPr lang="en-US" dirty="0" err="1" smtClean="0"/>
                        <a:t>sardar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patel</a:t>
                      </a:r>
                      <a:r>
                        <a:rPr lang="en-US" dirty="0" smtClean="0"/>
                        <a:t> high</a:t>
                      </a:r>
                      <a:r>
                        <a:rPr lang="en-US" baseline="0" dirty="0" smtClean="0"/>
                        <a:t> school ma </a:t>
                      </a:r>
                      <a:r>
                        <a:rPr lang="en-US" baseline="0" dirty="0" err="1" smtClean="0"/>
                        <a:t>padhthaw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સરદાર પટેલ હાઈસ્કૂલ માં ભાનુ છો.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sardar</a:t>
                      </a:r>
                      <a:r>
                        <a:rPr lang="en-US" dirty="0" smtClean="0"/>
                        <a:t> Patel </a:t>
                      </a:r>
                      <a:r>
                        <a:rPr lang="en-US" dirty="0" err="1" smtClean="0"/>
                        <a:t>Highschool</a:t>
                      </a:r>
                      <a:r>
                        <a:rPr lang="en-US" dirty="0" smtClean="0"/>
                        <a:t> ma </a:t>
                      </a:r>
                      <a:r>
                        <a:rPr lang="en-US" dirty="0" err="1" smtClean="0"/>
                        <a:t>bhanu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chho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rqEgkjs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fo|ky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tkus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le;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Ldwy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tk;s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csjk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schhol</a:t>
                      </a:r>
                      <a:r>
                        <a:rPr lang="en-US" baseline="0" dirty="0" smtClean="0"/>
                        <a:t> jay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bera</a:t>
                      </a:r>
                      <a:r>
                        <a:rPr lang="en-US" baseline="0" dirty="0" smtClean="0"/>
                        <a:t> ka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તમારે શાળાએ જવાનું સમય શું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Tamare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shalae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javanu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samay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rqEgkjh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fdrus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Nk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=&amp;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Nk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=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k,a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e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drdk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&gt;u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=&amp;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=k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</a:t>
                      </a:r>
                      <a:r>
                        <a:rPr lang="en-US" dirty="0" err="1" smtClean="0"/>
                        <a:t>kaksha</a:t>
                      </a:r>
                      <a:r>
                        <a:rPr lang="en-US" dirty="0" smtClean="0"/>
                        <a:t> me </a:t>
                      </a:r>
                      <a:r>
                        <a:rPr lang="en-US" dirty="0" err="1" smtClean="0"/>
                        <a:t>katka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chhatr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chhatra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haway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તમારા વર્ગમાં કેટલા વિદ્યાર્થી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Tamara </a:t>
                      </a:r>
                      <a:r>
                        <a:rPr lang="en-US" dirty="0" err="1" smtClean="0"/>
                        <a:t>vargma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ketla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vidyarthi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rqEgkjh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v/;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kfidk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v/;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kfidk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</a:t>
                      </a:r>
                      <a:r>
                        <a:rPr lang="en-US" dirty="0" err="1" smtClean="0"/>
                        <a:t>kaksha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adhyapika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ka </a:t>
                      </a:r>
                      <a:r>
                        <a:rPr lang="en-US" dirty="0" err="1" smtClean="0"/>
                        <a:t>nav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તમારા વર્ગશિક્ષક શું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Tamara </a:t>
                      </a:r>
                      <a:r>
                        <a:rPr lang="en-US" dirty="0" err="1" smtClean="0"/>
                        <a:t>vargshikshak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04800"/>
          <a:ext cx="8229600" cy="630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1524000"/>
                <a:gridCol w="1371600"/>
                <a:gridCol w="1905000"/>
                <a:gridCol w="15240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v/;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kfidk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jf'e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nhnh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d{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v’;kfidk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jf‘e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nhnh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;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kaksha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adhyapika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nav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rashmi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didi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haway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મારા વર્ગ શિક્ષકનું નામ રશ્મિ બહેન છે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Mara </a:t>
                      </a:r>
                      <a:r>
                        <a:rPr lang="en-US" dirty="0" err="1" smtClean="0"/>
                        <a:t>Varg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Shikshknu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Rashmi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Bahen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 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fo’k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&lt;+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k;s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tkrs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fo’k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</a:t>
                      </a:r>
                      <a:r>
                        <a:rPr lang="en-US" dirty="0" err="1" smtClean="0"/>
                        <a:t>kaksha</a:t>
                      </a:r>
                      <a:r>
                        <a:rPr lang="en-US" dirty="0" smtClean="0"/>
                        <a:t> me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se </a:t>
                      </a:r>
                      <a:r>
                        <a:rPr lang="en-US" dirty="0" err="1" smtClean="0"/>
                        <a:t>vishay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padhathe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તમને ક્યાં ક્યાં વિષયો ભણવામાં આવે છે 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Tamne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vishyo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Bhanavama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ave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ksyk;s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tkrs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ksykFks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Tuman</a:t>
                      </a:r>
                      <a:r>
                        <a:rPr lang="en-US" baseline="0" dirty="0" smtClean="0"/>
                        <a:t> la </a:t>
                      </a:r>
                      <a:r>
                        <a:rPr lang="en-US" baseline="0" dirty="0" err="1" smtClean="0"/>
                        <a:t>kon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kon</a:t>
                      </a:r>
                      <a:r>
                        <a:rPr lang="en-US" baseline="0" dirty="0" smtClean="0"/>
                        <a:t> se </a:t>
                      </a:r>
                      <a:r>
                        <a:rPr lang="en-US" baseline="0" dirty="0" err="1" smtClean="0"/>
                        <a:t>khel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khelathe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તમને કઈ કઈ રમતો રમાડવામાં છો 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Tamne</a:t>
                      </a:r>
                      <a:r>
                        <a:rPr lang="en-US" dirty="0" smtClean="0"/>
                        <a:t> Kai </a:t>
                      </a:r>
                      <a:r>
                        <a:rPr lang="en-US" dirty="0" err="1" smtClean="0"/>
                        <a:t>Kai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ramto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ramadvama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chho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29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rqe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lc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feydj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fjlsl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VhfQu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kkrs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rqeu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fjlsl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csjk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lax e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VhfQu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kkFkkS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 </a:t>
                      </a:r>
                      <a:r>
                        <a:rPr lang="en-US" dirty="0" err="1" smtClean="0"/>
                        <a:t>tuman</a:t>
                      </a:r>
                      <a:r>
                        <a:rPr lang="en-US" dirty="0" smtClean="0"/>
                        <a:t> rises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bera</a:t>
                      </a:r>
                      <a:r>
                        <a:rPr lang="en-US" dirty="0" smtClean="0"/>
                        <a:t> ma sang ma </a:t>
                      </a:r>
                      <a:r>
                        <a:rPr lang="en-US" dirty="0" err="1" smtClean="0"/>
                        <a:t>tifin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khatho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શું તમે બધા મળીને જામી છો?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tame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badha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maline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jami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chho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rqEgkjs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Ldwy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LoPN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kkSpky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Ldwy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kkSpky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school me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saf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shouchal</a:t>
                      </a:r>
                      <a:r>
                        <a:rPr lang="en-US" baseline="0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શું તમારી શાળામાં સાફ શૌચાલય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tamari </a:t>
                      </a:r>
                      <a:r>
                        <a:rPr lang="en-US" dirty="0" err="1" smtClean="0"/>
                        <a:t>shalama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saaf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shauchalay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04800"/>
          <a:ext cx="8229600" cy="598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1524000"/>
                <a:gridCol w="1371600"/>
                <a:gridCol w="1905000"/>
                <a:gridCol w="15240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jkst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eatu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gwW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jkst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eatu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djFko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</a:t>
                      </a:r>
                      <a:r>
                        <a:rPr lang="en-US" dirty="0" err="1" smtClean="0"/>
                        <a:t>roj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manjan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kartho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દરરોજ દાતં કરું છું 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darroj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datan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karu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chhu</a:t>
                      </a:r>
                      <a:r>
                        <a:rPr lang="en-US" baseline="0" dirty="0" smtClean="0"/>
                        <a:t> ?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ugkdj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fo|ky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tkrk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gwWA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ugk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Ldwy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tkFkkS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</a:t>
                      </a:r>
                      <a:r>
                        <a:rPr lang="en-US" dirty="0" err="1" smtClean="0"/>
                        <a:t>naha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school </a:t>
                      </a:r>
                      <a:r>
                        <a:rPr lang="en-US" dirty="0" err="1" smtClean="0"/>
                        <a:t>jatho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નાહીને શાળાએ જવું છું.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Nahine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shalae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javu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chhu</a:t>
                      </a:r>
                      <a:r>
                        <a:rPr lang="en-US" dirty="0" smtClean="0"/>
                        <a:t>. 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-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cM+ksa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ç.kke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fo|ky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vkrh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gwWA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cM+s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ijuke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Ldwy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vkFkkS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bade man la </a:t>
                      </a:r>
                      <a:r>
                        <a:rPr lang="en-US" dirty="0" err="1" smtClean="0"/>
                        <a:t>parnam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karke</a:t>
                      </a:r>
                      <a:r>
                        <a:rPr lang="en-US" dirty="0" smtClean="0"/>
                        <a:t> school </a:t>
                      </a:r>
                      <a:r>
                        <a:rPr lang="en-US" dirty="0" err="1" smtClean="0"/>
                        <a:t>atho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વડીલોને પ્રણામ કરી શાળાએ આવું છું.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Vadilone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pranam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shalae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aavu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chhu</a:t>
                      </a:r>
                      <a:r>
                        <a:rPr lang="en-US" dirty="0" smtClean="0"/>
                        <a:t>. 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latin typeface="Kruti Dev 010" pitchFamily="2" charset="0"/>
                        </a:rPr>
                        <a:t>ns[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kksa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esjs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kwu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Bhd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dVs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ns[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u[k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dVk;s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Dekhou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mor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nakh</a:t>
                      </a:r>
                      <a:r>
                        <a:rPr lang="en-US" dirty="0" smtClean="0"/>
                        <a:t> bane </a:t>
                      </a:r>
                      <a:r>
                        <a:rPr lang="en-US" dirty="0" err="1" smtClean="0"/>
                        <a:t>kataye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જુવો મારા નાખી સારી રીતે કપાયેલા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Juvo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nakh</a:t>
                      </a:r>
                      <a:r>
                        <a:rPr lang="en-US" dirty="0" smtClean="0"/>
                        <a:t> sari rite </a:t>
                      </a:r>
                      <a:r>
                        <a:rPr lang="en-US" dirty="0" err="1" smtClean="0"/>
                        <a:t>kapayela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kksdj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Hkkstu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gwWA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Hkkr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kkFkkS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hath </a:t>
                      </a:r>
                      <a:r>
                        <a:rPr lang="en-US" dirty="0" err="1" smtClean="0"/>
                        <a:t>dho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khatho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mtClean="0"/>
                        <a:t>હું મારા હાથ ધોયા પછી જમું છું.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mara</a:t>
                      </a:r>
                      <a:r>
                        <a:rPr lang="en-US" dirty="0" smtClean="0"/>
                        <a:t> hath </a:t>
                      </a:r>
                      <a:r>
                        <a:rPr lang="en-US" dirty="0" err="1" smtClean="0"/>
                        <a:t>dhoya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pachhi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jamu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chhu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04800"/>
          <a:ext cx="8229600" cy="630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1524000"/>
                <a:gridCol w="1371600"/>
                <a:gridCol w="1905000"/>
                <a:gridCol w="15240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,d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LoPN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kkkSpky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lkQ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kkkSpky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ghar</a:t>
                      </a:r>
                      <a:r>
                        <a:rPr lang="en-US" dirty="0" smtClean="0"/>
                        <a:t> me </a:t>
                      </a:r>
                      <a:r>
                        <a:rPr lang="en-US" dirty="0" err="1" smtClean="0"/>
                        <a:t>saf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shouchalay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smtClean="0"/>
                        <a:t>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મારા ઘરમાં એક સ્વચ્છ શૌચાલય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Mara </a:t>
                      </a:r>
                      <a:r>
                        <a:rPr lang="en-US" dirty="0" err="1" smtClean="0"/>
                        <a:t>gharma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svachh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shauchalay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lHkh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yksx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kkkSpky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mi;ksx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djrs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lcks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&gt;u '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kkSpky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mi;ksx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djFks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Ghar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sabo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jhan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souchal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upyog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karthe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ઘરના બધા લોકો શૌચાલય વાપરે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Gharna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badha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loko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shauchalaya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vapre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esjh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vPnk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Hkkstu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cukrh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egrkjh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kkuk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cukFks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mahtari</a:t>
                      </a:r>
                      <a:r>
                        <a:rPr lang="en-US" dirty="0" smtClean="0"/>
                        <a:t> bane </a:t>
                      </a:r>
                      <a:r>
                        <a:rPr lang="en-US" dirty="0" err="1" smtClean="0"/>
                        <a:t>khana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banathe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મારી મા સારું ભોજન બનાવે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Mari </a:t>
                      </a:r>
                      <a:r>
                        <a:rPr lang="en-US" dirty="0" err="1" smtClean="0"/>
                        <a:t>maa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saru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bhojan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banave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39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dkeksa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cVkrk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gwWA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cVkFkkS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</a:t>
                      </a:r>
                      <a:r>
                        <a:rPr lang="en-US" dirty="0" err="1" smtClean="0"/>
                        <a:t>ghar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kam</a:t>
                      </a:r>
                      <a:r>
                        <a:rPr lang="en-US" dirty="0" smtClean="0"/>
                        <a:t> me hath </a:t>
                      </a:r>
                      <a:r>
                        <a:rPr lang="en-US" dirty="0" err="1" smtClean="0"/>
                        <a:t>bathatho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ઘરના કામમાં મદદ કરું છું.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gharna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kamma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madad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karu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chhu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esjs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firk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jfookj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ckxokuh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djrs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brokj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c[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cqrk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djFks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Mor</a:t>
                      </a:r>
                      <a:r>
                        <a:rPr lang="en-US" dirty="0" smtClean="0"/>
                        <a:t> dada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itwar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bakhari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buta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karthe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મારા પિતા રવિવાર બાગવાની કરે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Mara pita </a:t>
                      </a:r>
                      <a:r>
                        <a:rPr lang="en-US" dirty="0" err="1" smtClean="0"/>
                        <a:t>ravivar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bagwani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04800"/>
          <a:ext cx="8229600" cy="571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1524000"/>
                <a:gridCol w="1371600"/>
                <a:gridCol w="1905000"/>
                <a:gridCol w="15240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vkt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xehZ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cgqr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vkt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vcM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+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rkr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;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Aaj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abad</a:t>
                      </a:r>
                      <a:r>
                        <a:rPr lang="en-US" dirty="0" smtClean="0"/>
                        <a:t> tat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આજે ખુબ ગરમી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Aaje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khub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garmi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 smtClean="0">
                          <a:latin typeface="Kruti Dev 010" pitchFamily="2" charset="0"/>
                        </a:rPr>
                        <a:t>o’kkZ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jgh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gSwWA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ikuh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fxjr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girat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વરસાદ ચાલુ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Varsad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chalu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vkids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BaM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T;knk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gksrh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Rkksj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bgka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tkM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+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vcM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+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gksFks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 tor </a:t>
                      </a:r>
                      <a:r>
                        <a:rPr lang="en-US" dirty="0" err="1" smtClean="0"/>
                        <a:t>ihan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abad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hothe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તમારે ત્યાં ઠંડી વધારે હોય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Tamare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tya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thandi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vadhare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hoy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 smtClean="0">
                          <a:latin typeface="Kruti Dev 010" pitchFamily="2" charset="0"/>
                        </a:rPr>
                        <a:t>vkids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;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vkSlr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o’kkZ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fdruh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gksrh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bgka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vkSlr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drdk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fxjFks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Tor </a:t>
                      </a:r>
                      <a:r>
                        <a:rPr lang="en-US" dirty="0" err="1" smtClean="0"/>
                        <a:t>ihan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aushat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katna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girthe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તમારે ત્યાં સરેરાશ વરસાદ કેટલી થાય છે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Tamare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sarerasha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varsad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ketli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thay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gekjs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vkSlr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40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bap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o’kkZ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gksrh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gej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bgka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pkfyl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ijfr'kr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ikuh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fxjFks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Hamar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chalis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partisat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girthe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અહીં સરેરાશ ૪૦ઇન્સ વરસાદ પડે છે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Ahi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sarerash</a:t>
                      </a:r>
                      <a:r>
                        <a:rPr lang="en-US" dirty="0" smtClean="0"/>
                        <a:t> 40inch </a:t>
                      </a:r>
                      <a:r>
                        <a:rPr lang="en-US" dirty="0" err="1" smtClean="0"/>
                        <a:t>varsad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pade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04800"/>
          <a:ext cx="8229600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1524000"/>
                <a:gridCol w="1371600"/>
                <a:gridCol w="1905000"/>
                <a:gridCol w="15240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rqEgkjs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eksgYys@xkao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fy;s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cxhpk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eksgYyk@xkao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e 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ksys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c[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kjh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;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 tor </a:t>
                      </a:r>
                      <a:r>
                        <a:rPr lang="en-US" dirty="0" err="1" smtClean="0"/>
                        <a:t>mohlla</a:t>
                      </a:r>
                      <a:r>
                        <a:rPr lang="en-US" dirty="0" smtClean="0"/>
                        <a:t> /</a:t>
                      </a:r>
                      <a:r>
                        <a:rPr lang="en-US" dirty="0" err="1" smtClean="0"/>
                        <a:t>gaon</a:t>
                      </a:r>
                      <a:r>
                        <a:rPr lang="en-US" baseline="0" dirty="0" smtClean="0"/>
                        <a:t> ma </a:t>
                      </a:r>
                      <a:r>
                        <a:rPr lang="en-US" baseline="0" dirty="0" err="1" smtClean="0"/>
                        <a:t>khele</a:t>
                      </a:r>
                      <a:r>
                        <a:rPr lang="en-US" baseline="0" dirty="0" smtClean="0"/>
                        <a:t> bar </a:t>
                      </a:r>
                      <a:r>
                        <a:rPr lang="en-US" baseline="0" dirty="0" err="1" smtClean="0"/>
                        <a:t>bakhari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haway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શું તમારા ગામમાં રમવા માટે બગીચો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tamara</a:t>
                      </a:r>
                      <a:r>
                        <a:rPr lang="en-US" dirty="0" smtClean="0"/>
                        <a:t> gamma </a:t>
                      </a:r>
                      <a:r>
                        <a:rPr lang="en-US" dirty="0" err="1" smtClean="0"/>
                        <a:t>ramva</a:t>
                      </a:r>
                      <a:r>
                        <a:rPr lang="en-US" dirty="0" smtClean="0"/>
                        <a:t> mate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bagicho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rqEgkjs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eSnku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eSnku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 tor </a:t>
                      </a:r>
                      <a:r>
                        <a:rPr lang="en-US" dirty="0" err="1" smtClean="0"/>
                        <a:t>shahr</a:t>
                      </a:r>
                      <a:r>
                        <a:rPr lang="en-US" dirty="0" smtClean="0"/>
                        <a:t> ma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khele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maidan</a:t>
                      </a:r>
                      <a:r>
                        <a:rPr lang="en-US" baseline="0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શું તમારા શહેરમાં રમતનું મેદાન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tamara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Shaherma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ramatnu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medan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lkbZdy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fo|ky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tkrk@tkrh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gwWA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lk;dy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ys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Ldwy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tkFkkS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</a:t>
                      </a:r>
                      <a:r>
                        <a:rPr lang="en-US" dirty="0" err="1" smtClean="0"/>
                        <a:t>saykal</a:t>
                      </a:r>
                      <a:r>
                        <a:rPr lang="en-US" dirty="0" smtClean="0"/>
                        <a:t> le school </a:t>
                      </a:r>
                      <a:r>
                        <a:rPr lang="en-US" dirty="0" err="1" smtClean="0"/>
                        <a:t>jatho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સાઇકલ દાવર શાળાએ જવું છું.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saikal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davra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shalae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javu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chhu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49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lM+d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ges‘kk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ck;sa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QwVikFk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pyrh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gwWA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lM+d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Msjh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QwVikFk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jabxFkksS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</a:t>
                      </a:r>
                      <a:r>
                        <a:rPr lang="en-US" dirty="0" err="1" smtClean="0"/>
                        <a:t>sadak</a:t>
                      </a:r>
                      <a:r>
                        <a:rPr lang="en-US" dirty="0" smtClean="0"/>
                        <a:t> me </a:t>
                      </a:r>
                      <a:r>
                        <a:rPr lang="en-US" dirty="0" err="1" smtClean="0"/>
                        <a:t>deri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koti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footpath me </a:t>
                      </a:r>
                      <a:r>
                        <a:rPr lang="en-US" dirty="0" err="1" smtClean="0"/>
                        <a:t>raingthao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સડકની દાબી ફૂટપાથ પર ચાલુ છું.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sadakni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Dabi</a:t>
                      </a:r>
                      <a:r>
                        <a:rPr lang="en-US" dirty="0" smtClean="0"/>
                        <a:t> footpath par </a:t>
                      </a:r>
                      <a:r>
                        <a:rPr lang="en-US" dirty="0" err="1" smtClean="0"/>
                        <a:t>chalu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chhu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ge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lc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cPps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ksyrs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geu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lcks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&gt;u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ybdk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laxs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ksyFku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Haman </a:t>
                      </a:r>
                      <a:r>
                        <a:rPr lang="en-US" dirty="0" err="1" smtClean="0"/>
                        <a:t>sabo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laika</a:t>
                      </a:r>
                      <a:r>
                        <a:rPr lang="en-US" dirty="0" smtClean="0"/>
                        <a:t> man </a:t>
                      </a:r>
                      <a:r>
                        <a:rPr lang="en-US" dirty="0" err="1" smtClean="0"/>
                        <a:t>sange</a:t>
                      </a:r>
                      <a:r>
                        <a:rPr lang="en-US" dirty="0" smtClean="0"/>
                        <a:t> ma </a:t>
                      </a:r>
                      <a:r>
                        <a:rPr lang="en-US" dirty="0" err="1" smtClean="0"/>
                        <a:t>khelthan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અમે બધા બાળકો સાથે રેઅમે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Ame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badha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balko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sathe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reame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04800"/>
          <a:ext cx="8229600" cy="544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/>
                <a:gridCol w="1524000"/>
                <a:gridCol w="1371600"/>
                <a:gridCol w="1905000"/>
                <a:gridCol w="1524000"/>
                <a:gridCol w="1524000"/>
              </a:tblGrid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;g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lM+d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tkrh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,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jn~nk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drh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tkFks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r>
                        <a:rPr lang="en-US" dirty="0" err="1" smtClean="0"/>
                        <a:t>radda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kati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આ સડક ક્યાં જાય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sadak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Kya</a:t>
                      </a:r>
                      <a:r>
                        <a:rPr lang="en-US" dirty="0" smtClean="0"/>
                        <a:t> jay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uxj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lsok@cl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dgka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feysxh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uxj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lsok@cl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feygh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Nagarsewa</a:t>
                      </a:r>
                      <a:r>
                        <a:rPr lang="en-US" dirty="0" smtClean="0"/>
                        <a:t>/bus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mer</a:t>
                      </a:r>
                      <a:r>
                        <a:rPr lang="en-US" dirty="0" smtClean="0"/>
                        <a:t> le </a:t>
                      </a:r>
                      <a:r>
                        <a:rPr lang="en-US" dirty="0" err="1" smtClean="0"/>
                        <a:t>milhi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નગર સેવા બસ ક્યાંથી મળશે?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Nagar </a:t>
                      </a:r>
                      <a:r>
                        <a:rPr lang="en-US" dirty="0" err="1" smtClean="0"/>
                        <a:t>seva</a:t>
                      </a:r>
                      <a:r>
                        <a:rPr lang="en-US" baseline="0" dirty="0" smtClean="0"/>
                        <a:t> bus </a:t>
                      </a:r>
                      <a:r>
                        <a:rPr lang="en-US" baseline="0" dirty="0" err="1" smtClean="0"/>
                        <a:t>kyathi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malshe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jsYos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LVs'ku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fdruh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nwj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jsYos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Vs'kku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drdk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nwfjgk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Ralway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teshan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katka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duriha</a:t>
                      </a:r>
                      <a:r>
                        <a:rPr lang="en-US" baseline="0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રેલવે સ્ટેશન કેટલી દૂર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Railway Station </a:t>
                      </a:r>
                      <a:r>
                        <a:rPr lang="en-US" dirty="0" err="1" smtClean="0"/>
                        <a:t>ketli</a:t>
                      </a:r>
                      <a:r>
                        <a:rPr lang="en-US" dirty="0" smtClean="0"/>
                        <a:t> door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egkRek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ekxZ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tkus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jkLrk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egkRekxka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jn~nl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tk;s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jn~nk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Mahatma </a:t>
                      </a:r>
                      <a:r>
                        <a:rPr lang="en-US" dirty="0" err="1" smtClean="0"/>
                        <a:t>gandhi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radda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jaye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radda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મહાત્મા ગાંધી માતંગ જવા કયો રસ્તો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Mahatma Gandhi </a:t>
                      </a:r>
                      <a:r>
                        <a:rPr lang="en-US" dirty="0" err="1" smtClean="0"/>
                        <a:t>matg</a:t>
                      </a:r>
                      <a:r>
                        <a:rPr lang="en-US" dirty="0" smtClean="0"/>
                        <a:t> java </a:t>
                      </a:r>
                      <a:r>
                        <a:rPr lang="en-US" dirty="0" err="1" smtClean="0"/>
                        <a:t>kyo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rasto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29527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Pkyks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cxhps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kqeus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pysaA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py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c[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e 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kqes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cj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Chal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bakhari</a:t>
                      </a:r>
                      <a:r>
                        <a:rPr lang="en-US" dirty="0" smtClean="0"/>
                        <a:t> m </a:t>
                      </a:r>
                      <a:r>
                        <a:rPr lang="en-US" dirty="0" err="1" smtClean="0"/>
                        <a:t>ghume</a:t>
                      </a:r>
                      <a:r>
                        <a:rPr lang="en-US" dirty="0" smtClean="0"/>
                        <a:t> bar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ચાલો બગીચામાં ફરવા જેય.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Chalo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bagichama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farva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jaeay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660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447800"/>
                <a:gridCol w="1142999"/>
                <a:gridCol w="1447800"/>
                <a:gridCol w="1981201"/>
                <a:gridCol w="1981199"/>
              </a:tblGrid>
              <a:tr h="57794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892833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lkoZtfud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kkSpky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lkoZtfud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kkSpky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frj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Sarwajnik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shouchal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tir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સાર્વજનિક શૌચાલય ક્યા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Sarvajanik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Shauchalay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kya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03203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utnhd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dksbZ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nok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kkuk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frj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vLirky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 </a:t>
                      </a:r>
                      <a:r>
                        <a:rPr lang="en-US" dirty="0" err="1" smtClean="0"/>
                        <a:t>tir</a:t>
                      </a:r>
                      <a:r>
                        <a:rPr lang="en-US" dirty="0" smtClean="0"/>
                        <a:t> me </a:t>
                      </a:r>
                      <a:r>
                        <a:rPr lang="en-US" dirty="0" err="1" smtClean="0"/>
                        <a:t>kono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aspatal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શું નજીકમાં કોઈ દવાખાનું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najikma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davakhanu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07331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d`i;k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QwVikFk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pysa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fdjik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QwVikFk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e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pyo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Kirpa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karke</a:t>
                      </a:r>
                      <a:r>
                        <a:rPr lang="en-US" dirty="0" smtClean="0"/>
                        <a:t> footpath ma </a:t>
                      </a:r>
                      <a:r>
                        <a:rPr lang="en-US" dirty="0" err="1" smtClean="0"/>
                        <a:t>chalav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મહેરબાની કરીને ફૂટપાથ પર છાલો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Maherbani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karine</a:t>
                      </a:r>
                      <a:r>
                        <a:rPr lang="en-US" baseline="0" dirty="0" smtClean="0"/>
                        <a:t> footpath par </a:t>
                      </a:r>
                      <a:r>
                        <a:rPr lang="en-US" baseline="0" dirty="0" err="1" smtClean="0"/>
                        <a:t>chhalo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1160683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59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Kruti Dev 010" pitchFamily="2" charset="0"/>
                        </a:rPr>
                        <a:t>d`i;k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dpjk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lM+d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u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QSadsA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fdjik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jn~nk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e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dpjk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&gt;u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QsadkS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Kirpa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radda</a:t>
                      </a:r>
                      <a:r>
                        <a:rPr lang="en-US" dirty="0" smtClean="0"/>
                        <a:t> m </a:t>
                      </a:r>
                      <a:r>
                        <a:rPr lang="en-US" dirty="0" err="1" smtClean="0"/>
                        <a:t>kachra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fekou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મહેરબાની કરીને કચરો સડક પર આ ફેકોં.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Maherbani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karine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kacharo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sadak</a:t>
                      </a:r>
                      <a:r>
                        <a:rPr lang="en-US" baseline="0" dirty="0" smtClean="0"/>
                        <a:t> par a </a:t>
                      </a:r>
                      <a:r>
                        <a:rPr lang="en-US" baseline="0" dirty="0" err="1" smtClean="0"/>
                        <a:t>feko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181638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lM+d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vkidh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enn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d#\ ¼cPps] o`)]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chekj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vFkok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fnO;kax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fy;s½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jn~nk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ukgds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enn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djkS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 me </a:t>
                      </a:r>
                      <a:r>
                        <a:rPr lang="en-US" dirty="0" err="1" smtClean="0"/>
                        <a:t>radda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nahke</a:t>
                      </a:r>
                      <a:r>
                        <a:rPr lang="en-US" dirty="0" smtClean="0"/>
                        <a:t> me tor </a:t>
                      </a:r>
                      <a:r>
                        <a:rPr lang="en-US" dirty="0" err="1" smtClean="0"/>
                        <a:t>madad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karou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તમને રોડ ક્રોસ્સ કરવા માટે મદદ કરુ (બાળક, વૃદ્ધ, બીમાર અને અપંગ માટે)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tamne</a:t>
                      </a:r>
                      <a:r>
                        <a:rPr lang="en-US" dirty="0" smtClean="0"/>
                        <a:t> rod </a:t>
                      </a:r>
                      <a:r>
                        <a:rPr lang="en-US" dirty="0" err="1" smtClean="0"/>
                        <a:t>kross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karva</a:t>
                      </a:r>
                      <a:r>
                        <a:rPr lang="en-US" baseline="0" dirty="0" smtClean="0"/>
                        <a:t> mate </a:t>
                      </a:r>
                      <a:r>
                        <a:rPr lang="en-US" baseline="0" dirty="0" err="1" smtClean="0"/>
                        <a:t>madad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karu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Balak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Varudh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Bimar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ane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apang</a:t>
                      </a:r>
                      <a:r>
                        <a:rPr lang="en-US" baseline="0" dirty="0" smtClean="0"/>
                        <a:t> mate)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-1181100" y="2552700"/>
            <a:ext cx="5105400" cy="1524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762000"/>
            <a:ext cx="5257800" cy="5364163"/>
          </a:xfrm>
        </p:spPr>
        <p:txBody>
          <a:bodyPr/>
          <a:lstStyle/>
          <a:p>
            <a:pPr algn="just"/>
            <a:r>
              <a:rPr lang="hi-IN" sz="4000" dirty="0" smtClean="0">
                <a:solidFill>
                  <a:srgbClr val="FF0000"/>
                </a:solidFill>
              </a:rPr>
              <a:t>छत्तीसगढ़ी का अपना समृद्ध साहित्य व व्याकरण है। </a:t>
            </a:r>
            <a:endParaRPr lang="en-US" sz="4000" dirty="0" smtClean="0">
              <a:solidFill>
                <a:srgbClr val="FF0000"/>
              </a:solidFill>
            </a:endParaRPr>
          </a:p>
          <a:p>
            <a:pPr algn="just"/>
            <a:endParaRPr lang="en-US" sz="4000" dirty="0" smtClean="0">
              <a:solidFill>
                <a:srgbClr val="FF0000"/>
              </a:solidFill>
            </a:endParaRPr>
          </a:p>
          <a:p>
            <a:pPr algn="just"/>
            <a:r>
              <a:rPr lang="hi-IN" sz="4800" dirty="0" smtClean="0">
                <a:solidFill>
                  <a:srgbClr val="FF0000"/>
                </a:solidFill>
              </a:rPr>
              <a:t>छत्तीसगढ़ी ढाई करोड़ लोगों की मातृभाषा है।</a:t>
            </a:r>
            <a:endParaRPr lang="en-US" sz="4800" dirty="0"/>
          </a:p>
        </p:txBody>
      </p:sp>
      <p:pic>
        <p:nvPicPr>
          <p:cNvPr id="4" name="Picture 3" descr="chhattisgarh mahatari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762000"/>
            <a:ext cx="2251423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5578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447800"/>
                <a:gridCol w="1142999"/>
                <a:gridCol w="1447800"/>
                <a:gridCol w="1981201"/>
                <a:gridCol w="1981199"/>
              </a:tblGrid>
              <a:tr h="4637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769183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çeq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[k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cktkj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iajeq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[k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gVjh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Parmukh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hatri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mer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u-IN" dirty="0" smtClean="0"/>
                        <a:t>મુખ્ય બાઝાર ક્યાં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Mukhya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bazar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60358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esVªks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LVs'ku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esVks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Vs'ku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Metro </a:t>
                      </a:r>
                      <a:r>
                        <a:rPr lang="en-US" dirty="0" err="1" smtClean="0"/>
                        <a:t>teshan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kati</a:t>
                      </a:r>
                      <a:r>
                        <a:rPr lang="en-US" baseline="0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મેટ્રો સ્ટેશન કઈ બાજુએ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Metro Station </a:t>
                      </a:r>
                      <a:r>
                        <a:rPr lang="en-US" dirty="0" err="1" smtClean="0"/>
                        <a:t>kai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bajue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86118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vkl&amp;ikl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vPNk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jsLVksjsaV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dgka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,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jssLVksjsaV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Emer</a:t>
                      </a:r>
                      <a:r>
                        <a:rPr lang="en-US" dirty="0" smtClean="0"/>
                        <a:t> bane </a:t>
                      </a:r>
                      <a:r>
                        <a:rPr lang="en-US" dirty="0" err="1" smtClean="0"/>
                        <a:t>restorant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mer</a:t>
                      </a:r>
                      <a:r>
                        <a:rPr lang="en-US" dirty="0" smtClean="0"/>
                        <a:t> 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નજીકમાં સારું હોટેલ ક્યાં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Najikma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Saru</a:t>
                      </a:r>
                      <a:r>
                        <a:rPr lang="en-US" dirty="0" smtClean="0"/>
                        <a:t> hotel </a:t>
                      </a:r>
                      <a:r>
                        <a:rPr lang="en-US" dirty="0" err="1" smtClean="0"/>
                        <a:t>kya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99993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ckgj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tkus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jkLrk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ckfgj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tk;s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jn~nk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Shahar</a:t>
                      </a:r>
                      <a:r>
                        <a:rPr lang="en-US" dirty="0" smtClean="0"/>
                        <a:t> le </a:t>
                      </a:r>
                      <a:r>
                        <a:rPr lang="en-US" dirty="0" err="1" smtClean="0"/>
                        <a:t>bahir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jaye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radda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શહેરના બહાર જવા માટે માર્ગ કયો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Shaherna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bahar</a:t>
                      </a:r>
                      <a:r>
                        <a:rPr lang="en-US" dirty="0" smtClean="0"/>
                        <a:t> java mate </a:t>
                      </a:r>
                      <a:r>
                        <a:rPr lang="en-US" dirty="0" err="1" smtClean="0"/>
                        <a:t>marg</a:t>
                      </a:r>
                      <a:r>
                        <a:rPr lang="en-US" dirty="0" smtClean="0"/>
                        <a:t> kayo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457392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VSDlh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feysxh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VsDlh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ys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feygh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Texi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mer</a:t>
                      </a:r>
                      <a:r>
                        <a:rPr lang="en-US" dirty="0" smtClean="0"/>
                        <a:t> le </a:t>
                      </a:r>
                      <a:r>
                        <a:rPr lang="en-US" dirty="0" err="1" smtClean="0"/>
                        <a:t>milhi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ટેક્ષી ક્યાંથી મળે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Tekshi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kyathi</a:t>
                      </a:r>
                      <a:r>
                        <a:rPr lang="en-US" dirty="0" smtClean="0"/>
                        <a:t> male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5519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447800"/>
                <a:gridCol w="1142999"/>
                <a:gridCol w="1447800"/>
                <a:gridCol w="1981201"/>
                <a:gridCol w="1981199"/>
              </a:tblGrid>
              <a:tr h="46371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769183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cgqr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vPNk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vcM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+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??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Shahar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abad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SuGhghar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u-IN" dirty="0" smtClean="0"/>
                        <a:t>શહેર ખૂબ સારો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Shaher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khoob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saro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60358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Xkkao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cgqr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lkQ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Xkao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vcM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+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Gaon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abad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saf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ગામ સ્વચ્છ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swachh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861186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iznw’k.k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cgqr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vcM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+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ijnw’ku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Shahar</a:t>
                      </a:r>
                      <a:r>
                        <a:rPr lang="en-US" dirty="0" smtClean="0"/>
                        <a:t> me </a:t>
                      </a:r>
                      <a:r>
                        <a:rPr lang="en-US" dirty="0" err="1" smtClean="0"/>
                        <a:t>abad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pardushan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શહેર ખૂબ પ્રદુષીત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Shaher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khoob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pradushit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99993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69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Kruti Dev 010" pitchFamily="2" charset="0"/>
                        </a:rPr>
                        <a:t>xkao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rkykc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Xkao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rfj;k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Gaon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tariya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saf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ગામના તળાવનો પાણી સાફ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Gamna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talavno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saf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1457392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;g unh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xank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ukyk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cu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xbZ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,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ufn;k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ukyk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cu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xsgs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Shahar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e </a:t>
                      </a:r>
                      <a:r>
                        <a:rPr lang="en-US" baseline="0" dirty="0" err="1" smtClean="0"/>
                        <a:t>nadiya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nala</a:t>
                      </a:r>
                      <a:r>
                        <a:rPr lang="en-US" baseline="0" dirty="0" smtClean="0"/>
                        <a:t> ban </a:t>
                      </a:r>
                      <a:r>
                        <a:rPr lang="en-US" baseline="0" dirty="0" err="1" smtClean="0"/>
                        <a:t>gehe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શહેરની આ નદી એક ગંડુ ગરનાળું બની ગઈ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Shaherni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nadi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gandu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garnalu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gai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5756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447800"/>
                <a:gridCol w="1142999"/>
                <a:gridCol w="1447800"/>
                <a:gridCol w="1981201"/>
                <a:gridCol w="1981199"/>
              </a:tblGrid>
              <a:tr h="42983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pyksa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eSnku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pysaA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pyks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eSnku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e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cj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Chalo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maidam</a:t>
                      </a:r>
                      <a:r>
                        <a:rPr lang="en-US" dirty="0" smtClean="0"/>
                        <a:t> m </a:t>
                      </a:r>
                      <a:r>
                        <a:rPr lang="en-US" dirty="0" err="1" smtClean="0"/>
                        <a:t>khele</a:t>
                      </a:r>
                      <a:r>
                        <a:rPr lang="en-US" dirty="0" smtClean="0"/>
                        <a:t> bar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u-IN" dirty="0" smtClean="0"/>
                        <a:t>ચાલો મેદાનમાં રમવા જઈએ.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Chalo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medanma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ramva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jaeai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9581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;g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vPNk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eSnku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,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eSnku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bane </a:t>
                      </a:r>
                      <a:r>
                        <a:rPr lang="en-US" dirty="0" err="1" smtClean="0"/>
                        <a:t>khel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maidan</a:t>
                      </a:r>
                      <a:r>
                        <a:rPr lang="en-US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આ એક સુંદર રમતનું મેદાન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sundar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ramatnu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medan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fiPpj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ns[k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RrSa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fiPpj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ns[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Tai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pichchar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dekhe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તમે કઈ ફિલ્મ જોઈ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Tame Kai film </a:t>
                      </a:r>
                      <a:r>
                        <a:rPr lang="en-US" dirty="0" err="1" smtClean="0"/>
                        <a:t>joe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10187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ukVd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ns[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kus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pysa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la&gt;k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geu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ukVd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ns[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tkcks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 </a:t>
                      </a:r>
                      <a:r>
                        <a:rPr lang="en-US" dirty="0" err="1" smtClean="0"/>
                        <a:t>sanjha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haman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natak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dekhe</a:t>
                      </a:r>
                      <a:r>
                        <a:rPr lang="en-US" dirty="0" smtClean="0"/>
                        <a:t> bar </a:t>
                      </a:r>
                      <a:r>
                        <a:rPr lang="en-US" dirty="0" err="1" smtClean="0"/>
                        <a:t>jabo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શું અમે સાંજે નાટક જોવા જઈએ.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ame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sanje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natak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jova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jaeai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135092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fFk;sVj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fdruh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nwj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fFk;sVj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drdk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nwfjgk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Theater </a:t>
                      </a:r>
                      <a:r>
                        <a:rPr lang="en-US" dirty="0" err="1" smtClean="0"/>
                        <a:t>katka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duriha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થિયેટર અહીંયાંથી કેટલી દૂર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Thiyetar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ahiyathi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ketli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dur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5989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447800"/>
                <a:gridCol w="1142999"/>
                <a:gridCol w="1447800"/>
                <a:gridCol w="1981201"/>
                <a:gridCol w="1981199"/>
              </a:tblGrid>
              <a:tr h="42983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bl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eSnku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HkhM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+&amp;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HkkM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+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,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eSnku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vcM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+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HkhM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r>
                        <a:rPr lang="en-US" dirty="0" err="1" smtClean="0"/>
                        <a:t>khel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maidan</a:t>
                      </a:r>
                      <a:r>
                        <a:rPr lang="en-US" dirty="0" smtClean="0"/>
                        <a:t> ma </a:t>
                      </a:r>
                      <a:r>
                        <a:rPr lang="en-US" dirty="0" err="1" smtClean="0"/>
                        <a:t>abad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bhid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haway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u-IN" dirty="0" smtClean="0"/>
                        <a:t>આ રમતના મેદાનમાં ભીડ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ramatna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medanma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bhid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9581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gekjs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ldZl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vk;k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rksj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'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ldZl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 tor </a:t>
                      </a:r>
                      <a:r>
                        <a:rPr lang="en-US" dirty="0" err="1" smtClean="0"/>
                        <a:t>shahar</a:t>
                      </a:r>
                      <a:r>
                        <a:rPr lang="en-US" baseline="0" dirty="0" smtClean="0"/>
                        <a:t> me </a:t>
                      </a:r>
                      <a:r>
                        <a:rPr lang="en-US" baseline="0" dirty="0" err="1" smtClean="0"/>
                        <a:t>sarkas</a:t>
                      </a:r>
                      <a:r>
                        <a:rPr lang="en-US" baseline="0" dirty="0" smtClean="0"/>
                        <a:t> aye </a:t>
                      </a:r>
                      <a:r>
                        <a:rPr lang="en-US" baseline="0" dirty="0" err="1" smtClean="0"/>
                        <a:t>haway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શું આપણા શહેરમાં સર્કલ આવ્યો છો?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aapna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Shaherma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sarkal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aavyo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chho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rqe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ksyrs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rSa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ksyFkl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Tai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khel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khelthas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તમે કઈ રમત રમો છો?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Tame </a:t>
                      </a:r>
                      <a:r>
                        <a:rPr lang="en-US" dirty="0" err="1" smtClean="0"/>
                        <a:t>kai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ramat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ramo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chho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10187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79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cSMfeaVu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gwW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cSMfeVau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ksyFko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 ha badminton </a:t>
                      </a:r>
                      <a:r>
                        <a:rPr lang="en-US" dirty="0" err="1" smtClean="0"/>
                        <a:t>khelthao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હું બેડમિંટન રમું છું.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</a:t>
                      </a:r>
                      <a:r>
                        <a:rPr lang="en-US" dirty="0" smtClean="0"/>
                        <a:t> Badminton </a:t>
                      </a:r>
                      <a:r>
                        <a:rPr lang="en-US" dirty="0" err="1" smtClean="0"/>
                        <a:t>ramu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chhu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135092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&gt;s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QwVcky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ns[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kuk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ksyuk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ilan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eksyk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QwVcky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ns[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kscj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mv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ksyscj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cus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ykxFksA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Mola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footbal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dekhebar</a:t>
                      </a:r>
                      <a:r>
                        <a:rPr lang="en-US" dirty="0" smtClean="0"/>
                        <a:t> au </a:t>
                      </a:r>
                      <a:r>
                        <a:rPr lang="en-US" dirty="0" err="1" smtClean="0"/>
                        <a:t>khebar</a:t>
                      </a:r>
                      <a:r>
                        <a:rPr lang="en-US" dirty="0" smtClean="0"/>
                        <a:t> bane </a:t>
                      </a:r>
                      <a:r>
                        <a:rPr lang="en-US" dirty="0" err="1" smtClean="0"/>
                        <a:t>lagthe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/>
                      </a:r>
                      <a:br>
                        <a:rPr lang="gu-IN" dirty="0" smtClean="0"/>
                      </a:br>
                      <a:r>
                        <a:rPr lang="gu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મને ફૂટબ 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  <a:r>
                        <a:rPr lang="gu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લ રમવાનું અને જોવાનું ગમે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Mame</a:t>
                      </a:r>
                      <a:r>
                        <a:rPr lang="en-US" dirty="0" smtClean="0"/>
                        <a:t> Football </a:t>
                      </a:r>
                      <a:r>
                        <a:rPr lang="en-US" dirty="0" err="1" smtClean="0"/>
                        <a:t>ramvu</a:t>
                      </a:r>
                      <a:r>
                        <a:rPr lang="en-US" dirty="0" smtClean="0"/>
                        <a:t> and </a:t>
                      </a:r>
                      <a:r>
                        <a:rPr lang="en-US" dirty="0" err="1" smtClean="0"/>
                        <a:t>jovu</a:t>
                      </a:r>
                      <a:r>
                        <a:rPr lang="en-US" dirty="0" smtClean="0"/>
                        <a:t> game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6174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447800"/>
                <a:gridCol w="1142999"/>
                <a:gridCol w="1447800"/>
                <a:gridCol w="1981201"/>
                <a:gridCol w="1981199"/>
              </a:tblGrid>
              <a:tr h="42983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çkar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[;e=h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jkT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[;ea=h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Rajya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mukhymantri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ka </a:t>
                      </a:r>
                      <a:r>
                        <a:rPr lang="en-US" dirty="0" err="1" smtClean="0"/>
                        <a:t>nav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u-IN" dirty="0" smtClean="0"/>
                        <a:t>રાજ્યના મુખ્યમંત્રીનું નામ શું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Rajyana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mukhyamantrinu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9581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uxj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dksbZ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çfl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) f[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kykM+h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jgrk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uxj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izfl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)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f[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kykM+h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 </a:t>
                      </a:r>
                      <a:r>
                        <a:rPr lang="en-US" dirty="0" err="1" smtClean="0"/>
                        <a:t>nagar</a:t>
                      </a:r>
                      <a:r>
                        <a:rPr lang="en-US" dirty="0" smtClean="0"/>
                        <a:t> me </a:t>
                      </a:r>
                      <a:r>
                        <a:rPr lang="en-US" dirty="0" err="1" smtClean="0"/>
                        <a:t>kono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parsiddha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khiladi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શું આ શહેરમાં કોઈ પ્રશિધ ખેલાડી રહે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shaherma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prashidh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kheladi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rahe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izfl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)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bgka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izfl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)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ys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kd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parsidha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lekhak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અહીંના પ્રખ્યાત લેખક કોણ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Ahina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Prakhyat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lekhak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10187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mudk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tUe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dc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gqvk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tue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dc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gksgs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Okhar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janam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kab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hohe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તેમનો જન્મ કયારે થયો હતો?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Temno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janma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kayare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thayo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hato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35092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mudk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tUe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dgka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gqvk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Fkk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vks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tue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drh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gksgs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Okhar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janam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kati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hohe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તેમનો જન્મ ક્યાં થયો હતો?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Temno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janma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thayo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hato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630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447800"/>
                <a:gridCol w="1142999"/>
                <a:gridCol w="1447800"/>
                <a:gridCol w="1981201"/>
                <a:gridCol w="1981199"/>
              </a:tblGrid>
              <a:tr h="42983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çkar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lcls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cM+h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unh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jkT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lcys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cM+s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ufn;k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dsku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Rajya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sable bade </a:t>
                      </a:r>
                      <a:r>
                        <a:rPr lang="en-US" dirty="0" err="1" smtClean="0"/>
                        <a:t>nadiya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kon</a:t>
                      </a:r>
                      <a:r>
                        <a:rPr lang="en-US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u-IN" dirty="0" smtClean="0"/>
                        <a:t>રાજ્યની સૌથી મોટી નદી કઈ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Rajyani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sauthi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moti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nadi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9581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jkt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tula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[;k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fdruh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jkt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kkuh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drdk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Rajdhani</a:t>
                      </a:r>
                      <a:r>
                        <a:rPr lang="en-US" dirty="0" smtClean="0"/>
                        <a:t> me </a:t>
                      </a:r>
                      <a:r>
                        <a:rPr lang="en-US" dirty="0" err="1" smtClean="0"/>
                        <a:t>katka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mankhe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પાટનગર ની જનસંખ્યા કેટલી છે 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Patnagar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jansankhya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ketli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 ?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;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izeq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[k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Qlysa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bgka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ijeq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[k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Qly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Ihan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parmukh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fasal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kon</a:t>
                      </a:r>
                      <a:r>
                        <a:rPr lang="en-US" baseline="0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અહીંનું મુખ્ય પાક કયું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Ahinu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mukhya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kyu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10187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89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Kruti Dev 010" pitchFamily="2" charset="0"/>
                        </a:rPr>
                        <a:t>uxj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izfl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)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oLrq,a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feyrh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\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uxj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ijfl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)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leku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feyFks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Nagar me </a:t>
                      </a:r>
                      <a:r>
                        <a:rPr lang="en-US" dirty="0" err="1" smtClean="0"/>
                        <a:t>parsiddha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saman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milthe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શહેરની પ્રસિદ્ધ વસ્તુઓ કઈ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Shaherni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prasidh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vastuo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135092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;g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uxj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fdl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oLrqvksa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,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izfl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)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,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uxj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leku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ijfl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)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 </a:t>
                      </a:r>
                      <a:r>
                        <a:rPr lang="en-US" dirty="0" err="1" smtClean="0"/>
                        <a:t>nagar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saman</a:t>
                      </a:r>
                      <a:r>
                        <a:rPr lang="en-US" dirty="0" smtClean="0"/>
                        <a:t> bar </a:t>
                      </a:r>
                      <a:r>
                        <a:rPr lang="en-US" dirty="0" err="1" smtClean="0"/>
                        <a:t>parsiddha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આ શહેર કઈ વસ્તુઓ માટે પ્રખ્યાત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Shaher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vastuo</a:t>
                      </a:r>
                      <a:r>
                        <a:rPr lang="en-US" dirty="0" smtClean="0"/>
                        <a:t> mate </a:t>
                      </a:r>
                      <a:r>
                        <a:rPr lang="en-US" dirty="0" err="1" smtClean="0"/>
                        <a:t>prakhyat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5117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447800"/>
                <a:gridCol w="1142999"/>
                <a:gridCol w="1447800"/>
                <a:gridCol w="1981201"/>
                <a:gridCol w="1981199"/>
              </a:tblGrid>
              <a:tr h="42983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91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gekjs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ns‘k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jkt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D;k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\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gej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ns‘k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jkt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kkuh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Hamar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desh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rajdhani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ka </a:t>
                      </a:r>
                      <a:r>
                        <a:rPr lang="en-US" baseline="0" dirty="0" err="1" smtClean="0"/>
                        <a:t>nav</a:t>
                      </a:r>
                      <a:r>
                        <a:rPr lang="en-US" baseline="0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gu-IN" dirty="0" smtClean="0"/>
                        <a:t>આપણા દેશના પાટનગરનું નામ શું છે?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Aapna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deshna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patnagarnu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shu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?</a:t>
                      </a:r>
                      <a:endParaRPr lang="en-US" dirty="0"/>
                    </a:p>
                  </a:txBody>
                  <a:tcPr/>
                </a:tc>
              </a:tr>
              <a:tr h="9581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92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ns'k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ç/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kkuea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=h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ekuuh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ujsUnz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eksnh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ns'k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kkuea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=h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ekuuh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ujsUnz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ekssnh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Hamar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desh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pardhanmantri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manniya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Narendra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Modi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ji</a:t>
                      </a:r>
                      <a:r>
                        <a:rPr lang="en-US" baseline="0" dirty="0" smtClean="0"/>
                        <a:t> hare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શ્રી નરેન્દ્ર મોદી દેશના વડાપ્રધાન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Shree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Narendra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Modi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deshna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Vadapradhn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chhe</a:t>
                      </a:r>
                      <a:r>
                        <a:rPr lang="en-US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93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ns'k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dqy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29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jkT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ns'k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e 29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jkT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Desh</a:t>
                      </a:r>
                      <a:r>
                        <a:rPr lang="en-US" dirty="0" smtClean="0"/>
                        <a:t> ma 29 </a:t>
                      </a:r>
                      <a:r>
                        <a:rPr lang="en-US" dirty="0" err="1" smtClean="0"/>
                        <a:t>rajya</a:t>
                      </a:r>
                      <a:r>
                        <a:rPr lang="en-US" dirty="0" smtClean="0"/>
                        <a:t> he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દેશમાં ૨૯ રાજ્ય છે.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Deshma</a:t>
                      </a:r>
                      <a:r>
                        <a:rPr lang="en-US" dirty="0" smtClean="0"/>
                        <a:t> 29 </a:t>
                      </a:r>
                      <a:r>
                        <a:rPr lang="en-US" dirty="0" err="1" smtClean="0"/>
                        <a:t>rajya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chhe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  <a:tr h="110187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94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ns'k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ikap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lcls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cm+h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ioZr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J`a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kyk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crkb;saA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ns‘k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ikp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lcys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cM+s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ijcr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crkoo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Desh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panch</a:t>
                      </a:r>
                      <a:r>
                        <a:rPr lang="en-US" baseline="0" dirty="0" smtClean="0"/>
                        <a:t> sable bade </a:t>
                      </a:r>
                      <a:r>
                        <a:rPr lang="en-US" baseline="0" dirty="0" err="1" smtClean="0"/>
                        <a:t>parbat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kav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batavav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અમને દેશની 5 સૌથી મોટી પર્વતમાળાઓ વિશે કહો.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Deshni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sauthi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moti</a:t>
                      </a:r>
                      <a:r>
                        <a:rPr lang="en-US" dirty="0" smtClean="0"/>
                        <a:t> 5 </a:t>
                      </a:r>
                      <a:r>
                        <a:rPr lang="en-US" dirty="0" err="1" smtClean="0"/>
                        <a:t>parvatiya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girimalao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vishe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batao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56419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295400"/>
                <a:gridCol w="1143000"/>
                <a:gridCol w="1600199"/>
                <a:gridCol w="1981201"/>
                <a:gridCol w="1981199"/>
              </a:tblGrid>
              <a:tr h="42983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95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ns'k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N%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cm+h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ufn;ka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;s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&amp;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xaxk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;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ewuk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]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czEgiq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=]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dksojh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]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xksnkojh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]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ueZnk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ns'k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lcys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cM+s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NS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ufn;k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uko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&amp;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xaxk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tequk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]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czEgiq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=]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dksojh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xksnkojh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]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ueZnk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Desh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sable bade </a:t>
                      </a:r>
                      <a:r>
                        <a:rPr lang="en-US" dirty="0" err="1" smtClean="0"/>
                        <a:t>chhai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nadiya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nav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ganga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jamuna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bramputra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kaweri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godawari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narmada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દેશની મોટી છ નાડીઓ આ છે- ગંગા, યમુના, બ્રમ્હપુત્ર, કાવેરી ગોદાવરી .નર્મદા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Dēśanī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mōṭī</a:t>
                      </a:r>
                      <a:r>
                        <a:rPr lang="en-US" dirty="0" smtClean="0"/>
                        <a:t> cha </a:t>
                      </a:r>
                      <a:r>
                        <a:rPr lang="en-US" dirty="0" err="1" smtClean="0"/>
                        <a:t>nāḍīō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āa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chhē</a:t>
                      </a:r>
                      <a:r>
                        <a:rPr lang="en-US" dirty="0" smtClean="0"/>
                        <a:t>- </a:t>
                      </a:r>
                      <a:r>
                        <a:rPr lang="en-US" dirty="0" err="1" smtClean="0"/>
                        <a:t>gaṅgā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yamunā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bramhaputra</a:t>
                      </a:r>
                      <a:r>
                        <a:rPr lang="en-US" dirty="0" smtClean="0"/>
                        <a:t>, </a:t>
                      </a:r>
                      <a:r>
                        <a:rPr lang="en-US" dirty="0" err="1" smtClean="0"/>
                        <a:t>kāvērī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gōdāvarī.Narmadā</a:t>
                      </a:r>
                      <a:endParaRPr lang="en-US" dirty="0"/>
                    </a:p>
                  </a:txBody>
                  <a:tcPr/>
                </a:tc>
              </a:tr>
              <a:tr h="95817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96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egkRek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tUe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iksjcanj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xqtjkr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esa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gqvk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FkkA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egkRekxka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tue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xqtjkr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ikjcanj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gks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jhfgl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Mahatma Gandhi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janam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gujrat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porbandar</a:t>
                      </a:r>
                      <a:r>
                        <a:rPr lang="en-US" dirty="0" smtClean="0"/>
                        <a:t> ma </a:t>
                      </a:r>
                      <a:r>
                        <a:rPr lang="en-US" dirty="0" err="1" smtClean="0"/>
                        <a:t>hoy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rihis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>
                          <a:latin typeface="Kruti Dev 010" pitchFamily="2" charset="0"/>
                        </a:rPr>
                        <a:t>મહાત્મા ગાંધી નો જન્મ પોરબંદરમાં થયો હતો.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+mj-lt"/>
                        </a:rPr>
                        <a:t>Mahatma </a:t>
                      </a:r>
                      <a:r>
                        <a:rPr lang="en-US" dirty="0" err="1" smtClean="0">
                          <a:latin typeface="+mj-lt"/>
                        </a:rPr>
                        <a:t>gandhi</a:t>
                      </a:r>
                      <a:r>
                        <a:rPr lang="en-US" dirty="0" smtClean="0">
                          <a:latin typeface="+mj-lt"/>
                        </a:rPr>
                        <a:t> no </a:t>
                      </a:r>
                      <a:r>
                        <a:rPr lang="en-US" dirty="0" err="1" smtClean="0">
                          <a:latin typeface="+mj-lt"/>
                        </a:rPr>
                        <a:t>janma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porbandarma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thayo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hato</a:t>
                      </a:r>
                      <a:r>
                        <a:rPr lang="en-US" dirty="0" smtClean="0">
                          <a:latin typeface="+mj-lt"/>
                        </a:rPr>
                        <a:t>.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847598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97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,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ojsLV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fo'o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dh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lcl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maph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pksVh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,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ojsLV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fo'o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lcys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mapk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pksVh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Evrest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vishva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sable </a:t>
                      </a:r>
                      <a:r>
                        <a:rPr lang="en-US" dirty="0" err="1" smtClean="0"/>
                        <a:t>uncha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choti</a:t>
                      </a:r>
                      <a:r>
                        <a:rPr lang="en-US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>
                          <a:latin typeface="Kruti Dev 010" pitchFamily="2" charset="0"/>
                        </a:rPr>
                        <a:t>એવરેસ્ટ વિશ્વનો સર્વોચ્ચ શિખર છે.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+mj-lt"/>
                        </a:rPr>
                        <a:t>Evrest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Vishvno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sarvocha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shikhar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chhe</a:t>
                      </a:r>
                      <a:r>
                        <a:rPr lang="en-US" dirty="0" smtClean="0">
                          <a:latin typeface="+mj-lt"/>
                        </a:rPr>
                        <a:t>.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255196"/>
          <a:ext cx="8458199" cy="56419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/>
                <a:gridCol w="1295400"/>
                <a:gridCol w="1143000"/>
                <a:gridCol w="1600199"/>
                <a:gridCol w="1981201"/>
                <a:gridCol w="1981199"/>
              </a:tblGrid>
              <a:tr h="42983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Ø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fgUnh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NRrhlx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&lt;h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jkseu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ગુજરાતી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/>
                        <a:t>ગુજરાતી રોમન</a:t>
                      </a:r>
                      <a:endParaRPr lang="en-US" dirty="0"/>
                    </a:p>
                  </a:txBody>
                  <a:tcPr/>
                </a:tc>
              </a:tr>
              <a:tr h="1101877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98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eqEcbZ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psUubZ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dksydkrk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fnYyh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ns'k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pkj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çeq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[k '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eqEcbZ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psUubZ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dksydkrk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vm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fnYyh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ns'k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pkj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ijeq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[k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‘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kgj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Mumbai Chennai </a:t>
                      </a:r>
                      <a:r>
                        <a:rPr lang="en-US" dirty="0" err="1" smtClean="0"/>
                        <a:t>kolkata</a:t>
                      </a:r>
                      <a:r>
                        <a:rPr lang="en-US" dirty="0" smtClean="0"/>
                        <a:t> au </a:t>
                      </a:r>
                      <a:r>
                        <a:rPr lang="en-US" dirty="0" err="1" smtClean="0"/>
                        <a:t>dilli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desh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parmukh</a:t>
                      </a:r>
                      <a:r>
                        <a:rPr lang="en-US" baseline="0" dirty="0" smtClean="0"/>
                        <a:t> char </a:t>
                      </a:r>
                      <a:r>
                        <a:rPr lang="en-US" baseline="0" dirty="0" err="1" smtClean="0"/>
                        <a:t>shahar</a:t>
                      </a:r>
                      <a:r>
                        <a:rPr lang="en-US" baseline="0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>
                          <a:latin typeface="Kruti Dev 010" pitchFamily="2" charset="0"/>
                        </a:rPr>
                        <a:t>મુંબઈ, ચેન્નાઇ, કોલકાતા અને દિલ્લી દેશના ચાર મુખ્ય શહેરો છે.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+mj-lt"/>
                        </a:rPr>
                        <a:t>Mumbai</a:t>
                      </a:r>
                      <a:r>
                        <a:rPr lang="en-US" baseline="0" dirty="0" smtClean="0">
                          <a:latin typeface="+mj-lt"/>
                        </a:rPr>
                        <a:t>, Chennai, Kolkata </a:t>
                      </a:r>
                      <a:r>
                        <a:rPr lang="en-US" baseline="0" dirty="0" err="1" smtClean="0">
                          <a:latin typeface="+mj-lt"/>
                        </a:rPr>
                        <a:t>ane</a:t>
                      </a:r>
                      <a:r>
                        <a:rPr lang="en-US" baseline="0" dirty="0" smtClean="0">
                          <a:latin typeface="+mj-lt"/>
                        </a:rPr>
                        <a:t> </a:t>
                      </a:r>
                      <a:r>
                        <a:rPr lang="en-US" baseline="0" dirty="0" err="1" smtClean="0">
                          <a:latin typeface="+mj-lt"/>
                        </a:rPr>
                        <a:t>dilli</a:t>
                      </a:r>
                      <a:r>
                        <a:rPr lang="en-US" baseline="0" dirty="0" smtClean="0">
                          <a:latin typeface="+mj-lt"/>
                        </a:rPr>
                        <a:t> </a:t>
                      </a:r>
                      <a:r>
                        <a:rPr lang="en-US" baseline="0" dirty="0" err="1" smtClean="0">
                          <a:latin typeface="+mj-lt"/>
                        </a:rPr>
                        <a:t>deshna</a:t>
                      </a:r>
                      <a:r>
                        <a:rPr lang="en-US" baseline="0" dirty="0" smtClean="0">
                          <a:latin typeface="+mj-lt"/>
                        </a:rPr>
                        <a:t> char </a:t>
                      </a:r>
                      <a:r>
                        <a:rPr lang="en-US" baseline="0" dirty="0" err="1" smtClean="0">
                          <a:latin typeface="+mj-lt"/>
                        </a:rPr>
                        <a:t>mukhya</a:t>
                      </a:r>
                      <a:r>
                        <a:rPr lang="en-US" baseline="0" dirty="0" smtClean="0">
                          <a:latin typeface="+mj-lt"/>
                        </a:rPr>
                        <a:t> </a:t>
                      </a:r>
                      <a:r>
                        <a:rPr lang="en-US" baseline="0" dirty="0" err="1" smtClean="0">
                          <a:latin typeface="+mj-lt"/>
                        </a:rPr>
                        <a:t>shahero</a:t>
                      </a:r>
                      <a:r>
                        <a:rPr lang="en-US" baseline="0" dirty="0" smtClean="0">
                          <a:latin typeface="+mj-lt"/>
                        </a:rPr>
                        <a:t> </a:t>
                      </a:r>
                      <a:r>
                        <a:rPr lang="en-US" baseline="0" dirty="0" err="1" smtClean="0">
                          <a:latin typeface="+mj-lt"/>
                        </a:rPr>
                        <a:t>chhe</a:t>
                      </a:r>
                      <a:r>
                        <a:rPr lang="en-US" baseline="0" dirty="0" smtClean="0">
                          <a:latin typeface="+mj-lt"/>
                        </a:rPr>
                        <a:t>.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135092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99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Kruti Dev 010" pitchFamily="2" charset="0"/>
                        </a:rPr>
                        <a:t>jfoUnz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ukFk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VSxksj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x.k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jk’Vªxku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 smtClean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jfoUnzukFk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VSxksj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[k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tu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x.k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eu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jk’Vxku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gjs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Ravindra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nath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taigor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likhe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gan</a:t>
                      </a:r>
                      <a:r>
                        <a:rPr lang="en-US" baseline="0" dirty="0" smtClean="0"/>
                        <a:t> man </a:t>
                      </a:r>
                      <a:r>
                        <a:rPr lang="en-US" baseline="0" dirty="0" err="1" smtClean="0"/>
                        <a:t>rashtragaan</a:t>
                      </a:r>
                      <a:r>
                        <a:rPr lang="en-US" baseline="0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>
                          <a:latin typeface="Kruti Dev 010" pitchFamily="2" charset="0"/>
                        </a:rPr>
                        <a:t>રવીન્દ્ર નાથ ટાગોર દાવર લખવામાં આવેલ જનગાનમાં છે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.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+mj-lt"/>
                        </a:rPr>
                        <a:t>Ravindra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nath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tagor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davra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lakhvama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aavel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janganman</a:t>
                      </a:r>
                      <a:r>
                        <a:rPr lang="en-US" baseline="0" dirty="0" smtClean="0">
                          <a:latin typeface="+mj-lt"/>
                        </a:rPr>
                        <a:t> </a:t>
                      </a:r>
                      <a:r>
                        <a:rPr lang="en-US" baseline="0" dirty="0" err="1" smtClean="0">
                          <a:latin typeface="+mj-lt"/>
                        </a:rPr>
                        <a:t>chhe</a:t>
                      </a:r>
                      <a:r>
                        <a:rPr lang="en-US" baseline="0" dirty="0" smtClean="0">
                          <a:latin typeface="+mj-lt"/>
                        </a:rPr>
                        <a:t>.</a:t>
                      </a:r>
                      <a:endParaRPr lang="en-US" dirty="0" smtClean="0">
                        <a:latin typeface="+mj-lt"/>
                      </a:endParaRPr>
                    </a:p>
                  </a:txBody>
                  <a:tcPr/>
                </a:tc>
              </a:tr>
              <a:tr h="1350921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Kruti Dev 010" pitchFamily="2" charset="0"/>
                        </a:rPr>
                        <a:t>100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cafdepUnz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pV~Vksik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/;k;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dk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fy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kk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oansekrje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~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jk’Vªh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xhr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gSA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Kruti Dev 010" pitchFamily="2" charset="0"/>
                        </a:rPr>
                        <a:t>cafdepUnz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dirty="0" err="1" smtClean="0">
                          <a:latin typeface="Kruti Dev 010" pitchFamily="2" charset="0"/>
                        </a:rPr>
                        <a:t>pV~Vksik</a:t>
                      </a:r>
                      <a:r>
                        <a:rPr lang="en-US" dirty="0" smtClean="0">
                          <a:latin typeface="Kruti Dev 010" pitchFamily="2" charset="0"/>
                        </a:rPr>
                        <a:t>/;k;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ds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fy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[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ks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oansekrje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~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jk’Vh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;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xhr</a:t>
                      </a:r>
                      <a:r>
                        <a:rPr lang="en-US" baseline="0" dirty="0" smtClean="0">
                          <a:latin typeface="Kruti Dev 010" pitchFamily="2" charset="0"/>
                        </a:rPr>
                        <a:t> </a:t>
                      </a:r>
                      <a:r>
                        <a:rPr lang="en-US" baseline="0" dirty="0" err="1" smtClean="0">
                          <a:latin typeface="Kruti Dev 010" pitchFamily="2" charset="0"/>
                        </a:rPr>
                        <a:t>gjsA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Bankimchandra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chattopadhyay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likhe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vandemataram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rashtriygeet</a:t>
                      </a:r>
                      <a:r>
                        <a:rPr lang="en-US" baseline="0" dirty="0" smtClean="0"/>
                        <a:t> 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u-IN" dirty="0" smtClean="0">
                          <a:latin typeface="Kruti Dev 010" pitchFamily="2" charset="0"/>
                        </a:rPr>
                        <a:t>બંકિમચંદ્ર ચટોપાધ્યાય દાવર લખવામાં આવેલ વંદે માતરમ રાષ્ટ્ર ગીત છે.</a:t>
                      </a:r>
                      <a:endParaRPr lang="en-US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+mj-lt"/>
                        </a:rPr>
                        <a:t>Bankimchandra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Chatopadhyay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davra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lakhavama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aavel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Vande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mataram</a:t>
                      </a:r>
                      <a:r>
                        <a:rPr lang="en-US" dirty="0" smtClean="0">
                          <a:latin typeface="+mj-lt"/>
                        </a:rPr>
                        <a:t> </a:t>
                      </a:r>
                      <a:r>
                        <a:rPr lang="en-US" dirty="0" err="1" smtClean="0">
                          <a:latin typeface="+mj-lt"/>
                        </a:rPr>
                        <a:t>Rashtra</a:t>
                      </a:r>
                      <a:r>
                        <a:rPr lang="en-US" baseline="0" dirty="0" smtClean="0">
                          <a:latin typeface="+mj-lt"/>
                        </a:rPr>
                        <a:t> </a:t>
                      </a:r>
                      <a:r>
                        <a:rPr lang="en-US" baseline="0" dirty="0" err="1" smtClean="0">
                          <a:latin typeface="+mj-lt"/>
                        </a:rPr>
                        <a:t>geet</a:t>
                      </a:r>
                      <a:r>
                        <a:rPr lang="en-US" baseline="0" dirty="0" smtClean="0">
                          <a:latin typeface="+mj-lt"/>
                        </a:rPr>
                        <a:t> </a:t>
                      </a:r>
                      <a:r>
                        <a:rPr lang="en-US" baseline="0" dirty="0" err="1" smtClean="0">
                          <a:latin typeface="+mj-lt"/>
                        </a:rPr>
                        <a:t>Chhe</a:t>
                      </a:r>
                      <a:r>
                        <a:rPr lang="en-US" baseline="0" dirty="0" smtClean="0">
                          <a:latin typeface="+mj-lt"/>
                        </a:rPr>
                        <a:t>.</a:t>
                      </a:r>
                      <a:endParaRPr lang="en-US" dirty="0" smtClean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i-IN" sz="6600" dirty="0" smtClean="0">
                <a:solidFill>
                  <a:srgbClr val="FF0000"/>
                </a:solidFill>
              </a:rPr>
              <a:t>यह पूर्वी हिन्दी की प्रमुख बोली है और छत्तीसगढ़ राज्य की प्रमुख भाषा है</a:t>
            </a:r>
            <a:endParaRPr lang="en-US" sz="6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0"/>
            <a:ext cx="8229600" cy="1981200"/>
          </a:xfrm>
        </p:spPr>
        <p:txBody>
          <a:bodyPr>
            <a:noAutofit/>
          </a:bodyPr>
          <a:lstStyle/>
          <a:p>
            <a:pPr algn="just"/>
            <a:r>
              <a:rPr lang="en-US" sz="5400" dirty="0" smtClean="0">
                <a:solidFill>
                  <a:srgbClr val="FF0000"/>
                </a:solidFill>
              </a:rPr>
              <a:t/>
            </a:r>
            <a:br>
              <a:rPr lang="en-US" sz="5400" dirty="0" smtClean="0">
                <a:solidFill>
                  <a:srgbClr val="FF0000"/>
                </a:solidFill>
              </a:rPr>
            </a:br>
            <a:r>
              <a:rPr lang="hi-IN" sz="5400" dirty="0" smtClean="0">
                <a:solidFill>
                  <a:srgbClr val="FF0000"/>
                </a:solidFill>
              </a:rPr>
              <a:t/>
            </a:r>
            <a:br>
              <a:rPr lang="hi-IN" sz="5400" dirty="0" smtClean="0">
                <a:solidFill>
                  <a:srgbClr val="FF0000"/>
                </a:solidFill>
              </a:rPr>
            </a:br>
            <a:r>
              <a:rPr lang="hi-IN" sz="5400" dirty="0" smtClean="0">
                <a:solidFill>
                  <a:srgbClr val="FF0000"/>
                </a:solidFill>
              </a:rPr>
              <a:t>सन् 875 ईस्वी में </a:t>
            </a:r>
            <a:r>
              <a:rPr lang="hi-IN" sz="5400" u="sng" dirty="0" smtClean="0">
                <a:solidFill>
                  <a:srgbClr val="FF0000"/>
                </a:solidFill>
                <a:hlinkClick r:id="rId2" tooltip="बिलासपुर"/>
              </a:rPr>
              <a:t>बिलासपुर</a:t>
            </a:r>
            <a:r>
              <a:rPr lang="hi-IN" sz="5400" dirty="0" smtClean="0">
                <a:solidFill>
                  <a:srgbClr val="FF0000"/>
                </a:solidFill>
              </a:rPr>
              <a:t> जिले के रतनपुर में चेदिवंशीय राजा कल्लोल का राज्य था।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457200"/>
            <a:ext cx="66143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0070C0"/>
                </a:solidFill>
                <a:latin typeface="Kruti Dev 010" pitchFamily="2" charset="0"/>
              </a:rPr>
              <a:t>NRrhlx</a:t>
            </a:r>
            <a:r>
              <a:rPr lang="en-US" sz="5400" b="1" dirty="0" smtClean="0">
                <a:solidFill>
                  <a:srgbClr val="0070C0"/>
                </a:solidFill>
                <a:latin typeface="Kruti Dev 010" pitchFamily="2" charset="0"/>
              </a:rPr>
              <a:t>&lt;h </a:t>
            </a:r>
            <a:r>
              <a:rPr lang="en-US" sz="5400" b="1" dirty="0" err="1" smtClean="0">
                <a:solidFill>
                  <a:srgbClr val="0070C0"/>
                </a:solidFill>
                <a:latin typeface="Kruti Dev 010" pitchFamily="2" charset="0"/>
              </a:rPr>
              <a:t>cksyh</a:t>
            </a:r>
            <a:r>
              <a:rPr lang="en-US" sz="5400" b="1" dirty="0" smtClean="0">
                <a:solidFill>
                  <a:srgbClr val="0070C0"/>
                </a:solidFill>
                <a:latin typeface="Kruti Dev 010" pitchFamily="2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Kruti Dev 010" pitchFamily="2" charset="0"/>
              </a:rPr>
              <a:t>dk</a:t>
            </a:r>
            <a:r>
              <a:rPr lang="en-US" sz="5400" b="1" dirty="0" smtClean="0">
                <a:solidFill>
                  <a:srgbClr val="0070C0"/>
                </a:solidFill>
                <a:latin typeface="Kruti Dev 010" pitchFamily="2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Kruti Dev 010" pitchFamily="2" charset="0"/>
              </a:rPr>
              <a:t>bfrgkl</a:t>
            </a:r>
            <a:endParaRPr lang="en-US" sz="5400" b="1" dirty="0">
              <a:solidFill>
                <a:srgbClr val="0070C0"/>
              </a:solidFill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None/>
            </a:pPr>
            <a:r>
              <a:rPr lang="en-US" sz="6000" dirty="0" smtClean="0">
                <a:solidFill>
                  <a:srgbClr val="FF0000"/>
                </a:solidFill>
              </a:rPr>
              <a:t> </a:t>
            </a:r>
            <a:r>
              <a:rPr lang="hi-IN" sz="6000" dirty="0" smtClean="0">
                <a:solidFill>
                  <a:srgbClr val="FF0000"/>
                </a:solidFill>
              </a:rPr>
              <a:t>उस समय का “दक्षिण कोसल” ही “महाकोसल” था और यही “बृहत् छत्तीसगढ़” था, </a:t>
            </a:r>
            <a:br>
              <a:rPr lang="hi-IN" sz="6000" dirty="0" smtClean="0">
                <a:solidFill>
                  <a:srgbClr val="FF0000"/>
                </a:solidFill>
              </a:rPr>
            </a:br>
            <a:endParaRPr 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i-IN" sz="6600" dirty="0" smtClean="0">
                <a:solidFill>
                  <a:srgbClr val="FF0000"/>
                </a:solidFill>
              </a:rPr>
              <a:t>दक्षिण कोसल में उड़ीसा, महाराष्ट्र और मध्यप्रदेश के कुछ जिले, शामिल थे।</a:t>
            </a:r>
            <a:endParaRPr 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1341</TotalTime>
  <Words>4143</Words>
  <Application>Microsoft Office PowerPoint</Application>
  <PresentationFormat>On-screen Show (4:3)</PresentationFormat>
  <Paragraphs>791</Paragraphs>
  <Slides>58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Office Theme</vt:lpstr>
      <vt:lpstr>usg# ;qok dsUnz laxBu  jk;iqj] NRrhlx&lt;+ ,d Hkkjr&amp;Js’B Hkkjr</vt:lpstr>
      <vt:lpstr>Hkk’kk f'k{k.k</vt:lpstr>
      <vt:lpstr>Slide 3</vt:lpstr>
      <vt:lpstr>Slide 4</vt:lpstr>
      <vt:lpstr>Slide 5</vt:lpstr>
      <vt:lpstr>Slide 6</vt:lpstr>
      <vt:lpstr>  सन् 875 ईस्वी में बिलासपुर जिले के रतनपुर में चेदिवंशीय राजा कल्लोल का राज्य था।</vt:lpstr>
      <vt:lpstr>Slide 8</vt:lpstr>
      <vt:lpstr>Slide 9</vt:lpstr>
      <vt:lpstr>Slide 10</vt:lpstr>
      <vt:lpstr>Slide 11</vt:lpstr>
      <vt:lpstr>Slide 12</vt:lpstr>
      <vt:lpstr>Slide 13</vt:lpstr>
      <vt:lpstr>Slide 14</vt:lpstr>
      <vt:lpstr>छत्तीसगढ़ी साहित्य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NRrhlx&lt;+h Hkk’kk ds fodkl gsrq mBk;s tk jgs dne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usg# ;qok dsUnz laxBu  jk;iqj] NRrhlx&lt;+ ,d Hkkjr&amp; Js’B Hkkjr</dc:title>
  <dc:creator>NYK</dc:creator>
  <cp:lastModifiedBy>NYK</cp:lastModifiedBy>
  <cp:revision>148</cp:revision>
  <dcterms:created xsi:type="dcterms:W3CDTF">2006-08-16T00:00:00Z</dcterms:created>
  <dcterms:modified xsi:type="dcterms:W3CDTF">2020-11-21T15:03:52Z</dcterms:modified>
</cp:coreProperties>
</file>