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9"/>
  </p:notesMasterIdLst>
  <p:sldIdLst>
    <p:sldId id="256" r:id="rId2"/>
    <p:sldId id="258" r:id="rId3"/>
    <p:sldId id="259" r:id="rId4"/>
    <p:sldId id="260" r:id="rId5"/>
    <p:sldId id="261" r:id="rId6"/>
    <p:sldId id="262" r:id="rId7"/>
    <p:sldId id="263" r:id="rId8"/>
    <p:sldId id="265" r:id="rId9"/>
    <p:sldId id="266" r:id="rId10"/>
    <p:sldId id="267" r:id="rId11"/>
    <p:sldId id="268" r:id="rId12"/>
    <p:sldId id="269" r:id="rId13"/>
    <p:sldId id="288" r:id="rId14"/>
    <p:sldId id="278" r:id="rId15"/>
    <p:sldId id="281" r:id="rId16"/>
    <p:sldId id="282" r:id="rId17"/>
    <p:sldId id="280" r:id="rId18"/>
    <p:sldId id="279" r:id="rId19"/>
    <p:sldId id="289" r:id="rId20"/>
    <p:sldId id="284" r:id="rId21"/>
    <p:sldId id="271" r:id="rId22"/>
    <p:sldId id="283" r:id="rId23"/>
    <p:sldId id="272" r:id="rId24"/>
    <p:sldId id="273" r:id="rId25"/>
    <p:sldId id="287" r:id="rId26"/>
    <p:sldId id="286" r:id="rId27"/>
    <p:sldId id="328" r:id="rId28"/>
    <p:sldId id="275" r:id="rId29"/>
    <p:sldId id="277" r:id="rId30"/>
    <p:sldId id="276" r:id="rId31"/>
    <p:sldId id="292" r:id="rId32"/>
    <p:sldId id="316" r:id="rId33"/>
    <p:sldId id="318" r:id="rId34"/>
    <p:sldId id="323" r:id="rId35"/>
    <p:sldId id="324" r:id="rId36"/>
    <p:sldId id="325" r:id="rId37"/>
    <p:sldId id="327" r:id="rId38"/>
    <p:sldId id="326" r:id="rId39"/>
    <p:sldId id="305" r:id="rId40"/>
    <p:sldId id="331" r:id="rId41"/>
    <p:sldId id="293" r:id="rId42"/>
    <p:sldId id="317" r:id="rId43"/>
    <p:sldId id="294" r:id="rId44"/>
    <p:sldId id="295" r:id="rId45"/>
    <p:sldId id="306" r:id="rId46"/>
    <p:sldId id="314" r:id="rId47"/>
    <p:sldId id="315" r:id="rId48"/>
    <p:sldId id="330" r:id="rId49"/>
    <p:sldId id="308" r:id="rId50"/>
    <p:sldId id="309" r:id="rId51"/>
    <p:sldId id="310" r:id="rId52"/>
    <p:sldId id="297" r:id="rId53"/>
    <p:sldId id="298" r:id="rId54"/>
    <p:sldId id="303" r:id="rId55"/>
    <p:sldId id="313" r:id="rId56"/>
    <p:sldId id="311" r:id="rId57"/>
    <p:sldId id="312" r:id="rId58"/>
    <p:sldId id="329" r:id="rId59"/>
    <p:sldId id="319" r:id="rId60"/>
    <p:sldId id="320" r:id="rId61"/>
    <p:sldId id="321" r:id="rId62"/>
    <p:sldId id="322" r:id="rId63"/>
    <p:sldId id="332" r:id="rId64"/>
    <p:sldId id="333" r:id="rId65"/>
    <p:sldId id="334" r:id="rId66"/>
    <p:sldId id="335" r:id="rId67"/>
    <p:sldId id="336" r:id="rId68"/>
    <p:sldId id="337" r:id="rId69"/>
    <p:sldId id="338" r:id="rId70"/>
    <p:sldId id="339"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363" r:id="rId95"/>
    <p:sldId id="364" r:id="rId96"/>
    <p:sldId id="365" r:id="rId97"/>
    <p:sldId id="257"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 /><Relationship Id="rId21" Type="http://schemas.openxmlformats.org/officeDocument/2006/relationships/slide" Target="slides/slide20.xml" /><Relationship Id="rId42" Type="http://schemas.openxmlformats.org/officeDocument/2006/relationships/slide" Target="slides/slide41.xml" /><Relationship Id="rId47" Type="http://schemas.openxmlformats.org/officeDocument/2006/relationships/slide" Target="slides/slide46.xml" /><Relationship Id="rId63" Type="http://schemas.openxmlformats.org/officeDocument/2006/relationships/slide" Target="slides/slide62.xml" /><Relationship Id="rId68" Type="http://schemas.openxmlformats.org/officeDocument/2006/relationships/slide" Target="slides/slide67.xml" /><Relationship Id="rId84" Type="http://schemas.openxmlformats.org/officeDocument/2006/relationships/slide" Target="slides/slide83.xml" /><Relationship Id="rId89" Type="http://schemas.openxmlformats.org/officeDocument/2006/relationships/slide" Target="slides/slide88.xml" /><Relationship Id="rId7" Type="http://schemas.openxmlformats.org/officeDocument/2006/relationships/slide" Target="slides/slide6.xml" /><Relationship Id="rId71" Type="http://schemas.openxmlformats.org/officeDocument/2006/relationships/slide" Target="slides/slide70.xml" /><Relationship Id="rId92" Type="http://schemas.openxmlformats.org/officeDocument/2006/relationships/slide" Target="slides/slide91.xml" /><Relationship Id="rId2" Type="http://schemas.openxmlformats.org/officeDocument/2006/relationships/slide" Target="slides/slide1.xml" /><Relationship Id="rId16" Type="http://schemas.openxmlformats.org/officeDocument/2006/relationships/slide" Target="slides/slide15.xml" /><Relationship Id="rId29" Type="http://schemas.openxmlformats.org/officeDocument/2006/relationships/slide" Target="slides/slide28.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slide" Target="slides/slide52.xml" /><Relationship Id="rId58" Type="http://schemas.openxmlformats.org/officeDocument/2006/relationships/slide" Target="slides/slide57.xml" /><Relationship Id="rId66" Type="http://schemas.openxmlformats.org/officeDocument/2006/relationships/slide" Target="slides/slide65.xml" /><Relationship Id="rId74" Type="http://schemas.openxmlformats.org/officeDocument/2006/relationships/slide" Target="slides/slide73.xml" /><Relationship Id="rId79" Type="http://schemas.openxmlformats.org/officeDocument/2006/relationships/slide" Target="slides/slide78.xml" /><Relationship Id="rId87" Type="http://schemas.openxmlformats.org/officeDocument/2006/relationships/slide" Target="slides/slide86.xml" /><Relationship Id="rId102" Type="http://schemas.openxmlformats.org/officeDocument/2006/relationships/theme" Target="theme/theme1.xml" /><Relationship Id="rId5" Type="http://schemas.openxmlformats.org/officeDocument/2006/relationships/slide" Target="slides/slide4.xml" /><Relationship Id="rId61" Type="http://schemas.openxmlformats.org/officeDocument/2006/relationships/slide" Target="slides/slide60.xml" /><Relationship Id="rId82" Type="http://schemas.openxmlformats.org/officeDocument/2006/relationships/slide" Target="slides/slide81.xml" /><Relationship Id="rId90" Type="http://schemas.openxmlformats.org/officeDocument/2006/relationships/slide" Target="slides/slide89.xml" /><Relationship Id="rId95" Type="http://schemas.openxmlformats.org/officeDocument/2006/relationships/slide" Target="slides/slide94.xml" /><Relationship Id="rId19" Type="http://schemas.openxmlformats.org/officeDocument/2006/relationships/slide" Target="slides/slide1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slide" Target="slides/slide55.xml" /><Relationship Id="rId64" Type="http://schemas.openxmlformats.org/officeDocument/2006/relationships/slide" Target="slides/slide63.xml" /><Relationship Id="rId69" Type="http://schemas.openxmlformats.org/officeDocument/2006/relationships/slide" Target="slides/slide68.xml" /><Relationship Id="rId77" Type="http://schemas.openxmlformats.org/officeDocument/2006/relationships/slide" Target="slides/slide76.xml" /><Relationship Id="rId100" Type="http://schemas.openxmlformats.org/officeDocument/2006/relationships/presProps" Target="presProps.xml" /><Relationship Id="rId8" Type="http://schemas.openxmlformats.org/officeDocument/2006/relationships/slide" Target="slides/slide7.xml" /><Relationship Id="rId51" Type="http://schemas.openxmlformats.org/officeDocument/2006/relationships/slide" Target="slides/slide50.xml" /><Relationship Id="rId72" Type="http://schemas.openxmlformats.org/officeDocument/2006/relationships/slide" Target="slides/slide71.xml" /><Relationship Id="rId80" Type="http://schemas.openxmlformats.org/officeDocument/2006/relationships/slide" Target="slides/slide79.xml" /><Relationship Id="rId85" Type="http://schemas.openxmlformats.org/officeDocument/2006/relationships/slide" Target="slides/slide84.xml" /><Relationship Id="rId93" Type="http://schemas.openxmlformats.org/officeDocument/2006/relationships/slide" Target="slides/slide92.xml" /><Relationship Id="rId98" Type="http://schemas.openxmlformats.org/officeDocument/2006/relationships/slide" Target="slides/slide97.xml" /><Relationship Id="rId3" Type="http://schemas.openxmlformats.org/officeDocument/2006/relationships/slide" Target="slides/slide2.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59" Type="http://schemas.openxmlformats.org/officeDocument/2006/relationships/slide" Target="slides/slide58.xml" /><Relationship Id="rId67" Type="http://schemas.openxmlformats.org/officeDocument/2006/relationships/slide" Target="slides/slide66.xml" /><Relationship Id="rId103" Type="http://schemas.openxmlformats.org/officeDocument/2006/relationships/tableStyles" Target="tableStyles.xml" /><Relationship Id="rId20" Type="http://schemas.openxmlformats.org/officeDocument/2006/relationships/slide" Target="slides/slide19.xml" /><Relationship Id="rId41" Type="http://schemas.openxmlformats.org/officeDocument/2006/relationships/slide" Target="slides/slide40.xml" /><Relationship Id="rId54" Type="http://schemas.openxmlformats.org/officeDocument/2006/relationships/slide" Target="slides/slide53.xml" /><Relationship Id="rId62" Type="http://schemas.openxmlformats.org/officeDocument/2006/relationships/slide" Target="slides/slide61.xml" /><Relationship Id="rId70" Type="http://schemas.openxmlformats.org/officeDocument/2006/relationships/slide" Target="slides/slide69.xml" /><Relationship Id="rId75" Type="http://schemas.openxmlformats.org/officeDocument/2006/relationships/slide" Target="slides/slide74.xml" /><Relationship Id="rId83" Type="http://schemas.openxmlformats.org/officeDocument/2006/relationships/slide" Target="slides/slide82.xml" /><Relationship Id="rId88" Type="http://schemas.openxmlformats.org/officeDocument/2006/relationships/slide" Target="slides/slide87.xml" /><Relationship Id="rId91" Type="http://schemas.openxmlformats.org/officeDocument/2006/relationships/slide" Target="slides/slide90.xml" /><Relationship Id="rId96" Type="http://schemas.openxmlformats.org/officeDocument/2006/relationships/slide" Target="slides/slide95.xml" /><Relationship Id="rId1" Type="http://schemas.openxmlformats.org/officeDocument/2006/relationships/slideMaster" Target="slideMasters/slideMaster1.xml" /><Relationship Id="rId6" Type="http://schemas.openxmlformats.org/officeDocument/2006/relationships/slide" Target="slides/slide5.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57" Type="http://schemas.openxmlformats.org/officeDocument/2006/relationships/slide" Target="slides/slide56.xml" /><Relationship Id="rId10" Type="http://schemas.openxmlformats.org/officeDocument/2006/relationships/slide" Target="slides/slide9.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slide" Target="slides/slide51.xml" /><Relationship Id="rId60" Type="http://schemas.openxmlformats.org/officeDocument/2006/relationships/slide" Target="slides/slide59.xml" /><Relationship Id="rId65" Type="http://schemas.openxmlformats.org/officeDocument/2006/relationships/slide" Target="slides/slide64.xml" /><Relationship Id="rId73" Type="http://schemas.openxmlformats.org/officeDocument/2006/relationships/slide" Target="slides/slide72.xml" /><Relationship Id="rId78" Type="http://schemas.openxmlformats.org/officeDocument/2006/relationships/slide" Target="slides/slide77.xml" /><Relationship Id="rId81" Type="http://schemas.openxmlformats.org/officeDocument/2006/relationships/slide" Target="slides/slide80.xml" /><Relationship Id="rId86" Type="http://schemas.openxmlformats.org/officeDocument/2006/relationships/slide" Target="slides/slide85.xml" /><Relationship Id="rId94" Type="http://schemas.openxmlformats.org/officeDocument/2006/relationships/slide" Target="slides/slide93.xml" /><Relationship Id="rId99" Type="http://schemas.openxmlformats.org/officeDocument/2006/relationships/notesMaster" Target="notesMasters/notesMaster1.xml" /><Relationship Id="rId101" Type="http://schemas.openxmlformats.org/officeDocument/2006/relationships/viewProps" Target="viewProps.xml" /><Relationship Id="rId4" Type="http://schemas.openxmlformats.org/officeDocument/2006/relationships/slide" Target="slides/slide3.xml" /><Relationship Id="rId9" Type="http://schemas.openxmlformats.org/officeDocument/2006/relationships/slide" Target="slides/slide8.xml" /><Relationship Id="rId13" Type="http://schemas.openxmlformats.org/officeDocument/2006/relationships/slide" Target="slides/slide12.xml" /><Relationship Id="rId18" Type="http://schemas.openxmlformats.org/officeDocument/2006/relationships/slide" Target="slides/slide17.xml" /><Relationship Id="rId39" Type="http://schemas.openxmlformats.org/officeDocument/2006/relationships/slide" Target="slides/slide38.xml" /><Relationship Id="rId34" Type="http://schemas.openxmlformats.org/officeDocument/2006/relationships/slide" Target="slides/slide33.xml" /><Relationship Id="rId50" Type="http://schemas.openxmlformats.org/officeDocument/2006/relationships/slide" Target="slides/slide49.xml" /><Relationship Id="rId55" Type="http://schemas.openxmlformats.org/officeDocument/2006/relationships/slide" Target="slides/slide54.xml" /><Relationship Id="rId76" Type="http://schemas.openxmlformats.org/officeDocument/2006/relationships/slide" Target="slides/slide75.xml" /><Relationship Id="rId97" Type="http://schemas.openxmlformats.org/officeDocument/2006/relationships/slide" Target="slides/slide96.xml"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8312DD-E677-43AF-A4F7-C88B22E6F429}" type="doc">
      <dgm:prSet loTypeId="urn:microsoft.com/office/officeart/2005/8/layout/venn1" loCatId="relationship" qsTypeId="urn:microsoft.com/office/officeart/2005/8/quickstyle/3d2" qsCatId="3D" csTypeId="urn:microsoft.com/office/officeart/2005/8/colors/accent1_2" csCatId="accent1" phldr="1"/>
      <dgm:spPr/>
      <dgm:t>
        <a:bodyPr/>
        <a:lstStyle/>
        <a:p>
          <a:endParaRPr lang="en-IN"/>
        </a:p>
      </dgm:t>
    </dgm:pt>
    <dgm:pt modelId="{B238C408-56A1-45A4-B359-81E84488C341}">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en-IN" sz="1400" b="1" dirty="0">
              <a:solidFill>
                <a:schemeClr val="tx1"/>
              </a:solidFill>
            </a:rPr>
            <a:t>The Darbār Sahib, meaning "exalted court"or Harmandir Sahib, meaning "abode of God" also known as Golden Temple, is a Gurdwara located in the city of Amritsar, Punjab</a:t>
          </a:r>
        </a:p>
      </dgm:t>
    </dgm:pt>
    <dgm:pt modelId="{2B69AEE0-030E-47D5-AE07-A78477C6007F}" type="parTrans" cxnId="{28A5E772-99EA-4051-8EF4-2C0393E491F4}">
      <dgm:prSet/>
      <dgm:spPr/>
      <dgm:t>
        <a:bodyPr/>
        <a:lstStyle/>
        <a:p>
          <a:endParaRPr lang="en-IN"/>
        </a:p>
      </dgm:t>
    </dgm:pt>
    <dgm:pt modelId="{C5AACC00-8D1C-42D7-B3E0-4695375E2479}" type="sibTrans" cxnId="{28A5E772-99EA-4051-8EF4-2C0393E491F4}">
      <dgm:prSet/>
      <dgm:spPr/>
      <dgm:t>
        <a:bodyPr/>
        <a:lstStyle/>
        <a:p>
          <a:endParaRPr lang="en-IN"/>
        </a:p>
      </dgm:t>
    </dgm:pt>
    <dgm:pt modelId="{05EF31A6-9CA7-4A9B-B6CA-9F0421E5C001}" type="pres">
      <dgm:prSet presAssocID="{8B8312DD-E677-43AF-A4F7-C88B22E6F429}" presName="compositeShape" presStyleCnt="0">
        <dgm:presLayoutVars>
          <dgm:chMax val="7"/>
          <dgm:dir/>
          <dgm:resizeHandles val="exact"/>
        </dgm:presLayoutVars>
      </dgm:prSet>
      <dgm:spPr/>
    </dgm:pt>
    <dgm:pt modelId="{AAF6240F-8DE9-4824-A79F-329BAC729BD5}" type="pres">
      <dgm:prSet presAssocID="{B238C408-56A1-45A4-B359-81E84488C341}" presName="circ1TxSh" presStyleLbl="vennNode1" presStyleIdx="0" presStyleCnt="1" custScaleY="112852" custLinFactNeighborX="-2774" custLinFactNeighborY="-19328"/>
      <dgm:spPr/>
    </dgm:pt>
  </dgm:ptLst>
  <dgm:cxnLst>
    <dgm:cxn modelId="{156DDD49-6DD1-46FF-9683-CF18BE35E2CA}" type="presOf" srcId="{8B8312DD-E677-43AF-A4F7-C88B22E6F429}" destId="{05EF31A6-9CA7-4A9B-B6CA-9F0421E5C001}" srcOrd="0" destOrd="0" presId="urn:microsoft.com/office/officeart/2005/8/layout/venn1"/>
    <dgm:cxn modelId="{28A5E772-99EA-4051-8EF4-2C0393E491F4}" srcId="{8B8312DD-E677-43AF-A4F7-C88B22E6F429}" destId="{B238C408-56A1-45A4-B359-81E84488C341}" srcOrd="0" destOrd="0" parTransId="{2B69AEE0-030E-47D5-AE07-A78477C6007F}" sibTransId="{C5AACC00-8D1C-42D7-B3E0-4695375E2479}"/>
    <dgm:cxn modelId="{56C910EA-7486-46F9-BF1B-44CE50BDEBBE}" type="presOf" srcId="{B238C408-56A1-45A4-B359-81E84488C341}" destId="{AAF6240F-8DE9-4824-A79F-329BAC729BD5}" srcOrd="0" destOrd="0" presId="urn:microsoft.com/office/officeart/2005/8/layout/venn1"/>
    <dgm:cxn modelId="{84A417FA-754A-4B7E-804B-59733881AD2B}" type="presParOf" srcId="{05EF31A6-9CA7-4A9B-B6CA-9F0421E5C001}" destId="{AAF6240F-8DE9-4824-A79F-329BAC729BD5}"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F6240F-8DE9-4824-A79F-329BAC729BD5}">
      <dsp:nvSpPr>
        <dsp:cNvPr id="0" name=""/>
        <dsp:cNvSpPr/>
      </dsp:nvSpPr>
      <dsp:spPr>
        <a:xfrm>
          <a:off x="0" y="0"/>
          <a:ext cx="2292183" cy="2586774"/>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rot lat="0" lon="0" rev="7500000"/>
          </a:lightRig>
        </a:scene3d>
      </dsp:spPr>
      <dsp:style>
        <a:lnRef idx="1">
          <a:schemeClr val="accent1"/>
        </a:lnRef>
        <a:fillRef idx="2">
          <a:schemeClr val="accent1"/>
        </a:fillRef>
        <a:effectRef idx="1">
          <a:schemeClr val="accent1"/>
        </a:effectRef>
        <a:fontRef idx="minor">
          <a:schemeClr val="dk1"/>
        </a:fontRef>
      </dsp:style>
      <dsp:txBody>
        <a:bodyPr spcFirstLastPara="0" vert="horz" wrap="square" lIns="0" tIns="0" rIns="0" bIns="0" numCol="1" spcCol="1270" anchor="ctr" anchorCtr="0">
          <a:noAutofit/>
        </a:bodyPr>
        <a:lstStyle/>
        <a:p>
          <a:pPr marL="0" lvl="0" indent="0" algn="ctr" defTabSz="622300" rtl="0">
            <a:lnSpc>
              <a:spcPct val="90000"/>
            </a:lnSpc>
            <a:spcBef>
              <a:spcPct val="0"/>
            </a:spcBef>
            <a:spcAft>
              <a:spcPct val="35000"/>
            </a:spcAft>
            <a:buNone/>
          </a:pPr>
          <a:r>
            <a:rPr lang="en-IN" sz="1400" b="1" kern="1200" dirty="0">
              <a:solidFill>
                <a:schemeClr val="tx1"/>
              </a:solidFill>
            </a:rPr>
            <a:t>The Darbār Sahib, meaning "exalted court"or Harmandir Sahib, meaning "abode of God" also known as Golden Temple, is a Gurdwara located in the city of Amritsar, Punjab</a:t>
          </a:r>
        </a:p>
      </dsp:txBody>
      <dsp:txXfrm>
        <a:off x="0" y="0"/>
        <a:ext cx="2292183" cy="258677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6B7E89-E2A2-4EEC-9507-53801E8F805C}" type="datetimeFigureOut">
              <a:rPr lang="en-US" smtClean="0"/>
              <a:t>8/2/2020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BD7972-7724-4DAE-994F-B45D2B91554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5.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CB3D77A-54E8-4CFD-A522-7CF39A86E3C1}" type="slidenum">
              <a:rPr lang="en-IN" smtClean="0"/>
              <a:pPr/>
              <a:t>66</a:t>
            </a:fld>
            <a:endParaRPr lang="en-IN"/>
          </a:p>
        </p:txBody>
      </p:sp>
    </p:spTree>
    <p:extLst>
      <p:ext uri="{BB962C8B-B14F-4D97-AF65-F5344CB8AC3E}">
        <p14:creationId xmlns:p14="http://schemas.microsoft.com/office/powerpoint/2010/main" val="2843718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CB3D77A-54E8-4CFD-A522-7CF39A86E3C1}" type="slidenum">
              <a:rPr lang="en-IN" smtClean="0"/>
              <a:pPr/>
              <a:t>95</a:t>
            </a:fld>
            <a:endParaRPr lang="en-IN"/>
          </a:p>
        </p:txBody>
      </p:sp>
    </p:spTree>
    <p:extLst>
      <p:ext uri="{BB962C8B-B14F-4D97-AF65-F5344CB8AC3E}">
        <p14:creationId xmlns:p14="http://schemas.microsoft.com/office/powerpoint/2010/main" val="3931820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CE01BDE-E721-4361-BB4D-1AF4AF4DA4A5}" type="datetimeFigureOut">
              <a:rPr lang="en-US" smtClean="0"/>
              <a:t>8/2/2020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E01BDE-E721-4361-BB4D-1AF4AF4DA4A5}" type="datetimeFigureOut">
              <a:rPr lang="en-US" smtClean="0"/>
              <a:t>8/2/2020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E01BDE-E721-4361-BB4D-1AF4AF4DA4A5}" type="datetimeFigureOut">
              <a:rPr lang="en-US" smtClean="0"/>
              <a:t>8/2/2020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E01BDE-E721-4361-BB4D-1AF4AF4DA4A5}" type="datetimeFigureOut">
              <a:rPr lang="en-US" smtClean="0"/>
              <a:t>8/2/2020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E01BDE-E721-4361-BB4D-1AF4AF4DA4A5}" type="datetimeFigureOut">
              <a:rPr lang="en-US" smtClean="0"/>
              <a:t>8/2/2020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CE01BDE-E721-4361-BB4D-1AF4AF4DA4A5}" type="datetimeFigureOut">
              <a:rPr lang="en-US" smtClean="0"/>
              <a:t>8/2/2020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CE01BDE-E721-4361-BB4D-1AF4AF4DA4A5}" type="datetimeFigureOut">
              <a:rPr lang="en-US" smtClean="0"/>
              <a:t>8/2/2020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CE01BDE-E721-4361-BB4D-1AF4AF4DA4A5}" type="datetimeFigureOut">
              <a:rPr lang="en-US" smtClean="0"/>
              <a:t>8/2/2020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E01BDE-E721-4361-BB4D-1AF4AF4DA4A5}" type="datetimeFigureOut">
              <a:rPr lang="en-US" smtClean="0"/>
              <a:t>8/2/2020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CE01BDE-E721-4361-BB4D-1AF4AF4DA4A5}" type="datetimeFigureOut">
              <a:rPr lang="en-US" smtClean="0"/>
              <a:t>8/2/2020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CE01BDE-E721-4361-BB4D-1AF4AF4DA4A5}" type="datetimeFigureOut">
              <a:rPr lang="en-US" smtClean="0"/>
              <a:t>8/2/2020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E1504E-1F15-4A5A-847F-DD2B8D94C40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E01BDE-E721-4361-BB4D-1AF4AF4DA4A5}" type="datetimeFigureOut">
              <a:rPr lang="en-US" smtClean="0"/>
              <a:t>8/2/2020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E1504E-1F15-4A5A-847F-DD2B8D94C40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4" Type="http://schemas.openxmlformats.org/officeDocument/2006/relationships/image" Target="../media/image3.png" /></Relationships>
</file>

<file path=ppt/slides/_rels/slide10.xml.rels><?xml version="1.0" encoding="UTF-8" standalone="yes"?>
<Relationships xmlns="http://schemas.openxmlformats.org/package/2006/relationships"><Relationship Id="rId2" Type="http://schemas.openxmlformats.org/officeDocument/2006/relationships/image" Target="../media/image9.jpeg"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2" Type="http://schemas.openxmlformats.org/officeDocument/2006/relationships/image" Target="../media/image10.png"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3" Type="http://schemas.openxmlformats.org/officeDocument/2006/relationships/image" Target="../media/image12.jpeg" /><Relationship Id="rId2" Type="http://schemas.openxmlformats.org/officeDocument/2006/relationships/image" Target="../media/image11.jpeg"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3" Type="http://schemas.openxmlformats.org/officeDocument/2006/relationships/image" Target="../media/image14.jpeg" /><Relationship Id="rId2" Type="http://schemas.openxmlformats.org/officeDocument/2006/relationships/image" Target="../media/image13.png" /><Relationship Id="rId1" Type="http://schemas.openxmlformats.org/officeDocument/2006/relationships/slideLayout" Target="../slideLayouts/slideLayout7.xml" /></Relationships>
</file>

<file path=ppt/slides/_rels/slide14.xml.rels><?xml version="1.0" encoding="UTF-8" standalone="yes"?>
<Relationships xmlns="http://schemas.openxmlformats.org/package/2006/relationships"><Relationship Id="rId3" Type="http://schemas.openxmlformats.org/officeDocument/2006/relationships/image" Target="../media/image16.jpeg" /><Relationship Id="rId2" Type="http://schemas.openxmlformats.org/officeDocument/2006/relationships/image" Target="../media/image15.jpeg" /><Relationship Id="rId1" Type="http://schemas.openxmlformats.org/officeDocument/2006/relationships/slideLayout" Target="../slideLayouts/slideLayout2.xml" /><Relationship Id="rId4" Type="http://schemas.openxmlformats.org/officeDocument/2006/relationships/image" Target="../media/image17.jpeg" /></Relationships>
</file>

<file path=ppt/slides/_rels/slide15.xml.rels><?xml version="1.0" encoding="UTF-8" standalone="yes"?>
<Relationships xmlns="http://schemas.openxmlformats.org/package/2006/relationships"><Relationship Id="rId3" Type="http://schemas.openxmlformats.org/officeDocument/2006/relationships/image" Target="../media/image19.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3" Type="http://schemas.openxmlformats.org/officeDocument/2006/relationships/image" Target="../media/image20.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3" Type="http://schemas.openxmlformats.org/officeDocument/2006/relationships/image" Target="../media/image21.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2" Type="http://schemas.openxmlformats.org/officeDocument/2006/relationships/image" Target="../media/image22.jpeg" /><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3" Type="http://schemas.openxmlformats.org/officeDocument/2006/relationships/image" Target="../media/image23.jpeg" /><Relationship Id="rId2" Type="http://schemas.openxmlformats.org/officeDocument/2006/relationships/image" Target="../media/image18.jpeg" /><Relationship Id="rId1" Type="http://schemas.openxmlformats.org/officeDocument/2006/relationships/slideLayout" Target="../slideLayouts/slideLayout2.xml" /><Relationship Id="rId4" Type="http://schemas.openxmlformats.org/officeDocument/2006/relationships/image" Target="../media/image24.jpeg" /></Relationships>
</file>

<file path=ppt/slides/_rels/slide2.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3" Type="http://schemas.openxmlformats.org/officeDocument/2006/relationships/image" Target="../media/image25.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3" Type="http://schemas.openxmlformats.org/officeDocument/2006/relationships/image" Target="../media/image26.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2" Type="http://schemas.openxmlformats.org/officeDocument/2006/relationships/image" Target="../media/image27.jpeg" /><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3" Type="http://schemas.openxmlformats.org/officeDocument/2006/relationships/image" Target="../media/image28.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3" Type="http://schemas.openxmlformats.org/officeDocument/2006/relationships/image" Target="../media/image29.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5.xml.rels><?xml version="1.0" encoding="UTF-8" standalone="yes"?>
<Relationships xmlns="http://schemas.openxmlformats.org/package/2006/relationships"><Relationship Id="rId3" Type="http://schemas.openxmlformats.org/officeDocument/2006/relationships/image" Target="../media/image30.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2" Type="http://schemas.openxmlformats.org/officeDocument/2006/relationships/image" Target="../media/image31.png" /><Relationship Id="rId1" Type="http://schemas.openxmlformats.org/officeDocument/2006/relationships/slideLayout" Target="../slideLayouts/slideLayout6.xml" /></Relationships>
</file>

<file path=ppt/slides/_rels/slide27.xml.rels><?xml version="1.0" encoding="UTF-8" standalone="yes"?>
<Relationships xmlns="http://schemas.openxmlformats.org/package/2006/relationships"><Relationship Id="rId3" Type="http://schemas.openxmlformats.org/officeDocument/2006/relationships/image" Target="../media/image32.jpeg" /><Relationship Id="rId2" Type="http://schemas.openxmlformats.org/officeDocument/2006/relationships/image" Target="../media/image18.jpeg" /><Relationship Id="rId1" Type="http://schemas.openxmlformats.org/officeDocument/2006/relationships/slideLayout" Target="../slideLayouts/slideLayout7.xml" /></Relationships>
</file>

<file path=ppt/slides/_rels/slide28.xml.rels><?xml version="1.0" encoding="UTF-8" standalone="yes"?>
<Relationships xmlns="http://schemas.openxmlformats.org/package/2006/relationships"><Relationship Id="rId3" Type="http://schemas.openxmlformats.org/officeDocument/2006/relationships/image" Target="../media/image33.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3" Type="http://schemas.openxmlformats.org/officeDocument/2006/relationships/image" Target="../media/image34.png" /><Relationship Id="rId2" Type="http://schemas.openxmlformats.org/officeDocument/2006/relationships/image" Target="../media/image18.jpeg" /><Relationship Id="rId1" Type="http://schemas.openxmlformats.org/officeDocument/2006/relationships/slideLayout" Target="../slideLayouts/slideLayout2.xml" /><Relationship Id="rId4" Type="http://schemas.openxmlformats.org/officeDocument/2006/relationships/image" Target="../media/image35.jpeg" /></Relationships>
</file>

<file path=ppt/slides/_rels/slide3.xml.rels><?xml version="1.0" encoding="UTF-8" standalone="yes"?>
<Relationships xmlns="http://schemas.openxmlformats.org/package/2006/relationships"><Relationship Id="rId2" Type="http://schemas.openxmlformats.org/officeDocument/2006/relationships/image" Target="../media/image1.png" /><Relationship Id="rId1" Type="http://schemas.openxmlformats.org/officeDocument/2006/relationships/slideLayout" Target="../slideLayouts/slideLayout2.xml" /></Relationships>
</file>

<file path=ppt/slides/_rels/slide30.xml.rels><?xml version="1.0" encoding="UTF-8" standalone="yes"?>
<Relationships xmlns="http://schemas.openxmlformats.org/package/2006/relationships"><Relationship Id="rId3" Type="http://schemas.openxmlformats.org/officeDocument/2006/relationships/image" Target="../media/image36.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3" Type="http://schemas.openxmlformats.org/officeDocument/2006/relationships/image" Target="../media/image37.jpeg" /><Relationship Id="rId2" Type="http://schemas.openxmlformats.org/officeDocument/2006/relationships/image" Target="../media/image18.jpeg" /><Relationship Id="rId1" Type="http://schemas.openxmlformats.org/officeDocument/2006/relationships/slideLayout" Target="../slideLayouts/slideLayout6.xml" /></Relationships>
</file>

<file path=ppt/slides/_rels/slide33.xml.rels><?xml version="1.0" encoding="UTF-8" standalone="yes"?>
<Relationships xmlns="http://schemas.openxmlformats.org/package/2006/relationships"><Relationship Id="rId2" Type="http://schemas.openxmlformats.org/officeDocument/2006/relationships/image" Target="../media/image18.jpeg" /><Relationship Id="rId1" Type="http://schemas.openxmlformats.org/officeDocument/2006/relationships/slideLayout" Target="../slideLayouts/slideLayout6.xml" /></Relationships>
</file>

<file path=ppt/slides/_rels/slide34.xml.rels><?xml version="1.0" encoding="UTF-8" standalone="yes"?>
<Relationships xmlns="http://schemas.openxmlformats.org/package/2006/relationships"><Relationship Id="rId3" Type="http://schemas.openxmlformats.org/officeDocument/2006/relationships/image" Target="../media/image39.jpeg" /><Relationship Id="rId2" Type="http://schemas.openxmlformats.org/officeDocument/2006/relationships/image" Target="../media/image38.png" /><Relationship Id="rId1" Type="http://schemas.openxmlformats.org/officeDocument/2006/relationships/slideLayout" Target="../slideLayouts/slideLayout6.xml" /></Relationships>
</file>

<file path=ppt/slides/_rels/slide35.xml.rels><?xml version="1.0" encoding="UTF-8" standalone="yes"?>
<Relationships xmlns="http://schemas.openxmlformats.org/package/2006/relationships"><Relationship Id="rId3" Type="http://schemas.openxmlformats.org/officeDocument/2006/relationships/image" Target="../media/image40.jpeg" /><Relationship Id="rId2" Type="http://schemas.openxmlformats.org/officeDocument/2006/relationships/image" Target="../media/image38.png" /><Relationship Id="rId1" Type="http://schemas.openxmlformats.org/officeDocument/2006/relationships/slideLayout" Target="../slideLayouts/slideLayout6.xml" /></Relationships>
</file>

<file path=ppt/slides/_rels/slide36.xml.rels><?xml version="1.0" encoding="UTF-8" standalone="yes"?>
<Relationships xmlns="http://schemas.openxmlformats.org/package/2006/relationships"><Relationship Id="rId3" Type="http://schemas.openxmlformats.org/officeDocument/2006/relationships/image" Target="../media/image41.jpeg" /><Relationship Id="rId2" Type="http://schemas.openxmlformats.org/officeDocument/2006/relationships/image" Target="../media/image38.png" /><Relationship Id="rId1" Type="http://schemas.openxmlformats.org/officeDocument/2006/relationships/slideLayout" Target="../slideLayouts/slideLayout6.xml" /></Relationships>
</file>

<file path=ppt/slides/_rels/slide37.xml.rels><?xml version="1.0" encoding="UTF-8" standalone="yes"?>
<Relationships xmlns="http://schemas.openxmlformats.org/package/2006/relationships"><Relationship Id="rId3" Type="http://schemas.openxmlformats.org/officeDocument/2006/relationships/image" Target="../media/image42.jpeg" /><Relationship Id="rId2" Type="http://schemas.openxmlformats.org/officeDocument/2006/relationships/image" Target="../media/image38.png" /><Relationship Id="rId1" Type="http://schemas.openxmlformats.org/officeDocument/2006/relationships/slideLayout" Target="../slideLayouts/slideLayout6.xml" /></Relationships>
</file>

<file path=ppt/slides/_rels/slide38.xml.rels><?xml version="1.0" encoding="UTF-8" standalone="yes"?>
<Relationships xmlns="http://schemas.openxmlformats.org/package/2006/relationships"><Relationship Id="rId3" Type="http://schemas.openxmlformats.org/officeDocument/2006/relationships/image" Target="../media/image43.jpeg" /><Relationship Id="rId2" Type="http://schemas.openxmlformats.org/officeDocument/2006/relationships/image" Target="../media/image38.png" /><Relationship Id="rId1" Type="http://schemas.openxmlformats.org/officeDocument/2006/relationships/slideLayout" Target="../slideLayouts/slideLayout6.xml" /></Relationships>
</file>

<file path=ppt/slides/_rels/slide39.xml.rels><?xml version="1.0" encoding="UTF-8" standalone="yes"?>
<Relationships xmlns="http://schemas.openxmlformats.org/package/2006/relationships"><Relationship Id="rId3" Type="http://schemas.openxmlformats.org/officeDocument/2006/relationships/image" Target="../media/image44.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1.png" /><Relationship Id="rId1" Type="http://schemas.openxmlformats.org/officeDocument/2006/relationships/slideLayout" Target="../slideLayouts/slideLayout2.xml" /></Relationships>
</file>

<file path=ppt/slides/_rels/slide40.xml.rels><?xml version="1.0" encoding="UTF-8" standalone="yes"?>
<Relationships xmlns="http://schemas.openxmlformats.org/package/2006/relationships"><Relationship Id="rId3" Type="http://schemas.openxmlformats.org/officeDocument/2006/relationships/image" Target="../media/image45.png" /><Relationship Id="rId2" Type="http://schemas.openxmlformats.org/officeDocument/2006/relationships/image" Target="../media/image15.jpeg" /><Relationship Id="rId1" Type="http://schemas.openxmlformats.org/officeDocument/2006/relationships/slideLayout" Target="../slideLayouts/slideLayout6.xml" /></Relationships>
</file>

<file path=ppt/slides/_rels/slide41.xml.rels><?xml version="1.0" encoding="UTF-8" standalone="yes"?>
<Relationships xmlns="http://schemas.openxmlformats.org/package/2006/relationships"><Relationship Id="rId2" Type="http://schemas.openxmlformats.org/officeDocument/2006/relationships/image" Target="../media/image46.png" /><Relationship Id="rId1" Type="http://schemas.openxmlformats.org/officeDocument/2006/relationships/slideLayout" Target="../slideLayouts/slideLayout2.xml" /></Relationships>
</file>

<file path=ppt/slides/_rels/slide42.xml.rels><?xml version="1.0" encoding="UTF-8" standalone="yes"?>
<Relationships xmlns="http://schemas.openxmlformats.org/package/2006/relationships"><Relationship Id="rId3" Type="http://schemas.openxmlformats.org/officeDocument/2006/relationships/image" Target="../media/image47.jpeg" /><Relationship Id="rId7" Type="http://schemas.openxmlformats.org/officeDocument/2006/relationships/image" Target="../media/image51.png" /><Relationship Id="rId2" Type="http://schemas.openxmlformats.org/officeDocument/2006/relationships/image" Target="../media/image46.png" /><Relationship Id="rId1" Type="http://schemas.openxmlformats.org/officeDocument/2006/relationships/slideLayout" Target="../slideLayouts/slideLayout7.xml" /><Relationship Id="rId6" Type="http://schemas.openxmlformats.org/officeDocument/2006/relationships/image" Target="../media/image50.jpeg" /><Relationship Id="rId5" Type="http://schemas.openxmlformats.org/officeDocument/2006/relationships/image" Target="../media/image49.jpeg" /><Relationship Id="rId4" Type="http://schemas.openxmlformats.org/officeDocument/2006/relationships/image" Target="../media/image48.jpeg" /></Relationships>
</file>

<file path=ppt/slides/_rels/slide43.xml.rels><?xml version="1.0" encoding="UTF-8" standalone="yes"?>
<Relationships xmlns="http://schemas.openxmlformats.org/package/2006/relationships"><Relationship Id="rId3" Type="http://schemas.openxmlformats.org/officeDocument/2006/relationships/image" Target="../media/image52.jpeg" /><Relationship Id="rId2" Type="http://schemas.openxmlformats.org/officeDocument/2006/relationships/image" Target="../media/image46.png" /><Relationship Id="rId1" Type="http://schemas.openxmlformats.org/officeDocument/2006/relationships/slideLayout" Target="../slideLayouts/slideLayout2.xml" /><Relationship Id="rId4" Type="http://schemas.openxmlformats.org/officeDocument/2006/relationships/image" Target="../media/image53.jpeg" /></Relationships>
</file>

<file path=ppt/slides/_rels/slide44.xml.rels><?xml version="1.0" encoding="UTF-8" standalone="yes"?>
<Relationships xmlns="http://schemas.openxmlformats.org/package/2006/relationships"><Relationship Id="rId3" Type="http://schemas.openxmlformats.org/officeDocument/2006/relationships/image" Target="../media/image54.jpeg" /><Relationship Id="rId2" Type="http://schemas.openxmlformats.org/officeDocument/2006/relationships/image" Target="../media/image46.png" /><Relationship Id="rId1" Type="http://schemas.openxmlformats.org/officeDocument/2006/relationships/slideLayout" Target="../slideLayouts/slideLayout2.xml" /></Relationships>
</file>

<file path=ppt/slides/_rels/slide45.xml.rels><?xml version="1.0" encoding="UTF-8" standalone="yes"?>
<Relationships xmlns="http://schemas.openxmlformats.org/package/2006/relationships"><Relationship Id="rId2" Type="http://schemas.openxmlformats.org/officeDocument/2006/relationships/image" Target="../media/image55.jpeg" /><Relationship Id="rId1" Type="http://schemas.openxmlformats.org/officeDocument/2006/relationships/slideLayout" Target="../slideLayouts/slideLayout2.xml" /></Relationships>
</file>

<file path=ppt/slides/_rels/slide46.xml.rels><?xml version="1.0" encoding="UTF-8" standalone="yes"?>
<Relationships xmlns="http://schemas.openxmlformats.org/package/2006/relationships"><Relationship Id="rId2" Type="http://schemas.openxmlformats.org/officeDocument/2006/relationships/image" Target="../media/image56.jpeg" /><Relationship Id="rId1" Type="http://schemas.openxmlformats.org/officeDocument/2006/relationships/slideLayout" Target="../slideLayouts/slideLayout2.xml" /></Relationships>
</file>

<file path=ppt/slides/_rels/slide47.xml.rels><?xml version="1.0" encoding="UTF-8" standalone="yes"?>
<Relationships xmlns="http://schemas.openxmlformats.org/package/2006/relationships"><Relationship Id="rId3" Type="http://schemas.openxmlformats.org/officeDocument/2006/relationships/image" Target="../media/image57.jpeg" /><Relationship Id="rId2" Type="http://schemas.openxmlformats.org/officeDocument/2006/relationships/image" Target="../media/image18.jpeg" /><Relationship Id="rId1" Type="http://schemas.openxmlformats.org/officeDocument/2006/relationships/slideLayout" Target="../slideLayouts/slideLayout2.xml" /><Relationship Id="rId6" Type="http://schemas.openxmlformats.org/officeDocument/2006/relationships/image" Target="../media/image55.jpeg" /><Relationship Id="rId5" Type="http://schemas.openxmlformats.org/officeDocument/2006/relationships/image" Target="../media/image56.jpeg" /><Relationship Id="rId4" Type="http://schemas.openxmlformats.org/officeDocument/2006/relationships/image" Target="../media/image58.jpeg" /></Relationships>
</file>

<file path=ppt/slides/_rels/slide48.xml.rels><?xml version="1.0" encoding="UTF-8" standalone="yes"?>
<Relationships xmlns="http://schemas.openxmlformats.org/package/2006/relationships"><Relationship Id="rId3" Type="http://schemas.openxmlformats.org/officeDocument/2006/relationships/image" Target="../media/image59.jpeg" /><Relationship Id="rId2" Type="http://schemas.openxmlformats.org/officeDocument/2006/relationships/image" Target="../media/image31.png" /><Relationship Id="rId1" Type="http://schemas.openxmlformats.org/officeDocument/2006/relationships/slideLayout" Target="../slideLayouts/slideLayout6.xml" /><Relationship Id="rId4" Type="http://schemas.openxmlformats.org/officeDocument/2006/relationships/image" Target="../media/image60.jpeg" /></Relationships>
</file>

<file path=ppt/slides/_rels/slide49.xml.rels><?xml version="1.0" encoding="UTF-8" standalone="yes"?>
<Relationships xmlns="http://schemas.openxmlformats.org/package/2006/relationships"><Relationship Id="rId3" Type="http://schemas.openxmlformats.org/officeDocument/2006/relationships/image" Target="../media/image61.jpe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1.png" /><Relationship Id="rId1" Type="http://schemas.openxmlformats.org/officeDocument/2006/relationships/slideLayout" Target="../slideLayouts/slideLayout2.xml" /></Relationships>
</file>

<file path=ppt/slides/_rels/slide50.xml.rels><?xml version="1.0" encoding="UTF-8" standalone="yes"?>
<Relationships xmlns="http://schemas.openxmlformats.org/package/2006/relationships"><Relationship Id="rId3" Type="http://schemas.openxmlformats.org/officeDocument/2006/relationships/image" Target="../media/image62.jpeg" /><Relationship Id="rId2" Type="http://schemas.openxmlformats.org/officeDocument/2006/relationships/image" Target="../media/image18.jpeg" /><Relationship Id="rId1" Type="http://schemas.openxmlformats.org/officeDocument/2006/relationships/slideLayout" Target="../slideLayouts/slideLayout7.xml" /></Relationships>
</file>

<file path=ppt/slides/_rels/slide51.xml.rels><?xml version="1.0" encoding="UTF-8" standalone="yes"?>
<Relationships xmlns="http://schemas.openxmlformats.org/package/2006/relationships"><Relationship Id="rId3" Type="http://schemas.openxmlformats.org/officeDocument/2006/relationships/image" Target="../media/image63.jpeg" /><Relationship Id="rId2" Type="http://schemas.openxmlformats.org/officeDocument/2006/relationships/image" Target="../media/image18.jpeg" /><Relationship Id="rId1" Type="http://schemas.openxmlformats.org/officeDocument/2006/relationships/slideLayout" Target="../slideLayouts/slideLayout7.xml" /></Relationships>
</file>

<file path=ppt/slides/_rels/slide52.xml.rels><?xml version="1.0" encoding="UTF-8" standalone="yes"?>
<Relationships xmlns="http://schemas.openxmlformats.org/package/2006/relationships"><Relationship Id="rId3" Type="http://schemas.openxmlformats.org/officeDocument/2006/relationships/image" Target="../media/image64.jpeg" /><Relationship Id="rId2" Type="http://schemas.openxmlformats.org/officeDocument/2006/relationships/image" Target="../media/image18.jpeg" /><Relationship Id="rId1" Type="http://schemas.openxmlformats.org/officeDocument/2006/relationships/slideLayout" Target="../slideLayouts/slideLayout2.xml" /><Relationship Id="rId4" Type="http://schemas.openxmlformats.org/officeDocument/2006/relationships/image" Target="../media/image65.jpeg" /></Relationships>
</file>

<file path=ppt/slides/_rels/slide53.xml.rels><?xml version="1.0" encoding="UTF-8" standalone="yes"?>
<Relationships xmlns="http://schemas.openxmlformats.org/package/2006/relationships"><Relationship Id="rId3" Type="http://schemas.openxmlformats.org/officeDocument/2006/relationships/image" Target="../media/image66.jpeg" /><Relationship Id="rId2" Type="http://schemas.openxmlformats.org/officeDocument/2006/relationships/image" Target="../media/image18.jpeg" /><Relationship Id="rId1" Type="http://schemas.openxmlformats.org/officeDocument/2006/relationships/slideLayout" Target="../slideLayouts/slideLayout2.xml" /><Relationship Id="rId4" Type="http://schemas.openxmlformats.org/officeDocument/2006/relationships/image" Target="../media/image67.jpeg" /></Relationships>
</file>

<file path=ppt/slides/_rels/slide54.xml.rels><?xml version="1.0" encoding="UTF-8" standalone="yes"?>
<Relationships xmlns="http://schemas.openxmlformats.org/package/2006/relationships"><Relationship Id="rId3" Type="http://schemas.openxmlformats.org/officeDocument/2006/relationships/image" Target="../media/image68.jpeg" /><Relationship Id="rId2" Type="http://schemas.openxmlformats.org/officeDocument/2006/relationships/image" Target="../media/image18.jpeg" /><Relationship Id="rId1" Type="http://schemas.openxmlformats.org/officeDocument/2006/relationships/slideLayout" Target="../slideLayouts/slideLayout2.xml" /><Relationship Id="rId4" Type="http://schemas.openxmlformats.org/officeDocument/2006/relationships/image" Target="../media/image69.jpeg" /></Relationships>
</file>

<file path=ppt/slides/_rels/slide55.xml.rels><?xml version="1.0" encoding="UTF-8" standalone="yes"?>
<Relationships xmlns="http://schemas.openxmlformats.org/package/2006/relationships"><Relationship Id="rId3" Type="http://schemas.openxmlformats.org/officeDocument/2006/relationships/image" Target="../media/image70.jpeg" /><Relationship Id="rId2" Type="http://schemas.openxmlformats.org/officeDocument/2006/relationships/image" Target="../media/image15.jpeg" /><Relationship Id="rId1" Type="http://schemas.openxmlformats.org/officeDocument/2006/relationships/slideLayout" Target="../slideLayouts/slideLayout2.xml" /></Relationships>
</file>

<file path=ppt/slides/_rels/slide56.xml.rels><?xml version="1.0" encoding="UTF-8" standalone="yes"?>
<Relationships xmlns="http://schemas.openxmlformats.org/package/2006/relationships"><Relationship Id="rId3" Type="http://schemas.openxmlformats.org/officeDocument/2006/relationships/image" Target="../media/image71.jpeg" /><Relationship Id="rId2" Type="http://schemas.openxmlformats.org/officeDocument/2006/relationships/image" Target="../media/image15.jpeg" /><Relationship Id="rId1" Type="http://schemas.openxmlformats.org/officeDocument/2006/relationships/slideLayout" Target="../slideLayouts/slideLayout2.xml" /><Relationship Id="rId6" Type="http://schemas.openxmlformats.org/officeDocument/2006/relationships/image" Target="../media/image74.png" /><Relationship Id="rId5" Type="http://schemas.openxmlformats.org/officeDocument/2006/relationships/image" Target="../media/image73.jpeg" /><Relationship Id="rId4" Type="http://schemas.openxmlformats.org/officeDocument/2006/relationships/image" Target="../media/image72.jpeg" /></Relationships>
</file>

<file path=ppt/slides/_rels/slide57.xml.rels><?xml version="1.0" encoding="UTF-8" standalone="yes"?>
<Relationships xmlns="http://schemas.openxmlformats.org/package/2006/relationships"><Relationship Id="rId3" Type="http://schemas.openxmlformats.org/officeDocument/2006/relationships/image" Target="../media/image75.jpeg" /><Relationship Id="rId2" Type="http://schemas.openxmlformats.org/officeDocument/2006/relationships/image" Target="../media/image15.jpeg" /><Relationship Id="rId1" Type="http://schemas.openxmlformats.org/officeDocument/2006/relationships/slideLayout" Target="../slideLayouts/slideLayout7.xml" /><Relationship Id="rId5" Type="http://schemas.openxmlformats.org/officeDocument/2006/relationships/image" Target="../media/image77.jpeg" /><Relationship Id="rId4" Type="http://schemas.openxmlformats.org/officeDocument/2006/relationships/image" Target="../media/image76.jpeg" /></Relationships>
</file>

<file path=ppt/slides/_rels/slide58.xml.rels><?xml version="1.0" encoding="UTF-8" standalone="yes"?>
<Relationships xmlns="http://schemas.openxmlformats.org/package/2006/relationships"><Relationship Id="rId2" Type="http://schemas.openxmlformats.org/officeDocument/2006/relationships/image" Target="../media/image78.jpeg" /><Relationship Id="rId1" Type="http://schemas.openxmlformats.org/officeDocument/2006/relationships/slideLayout" Target="../slideLayouts/slideLayout6.xml" /></Relationships>
</file>

<file path=ppt/slides/_rels/slide59.xml.rels><?xml version="1.0" encoding="UTF-8" standalone="yes"?>
<Relationships xmlns="http://schemas.openxmlformats.org/package/2006/relationships"><Relationship Id="rId3" Type="http://schemas.openxmlformats.org/officeDocument/2006/relationships/image" Target="../media/image79.jpeg" /><Relationship Id="rId2" Type="http://schemas.openxmlformats.org/officeDocument/2006/relationships/image" Target="../media/image31.pn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3" Type="http://schemas.openxmlformats.org/officeDocument/2006/relationships/image" Target="../media/image5.jpeg" /><Relationship Id="rId2" Type="http://schemas.openxmlformats.org/officeDocument/2006/relationships/image" Target="../media/image1.png" /><Relationship Id="rId1" Type="http://schemas.openxmlformats.org/officeDocument/2006/relationships/slideLayout" Target="../slideLayouts/slideLayout2.xml" /><Relationship Id="rId4" Type="http://schemas.openxmlformats.org/officeDocument/2006/relationships/image" Target="../media/image6.jpeg" /></Relationships>
</file>

<file path=ppt/slides/_rels/slide60.xml.rels><?xml version="1.0" encoding="UTF-8" standalone="yes"?>
<Relationships xmlns="http://schemas.openxmlformats.org/package/2006/relationships"><Relationship Id="rId3" Type="http://schemas.openxmlformats.org/officeDocument/2006/relationships/image" Target="../media/image80.jpeg" /><Relationship Id="rId2" Type="http://schemas.openxmlformats.org/officeDocument/2006/relationships/image" Target="../media/image7.jpeg" /><Relationship Id="rId1" Type="http://schemas.openxmlformats.org/officeDocument/2006/relationships/slideLayout" Target="../slideLayouts/slideLayout2.xml" /></Relationships>
</file>

<file path=ppt/slides/_rels/slide61.xml.rels><?xml version="1.0" encoding="UTF-8" standalone="yes"?>
<Relationships xmlns="http://schemas.openxmlformats.org/package/2006/relationships"><Relationship Id="rId3" Type="http://schemas.openxmlformats.org/officeDocument/2006/relationships/image" Target="../media/image81.jpeg" /><Relationship Id="rId2" Type="http://schemas.openxmlformats.org/officeDocument/2006/relationships/image" Target="../media/image31.png" /><Relationship Id="rId1" Type="http://schemas.openxmlformats.org/officeDocument/2006/relationships/slideLayout" Target="../slideLayouts/slideLayout2.xml" /></Relationships>
</file>

<file path=ppt/slides/_rels/slide62.xml.rels><?xml version="1.0" encoding="UTF-8" standalone="yes"?>
<Relationships xmlns="http://schemas.openxmlformats.org/package/2006/relationships"><Relationship Id="rId3" Type="http://schemas.openxmlformats.org/officeDocument/2006/relationships/image" Target="../media/image82.jpeg" /><Relationship Id="rId2" Type="http://schemas.openxmlformats.org/officeDocument/2006/relationships/image" Target="../media/image31.png" /><Relationship Id="rId1" Type="http://schemas.openxmlformats.org/officeDocument/2006/relationships/slideLayout" Target="../slideLayouts/slideLayout2.xml" /></Relationships>
</file>

<file path=ppt/slides/_rels/slide63.xml.rels><?xml version="1.0" encoding="UTF-8" standalone="yes"?>
<Relationships xmlns="http://schemas.openxmlformats.org/package/2006/relationships"><Relationship Id="rId2" Type="http://schemas.openxmlformats.org/officeDocument/2006/relationships/image" Target="../media/image83.png"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Relationship Id="rId2" Type="http://schemas.openxmlformats.org/officeDocument/2006/relationships/image" Target="../media/image84.jpeg" /><Relationship Id="rId1" Type="http://schemas.openxmlformats.org/officeDocument/2006/relationships/slideLayout" Target="../slideLayouts/slideLayout2.xml" /></Relationships>
</file>

<file path=ppt/slides/_rels/slide65.xml.rels><?xml version="1.0" encoding="UTF-8" standalone="yes"?>
<Relationships xmlns="http://schemas.openxmlformats.org/package/2006/relationships"><Relationship Id="rId2" Type="http://schemas.openxmlformats.org/officeDocument/2006/relationships/image" Target="../media/image85.jpeg" /><Relationship Id="rId1" Type="http://schemas.openxmlformats.org/officeDocument/2006/relationships/slideLayout" Target="../slideLayouts/slideLayout1.xml" /></Relationships>
</file>

<file path=ppt/slides/_rels/slide66.xml.rels><?xml version="1.0" encoding="UTF-8" standalone="yes"?>
<Relationships xmlns="http://schemas.openxmlformats.org/package/2006/relationships"><Relationship Id="rId3" Type="http://schemas.openxmlformats.org/officeDocument/2006/relationships/image" Target="../media/image86.jpeg" /><Relationship Id="rId2" Type="http://schemas.openxmlformats.org/officeDocument/2006/relationships/notesSlide" Target="../notesSlides/notesSlide1.xml" /><Relationship Id="rId1" Type="http://schemas.openxmlformats.org/officeDocument/2006/relationships/slideLayout" Target="../slideLayouts/slideLayout2.xml" /><Relationship Id="rId5" Type="http://schemas.openxmlformats.org/officeDocument/2006/relationships/hyperlink" Target="https://en.wikipedia.org/wiki/Hindi_language" TargetMode="External" /><Relationship Id="rId4" Type="http://schemas.openxmlformats.org/officeDocument/2006/relationships/hyperlink" Target="https://en.wikipedia.org/wiki/Sanskrit_language" TargetMode="External" /></Relationships>
</file>

<file path=ppt/slides/_rels/slide67.xml.rels><?xml version="1.0" encoding="UTF-8" standalone="yes"?>
<Relationships xmlns="http://schemas.openxmlformats.org/package/2006/relationships"><Relationship Id="rId2" Type="http://schemas.openxmlformats.org/officeDocument/2006/relationships/image" Target="../media/image87.jpeg" /><Relationship Id="rId1" Type="http://schemas.openxmlformats.org/officeDocument/2006/relationships/slideLayout" Target="../slideLayouts/slideLayout2.xml" /></Relationships>
</file>

<file path=ppt/slides/_rels/slide68.xml.rels><?xml version="1.0" encoding="UTF-8" standalone="yes"?>
<Relationships xmlns="http://schemas.openxmlformats.org/package/2006/relationships"><Relationship Id="rId2" Type="http://schemas.openxmlformats.org/officeDocument/2006/relationships/image" Target="../media/image88.jpeg" /><Relationship Id="rId1" Type="http://schemas.openxmlformats.org/officeDocument/2006/relationships/slideLayout" Target="../slideLayouts/slideLayout2.xml" /></Relationships>
</file>

<file path=ppt/slides/_rels/slide69.xml.rels><?xml version="1.0" encoding="UTF-8" standalone="yes"?>
<Relationships xmlns="http://schemas.openxmlformats.org/package/2006/relationships"><Relationship Id="rId2" Type="http://schemas.openxmlformats.org/officeDocument/2006/relationships/image" Target="../media/image89.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2" Type="http://schemas.openxmlformats.org/officeDocument/2006/relationships/image" Target="../media/image1.png" /><Relationship Id="rId1" Type="http://schemas.openxmlformats.org/officeDocument/2006/relationships/slideLayout" Target="../slideLayouts/slideLayout2.xml" /></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1.xml" /><Relationship Id="rId7" Type="http://schemas.microsoft.com/office/2007/relationships/diagramDrawing" Target="../diagrams/drawing1.xml" /><Relationship Id="rId2" Type="http://schemas.openxmlformats.org/officeDocument/2006/relationships/image" Target="../media/image90.jpeg" /><Relationship Id="rId1" Type="http://schemas.openxmlformats.org/officeDocument/2006/relationships/slideLayout" Target="../slideLayouts/slideLayout2.xml" /><Relationship Id="rId6" Type="http://schemas.openxmlformats.org/officeDocument/2006/relationships/diagramColors" Target="../diagrams/colors1.xml" /><Relationship Id="rId5" Type="http://schemas.openxmlformats.org/officeDocument/2006/relationships/diagramQuickStyle" Target="../diagrams/quickStyle1.xml" /><Relationship Id="rId4" Type="http://schemas.openxmlformats.org/officeDocument/2006/relationships/diagramLayout" Target="../diagrams/layout1.xml" /></Relationships>
</file>

<file path=ppt/slides/_rels/slide71.xml.rels><?xml version="1.0" encoding="UTF-8" standalone="yes"?>
<Relationships xmlns="http://schemas.openxmlformats.org/package/2006/relationships"><Relationship Id="rId3" Type="http://schemas.openxmlformats.org/officeDocument/2006/relationships/image" Target="../media/image91.png" /><Relationship Id="rId2" Type="http://schemas.openxmlformats.org/officeDocument/2006/relationships/notesSlide" Target="../notesSlides/notesSlide2.xml" /><Relationship Id="rId1" Type="http://schemas.openxmlformats.org/officeDocument/2006/relationships/slideLayout" Target="../slideLayouts/slideLayout7.xml" /><Relationship Id="rId4" Type="http://schemas.openxmlformats.org/officeDocument/2006/relationships/image" Target="../media/image92.png" /></Relationships>
</file>

<file path=ppt/slides/_rels/slide72.xml.rels><?xml version="1.0" encoding="UTF-8" standalone="yes"?>
<Relationships xmlns="http://schemas.openxmlformats.org/package/2006/relationships"><Relationship Id="rId3" Type="http://schemas.openxmlformats.org/officeDocument/2006/relationships/image" Target="../media/image94.png" /><Relationship Id="rId2" Type="http://schemas.openxmlformats.org/officeDocument/2006/relationships/image" Target="../media/image93.png" /><Relationship Id="rId1" Type="http://schemas.openxmlformats.org/officeDocument/2006/relationships/slideLayout" Target="../slideLayouts/slideLayout7.xml" /><Relationship Id="rId4" Type="http://schemas.openxmlformats.org/officeDocument/2006/relationships/image" Target="../media/image95.png" /></Relationships>
</file>

<file path=ppt/slides/_rels/slide73.xml.rels><?xml version="1.0" encoding="UTF-8" standalone="yes"?>
<Relationships xmlns="http://schemas.openxmlformats.org/package/2006/relationships"><Relationship Id="rId3" Type="http://schemas.openxmlformats.org/officeDocument/2006/relationships/image" Target="../media/image96.png" /><Relationship Id="rId2" Type="http://schemas.openxmlformats.org/officeDocument/2006/relationships/notesSlide" Target="../notesSlides/notesSlide3.xml" /><Relationship Id="rId1" Type="http://schemas.openxmlformats.org/officeDocument/2006/relationships/slideLayout" Target="../slideLayouts/slideLayout7.xml" /><Relationship Id="rId5" Type="http://schemas.openxmlformats.org/officeDocument/2006/relationships/image" Target="../media/image98.png" /><Relationship Id="rId4" Type="http://schemas.openxmlformats.org/officeDocument/2006/relationships/image" Target="../media/image97.png" /></Relationships>
</file>

<file path=ppt/slides/_rels/slide74.xml.rels><?xml version="1.0" encoding="UTF-8" standalone="yes"?>
<Relationships xmlns="http://schemas.openxmlformats.org/package/2006/relationships"><Relationship Id="rId3" Type="http://schemas.openxmlformats.org/officeDocument/2006/relationships/image" Target="../media/image99.png" /><Relationship Id="rId2" Type="http://schemas.openxmlformats.org/officeDocument/2006/relationships/notesSlide" Target="../notesSlides/notesSlide4.xml" /><Relationship Id="rId1" Type="http://schemas.openxmlformats.org/officeDocument/2006/relationships/slideLayout" Target="../slideLayouts/slideLayout7.xml" /><Relationship Id="rId4" Type="http://schemas.openxmlformats.org/officeDocument/2006/relationships/image" Target="../media/image100.png" /></Relationships>
</file>

<file path=ppt/slides/_rels/slide75.xml.rels><?xml version="1.0" encoding="UTF-8" standalone="yes"?>
<Relationships xmlns="http://schemas.openxmlformats.org/package/2006/relationships"><Relationship Id="rId3" Type="http://schemas.openxmlformats.org/officeDocument/2006/relationships/image" Target="../media/image101.png" /><Relationship Id="rId2" Type="http://schemas.openxmlformats.org/officeDocument/2006/relationships/notesSlide" Target="../notesSlides/notesSlide5.xml" /><Relationship Id="rId1" Type="http://schemas.openxmlformats.org/officeDocument/2006/relationships/slideLayout" Target="../slideLayouts/slideLayout7.xml" /><Relationship Id="rId4" Type="http://schemas.openxmlformats.org/officeDocument/2006/relationships/image" Target="../media/image102.png" /></Relationships>
</file>

<file path=ppt/slides/_rels/slide76.xml.rels><?xml version="1.0" encoding="UTF-8" standalone="yes"?>
<Relationships xmlns="http://schemas.openxmlformats.org/package/2006/relationships"><Relationship Id="rId3" Type="http://schemas.openxmlformats.org/officeDocument/2006/relationships/image" Target="../media/image104.jpeg" /><Relationship Id="rId2" Type="http://schemas.openxmlformats.org/officeDocument/2006/relationships/image" Target="../media/image103.jpeg" /><Relationship Id="rId1" Type="http://schemas.openxmlformats.org/officeDocument/2006/relationships/slideLayout" Target="../slideLayouts/slideLayout7.xml" /></Relationships>
</file>

<file path=ppt/slides/_rels/slide77.xml.rels><?xml version="1.0" encoding="UTF-8" standalone="yes"?>
<Relationships xmlns="http://schemas.openxmlformats.org/package/2006/relationships"><Relationship Id="rId3" Type="http://schemas.openxmlformats.org/officeDocument/2006/relationships/image" Target="../media/image106.jpeg" /><Relationship Id="rId2" Type="http://schemas.openxmlformats.org/officeDocument/2006/relationships/image" Target="../media/image105.jpeg" /><Relationship Id="rId1" Type="http://schemas.openxmlformats.org/officeDocument/2006/relationships/slideLayout" Target="../slideLayouts/slideLayout7.xml" /></Relationships>
</file>

<file path=ppt/slides/_rels/slide78.xml.rels><?xml version="1.0" encoding="UTF-8" standalone="yes"?>
<Relationships xmlns="http://schemas.openxmlformats.org/package/2006/relationships"><Relationship Id="rId3" Type="http://schemas.openxmlformats.org/officeDocument/2006/relationships/image" Target="../media/image108.jpeg" /><Relationship Id="rId2" Type="http://schemas.openxmlformats.org/officeDocument/2006/relationships/image" Target="../media/image107.jpeg" /><Relationship Id="rId1" Type="http://schemas.openxmlformats.org/officeDocument/2006/relationships/slideLayout" Target="../slideLayouts/slideLayout7.xml" /></Relationships>
</file>

<file path=ppt/slides/_rels/slide79.xml.rels><?xml version="1.0" encoding="UTF-8" standalone="yes"?>
<Relationships xmlns="http://schemas.openxmlformats.org/package/2006/relationships"><Relationship Id="rId3" Type="http://schemas.openxmlformats.org/officeDocument/2006/relationships/image" Target="../media/image110.jpeg" /><Relationship Id="rId2" Type="http://schemas.openxmlformats.org/officeDocument/2006/relationships/image" Target="../media/image109.jpeg" /><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6.xml" /></Relationships>
</file>

<file path=ppt/slides/_rels/slide80.xml.rels><?xml version="1.0" encoding="UTF-8" standalone="yes"?>
<Relationships xmlns="http://schemas.openxmlformats.org/package/2006/relationships"><Relationship Id="rId3" Type="http://schemas.openxmlformats.org/officeDocument/2006/relationships/image" Target="../media/image112.jpeg" /><Relationship Id="rId2" Type="http://schemas.openxmlformats.org/officeDocument/2006/relationships/image" Target="../media/image111.jpeg" /><Relationship Id="rId1" Type="http://schemas.openxmlformats.org/officeDocument/2006/relationships/slideLayout" Target="../slideLayouts/slideLayout4.xml" /></Relationships>
</file>

<file path=ppt/slides/_rels/slide81.xml.rels><?xml version="1.0" encoding="UTF-8" standalone="yes"?>
<Relationships xmlns="http://schemas.openxmlformats.org/package/2006/relationships"><Relationship Id="rId3" Type="http://schemas.openxmlformats.org/officeDocument/2006/relationships/image" Target="../media/image114.jpeg" /><Relationship Id="rId2" Type="http://schemas.openxmlformats.org/officeDocument/2006/relationships/image" Target="../media/image113.jpeg" /><Relationship Id="rId1" Type="http://schemas.openxmlformats.org/officeDocument/2006/relationships/slideLayout" Target="../slideLayouts/slideLayout4.xml" /><Relationship Id="rId4" Type="http://schemas.openxmlformats.org/officeDocument/2006/relationships/image" Target="../media/image115.jpeg" /></Relationships>
</file>

<file path=ppt/slides/_rels/slide82.xml.rels><?xml version="1.0" encoding="UTF-8" standalone="yes"?>
<Relationships xmlns="http://schemas.openxmlformats.org/package/2006/relationships"><Relationship Id="rId2" Type="http://schemas.openxmlformats.org/officeDocument/2006/relationships/image" Target="../media/image116.jpeg" /><Relationship Id="rId1" Type="http://schemas.openxmlformats.org/officeDocument/2006/relationships/slideLayout" Target="../slideLayouts/slideLayout2.xml" /></Relationships>
</file>

<file path=ppt/slides/_rels/slide83.xml.rels><?xml version="1.0" encoding="UTF-8" standalone="yes"?>
<Relationships xmlns="http://schemas.openxmlformats.org/package/2006/relationships"><Relationship Id="rId2" Type="http://schemas.openxmlformats.org/officeDocument/2006/relationships/image" Target="../media/image117.jpeg" /><Relationship Id="rId1" Type="http://schemas.openxmlformats.org/officeDocument/2006/relationships/slideLayout" Target="../slideLayouts/slideLayout2.xml" /></Relationships>
</file>

<file path=ppt/slides/_rels/slide84.xml.rels><?xml version="1.0" encoding="UTF-8" standalone="yes"?>
<Relationships xmlns="http://schemas.openxmlformats.org/package/2006/relationships"><Relationship Id="rId2" Type="http://schemas.openxmlformats.org/officeDocument/2006/relationships/image" Target="../media/image118.jpeg" /><Relationship Id="rId1" Type="http://schemas.openxmlformats.org/officeDocument/2006/relationships/slideLayout" Target="../slideLayouts/slideLayout2.xml" /></Relationships>
</file>

<file path=ppt/slides/_rels/slide85.xml.rels><?xml version="1.0" encoding="UTF-8" standalone="yes"?>
<Relationships xmlns="http://schemas.openxmlformats.org/package/2006/relationships"><Relationship Id="rId2" Type="http://schemas.openxmlformats.org/officeDocument/2006/relationships/image" Target="../media/image119.png" /><Relationship Id="rId1" Type="http://schemas.openxmlformats.org/officeDocument/2006/relationships/slideLayout" Target="../slideLayouts/slideLayout2.xml" /></Relationships>
</file>

<file path=ppt/slides/_rels/slide86.xml.rels><?xml version="1.0" encoding="UTF-8" standalone="yes"?>
<Relationships xmlns="http://schemas.openxmlformats.org/package/2006/relationships"><Relationship Id="rId3" Type="http://schemas.openxmlformats.org/officeDocument/2006/relationships/image" Target="../media/image121.jpeg" /><Relationship Id="rId2" Type="http://schemas.openxmlformats.org/officeDocument/2006/relationships/image" Target="../media/image120.jpeg" /><Relationship Id="rId1" Type="http://schemas.openxmlformats.org/officeDocument/2006/relationships/slideLayout" Target="../slideLayouts/slideLayout9.xml" /></Relationships>
</file>

<file path=ppt/slides/_rels/slide87.xml.rels><?xml version="1.0" encoding="UTF-8" standalone="yes"?>
<Relationships xmlns="http://schemas.openxmlformats.org/package/2006/relationships"><Relationship Id="rId3" Type="http://schemas.openxmlformats.org/officeDocument/2006/relationships/image" Target="../media/image123.jpeg" /><Relationship Id="rId2" Type="http://schemas.openxmlformats.org/officeDocument/2006/relationships/image" Target="../media/image122.jpeg" /><Relationship Id="rId1" Type="http://schemas.openxmlformats.org/officeDocument/2006/relationships/slideLayout" Target="../slideLayouts/slideLayout7.xml" /></Relationships>
</file>

<file path=ppt/slides/_rels/slide88.xml.rels><?xml version="1.0" encoding="UTF-8" standalone="yes"?>
<Relationships xmlns="http://schemas.openxmlformats.org/package/2006/relationships"><Relationship Id="rId3" Type="http://schemas.openxmlformats.org/officeDocument/2006/relationships/image" Target="../media/image125.jpeg" /><Relationship Id="rId2" Type="http://schemas.openxmlformats.org/officeDocument/2006/relationships/image" Target="../media/image124.jpeg" /><Relationship Id="rId1" Type="http://schemas.openxmlformats.org/officeDocument/2006/relationships/slideLayout" Target="../slideLayouts/slideLayout7.xml" /></Relationships>
</file>

<file path=ppt/slides/_rels/slide89.xml.rels><?xml version="1.0" encoding="UTF-8" standalone="yes"?>
<Relationships xmlns="http://schemas.openxmlformats.org/package/2006/relationships"><Relationship Id="rId3" Type="http://schemas.openxmlformats.org/officeDocument/2006/relationships/image" Target="../media/image127.jpeg" /><Relationship Id="rId2" Type="http://schemas.openxmlformats.org/officeDocument/2006/relationships/image" Target="../media/image126.jpeg" /><Relationship Id="rId1" Type="http://schemas.openxmlformats.org/officeDocument/2006/relationships/slideLayout" Target="../slideLayouts/slideLayout7.xml" /></Relationships>
</file>

<file path=ppt/slides/_rels/slide9.xml.rels><?xml version="1.0" encoding="UTF-8" standalone="yes"?>
<Relationships xmlns="http://schemas.openxmlformats.org/package/2006/relationships"><Relationship Id="rId2" Type="http://schemas.openxmlformats.org/officeDocument/2006/relationships/image" Target="../media/image8.png" /><Relationship Id="rId1" Type="http://schemas.openxmlformats.org/officeDocument/2006/relationships/slideLayout" Target="../slideLayouts/slideLayout2.xml" /></Relationships>
</file>

<file path=ppt/slides/_rels/slide90.xml.rels><?xml version="1.0" encoding="UTF-8" standalone="yes"?>
<Relationships xmlns="http://schemas.openxmlformats.org/package/2006/relationships"><Relationship Id="rId2" Type="http://schemas.openxmlformats.org/officeDocument/2006/relationships/image" Target="../media/image128.jpeg" /><Relationship Id="rId1" Type="http://schemas.openxmlformats.org/officeDocument/2006/relationships/slideLayout" Target="../slideLayouts/slideLayout2.xml" /></Relationships>
</file>

<file path=ppt/slides/_rels/slide91.xml.rels><?xml version="1.0" encoding="UTF-8" standalone="yes"?>
<Relationships xmlns="http://schemas.openxmlformats.org/package/2006/relationships"><Relationship Id="rId2" Type="http://schemas.openxmlformats.org/officeDocument/2006/relationships/image" Target="../media/image129.jpeg" /><Relationship Id="rId1" Type="http://schemas.openxmlformats.org/officeDocument/2006/relationships/slideLayout" Target="../slideLayouts/slideLayout2.xml" /></Relationships>
</file>

<file path=ppt/slides/_rels/slide92.xml.rels><?xml version="1.0" encoding="UTF-8" standalone="yes"?>
<Relationships xmlns="http://schemas.openxmlformats.org/package/2006/relationships"><Relationship Id="rId2" Type="http://schemas.openxmlformats.org/officeDocument/2006/relationships/image" Target="../media/image130.jpeg" /><Relationship Id="rId1" Type="http://schemas.openxmlformats.org/officeDocument/2006/relationships/slideLayout" Target="../slideLayouts/slideLayout2.xml" /></Relationships>
</file>

<file path=ppt/slides/_rels/slide93.xml.rels><?xml version="1.0" encoding="UTF-8" standalone="yes"?>
<Relationships xmlns="http://schemas.openxmlformats.org/package/2006/relationships"><Relationship Id="rId2" Type="http://schemas.openxmlformats.org/officeDocument/2006/relationships/image" Target="../media/image131.jpeg" /><Relationship Id="rId1" Type="http://schemas.openxmlformats.org/officeDocument/2006/relationships/slideLayout" Target="../slideLayouts/slideLayout2.xml" /></Relationships>
</file>

<file path=ppt/slides/_rels/slide94.xml.rels><?xml version="1.0" encoding="UTF-8" standalone="yes"?>
<Relationships xmlns="http://schemas.openxmlformats.org/package/2006/relationships"><Relationship Id="rId2" Type="http://schemas.openxmlformats.org/officeDocument/2006/relationships/image" Target="../media/image132.png" /><Relationship Id="rId1" Type="http://schemas.openxmlformats.org/officeDocument/2006/relationships/slideLayout" Target="../slideLayouts/slideLayout1.xml" /></Relationships>
</file>

<file path=ppt/slides/_rels/slide95.xml.rels><?xml version="1.0" encoding="UTF-8" standalone="yes"?>
<Relationships xmlns="http://schemas.openxmlformats.org/package/2006/relationships"><Relationship Id="rId3" Type="http://schemas.openxmlformats.org/officeDocument/2006/relationships/image" Target="../media/image133.png" /><Relationship Id="rId2" Type="http://schemas.openxmlformats.org/officeDocument/2006/relationships/notesSlide" Target="../notesSlides/notesSlide6.xml" /><Relationship Id="rId1" Type="http://schemas.openxmlformats.org/officeDocument/2006/relationships/slideLayout" Target="../slideLayouts/slideLayout6.xml" /></Relationships>
</file>

<file path=ppt/slides/_rels/slide96.xml.rels><?xml version="1.0" encoding="UTF-8" standalone="yes"?>
<Relationships xmlns="http://schemas.openxmlformats.org/package/2006/relationships"><Relationship Id="rId3" Type="http://schemas.openxmlformats.org/officeDocument/2006/relationships/image" Target="../media/image135.jpeg" /><Relationship Id="rId2" Type="http://schemas.openxmlformats.org/officeDocument/2006/relationships/image" Target="../media/image134.jpeg" /><Relationship Id="rId1" Type="http://schemas.openxmlformats.org/officeDocument/2006/relationships/slideLayout" Target="../slideLayouts/slideLayout6.xml" /></Relationships>
</file>

<file path=ppt/slides/_rels/slide97.xml.rels><?xml version="1.0" encoding="UTF-8" standalone="yes"?>
<Relationships xmlns="http://schemas.openxmlformats.org/package/2006/relationships"><Relationship Id="rId2" Type="http://schemas.openxmlformats.org/officeDocument/2006/relationships/image" Target="../media/image136.jpe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8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2438400"/>
          </a:xfrm>
        </p:spPr>
        <p:txBody>
          <a:bodyPr>
            <a:normAutofit fontScale="90000"/>
          </a:bodyPr>
          <a:lstStyle/>
          <a:p>
            <a:r>
              <a:rPr lang="en-US" sz="2000" dirty="0">
                <a:solidFill>
                  <a:schemeClr val="accent4">
                    <a:lumMod val="50000"/>
                  </a:schemeClr>
                </a:solidFill>
                <a:latin typeface="Aharoni" pitchFamily="2" charset="-79"/>
                <a:cs typeface="Aharoni" pitchFamily="2" charset="-79"/>
              </a:rPr>
              <a:t>GOVT OF INDIA </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MINISTRY OF YOUTH AFFAIRS AND SPORTS</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DEPARTMENT OF YOUTH AFFAIRS</a:t>
            </a:r>
            <a:br>
              <a:rPr lang="en-US" sz="1600" dirty="0">
                <a:solidFill>
                  <a:schemeClr val="accent4">
                    <a:lumMod val="50000"/>
                  </a:schemeClr>
                </a:solidFill>
                <a:latin typeface="Aharoni" pitchFamily="2" charset="-79"/>
                <a:cs typeface="Aharoni" pitchFamily="2" charset="-79"/>
              </a:rPr>
            </a:br>
            <a:br>
              <a:rPr lang="en-US" sz="2000" dirty="0">
                <a:solidFill>
                  <a:schemeClr val="accent4">
                    <a:lumMod val="50000"/>
                  </a:schemeClr>
                </a:solidFill>
                <a:latin typeface="Aharoni" pitchFamily="2" charset="-79"/>
                <a:cs typeface="Aharoni" pitchFamily="2" charset="-79"/>
              </a:rPr>
            </a:br>
            <a:r>
              <a:rPr lang="en-US" sz="2000" dirty="0">
                <a:solidFill>
                  <a:srgbClr val="FF0000"/>
                </a:solidFill>
                <a:latin typeface="Aharoni" pitchFamily="2" charset="-79"/>
                <a:cs typeface="Aharoni" pitchFamily="2" charset="-79"/>
              </a:rPr>
              <a:t>NEHRU YUVA KENDRA SANGHTHAN</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PUNJAB STATE</a:t>
            </a:r>
            <a:br>
              <a:rPr lang="en-US" sz="1600" dirty="0">
                <a:solidFill>
                  <a:schemeClr val="accent4">
                    <a:lumMod val="50000"/>
                  </a:schemeClr>
                </a:solidFill>
                <a:latin typeface="Aharoni" pitchFamily="2" charset="-79"/>
                <a:cs typeface="Aharoni" pitchFamily="2" charset="-79"/>
              </a:rPr>
            </a:br>
            <a:r>
              <a:rPr lang="en-US" sz="2400" dirty="0">
                <a:solidFill>
                  <a:schemeClr val="accent4">
                    <a:lumMod val="50000"/>
                  </a:schemeClr>
                </a:solidFill>
                <a:latin typeface="Aharoni" pitchFamily="2" charset="-79"/>
                <a:cs typeface="Aharoni" pitchFamily="2" charset="-79"/>
              </a:rPr>
              <a:t>EK BHARAT SHRESHTHA BHARAT</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(INTER STATE YOUTH EXCHANGE PROGRAMME)</a:t>
            </a:r>
            <a:br>
              <a:rPr lang="en-US" sz="1600" dirty="0">
                <a:solidFill>
                  <a:schemeClr val="accent4">
                    <a:lumMod val="50000"/>
                  </a:schemeClr>
                </a:solidFill>
                <a:latin typeface="Aharoni" pitchFamily="2" charset="-79"/>
                <a:cs typeface="Aharoni" pitchFamily="2" charset="-79"/>
              </a:rPr>
            </a:br>
            <a:br>
              <a:rPr lang="en-US" sz="1600" dirty="0">
                <a:solidFill>
                  <a:schemeClr val="accent4">
                    <a:lumMod val="50000"/>
                  </a:schemeClr>
                </a:solidFill>
                <a:latin typeface="Aharoni" pitchFamily="2" charset="-79"/>
                <a:cs typeface="Aharoni" pitchFamily="2" charset="-79"/>
              </a:rPr>
            </a:br>
            <a:r>
              <a:rPr lang="en-US" sz="1800" dirty="0">
                <a:solidFill>
                  <a:schemeClr val="accent3">
                    <a:lumMod val="75000"/>
                  </a:schemeClr>
                </a:solidFill>
                <a:latin typeface="Aharoni" pitchFamily="2" charset="-79"/>
                <a:cs typeface="Aharoni" pitchFamily="2" charset="-79"/>
              </a:rPr>
              <a:t>FOR PAIRING STATES : PUNJAB &amp; ANDHRA PRADESH</a:t>
            </a:r>
            <a:br>
              <a:rPr lang="en-US" sz="1600" dirty="0">
                <a:solidFill>
                  <a:schemeClr val="accent4">
                    <a:lumMod val="50000"/>
                  </a:schemeClr>
                </a:solidFill>
                <a:latin typeface="Aharoni" pitchFamily="2" charset="-79"/>
                <a:cs typeface="Aharoni" pitchFamily="2" charset="-79"/>
              </a:rPr>
            </a:br>
            <a:endParaRPr lang="en-US" sz="1600" dirty="0">
              <a:solidFill>
                <a:schemeClr val="accent4">
                  <a:lumMod val="50000"/>
                </a:schemeClr>
              </a:solidFill>
              <a:latin typeface="Aharoni" pitchFamily="2" charset="-79"/>
              <a:cs typeface="Aharoni" pitchFamily="2" charset="-79"/>
            </a:endParaRPr>
          </a:p>
        </p:txBody>
      </p:sp>
      <p:sp>
        <p:nvSpPr>
          <p:cNvPr id="3" name="Subtitle 2"/>
          <p:cNvSpPr>
            <a:spLocks noGrp="1"/>
          </p:cNvSpPr>
          <p:nvPr>
            <p:ph type="subTitle" idx="1"/>
          </p:nvPr>
        </p:nvSpPr>
        <p:spPr>
          <a:xfrm>
            <a:off x="1371600" y="4114800"/>
            <a:ext cx="6400800" cy="1524000"/>
          </a:xfrm>
        </p:spPr>
        <p:txBody>
          <a:bodyPr>
            <a:normAutofit/>
          </a:bodyPr>
          <a:lstStyle/>
          <a:p>
            <a:r>
              <a:rPr lang="en-US" sz="2000" dirty="0">
                <a:solidFill>
                  <a:schemeClr val="accent2">
                    <a:lumMod val="75000"/>
                  </a:schemeClr>
                </a:solidFill>
                <a:latin typeface="Arial Black" pitchFamily="34" charset="0"/>
              </a:rPr>
              <a:t>TOPIC : HISTORY, PEOPLE AND PLACES OF HISTORICAL IMPORTANCE (tourism ) of Punjab</a:t>
            </a:r>
          </a:p>
        </p:txBody>
      </p:sp>
      <p:pic>
        <p:nvPicPr>
          <p:cNvPr id="1026" name="Picture 2" descr="C:\Users\SHGB1\Desktop\1PNG.PNG"/>
          <p:cNvPicPr>
            <a:picLocks noChangeAspect="1" noChangeArrowheads="1"/>
          </p:cNvPicPr>
          <p:nvPr/>
        </p:nvPicPr>
        <p:blipFill>
          <a:blip r:embed="rId3" cstate="print"/>
          <a:srcRect/>
          <a:stretch>
            <a:fillRect/>
          </a:stretch>
        </p:blipFill>
        <p:spPr bwMode="auto">
          <a:xfrm>
            <a:off x="0" y="0"/>
            <a:ext cx="9144000" cy="1447800"/>
          </a:xfrm>
          <a:prstGeom prst="rect">
            <a:avLst/>
          </a:prstGeom>
          <a:noFill/>
        </p:spPr>
      </p:pic>
      <p:pic>
        <p:nvPicPr>
          <p:cNvPr id="1027" name="Picture 3" descr="C:\Users\SHGB1\Desktop\2.PNG"/>
          <p:cNvPicPr>
            <a:picLocks noChangeAspect="1" noChangeArrowheads="1"/>
          </p:cNvPicPr>
          <p:nvPr/>
        </p:nvPicPr>
        <p:blipFill>
          <a:blip r:embed="rId4" cstate="print"/>
          <a:srcRect/>
          <a:stretch>
            <a:fillRect/>
          </a:stretch>
        </p:blipFill>
        <p:spPr bwMode="auto">
          <a:xfrm>
            <a:off x="0" y="5181601"/>
            <a:ext cx="9144000" cy="16764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a:t>HISTORY OF PUNJAB</a:t>
            </a:r>
          </a:p>
        </p:txBody>
      </p:sp>
      <p:sp>
        <p:nvSpPr>
          <p:cNvPr id="3" name="Content Placeholder 2"/>
          <p:cNvSpPr>
            <a:spLocks noGrp="1"/>
          </p:cNvSpPr>
          <p:nvPr>
            <p:ph idx="1"/>
          </p:nvPr>
        </p:nvSpPr>
        <p:spPr>
          <a:xfrm>
            <a:off x="457200" y="1066800"/>
            <a:ext cx="8229600" cy="8512204"/>
          </a:xfrm>
        </p:spPr>
        <p:txBody>
          <a:bodyPr>
            <a:normAutofit/>
          </a:bodyPr>
          <a:lstStyle/>
          <a:p>
            <a:pPr>
              <a:buNone/>
            </a:pPr>
            <a:r>
              <a:rPr lang="en-US" sz="2400" b="1" dirty="0"/>
              <a:t>     Indus Valley </a:t>
            </a:r>
            <a:r>
              <a:rPr lang="en-US" sz="2400" b="1" dirty="0" err="1"/>
              <a:t>Civilisation</a:t>
            </a:r>
            <a:endParaRPr lang="en-US" sz="2400" b="1" dirty="0"/>
          </a:p>
          <a:p>
            <a:pPr>
              <a:buNone/>
            </a:pPr>
            <a:r>
              <a:rPr lang="en-US" sz="1800" dirty="0"/>
              <a:t>       It is believed that the earliest trace of human habitation in Punjab traces to the </a:t>
            </a:r>
            <a:r>
              <a:rPr lang="en-US" sz="1800" dirty="0" err="1"/>
              <a:t>Soan</a:t>
            </a:r>
            <a:r>
              <a:rPr lang="en-US" sz="1800" dirty="0"/>
              <a:t> valley between the Indus and the Jhelum rivers. Punjab and the surrounding areas are the location of the ruins of the Indus Valley </a:t>
            </a:r>
            <a:r>
              <a:rPr lang="en-US" sz="1800" dirty="0" err="1"/>
              <a:t>Civilisation</a:t>
            </a:r>
            <a:r>
              <a:rPr lang="en-US" sz="1800" dirty="0"/>
              <a:t>, also known as the </a:t>
            </a:r>
            <a:r>
              <a:rPr lang="en-US" sz="1800" dirty="0" err="1"/>
              <a:t>Harappan</a:t>
            </a:r>
            <a:r>
              <a:rPr lang="en-US" sz="1800" dirty="0"/>
              <a:t> </a:t>
            </a:r>
            <a:r>
              <a:rPr lang="en-US" sz="1800" dirty="0" err="1"/>
              <a:t>Civilisation</a:t>
            </a:r>
            <a:r>
              <a:rPr lang="en-US" sz="1800" dirty="0"/>
              <a:t>.</a:t>
            </a:r>
          </a:p>
          <a:p>
            <a:pPr>
              <a:buNone/>
            </a:pPr>
            <a:endParaRPr lang="en-US" sz="1800" dirty="0"/>
          </a:p>
          <a:p>
            <a:endParaRPr lang="en-US" dirty="0"/>
          </a:p>
        </p:txBody>
      </p:sp>
      <p:pic>
        <p:nvPicPr>
          <p:cNvPr id="5" name="Picture 4" descr="download (3).jpg"/>
          <p:cNvPicPr>
            <a:picLocks noChangeAspect="1"/>
          </p:cNvPicPr>
          <p:nvPr/>
        </p:nvPicPr>
        <p:blipFill>
          <a:blip r:embed="rId2" cstate="print"/>
          <a:stretch>
            <a:fillRect/>
          </a:stretch>
        </p:blipFill>
        <p:spPr>
          <a:xfrm>
            <a:off x="1524000" y="2971800"/>
            <a:ext cx="5562600" cy="2895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a:t>HISTORY OF PUNJAB</a:t>
            </a:r>
          </a:p>
        </p:txBody>
      </p:sp>
      <p:pic>
        <p:nvPicPr>
          <p:cNvPr id="6" name="Content Placeholder 5" descr="220px-Map_of_Vedic_India.png"/>
          <p:cNvPicPr>
            <a:picLocks noGrp="1" noChangeAspect="1"/>
          </p:cNvPicPr>
          <p:nvPr>
            <p:ph idx="1"/>
          </p:nvPr>
        </p:nvPicPr>
        <p:blipFill>
          <a:blip r:embed="rId2" cstate="print"/>
          <a:stretch>
            <a:fillRect/>
          </a:stretch>
        </p:blipFill>
        <p:spPr>
          <a:xfrm>
            <a:off x="1447800" y="3276600"/>
            <a:ext cx="6019800" cy="3124199"/>
          </a:xfrm>
        </p:spPr>
      </p:pic>
      <p:sp>
        <p:nvSpPr>
          <p:cNvPr id="7" name="Rectangle 6"/>
          <p:cNvSpPr/>
          <p:nvPr/>
        </p:nvSpPr>
        <p:spPr>
          <a:xfrm>
            <a:off x="609600" y="1143000"/>
            <a:ext cx="7620000" cy="1569660"/>
          </a:xfrm>
          <a:prstGeom prst="rect">
            <a:avLst/>
          </a:prstGeom>
        </p:spPr>
        <p:txBody>
          <a:bodyPr wrap="square">
            <a:spAutoFit/>
          </a:bodyPr>
          <a:lstStyle/>
          <a:p>
            <a:pPr>
              <a:buNone/>
            </a:pPr>
            <a:r>
              <a:rPr lang="en-US" sz="2400" b="1" dirty="0"/>
              <a:t>Vedic Period </a:t>
            </a:r>
          </a:p>
          <a:p>
            <a:pPr>
              <a:buNone/>
            </a:pPr>
            <a:r>
              <a:rPr lang="en-US" dirty="0"/>
              <a:t>Punjab in the ancient Vedic period was known as the </a:t>
            </a:r>
            <a:r>
              <a:rPr lang="en-US" i="1" dirty="0" err="1"/>
              <a:t>Sapta</a:t>
            </a:r>
            <a:r>
              <a:rPr lang="en-US" i="1" dirty="0"/>
              <a:t> </a:t>
            </a:r>
            <a:r>
              <a:rPr lang="en-US" i="1" dirty="0" err="1"/>
              <a:t>Sindhu</a:t>
            </a:r>
            <a:r>
              <a:rPr lang="en-US" dirty="0"/>
              <a:t>, or </a:t>
            </a:r>
            <a:r>
              <a:rPr lang="en-US" i="1" dirty="0"/>
              <a:t>land of the seven rivers</a:t>
            </a:r>
            <a:r>
              <a:rPr lang="en-US" dirty="0"/>
              <a:t>. The aforementioned seven rivers were the </a:t>
            </a:r>
            <a:r>
              <a:rPr lang="en-US" dirty="0" err="1"/>
              <a:t>Vitsta</a:t>
            </a:r>
            <a:r>
              <a:rPr lang="en-US" dirty="0"/>
              <a:t> and </a:t>
            </a:r>
            <a:r>
              <a:rPr lang="en-US" dirty="0" err="1"/>
              <a:t>Vitamasa</a:t>
            </a:r>
            <a:r>
              <a:rPr lang="en-US" dirty="0"/>
              <a:t> (Jhelum), </a:t>
            </a:r>
            <a:r>
              <a:rPr lang="en-US" dirty="0" err="1"/>
              <a:t>Asikni</a:t>
            </a:r>
            <a:r>
              <a:rPr lang="en-US" dirty="0"/>
              <a:t> (Chenab), </a:t>
            </a:r>
            <a:r>
              <a:rPr lang="en-US" dirty="0" err="1"/>
              <a:t>Parusni</a:t>
            </a:r>
            <a:r>
              <a:rPr lang="en-US" dirty="0"/>
              <a:t> and </a:t>
            </a:r>
            <a:r>
              <a:rPr lang="en-US" dirty="0" err="1"/>
              <a:t>Iravati</a:t>
            </a:r>
            <a:r>
              <a:rPr lang="en-US" dirty="0"/>
              <a:t> (Ravi), </a:t>
            </a:r>
            <a:r>
              <a:rPr lang="en-US" dirty="0" err="1"/>
              <a:t>Vipasa</a:t>
            </a:r>
            <a:r>
              <a:rPr lang="en-US" dirty="0"/>
              <a:t> (Beas), and the </a:t>
            </a:r>
            <a:r>
              <a:rPr lang="en-US" dirty="0" err="1"/>
              <a:t>Satudri</a:t>
            </a:r>
            <a:r>
              <a:rPr lang="en-US" dirty="0"/>
              <a:t> (Sutlej)</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PUNJAB</a:t>
            </a:r>
          </a:p>
        </p:txBody>
      </p:sp>
      <p:sp>
        <p:nvSpPr>
          <p:cNvPr id="3" name="Content Placeholder 2"/>
          <p:cNvSpPr>
            <a:spLocks noGrp="1"/>
          </p:cNvSpPr>
          <p:nvPr>
            <p:ph idx="1"/>
          </p:nvPr>
        </p:nvSpPr>
        <p:spPr>
          <a:xfrm>
            <a:off x="457200" y="1219200"/>
            <a:ext cx="8229600" cy="4906963"/>
          </a:xfrm>
        </p:spPr>
        <p:txBody>
          <a:bodyPr>
            <a:normAutofit/>
          </a:bodyPr>
          <a:lstStyle/>
          <a:p>
            <a:r>
              <a:rPr lang="en-US" sz="2800" dirty="0"/>
              <a:t>316 AD – The Great </a:t>
            </a:r>
            <a:r>
              <a:rPr lang="en-US" sz="2800" dirty="0" err="1"/>
              <a:t>Sikander</a:t>
            </a:r>
            <a:r>
              <a:rPr lang="en-US" sz="2800" dirty="0"/>
              <a:t> comes to India , from that time Punjab’s struggles started .</a:t>
            </a:r>
          </a:p>
          <a:p>
            <a:endParaRPr lang="en-US" dirty="0"/>
          </a:p>
          <a:p>
            <a:endParaRPr lang="en-US" dirty="0"/>
          </a:p>
        </p:txBody>
      </p:sp>
      <p:pic>
        <p:nvPicPr>
          <p:cNvPr id="5" name="Picture 4" descr="download (5).jpg"/>
          <p:cNvPicPr>
            <a:picLocks noChangeAspect="1"/>
          </p:cNvPicPr>
          <p:nvPr/>
        </p:nvPicPr>
        <p:blipFill>
          <a:blip r:embed="rId2" cstate="print"/>
          <a:stretch>
            <a:fillRect/>
          </a:stretch>
        </p:blipFill>
        <p:spPr>
          <a:xfrm>
            <a:off x="609600" y="2362200"/>
            <a:ext cx="3276600" cy="2590800"/>
          </a:xfrm>
          <a:prstGeom prst="rect">
            <a:avLst/>
          </a:prstGeom>
        </p:spPr>
      </p:pic>
      <p:pic>
        <p:nvPicPr>
          <p:cNvPr id="6" name="Picture 5" descr="Alexander-the-Great-army-forces-Persian-Battle-333-bce.jpg"/>
          <p:cNvPicPr>
            <a:picLocks noChangeAspect="1"/>
          </p:cNvPicPr>
          <p:nvPr/>
        </p:nvPicPr>
        <p:blipFill>
          <a:blip r:embed="rId3" cstate="print"/>
          <a:stretch>
            <a:fillRect/>
          </a:stretch>
        </p:blipFill>
        <p:spPr>
          <a:xfrm>
            <a:off x="4267200" y="2286000"/>
            <a:ext cx="4572000" cy="2667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3" name="Picture 2" descr="65.PNG"/>
          <p:cNvPicPr>
            <a:picLocks noChangeAspect="1"/>
          </p:cNvPicPr>
          <p:nvPr/>
        </p:nvPicPr>
        <p:blipFill>
          <a:blip r:embed="rId2" cstate="print"/>
          <a:stretch>
            <a:fillRect/>
          </a:stretch>
        </p:blipFill>
        <p:spPr>
          <a:xfrm>
            <a:off x="5257800" y="685800"/>
            <a:ext cx="3096057" cy="3048000"/>
          </a:xfrm>
          <a:prstGeom prst="rect">
            <a:avLst/>
          </a:prstGeom>
        </p:spPr>
      </p:pic>
      <p:sp>
        <p:nvSpPr>
          <p:cNvPr id="5" name="Rectangle 4"/>
          <p:cNvSpPr/>
          <p:nvPr/>
        </p:nvSpPr>
        <p:spPr>
          <a:xfrm>
            <a:off x="762000" y="609600"/>
            <a:ext cx="4267200" cy="3416320"/>
          </a:xfrm>
          <a:prstGeom prst="rect">
            <a:avLst/>
          </a:prstGeom>
        </p:spPr>
        <p:txBody>
          <a:bodyPr wrap="square">
            <a:spAutoFit/>
          </a:bodyPr>
          <a:lstStyle/>
          <a:p>
            <a:pPr>
              <a:buFont typeface="Arial" pitchFamily="34" charset="0"/>
              <a:buChar char="•"/>
            </a:pPr>
            <a:r>
              <a:rPr lang="en-US" dirty="0"/>
              <a:t> Punjab was under the rule of the various dynasties that ruled over years namely </a:t>
            </a:r>
            <a:r>
              <a:rPr lang="en-US" dirty="0" err="1"/>
              <a:t>Gandhars,Nandas</a:t>
            </a:r>
            <a:r>
              <a:rPr lang="en-US" dirty="0"/>
              <a:t>, </a:t>
            </a:r>
            <a:r>
              <a:rPr lang="en-US" dirty="0" err="1"/>
              <a:t>Mauryas</a:t>
            </a:r>
            <a:r>
              <a:rPr lang="en-US" dirty="0"/>
              <a:t>, </a:t>
            </a:r>
            <a:r>
              <a:rPr lang="en-US" dirty="0" err="1"/>
              <a:t>Shungas</a:t>
            </a:r>
            <a:r>
              <a:rPr lang="en-US" dirty="0"/>
              <a:t>, </a:t>
            </a:r>
            <a:r>
              <a:rPr lang="en-US" dirty="0" err="1"/>
              <a:t>Guptas</a:t>
            </a:r>
            <a:r>
              <a:rPr lang="en-US" dirty="0"/>
              <a:t> ,Hindu </a:t>
            </a:r>
            <a:r>
              <a:rPr lang="en-US" dirty="0" err="1"/>
              <a:t>Shahis</a:t>
            </a:r>
            <a:r>
              <a:rPr lang="en-US" dirty="0"/>
              <a:t> .</a:t>
            </a:r>
          </a:p>
          <a:p>
            <a:pPr>
              <a:buFont typeface="Arial" pitchFamily="34" charset="0"/>
              <a:buChar char="•"/>
            </a:pPr>
            <a:r>
              <a:rPr lang="en-US" dirty="0"/>
              <a:t> Due to its location, the Punjab region came under constant attack and influence of both west and east. Punjab faced invasions by the </a:t>
            </a:r>
            <a:r>
              <a:rPr lang="en-US" dirty="0" err="1"/>
              <a:t>Archamenids</a:t>
            </a:r>
            <a:r>
              <a:rPr lang="en-US" dirty="0"/>
              <a:t>, Greeks, Scythians, Turks and Afghans. This resulted in the Punjab witnessing centuries of bloodshed. </a:t>
            </a:r>
            <a:br>
              <a:rPr lang="en-US" dirty="0"/>
            </a:br>
            <a:endParaRPr lang="en-US" dirty="0"/>
          </a:p>
        </p:txBody>
      </p:sp>
      <p:pic>
        <p:nvPicPr>
          <p:cNvPr id="6" name="Picture 5" descr="905700-xklhogteqm-1544783960.jpg"/>
          <p:cNvPicPr>
            <a:picLocks noChangeAspect="1"/>
          </p:cNvPicPr>
          <p:nvPr/>
        </p:nvPicPr>
        <p:blipFill>
          <a:blip r:embed="rId3" cstate="print"/>
          <a:stretch>
            <a:fillRect/>
          </a:stretch>
        </p:blipFill>
        <p:spPr>
          <a:xfrm>
            <a:off x="609600" y="3886200"/>
            <a:ext cx="7772400" cy="284166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a:t>MUGHAL CONFLICTS WITH THE SIKHS</a:t>
            </a:r>
          </a:p>
        </p:txBody>
      </p:sp>
      <p:sp>
        <p:nvSpPr>
          <p:cNvPr id="3" name="Content Placeholder 2"/>
          <p:cNvSpPr>
            <a:spLocks noGrp="1"/>
          </p:cNvSpPr>
          <p:nvPr>
            <p:ph idx="1"/>
          </p:nvPr>
        </p:nvSpPr>
        <p:spPr>
          <a:xfrm>
            <a:off x="457200" y="1066800"/>
            <a:ext cx="8229600" cy="5257800"/>
          </a:xfrm>
        </p:spPr>
        <p:txBody>
          <a:bodyPr/>
          <a:lstStyle/>
          <a:p>
            <a:r>
              <a:rPr lang="en-US" sz="2000" dirty="0"/>
              <a:t>During the </a:t>
            </a:r>
            <a:r>
              <a:rPr lang="en-US" sz="2000" dirty="0" err="1"/>
              <a:t>Mughal</a:t>
            </a:r>
            <a:r>
              <a:rPr lang="en-US" sz="2000" dirty="0"/>
              <a:t> rule(1526-1700’s) , Punjab witnessed the birth of a new religion “ Sikhism” founded by Guru Nanak Dev , the first Guru of the Sikhs. The lifetime of Guru Nanak coincided with the conquest of northern India by Babur and establishment of the </a:t>
            </a:r>
            <a:r>
              <a:rPr lang="en-US" sz="2000" dirty="0" err="1"/>
              <a:t>Mughal</a:t>
            </a:r>
            <a:r>
              <a:rPr lang="en-US" sz="2000" dirty="0"/>
              <a:t> Empire. </a:t>
            </a:r>
          </a:p>
          <a:p>
            <a:r>
              <a:rPr lang="en-US" sz="2000" dirty="0"/>
              <a:t>During this period, there were a lots of conflicts , chaos and </a:t>
            </a:r>
            <a:r>
              <a:rPr lang="en-US" sz="2000" dirty="0" err="1"/>
              <a:t>upheavels</a:t>
            </a:r>
            <a:r>
              <a:rPr lang="en-US" sz="2000" dirty="0"/>
              <a:t> in Punjab. </a:t>
            </a:r>
          </a:p>
          <a:p>
            <a:r>
              <a:rPr lang="en-US" sz="2000" dirty="0"/>
              <a:t>The 10</a:t>
            </a:r>
            <a:r>
              <a:rPr lang="en-US" sz="2000" baseline="30000" dirty="0"/>
              <a:t>th</a:t>
            </a:r>
            <a:r>
              <a:rPr lang="en-US" sz="2000" dirty="0"/>
              <a:t> and last guru of the Sikhs was Guru </a:t>
            </a:r>
            <a:r>
              <a:rPr lang="en-US" sz="2000" dirty="0" err="1"/>
              <a:t>Gobind</a:t>
            </a:r>
            <a:r>
              <a:rPr lang="en-US" sz="2000" dirty="0"/>
              <a:t> Singh .</a:t>
            </a:r>
          </a:p>
          <a:p>
            <a:endParaRPr lang="en-US" dirty="0"/>
          </a:p>
          <a:p>
            <a:endParaRPr lang="en-US" dirty="0"/>
          </a:p>
        </p:txBody>
      </p:sp>
      <p:pic>
        <p:nvPicPr>
          <p:cNvPr id="4" name="Picture 3" descr="download (6).jpg"/>
          <p:cNvPicPr>
            <a:picLocks noChangeAspect="1"/>
          </p:cNvPicPr>
          <p:nvPr/>
        </p:nvPicPr>
        <p:blipFill>
          <a:blip r:embed="rId3" cstate="print"/>
          <a:stretch>
            <a:fillRect/>
          </a:stretch>
        </p:blipFill>
        <p:spPr>
          <a:xfrm>
            <a:off x="1371600" y="3505200"/>
            <a:ext cx="2667000" cy="2778125"/>
          </a:xfrm>
          <a:prstGeom prst="rect">
            <a:avLst/>
          </a:prstGeom>
        </p:spPr>
      </p:pic>
      <p:pic>
        <p:nvPicPr>
          <p:cNvPr id="5" name="Picture 4" descr="ShriGuruGobindSinghJibySobhaSInghSikhArt-websitemaindropshadow_384x473.jpg"/>
          <p:cNvPicPr>
            <a:picLocks noChangeAspect="1"/>
          </p:cNvPicPr>
          <p:nvPr/>
        </p:nvPicPr>
        <p:blipFill>
          <a:blip r:embed="rId4" cstate="print"/>
          <a:stretch>
            <a:fillRect/>
          </a:stretch>
        </p:blipFill>
        <p:spPr>
          <a:xfrm>
            <a:off x="4876800" y="3352800"/>
            <a:ext cx="2895600" cy="30035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alphaModFix amt="30000"/>
          </a:blip>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p:txBody>
          <a:bodyPr/>
          <a:lstStyle/>
          <a:p>
            <a:r>
              <a:rPr lang="en-US" sz="2000" dirty="0"/>
              <a:t>The city of Sri Amritsar Sahib was established by Guru Ram Das, the fourth Guru of Sikhs.</a:t>
            </a:r>
          </a:p>
          <a:p>
            <a:r>
              <a:rPr lang="en-US" sz="2000" dirty="0"/>
              <a:t>Guru </a:t>
            </a:r>
            <a:r>
              <a:rPr lang="en-US" sz="2000" dirty="0" err="1"/>
              <a:t>Arjan</a:t>
            </a:r>
            <a:r>
              <a:rPr lang="en-US" sz="2000" dirty="0"/>
              <a:t> Sahib, Fifth Guru, got the foundation of Golden Temple laid by a </a:t>
            </a:r>
            <a:r>
              <a:rPr lang="en-US" sz="2000" dirty="0" err="1"/>
              <a:t>muslim</a:t>
            </a:r>
            <a:r>
              <a:rPr lang="en-US" sz="2000" dirty="0"/>
              <a:t> saint </a:t>
            </a:r>
            <a:r>
              <a:rPr lang="en-US" sz="2000" dirty="0" err="1"/>
              <a:t>Hazrat</a:t>
            </a:r>
            <a:r>
              <a:rPr lang="en-US" sz="2000" dirty="0"/>
              <a:t> </a:t>
            </a:r>
            <a:r>
              <a:rPr lang="en-US" sz="2000" dirty="0" err="1"/>
              <a:t>Mian</a:t>
            </a:r>
            <a:r>
              <a:rPr lang="en-US" sz="2000" dirty="0"/>
              <a:t> Mir </a:t>
            </a:r>
            <a:r>
              <a:rPr lang="en-US" sz="2000" dirty="0" err="1"/>
              <a:t>ji</a:t>
            </a:r>
            <a:r>
              <a:rPr lang="en-US" sz="2000" dirty="0"/>
              <a:t> of Lahore in December, 1588. </a:t>
            </a:r>
          </a:p>
          <a:p>
            <a:endParaRPr lang="en-US" dirty="0"/>
          </a:p>
        </p:txBody>
      </p:sp>
      <p:pic>
        <p:nvPicPr>
          <p:cNvPr id="4" name="Picture 3" descr="Rare-Old-and-Historical-Photograph-of-The-Golden-Temple-Amritsar.jpg"/>
          <p:cNvPicPr>
            <a:picLocks noChangeAspect="1"/>
          </p:cNvPicPr>
          <p:nvPr/>
        </p:nvPicPr>
        <p:blipFill>
          <a:blip r:embed="rId3" cstate="print"/>
          <a:stretch>
            <a:fillRect/>
          </a:stretch>
        </p:blipFill>
        <p:spPr>
          <a:xfrm>
            <a:off x="1981200" y="3276600"/>
            <a:ext cx="5334000" cy="289559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p:txBody>
          <a:bodyPr/>
          <a:lstStyle/>
          <a:p>
            <a:pPr>
              <a:buNone/>
            </a:pPr>
            <a:r>
              <a:rPr lang="en-US" dirty="0"/>
              <a:t>    The later </a:t>
            </a:r>
            <a:r>
              <a:rPr lang="en-US" dirty="0" err="1"/>
              <a:t>Mughal</a:t>
            </a:r>
            <a:r>
              <a:rPr lang="en-US" dirty="0"/>
              <a:t> Emperor Jahangir saw the Sikhs as a political threat. Jahangir ordered the execution of Guru </a:t>
            </a:r>
            <a:r>
              <a:rPr lang="en-US" dirty="0" err="1"/>
              <a:t>Arjun</a:t>
            </a:r>
            <a:r>
              <a:rPr lang="en-US" dirty="0"/>
              <a:t> Dev, the fifth Guru.</a:t>
            </a:r>
          </a:p>
          <a:p>
            <a:pPr>
              <a:buNone/>
            </a:pPr>
            <a:r>
              <a:rPr lang="en-US" dirty="0"/>
              <a:t> </a:t>
            </a:r>
          </a:p>
          <a:p>
            <a:endParaRPr lang="en-US" dirty="0"/>
          </a:p>
        </p:txBody>
      </p:sp>
      <p:pic>
        <p:nvPicPr>
          <p:cNvPr id="4" name="Picture 3" descr="EY7sWm0XYAMMar1.jpg"/>
          <p:cNvPicPr>
            <a:picLocks noChangeAspect="1"/>
          </p:cNvPicPr>
          <p:nvPr/>
        </p:nvPicPr>
        <p:blipFill>
          <a:blip r:embed="rId3" cstate="print"/>
          <a:stretch>
            <a:fillRect/>
          </a:stretch>
        </p:blipFill>
        <p:spPr>
          <a:xfrm>
            <a:off x="1752600" y="3276600"/>
            <a:ext cx="5334000" cy="27432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p:txBody>
          <a:bodyPr/>
          <a:lstStyle/>
          <a:p>
            <a:r>
              <a:rPr lang="en-US" sz="2000" dirty="0"/>
              <a:t>Guru </a:t>
            </a:r>
            <a:r>
              <a:rPr lang="en-US" sz="2000" dirty="0" err="1"/>
              <a:t>Arjan</a:t>
            </a:r>
            <a:r>
              <a:rPr lang="en-US" sz="2000" dirty="0"/>
              <a:t> </a:t>
            </a:r>
            <a:r>
              <a:rPr lang="en-US" sz="2000" dirty="0" err="1"/>
              <a:t>Dev's</a:t>
            </a:r>
            <a:r>
              <a:rPr lang="en-US" sz="2000" dirty="0"/>
              <a:t> death led to the sixth Guru, Guru </a:t>
            </a:r>
            <a:r>
              <a:rPr lang="en-US" sz="2000" dirty="0" err="1"/>
              <a:t>Hargobind</a:t>
            </a:r>
            <a:r>
              <a:rPr lang="en-US" sz="2000" dirty="0"/>
              <a:t> to declare sovereignty in the creation of the Akal </a:t>
            </a:r>
            <a:r>
              <a:rPr lang="en-US" sz="2000" dirty="0" err="1"/>
              <a:t>Takht</a:t>
            </a:r>
            <a:r>
              <a:rPr lang="en-US" sz="2000" dirty="0"/>
              <a:t> (At the Golden Temple) and the establishment of a fort to defend Amritsar.</a:t>
            </a:r>
          </a:p>
          <a:p>
            <a:endParaRPr lang="en-US" dirty="0"/>
          </a:p>
        </p:txBody>
      </p:sp>
      <p:pic>
        <p:nvPicPr>
          <p:cNvPr id="4" name="Picture 3" descr="5329626115_94a4507780_b.jpg"/>
          <p:cNvPicPr>
            <a:picLocks noChangeAspect="1"/>
          </p:cNvPicPr>
          <p:nvPr/>
        </p:nvPicPr>
        <p:blipFill>
          <a:blip r:embed="rId3" cstate="print"/>
          <a:stretch>
            <a:fillRect/>
          </a:stretch>
        </p:blipFill>
        <p:spPr>
          <a:xfrm>
            <a:off x="2438400" y="2743200"/>
            <a:ext cx="4647419" cy="309979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a:xfrm>
            <a:off x="457200" y="1219200"/>
            <a:ext cx="8229600" cy="4906963"/>
          </a:xfrm>
        </p:spPr>
        <p:txBody>
          <a:bodyPr>
            <a:normAutofit/>
          </a:bodyPr>
          <a:lstStyle/>
          <a:p>
            <a:r>
              <a:rPr lang="en-US" sz="2000" dirty="0"/>
              <a:t>The ninth Guru, Guru </a:t>
            </a:r>
            <a:r>
              <a:rPr lang="en-US" sz="2000" dirty="0" err="1"/>
              <a:t>Tegh</a:t>
            </a:r>
            <a:r>
              <a:rPr lang="en-US" sz="2000" dirty="0"/>
              <a:t> </a:t>
            </a:r>
            <a:r>
              <a:rPr lang="en-US" sz="2000" dirty="0" err="1"/>
              <a:t>Bahadur</a:t>
            </a:r>
            <a:r>
              <a:rPr lang="en-US" sz="2000" dirty="0"/>
              <a:t>, moved the Sikh community to </a:t>
            </a:r>
            <a:r>
              <a:rPr lang="en-US" sz="2000" dirty="0" err="1"/>
              <a:t>Anandpur</a:t>
            </a:r>
            <a:r>
              <a:rPr lang="en-US" sz="2000" dirty="0"/>
              <a:t> and travelled extensively to visit and preach in defiance of Aurangzeb,  Guru </a:t>
            </a:r>
            <a:r>
              <a:rPr lang="en-US" sz="2000" dirty="0" err="1"/>
              <a:t>Tegh</a:t>
            </a:r>
            <a:r>
              <a:rPr lang="en-US" sz="2000" dirty="0"/>
              <a:t> </a:t>
            </a:r>
            <a:r>
              <a:rPr lang="en-US" sz="2000" dirty="0" err="1"/>
              <a:t>Bahadur</a:t>
            </a:r>
            <a:r>
              <a:rPr lang="en-US" sz="2000" dirty="0"/>
              <a:t> aided Kashmiri </a:t>
            </a:r>
            <a:r>
              <a:rPr lang="en-US" sz="2000" dirty="0" err="1"/>
              <a:t>Pandits</a:t>
            </a:r>
            <a:r>
              <a:rPr lang="en-US" sz="2000" dirty="0"/>
              <a:t> in avoiding conversion to Islam and was arrested by Aurangzeb and executed.</a:t>
            </a:r>
            <a:endParaRPr lang="en-US" sz="2000" baseline="30000" dirty="0"/>
          </a:p>
          <a:p>
            <a:endParaRPr lang="en-US" sz="2000" dirty="0"/>
          </a:p>
          <a:p>
            <a:endParaRPr lang="en-US" dirty="0"/>
          </a:p>
          <a:p>
            <a:endParaRPr lang="en-US" dirty="0"/>
          </a:p>
        </p:txBody>
      </p:sp>
      <p:pic>
        <p:nvPicPr>
          <p:cNvPr id="4" name="Picture 3" descr="download (7).jpg"/>
          <p:cNvPicPr>
            <a:picLocks noChangeAspect="1"/>
          </p:cNvPicPr>
          <p:nvPr/>
        </p:nvPicPr>
        <p:blipFill>
          <a:blip r:embed="rId2" cstate="print"/>
          <a:stretch>
            <a:fillRect/>
          </a:stretch>
        </p:blipFill>
        <p:spPr>
          <a:xfrm>
            <a:off x="1752600" y="3124200"/>
            <a:ext cx="5638800" cy="27432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a:xfrm>
            <a:off x="457200" y="1295400"/>
            <a:ext cx="8229600" cy="4830763"/>
          </a:xfrm>
        </p:spPr>
        <p:txBody>
          <a:bodyPr>
            <a:normAutofit/>
          </a:bodyPr>
          <a:lstStyle/>
          <a:p>
            <a:r>
              <a:rPr lang="en-US" sz="2400" dirty="0"/>
              <a:t>Guru </a:t>
            </a:r>
            <a:r>
              <a:rPr lang="en-US" sz="2400" dirty="0" err="1"/>
              <a:t>Gobind</a:t>
            </a:r>
            <a:r>
              <a:rPr lang="en-US" sz="2400" dirty="0"/>
              <a:t> Singh assumed the </a:t>
            </a:r>
            <a:r>
              <a:rPr lang="en-US" sz="2400" dirty="0" err="1"/>
              <a:t>guruship</a:t>
            </a:r>
            <a:r>
              <a:rPr lang="en-US" sz="2400" dirty="0"/>
              <a:t> in 1675 and established the </a:t>
            </a:r>
            <a:r>
              <a:rPr lang="en-US" sz="2400" dirty="0" err="1"/>
              <a:t>Khalsa</a:t>
            </a:r>
            <a:r>
              <a:rPr lang="en-US" sz="2400" dirty="0"/>
              <a:t>, a collective army of </a:t>
            </a:r>
            <a:r>
              <a:rPr lang="en-US" sz="2400" dirty="0" err="1"/>
              <a:t>baptised</a:t>
            </a:r>
            <a:r>
              <a:rPr lang="en-US" sz="2400" dirty="0"/>
              <a:t> Sikhs, on 13 April 1699. The establishment of the </a:t>
            </a:r>
            <a:r>
              <a:rPr lang="en-US" sz="2400" dirty="0" err="1"/>
              <a:t>Khalsa</a:t>
            </a:r>
            <a:r>
              <a:rPr lang="en-US" sz="2400" dirty="0"/>
              <a:t> united the Sikh community against various </a:t>
            </a:r>
            <a:r>
              <a:rPr lang="en-US" sz="2400" dirty="0" err="1"/>
              <a:t>Mughal</a:t>
            </a:r>
            <a:r>
              <a:rPr lang="en-US" sz="2400" dirty="0"/>
              <a:t>-backed claimants to the </a:t>
            </a:r>
            <a:r>
              <a:rPr lang="en-US" sz="2400" dirty="0" err="1"/>
              <a:t>guruship</a:t>
            </a:r>
            <a:r>
              <a:rPr lang="en-US" sz="2400" dirty="0"/>
              <a:t>. His four sons and mother were also executed by the </a:t>
            </a:r>
            <a:r>
              <a:rPr lang="en-US" sz="2400" dirty="0" err="1"/>
              <a:t>Mughals</a:t>
            </a:r>
            <a:endParaRPr lang="en-US" sz="2400" dirty="0"/>
          </a:p>
          <a:p>
            <a:endParaRPr lang="en-US" sz="2400" dirty="0"/>
          </a:p>
        </p:txBody>
      </p:sp>
      <p:pic>
        <p:nvPicPr>
          <p:cNvPr id="5" name="Picture 4" descr="5dc6f574-26fd-4ac6-8198-4b701bdcbd59.jpeg"/>
          <p:cNvPicPr>
            <a:picLocks noChangeAspect="1"/>
          </p:cNvPicPr>
          <p:nvPr/>
        </p:nvPicPr>
        <p:blipFill>
          <a:blip r:embed="rId3" cstate="print"/>
          <a:stretch>
            <a:fillRect/>
          </a:stretch>
        </p:blipFill>
        <p:spPr>
          <a:xfrm>
            <a:off x="5257800" y="3200400"/>
            <a:ext cx="3202497" cy="3449004"/>
          </a:xfrm>
          <a:prstGeom prst="rect">
            <a:avLst/>
          </a:prstGeom>
        </p:spPr>
      </p:pic>
      <p:pic>
        <p:nvPicPr>
          <p:cNvPr id="6" name="Picture 5" descr="download (9).jpg"/>
          <p:cNvPicPr>
            <a:picLocks noChangeAspect="1"/>
          </p:cNvPicPr>
          <p:nvPr/>
        </p:nvPicPr>
        <p:blipFill>
          <a:blip r:embed="rId4" cstate="print"/>
          <a:stretch>
            <a:fillRect/>
          </a:stretch>
        </p:blipFill>
        <p:spPr>
          <a:xfrm>
            <a:off x="990600" y="3733800"/>
            <a:ext cx="3537857" cy="2590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lider_03.jpg"/>
          <p:cNvPicPr>
            <a:picLocks noGrp="1" noChangeAspect="1"/>
          </p:cNvPicPr>
          <p:nvPr>
            <p:ph idx="1"/>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MUGHAL CONFLICTS WITH THE SIKHS</a:t>
            </a:r>
          </a:p>
        </p:txBody>
      </p:sp>
      <p:sp>
        <p:nvSpPr>
          <p:cNvPr id="3" name="Content Placeholder 2"/>
          <p:cNvSpPr>
            <a:spLocks noGrp="1"/>
          </p:cNvSpPr>
          <p:nvPr>
            <p:ph idx="1"/>
          </p:nvPr>
        </p:nvSpPr>
        <p:spPr>
          <a:xfrm>
            <a:off x="457200" y="1447801"/>
            <a:ext cx="8229600" cy="4572000"/>
          </a:xfrm>
        </p:spPr>
        <p:txBody>
          <a:bodyPr/>
          <a:lstStyle/>
          <a:p>
            <a:pPr>
              <a:buNone/>
            </a:pPr>
            <a:r>
              <a:rPr lang="en-US" sz="2000" dirty="0"/>
              <a:t>       Banda Singh </a:t>
            </a:r>
            <a:r>
              <a:rPr lang="en-US" sz="2000" dirty="0" err="1"/>
              <a:t>Bahadur</a:t>
            </a:r>
            <a:r>
              <a:rPr lang="en-US" sz="2000" dirty="0"/>
              <a:t> met Guru </a:t>
            </a:r>
            <a:r>
              <a:rPr lang="en-US" sz="2000" dirty="0" err="1"/>
              <a:t>Gobind</a:t>
            </a:r>
            <a:r>
              <a:rPr lang="en-US" sz="2000" dirty="0"/>
              <a:t> Singh and adopted the Sikh religion. A short time before his death, Guru </a:t>
            </a:r>
            <a:r>
              <a:rPr lang="en-US" sz="2000" dirty="0" err="1"/>
              <a:t>Gobind</a:t>
            </a:r>
            <a:r>
              <a:rPr lang="en-US" sz="2000" dirty="0"/>
              <a:t> Singh ordered him to conquer Punjab and gave him a letter that commanded all Sikhs to join him.  In 1716, he was defeated by the </a:t>
            </a:r>
            <a:r>
              <a:rPr lang="en-US" sz="2000" dirty="0" err="1"/>
              <a:t>Mughals</a:t>
            </a:r>
            <a:r>
              <a:rPr lang="en-US" sz="2000" dirty="0"/>
              <a:t> at his fort at </a:t>
            </a:r>
            <a:r>
              <a:rPr lang="en-US" sz="2000" dirty="0" err="1"/>
              <a:t>Gurdas</a:t>
            </a:r>
            <a:r>
              <a:rPr lang="en-US" sz="2000" dirty="0"/>
              <a:t> </a:t>
            </a:r>
            <a:r>
              <a:rPr lang="en-US" sz="2000" dirty="0" err="1"/>
              <a:t>Nangal</a:t>
            </a:r>
            <a:r>
              <a:rPr lang="en-US" sz="2000" dirty="0"/>
              <a:t>.</a:t>
            </a:r>
          </a:p>
          <a:p>
            <a:endParaRPr lang="en-US" dirty="0"/>
          </a:p>
        </p:txBody>
      </p:sp>
      <p:pic>
        <p:nvPicPr>
          <p:cNvPr id="4" name="Picture 3" descr="unnamed.jpg"/>
          <p:cNvPicPr>
            <a:picLocks noChangeAspect="1"/>
          </p:cNvPicPr>
          <p:nvPr/>
        </p:nvPicPr>
        <p:blipFill>
          <a:blip r:embed="rId3" cstate="print"/>
          <a:stretch>
            <a:fillRect/>
          </a:stretch>
        </p:blipFill>
        <p:spPr>
          <a:xfrm>
            <a:off x="2667000" y="2971800"/>
            <a:ext cx="3810000" cy="3581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PUNJAB </a:t>
            </a:r>
          </a:p>
        </p:txBody>
      </p:sp>
      <p:sp>
        <p:nvSpPr>
          <p:cNvPr id="3" name="Content Placeholder 2"/>
          <p:cNvSpPr>
            <a:spLocks noGrp="1"/>
          </p:cNvSpPr>
          <p:nvPr>
            <p:ph idx="1"/>
          </p:nvPr>
        </p:nvSpPr>
        <p:spPr>
          <a:xfrm>
            <a:off x="457200" y="1371600"/>
            <a:ext cx="8229600" cy="4754563"/>
          </a:xfrm>
        </p:spPr>
        <p:txBody>
          <a:bodyPr>
            <a:normAutofit/>
          </a:bodyPr>
          <a:lstStyle/>
          <a:p>
            <a:r>
              <a:rPr lang="en-US" sz="2400" dirty="0" err="1"/>
              <a:t>Durranis</a:t>
            </a:r>
            <a:r>
              <a:rPr lang="en-US" sz="2400" dirty="0"/>
              <a:t>: In 1747, </a:t>
            </a:r>
            <a:r>
              <a:rPr lang="en-US" sz="2400" dirty="0" err="1"/>
              <a:t>Durrani</a:t>
            </a:r>
            <a:r>
              <a:rPr lang="en-US" sz="2400" dirty="0"/>
              <a:t> Kingdom was established under Ahmed Shah </a:t>
            </a:r>
            <a:r>
              <a:rPr lang="en-US" sz="2400" dirty="0" err="1"/>
              <a:t>Abdali</a:t>
            </a:r>
            <a:r>
              <a:rPr lang="en-US" sz="2400" dirty="0"/>
              <a:t> who persecuted Sikhs over the decades and plundered the Golden temple (</a:t>
            </a:r>
            <a:r>
              <a:rPr lang="en-US" sz="2400" dirty="0" err="1"/>
              <a:t>Harmandar</a:t>
            </a:r>
            <a:r>
              <a:rPr lang="en-US" sz="2400" dirty="0"/>
              <a:t> Sahib) several times.</a:t>
            </a:r>
          </a:p>
          <a:p>
            <a:pPr>
              <a:buNone/>
            </a:pPr>
            <a:endParaRPr lang="en-US" dirty="0"/>
          </a:p>
        </p:txBody>
      </p:sp>
      <p:pic>
        <p:nvPicPr>
          <p:cNvPr id="4" name="Picture 3" descr="63.PNG"/>
          <p:cNvPicPr>
            <a:picLocks noChangeAspect="1"/>
          </p:cNvPicPr>
          <p:nvPr/>
        </p:nvPicPr>
        <p:blipFill>
          <a:blip r:embed="rId3" cstate="print"/>
          <a:stretch>
            <a:fillRect/>
          </a:stretch>
        </p:blipFill>
        <p:spPr>
          <a:xfrm>
            <a:off x="1676400" y="2895600"/>
            <a:ext cx="5763430" cy="323895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HISTORY OF PUNJAB</a:t>
            </a:r>
          </a:p>
        </p:txBody>
      </p:sp>
      <p:sp>
        <p:nvSpPr>
          <p:cNvPr id="3" name="Content Placeholder 2"/>
          <p:cNvSpPr>
            <a:spLocks noGrp="1"/>
          </p:cNvSpPr>
          <p:nvPr>
            <p:ph idx="1"/>
          </p:nvPr>
        </p:nvSpPr>
        <p:spPr>
          <a:xfrm>
            <a:off x="457200" y="1371600"/>
            <a:ext cx="8229600" cy="4754563"/>
          </a:xfrm>
        </p:spPr>
        <p:txBody>
          <a:bodyPr/>
          <a:lstStyle/>
          <a:p>
            <a:r>
              <a:rPr lang="en-US" sz="2400" dirty="0">
                <a:solidFill>
                  <a:schemeClr val="bg1"/>
                </a:solidFill>
              </a:rPr>
              <a:t>Sikh Rule : In 1799, a process to unify Punjab was started by </a:t>
            </a:r>
            <a:r>
              <a:rPr lang="en-US" sz="2400" dirty="0" err="1">
                <a:solidFill>
                  <a:schemeClr val="bg1"/>
                </a:solidFill>
              </a:rPr>
              <a:t>Ranjit</a:t>
            </a:r>
            <a:r>
              <a:rPr lang="en-US" sz="2400" dirty="0">
                <a:solidFill>
                  <a:schemeClr val="bg1"/>
                </a:solidFill>
              </a:rPr>
              <a:t> Singh. He began modernization of the Punjab Army. </a:t>
            </a:r>
            <a:r>
              <a:rPr lang="en-US" sz="2400" dirty="0" err="1">
                <a:solidFill>
                  <a:schemeClr val="bg1"/>
                </a:solidFill>
              </a:rPr>
              <a:t>Duleep</a:t>
            </a:r>
            <a:r>
              <a:rPr lang="en-US" sz="2400" dirty="0">
                <a:solidFill>
                  <a:schemeClr val="bg1"/>
                </a:solidFill>
              </a:rPr>
              <a:t> Singh was proclaimed as Maharaja of Punjab in September 1843.</a:t>
            </a:r>
          </a:p>
          <a:p>
            <a:r>
              <a:rPr lang="en-US" sz="2400" dirty="0">
                <a:solidFill>
                  <a:schemeClr val="bg1"/>
                </a:solidFill>
              </a:rPr>
              <a:t>In 1849, the British had formally taken control.</a:t>
            </a:r>
          </a:p>
          <a:p>
            <a:endParaRPr lang="en-US" dirty="0"/>
          </a:p>
        </p:txBody>
      </p:sp>
      <p:pic>
        <p:nvPicPr>
          <p:cNvPr id="4" name="Picture 3" descr="Maharaja.Ranjit.Singh-700a.jpg"/>
          <p:cNvPicPr>
            <a:picLocks noChangeAspect="1"/>
          </p:cNvPicPr>
          <p:nvPr/>
        </p:nvPicPr>
        <p:blipFill>
          <a:blip r:embed="rId2" cstate="print"/>
          <a:stretch>
            <a:fillRect/>
          </a:stretch>
        </p:blipFill>
        <p:spPr>
          <a:xfrm>
            <a:off x="1447800" y="3429000"/>
            <a:ext cx="5943600" cy="28194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PUNJAB</a:t>
            </a:r>
          </a:p>
        </p:txBody>
      </p:sp>
      <p:sp>
        <p:nvSpPr>
          <p:cNvPr id="3" name="Content Placeholder 2"/>
          <p:cNvSpPr>
            <a:spLocks noGrp="1"/>
          </p:cNvSpPr>
          <p:nvPr>
            <p:ph idx="1"/>
          </p:nvPr>
        </p:nvSpPr>
        <p:spPr>
          <a:xfrm>
            <a:off x="457200" y="1371600"/>
            <a:ext cx="8229600" cy="4754563"/>
          </a:xfrm>
        </p:spPr>
        <p:txBody>
          <a:bodyPr>
            <a:normAutofit/>
          </a:bodyPr>
          <a:lstStyle/>
          <a:p>
            <a:pPr>
              <a:buNone/>
            </a:pPr>
            <a:r>
              <a:rPr lang="en-US" sz="2400" dirty="0"/>
              <a:t>     Colonial Period: The infamous </a:t>
            </a:r>
            <a:r>
              <a:rPr lang="en-US" sz="2400" dirty="0" err="1"/>
              <a:t>Jallianwala</a:t>
            </a:r>
            <a:r>
              <a:rPr lang="en-US" sz="2400" dirty="0"/>
              <a:t> </a:t>
            </a:r>
            <a:r>
              <a:rPr lang="en-US" sz="2400" dirty="0" err="1"/>
              <a:t>Bagh</a:t>
            </a:r>
            <a:r>
              <a:rPr lang="en-US" sz="2400" dirty="0"/>
              <a:t> Massacre in Amritsar took place on 13 April, 1919 when General Dyer ordered fire on a crowd of unarmed civilians , killing thousands of people.  </a:t>
            </a:r>
          </a:p>
        </p:txBody>
      </p:sp>
      <p:pic>
        <p:nvPicPr>
          <p:cNvPr id="4" name="Picture 3" descr="pages6and7.1-780x405.jpg"/>
          <p:cNvPicPr>
            <a:picLocks noChangeAspect="1"/>
          </p:cNvPicPr>
          <p:nvPr/>
        </p:nvPicPr>
        <p:blipFill>
          <a:blip r:embed="rId3" cstate="print"/>
          <a:stretch>
            <a:fillRect/>
          </a:stretch>
        </p:blipFill>
        <p:spPr>
          <a:xfrm>
            <a:off x="1066800" y="3276600"/>
            <a:ext cx="6934200" cy="272478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PUNJAB</a:t>
            </a:r>
          </a:p>
        </p:txBody>
      </p:sp>
      <p:sp>
        <p:nvSpPr>
          <p:cNvPr id="3" name="Content Placeholder 2"/>
          <p:cNvSpPr>
            <a:spLocks noGrp="1"/>
          </p:cNvSpPr>
          <p:nvPr>
            <p:ph idx="1"/>
          </p:nvPr>
        </p:nvSpPr>
        <p:spPr/>
        <p:txBody>
          <a:bodyPr>
            <a:normAutofit/>
          </a:bodyPr>
          <a:lstStyle/>
          <a:p>
            <a:r>
              <a:rPr lang="en-US" dirty="0"/>
              <a:t>Independence and Partition : After the partition of India in 1947 , the Punjab province of British India was divided between India and Pakistan.</a:t>
            </a:r>
          </a:p>
          <a:p>
            <a:pPr>
              <a:buNone/>
            </a:pPr>
            <a:r>
              <a:rPr lang="en-US" dirty="0"/>
              <a:t> </a:t>
            </a:r>
          </a:p>
        </p:txBody>
      </p:sp>
      <p:pic>
        <p:nvPicPr>
          <p:cNvPr id="4" name="Picture 3" descr="64.PNG"/>
          <p:cNvPicPr>
            <a:picLocks noChangeAspect="1"/>
          </p:cNvPicPr>
          <p:nvPr/>
        </p:nvPicPr>
        <p:blipFill>
          <a:blip r:embed="rId3" cstate="print"/>
          <a:stretch>
            <a:fillRect/>
          </a:stretch>
        </p:blipFill>
        <p:spPr>
          <a:xfrm>
            <a:off x="2057400" y="3581400"/>
            <a:ext cx="5210903" cy="264832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a:t>HISTORY OF PUNJAB</a:t>
            </a:r>
          </a:p>
        </p:txBody>
      </p:sp>
      <p:sp>
        <p:nvSpPr>
          <p:cNvPr id="3" name="Content Placeholder 2"/>
          <p:cNvSpPr>
            <a:spLocks noGrp="1"/>
          </p:cNvSpPr>
          <p:nvPr>
            <p:ph idx="1"/>
          </p:nvPr>
        </p:nvSpPr>
        <p:spPr>
          <a:xfrm>
            <a:off x="457200" y="1295400"/>
            <a:ext cx="8229600" cy="4830763"/>
          </a:xfrm>
        </p:spPr>
        <p:txBody>
          <a:bodyPr/>
          <a:lstStyle/>
          <a:p>
            <a:r>
              <a:rPr lang="en-US" sz="2400" dirty="0"/>
              <a:t>The Indian Punjab was divided in 3 parts on basis of language in 1966 . </a:t>
            </a:r>
          </a:p>
          <a:p>
            <a:r>
              <a:rPr lang="en-US" sz="2400" dirty="0"/>
              <a:t>Punjabi language speaking areas formed the current Punjab.</a:t>
            </a:r>
          </a:p>
          <a:p>
            <a:r>
              <a:rPr lang="en-US" sz="2400" dirty="0"/>
              <a:t>Punjab is the only Sikh majority state in India with Sikhs being 57.69 % population</a:t>
            </a:r>
          </a:p>
          <a:p>
            <a:endParaRPr lang="en-US" dirty="0"/>
          </a:p>
        </p:txBody>
      </p:sp>
      <p:pic>
        <p:nvPicPr>
          <p:cNvPr id="5" name="Content Placeholder 3" descr="download.png"/>
          <p:cNvPicPr>
            <a:picLocks noChangeAspect="1"/>
          </p:cNvPicPr>
          <p:nvPr/>
        </p:nvPicPr>
        <p:blipFill>
          <a:blip r:embed="rId3" cstate="print"/>
          <a:stretch>
            <a:fillRect/>
          </a:stretch>
        </p:blipFill>
        <p:spPr>
          <a:xfrm>
            <a:off x="1143000" y="3505200"/>
            <a:ext cx="6781800" cy="28956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678362"/>
          </a:xfrm>
        </p:spPr>
        <p:txBody>
          <a:bodyPr>
            <a:normAutofit/>
          </a:bodyPr>
          <a:lstStyle/>
          <a:p>
            <a:r>
              <a:rPr lang="en-US" sz="6600" dirty="0">
                <a:latin typeface="Engravers MT" pitchFamily="18" charset="0"/>
              </a:rPr>
              <a:t>PROFILE OF   PUNJAB</a:t>
            </a:r>
            <a:endParaRPr lang="en-US" sz="6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Picture 1" descr="punjab-location.jpg"/>
          <p:cNvPicPr>
            <a:picLocks noChangeAspect="1"/>
          </p:cNvPicPr>
          <p:nvPr/>
        </p:nvPicPr>
        <p:blipFill>
          <a:blip r:embed="rId3" cstate="print"/>
          <a:stretch>
            <a:fillRect/>
          </a:stretch>
        </p:blipFill>
        <p:spPr>
          <a:xfrm>
            <a:off x="1905000" y="228600"/>
            <a:ext cx="5715000" cy="632936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5029200" cy="1219200"/>
          </a:xfrm>
        </p:spPr>
        <p:txBody>
          <a:bodyPr>
            <a:normAutofit fontScale="90000"/>
          </a:bodyPr>
          <a:lstStyle/>
          <a:p>
            <a:r>
              <a:rPr lang="en-US" dirty="0"/>
              <a:t>. </a:t>
            </a:r>
            <a:br>
              <a:rPr lang="en-US" dirty="0"/>
            </a:br>
            <a:endParaRPr lang="en-US" dirty="0"/>
          </a:p>
        </p:txBody>
      </p:sp>
      <p:sp>
        <p:nvSpPr>
          <p:cNvPr id="3" name="Content Placeholder 2"/>
          <p:cNvSpPr>
            <a:spLocks noGrp="1"/>
          </p:cNvSpPr>
          <p:nvPr>
            <p:ph idx="1"/>
          </p:nvPr>
        </p:nvSpPr>
        <p:spPr>
          <a:xfrm>
            <a:off x="457200" y="838200"/>
            <a:ext cx="8229600" cy="4572001"/>
          </a:xfrm>
        </p:spPr>
        <p:txBody>
          <a:bodyPr/>
          <a:lstStyle/>
          <a:p>
            <a:pPr>
              <a:buNone/>
            </a:pPr>
            <a:r>
              <a:rPr lang="en-US" dirty="0"/>
              <a:t>    AREA- </a:t>
            </a:r>
            <a:r>
              <a:rPr lang="en-US" b="1" dirty="0"/>
              <a:t>50,362 square </a:t>
            </a:r>
            <a:r>
              <a:rPr lang="en-US" b="1" dirty="0" err="1"/>
              <a:t>kilometres</a:t>
            </a:r>
            <a:r>
              <a:rPr lang="en-US" b="1" dirty="0"/>
              <a:t>(</a:t>
            </a:r>
            <a:r>
              <a:rPr lang="en-US" dirty="0"/>
              <a:t> 1.53% of India's total geographical area). </a:t>
            </a:r>
          </a:p>
          <a:p>
            <a:pPr>
              <a:buNone/>
            </a:pPr>
            <a:r>
              <a:rPr lang="en-US" dirty="0"/>
              <a:t>     20th-largest Indian state by area</a:t>
            </a:r>
          </a:p>
        </p:txBody>
      </p:sp>
      <p:pic>
        <p:nvPicPr>
          <p:cNvPr id="4" name="Picture 3" descr="punjab-outline-map.jpg"/>
          <p:cNvPicPr>
            <a:picLocks noChangeAspect="1"/>
          </p:cNvPicPr>
          <p:nvPr/>
        </p:nvPicPr>
        <p:blipFill>
          <a:blip r:embed="rId3" cstate="print"/>
          <a:stretch>
            <a:fillRect/>
          </a:stretch>
        </p:blipFill>
        <p:spPr>
          <a:xfrm>
            <a:off x="2362200" y="2667000"/>
            <a:ext cx="4343400" cy="38862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a:t>POPULATION</a:t>
            </a:r>
          </a:p>
        </p:txBody>
      </p:sp>
      <p:sp>
        <p:nvSpPr>
          <p:cNvPr id="3" name="Content Placeholder 2"/>
          <p:cNvSpPr>
            <a:spLocks noGrp="1"/>
          </p:cNvSpPr>
          <p:nvPr>
            <p:ph idx="1"/>
          </p:nvPr>
        </p:nvSpPr>
        <p:spPr>
          <a:xfrm>
            <a:off x="457200" y="990600"/>
            <a:ext cx="8229600" cy="5135563"/>
          </a:xfrm>
        </p:spPr>
        <p:txBody>
          <a:bodyPr/>
          <a:lstStyle/>
          <a:p>
            <a:r>
              <a:rPr lang="en-US" dirty="0"/>
              <a:t>With a population of 2.8 </a:t>
            </a:r>
            <a:r>
              <a:rPr lang="en-US" dirty="0" err="1"/>
              <a:t>crores</a:t>
            </a:r>
            <a:r>
              <a:rPr lang="en-US" dirty="0"/>
              <a:t>,  Punjab is the 16th-largest state by population.</a:t>
            </a:r>
          </a:p>
          <a:p>
            <a:endParaRPr lang="en-US" dirty="0"/>
          </a:p>
        </p:txBody>
      </p:sp>
      <p:pic>
        <p:nvPicPr>
          <p:cNvPr id="4" name="Picture 2" descr="1_-4j0j0lCIyHPMVi5Y6QEhA.png"/>
          <p:cNvPicPr>
            <a:picLocks noChangeAspect="1"/>
          </p:cNvPicPr>
          <p:nvPr/>
        </p:nvPicPr>
        <p:blipFill>
          <a:blip r:embed="rId3" cstate="print"/>
          <a:srcRect/>
          <a:stretch>
            <a:fillRect/>
          </a:stretch>
        </p:blipFill>
        <p:spPr bwMode="auto">
          <a:xfrm>
            <a:off x="1066800" y="2209800"/>
            <a:ext cx="2895600" cy="3298874"/>
          </a:xfrm>
          <a:prstGeom prst="rect">
            <a:avLst/>
          </a:prstGeom>
          <a:noFill/>
          <a:ln w="9525">
            <a:noFill/>
            <a:miter lim="800000"/>
            <a:headEnd/>
            <a:tailEnd/>
          </a:ln>
        </p:spPr>
      </p:pic>
      <p:pic>
        <p:nvPicPr>
          <p:cNvPr id="5" name="Picture 4" descr="download (4).jpg"/>
          <p:cNvPicPr>
            <a:picLocks noChangeAspect="1"/>
          </p:cNvPicPr>
          <p:nvPr/>
        </p:nvPicPr>
        <p:blipFill>
          <a:blip r:embed="rId4" cstate="print"/>
          <a:stretch>
            <a:fillRect/>
          </a:stretch>
        </p:blipFill>
        <p:spPr>
          <a:xfrm>
            <a:off x="4572000" y="2133600"/>
            <a:ext cx="3810000" cy="3429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C:\Users\SHGB1\Desktop\4.PNG"/>
          <p:cNvPicPr>
            <a:picLocks noGrp="1" noChangeAspect="1" noChangeArrowheads="1"/>
          </p:cNvPicPr>
          <p:nvPr>
            <p:ph idx="1"/>
          </p:nvPr>
        </p:nvPicPr>
        <p:blipFill>
          <a:blip r:embed="rId2" cstate="print"/>
          <a:srcRect/>
          <a:stretch>
            <a:fillRect/>
          </a:stretch>
        </p:blipFill>
        <p:spPr bwMode="auto">
          <a:xfrm>
            <a:off x="0" y="0"/>
            <a:ext cx="9136579" cy="68580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a:t>22 DISTRICTS OF PUNJAB STATE</a:t>
            </a:r>
          </a:p>
        </p:txBody>
      </p:sp>
      <p:pic>
        <p:nvPicPr>
          <p:cNvPr id="4" name="Content Placeholder 3" descr="a6e7ab2c81768468e2cfb0ccc479768a.png"/>
          <p:cNvPicPr>
            <a:picLocks noGrp="1" noChangeAspect="1"/>
          </p:cNvPicPr>
          <p:nvPr>
            <p:ph idx="1"/>
          </p:nvPr>
        </p:nvPicPr>
        <p:blipFill>
          <a:blip r:embed="rId3" cstate="print"/>
          <a:stretch>
            <a:fillRect/>
          </a:stretch>
        </p:blipFill>
        <p:spPr>
          <a:xfrm>
            <a:off x="1371600" y="1066800"/>
            <a:ext cx="6096000" cy="5570504"/>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543800" cy="182562"/>
          </a:xfrm>
        </p:spPr>
        <p:txBody>
          <a:bodyPr>
            <a:normAutofit fontScale="90000"/>
          </a:bodyPr>
          <a:lstStyle/>
          <a:p>
            <a:endParaRPr lang="en-US" dirty="0"/>
          </a:p>
        </p:txBody>
      </p:sp>
      <p:graphicFrame>
        <p:nvGraphicFramePr>
          <p:cNvPr id="5" name="Content Placeholder 4"/>
          <p:cNvGraphicFramePr>
            <a:graphicFrameLocks noGrp="1"/>
          </p:cNvGraphicFramePr>
          <p:nvPr>
            <p:ph idx="1"/>
          </p:nvPr>
        </p:nvGraphicFramePr>
        <p:xfrm>
          <a:off x="304800" y="68964"/>
          <a:ext cx="8534400" cy="6744672"/>
        </p:xfrm>
        <a:graphic>
          <a:graphicData uri="http://schemas.openxmlformats.org/drawingml/2006/table">
            <a:tbl>
              <a:tblPr firstRow="1" bandRow="1">
                <a:tableStyleId>{5C22544A-7EE6-4342-B048-85BDC9FD1C3A}</a:tableStyleId>
              </a:tblPr>
              <a:tblGrid>
                <a:gridCol w="711200">
                  <a:extLst>
                    <a:ext uri="{9D8B030D-6E8A-4147-A177-3AD203B41FA5}">
                      <a16:colId xmlns:a16="http://schemas.microsoft.com/office/drawing/2014/main" val="20000"/>
                    </a:ext>
                  </a:extLst>
                </a:gridCol>
                <a:gridCol w="35560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2133600">
                  <a:extLst>
                    <a:ext uri="{9D8B030D-6E8A-4147-A177-3AD203B41FA5}">
                      <a16:colId xmlns:a16="http://schemas.microsoft.com/office/drawing/2014/main" val="20003"/>
                    </a:ext>
                  </a:extLst>
                </a:gridCol>
              </a:tblGrid>
              <a:tr h="350440">
                <a:tc>
                  <a:txBody>
                    <a:bodyPr/>
                    <a:lstStyle/>
                    <a:p>
                      <a:r>
                        <a:rPr lang="en-US" dirty="0" err="1"/>
                        <a:t>Sno</a:t>
                      </a:r>
                      <a:r>
                        <a:rPr lang="en-US" dirty="0"/>
                        <a:t>.</a:t>
                      </a:r>
                    </a:p>
                  </a:txBody>
                  <a:tcPr/>
                </a:tc>
                <a:tc>
                  <a:txBody>
                    <a:bodyPr/>
                    <a:lstStyle/>
                    <a:p>
                      <a:r>
                        <a:rPr lang="en-US" dirty="0" err="1"/>
                        <a:t>DIstrict</a:t>
                      </a:r>
                      <a:endParaRPr lang="en-US" dirty="0"/>
                    </a:p>
                  </a:txBody>
                  <a:tcPr/>
                </a:tc>
                <a:tc>
                  <a:txBody>
                    <a:bodyPr/>
                    <a:lstStyle/>
                    <a:p>
                      <a:r>
                        <a:rPr lang="en-US" dirty="0"/>
                        <a:t>Area(sq Km)</a:t>
                      </a:r>
                    </a:p>
                  </a:txBody>
                  <a:tcPr/>
                </a:tc>
                <a:tc>
                  <a:txBody>
                    <a:bodyPr/>
                    <a:lstStyle/>
                    <a:p>
                      <a:r>
                        <a:rPr lang="en-US" dirty="0"/>
                        <a:t>Population</a:t>
                      </a:r>
                    </a:p>
                  </a:txBody>
                  <a:tcPr/>
                </a:tc>
                <a:extLst>
                  <a:ext uri="{0D108BD9-81ED-4DB2-BD59-A6C34878D82A}">
                    <a16:rowId xmlns:a16="http://schemas.microsoft.com/office/drawing/2014/main" val="10000"/>
                  </a:ext>
                </a:extLst>
              </a:tr>
              <a:tr h="350440">
                <a:tc>
                  <a:txBody>
                    <a:bodyPr/>
                    <a:lstStyle/>
                    <a:p>
                      <a:r>
                        <a:rPr lang="en-US" dirty="0"/>
                        <a:t>1</a:t>
                      </a:r>
                    </a:p>
                  </a:txBody>
                  <a:tcPr/>
                </a:tc>
                <a:tc>
                  <a:txBody>
                    <a:bodyPr/>
                    <a:lstStyle/>
                    <a:p>
                      <a:pPr>
                        <a:buNone/>
                      </a:pPr>
                      <a:r>
                        <a:rPr lang="en-US" sz="1800" dirty="0"/>
                        <a:t>Amritsar</a:t>
                      </a:r>
                    </a:p>
                  </a:txBody>
                  <a:tcPr/>
                </a:tc>
                <a:tc>
                  <a:txBody>
                    <a:bodyPr/>
                    <a:lstStyle/>
                    <a:p>
                      <a:r>
                        <a:rPr lang="en-US" sz="1800" dirty="0"/>
                        <a:t>2,647</a:t>
                      </a:r>
                      <a:endParaRPr lang="en-US" dirty="0"/>
                    </a:p>
                  </a:txBody>
                  <a:tcPr/>
                </a:tc>
                <a:tc>
                  <a:txBody>
                    <a:bodyPr/>
                    <a:lstStyle/>
                    <a:p>
                      <a:r>
                        <a:rPr lang="en-US" sz="1800" dirty="0"/>
                        <a:t>2,490,891</a:t>
                      </a:r>
                      <a:endParaRPr lang="en-US" dirty="0"/>
                    </a:p>
                  </a:txBody>
                  <a:tcPr/>
                </a:tc>
                <a:extLst>
                  <a:ext uri="{0D108BD9-81ED-4DB2-BD59-A6C34878D82A}">
                    <a16:rowId xmlns:a16="http://schemas.microsoft.com/office/drawing/2014/main" val="10001"/>
                  </a:ext>
                </a:extLst>
              </a:tr>
              <a:tr h="350440">
                <a:tc>
                  <a:txBody>
                    <a:bodyPr/>
                    <a:lstStyle/>
                    <a:p>
                      <a:r>
                        <a:rPr lang="en-US" dirty="0"/>
                        <a:t>2.</a:t>
                      </a:r>
                    </a:p>
                  </a:txBody>
                  <a:tcPr/>
                </a:tc>
                <a:tc>
                  <a:txBody>
                    <a:bodyPr/>
                    <a:lstStyle/>
                    <a:p>
                      <a:pPr>
                        <a:buNone/>
                      </a:pPr>
                      <a:r>
                        <a:rPr lang="en-US" sz="1800" dirty="0" err="1"/>
                        <a:t>Barnala</a:t>
                      </a:r>
                      <a:endParaRPr lang="en-US" sz="1800" dirty="0"/>
                    </a:p>
                  </a:txBody>
                  <a:tcPr/>
                </a:tc>
                <a:tc>
                  <a:txBody>
                    <a:bodyPr/>
                    <a:lstStyle/>
                    <a:p>
                      <a:r>
                        <a:rPr lang="en-US" sz="1800" dirty="0"/>
                        <a:t>1,410 </a:t>
                      </a:r>
                      <a:endParaRPr lang="en-US" dirty="0"/>
                    </a:p>
                  </a:txBody>
                  <a:tcPr/>
                </a:tc>
                <a:tc>
                  <a:txBody>
                    <a:bodyPr/>
                    <a:lstStyle/>
                    <a:p>
                      <a:r>
                        <a:rPr lang="en-US" sz="1800" dirty="0"/>
                        <a:t> 596,294</a:t>
                      </a:r>
                      <a:endParaRPr lang="en-US" dirty="0"/>
                    </a:p>
                  </a:txBody>
                  <a:tcPr/>
                </a:tc>
                <a:extLst>
                  <a:ext uri="{0D108BD9-81ED-4DB2-BD59-A6C34878D82A}">
                    <a16:rowId xmlns:a16="http://schemas.microsoft.com/office/drawing/2014/main" val="10002"/>
                  </a:ext>
                </a:extLst>
              </a:tr>
              <a:tr h="350440">
                <a:tc>
                  <a:txBody>
                    <a:bodyPr/>
                    <a:lstStyle/>
                    <a:p>
                      <a:r>
                        <a:rPr lang="en-US" dirty="0"/>
                        <a:t>3.</a:t>
                      </a:r>
                    </a:p>
                  </a:txBody>
                  <a:tcPr/>
                </a:tc>
                <a:tc>
                  <a:txBody>
                    <a:bodyPr/>
                    <a:lstStyle/>
                    <a:p>
                      <a:pPr>
                        <a:buNone/>
                      </a:pPr>
                      <a:r>
                        <a:rPr lang="en-US" sz="1800" dirty="0" err="1"/>
                        <a:t>Bathinda</a:t>
                      </a:r>
                      <a:endParaRPr lang="en-US" sz="1800" dirty="0"/>
                    </a:p>
                  </a:txBody>
                  <a:tcPr/>
                </a:tc>
                <a:tc>
                  <a:txBody>
                    <a:bodyPr/>
                    <a:lstStyle/>
                    <a:p>
                      <a:r>
                        <a:rPr lang="en-US" sz="1800" dirty="0"/>
                        <a:t>3,385</a:t>
                      </a:r>
                      <a:endParaRPr lang="en-US" dirty="0"/>
                    </a:p>
                  </a:txBody>
                  <a:tcPr/>
                </a:tc>
                <a:tc>
                  <a:txBody>
                    <a:bodyPr/>
                    <a:lstStyle/>
                    <a:p>
                      <a:r>
                        <a:rPr lang="en-US" sz="1800" dirty="0"/>
                        <a:t>1,388,859</a:t>
                      </a:r>
                      <a:endParaRPr lang="en-US" dirty="0"/>
                    </a:p>
                  </a:txBody>
                  <a:tcPr/>
                </a:tc>
                <a:extLst>
                  <a:ext uri="{0D108BD9-81ED-4DB2-BD59-A6C34878D82A}">
                    <a16:rowId xmlns:a16="http://schemas.microsoft.com/office/drawing/2014/main" val="10003"/>
                  </a:ext>
                </a:extLst>
              </a:tr>
              <a:tr h="350440">
                <a:tc>
                  <a:txBody>
                    <a:bodyPr/>
                    <a:lstStyle/>
                    <a:p>
                      <a:r>
                        <a:rPr lang="en-US" dirty="0"/>
                        <a:t>4.</a:t>
                      </a:r>
                    </a:p>
                  </a:txBody>
                  <a:tcPr/>
                </a:tc>
                <a:tc>
                  <a:txBody>
                    <a:bodyPr/>
                    <a:lstStyle/>
                    <a:p>
                      <a:pPr>
                        <a:buNone/>
                      </a:pPr>
                      <a:r>
                        <a:rPr lang="en-US" sz="1800" dirty="0"/>
                        <a:t>Faridkot1,469</a:t>
                      </a:r>
                    </a:p>
                  </a:txBody>
                  <a:tcPr/>
                </a:tc>
                <a:tc>
                  <a:txBody>
                    <a:bodyPr/>
                    <a:lstStyle/>
                    <a:p>
                      <a:r>
                        <a:rPr lang="en-US" dirty="0"/>
                        <a:t>1469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618,008</a:t>
                      </a:r>
                    </a:p>
                  </a:txBody>
                  <a:tcPr/>
                </a:tc>
                <a:extLst>
                  <a:ext uri="{0D108BD9-81ED-4DB2-BD59-A6C34878D82A}">
                    <a16:rowId xmlns:a16="http://schemas.microsoft.com/office/drawing/2014/main" val="10004"/>
                  </a:ext>
                </a:extLst>
              </a:tr>
              <a:tr h="350440">
                <a:tc>
                  <a:txBody>
                    <a:bodyPr/>
                    <a:lstStyle/>
                    <a:p>
                      <a:r>
                        <a:rPr lang="en-US" dirty="0"/>
                        <a:t>5.</a:t>
                      </a:r>
                    </a:p>
                  </a:txBody>
                  <a:tcPr/>
                </a:tc>
                <a:tc>
                  <a:txBody>
                    <a:bodyPr/>
                    <a:lstStyle/>
                    <a:p>
                      <a:pPr>
                        <a:buNone/>
                      </a:pPr>
                      <a:r>
                        <a:rPr lang="en-US" sz="1800" dirty="0" err="1"/>
                        <a:t>Fatehgarh</a:t>
                      </a:r>
                      <a:r>
                        <a:rPr lang="en-US" sz="1800" dirty="0"/>
                        <a:t> Sahib</a:t>
                      </a:r>
                    </a:p>
                  </a:txBody>
                  <a:tcPr/>
                </a:tc>
                <a:tc>
                  <a:txBody>
                    <a:bodyPr/>
                    <a:lstStyle/>
                    <a:p>
                      <a:r>
                        <a:rPr lang="en-US" dirty="0"/>
                        <a:t>1180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599,814</a:t>
                      </a:r>
                    </a:p>
                  </a:txBody>
                  <a:tcPr/>
                </a:tc>
                <a:extLst>
                  <a:ext uri="{0D108BD9-81ED-4DB2-BD59-A6C34878D82A}">
                    <a16:rowId xmlns:a16="http://schemas.microsoft.com/office/drawing/2014/main" val="10005"/>
                  </a:ext>
                </a:extLst>
              </a:tr>
              <a:tr h="350440">
                <a:tc>
                  <a:txBody>
                    <a:bodyPr/>
                    <a:lstStyle/>
                    <a:p>
                      <a:r>
                        <a:rPr lang="en-US" dirty="0"/>
                        <a:t>6</a:t>
                      </a:r>
                    </a:p>
                  </a:txBody>
                  <a:tcPr/>
                </a:tc>
                <a:tc>
                  <a:txBody>
                    <a:bodyPr/>
                    <a:lstStyle/>
                    <a:p>
                      <a:pPr>
                        <a:buNone/>
                      </a:pPr>
                      <a:r>
                        <a:rPr lang="en-US" sz="1800" dirty="0" err="1"/>
                        <a:t>Firozpur</a:t>
                      </a:r>
                      <a:endParaRPr lang="en-US" sz="1800" dirty="0"/>
                    </a:p>
                  </a:txBody>
                  <a:tcPr/>
                </a:tc>
                <a:tc>
                  <a:txBody>
                    <a:bodyPr/>
                    <a:lstStyle/>
                    <a:p>
                      <a:r>
                        <a:rPr lang="en-US" dirty="0"/>
                        <a:t>2190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965,337</a:t>
                      </a:r>
                    </a:p>
                  </a:txBody>
                  <a:tcPr/>
                </a:tc>
                <a:extLst>
                  <a:ext uri="{0D108BD9-81ED-4DB2-BD59-A6C34878D82A}">
                    <a16:rowId xmlns:a16="http://schemas.microsoft.com/office/drawing/2014/main" val="10006"/>
                  </a:ext>
                </a:extLst>
              </a:tr>
              <a:tr h="350440">
                <a:tc>
                  <a:txBody>
                    <a:bodyPr/>
                    <a:lstStyle/>
                    <a:p>
                      <a:r>
                        <a:rPr lang="en-US" dirty="0"/>
                        <a:t>7</a:t>
                      </a:r>
                    </a:p>
                  </a:txBody>
                  <a:tcPr/>
                </a:tc>
                <a:tc>
                  <a:txBody>
                    <a:bodyPr/>
                    <a:lstStyle/>
                    <a:p>
                      <a:pPr>
                        <a:buNone/>
                      </a:pPr>
                      <a:r>
                        <a:rPr lang="en-US" sz="1800" dirty="0" err="1"/>
                        <a:t>Fazilka</a:t>
                      </a:r>
                      <a:endParaRPr lang="en-US" sz="1800" dirty="0"/>
                    </a:p>
                  </a:txBody>
                  <a:tcPr/>
                </a:tc>
                <a:tc>
                  <a:txBody>
                    <a:bodyPr/>
                    <a:lstStyle/>
                    <a:p>
                      <a:r>
                        <a:rPr lang="en-US" dirty="0"/>
                        <a:t>3113</a:t>
                      </a:r>
                    </a:p>
                  </a:txBody>
                  <a:tcPr/>
                </a:tc>
                <a:tc>
                  <a:txBody>
                    <a:bodyPr/>
                    <a:lstStyle/>
                    <a:p>
                      <a:r>
                        <a:rPr lang="en-US" dirty="0"/>
                        <a:t>1180483</a:t>
                      </a:r>
                    </a:p>
                  </a:txBody>
                  <a:tcPr/>
                </a:tc>
                <a:extLst>
                  <a:ext uri="{0D108BD9-81ED-4DB2-BD59-A6C34878D82A}">
                    <a16:rowId xmlns:a16="http://schemas.microsoft.com/office/drawing/2014/main" val="10007"/>
                  </a:ext>
                </a:extLst>
              </a:tr>
              <a:tr h="350440">
                <a:tc>
                  <a:txBody>
                    <a:bodyPr/>
                    <a:lstStyle/>
                    <a:p>
                      <a:r>
                        <a:rPr lang="en-US" dirty="0"/>
                        <a:t>8</a:t>
                      </a:r>
                    </a:p>
                  </a:txBody>
                  <a:tcPr/>
                </a:tc>
                <a:tc>
                  <a:txBody>
                    <a:bodyPr/>
                    <a:lstStyle/>
                    <a:p>
                      <a:pPr>
                        <a:buNone/>
                      </a:pPr>
                      <a:r>
                        <a:rPr lang="en-US" sz="1800" dirty="0" err="1"/>
                        <a:t>Gurdaspur</a:t>
                      </a:r>
                      <a:endParaRPr lang="en-US" sz="1800" dirty="0"/>
                    </a:p>
                  </a:txBody>
                  <a:tcPr/>
                </a:tc>
                <a:tc>
                  <a:txBody>
                    <a:bodyPr/>
                    <a:lstStyle/>
                    <a:p>
                      <a:r>
                        <a:rPr lang="en-US" dirty="0"/>
                        <a:t>2635</a:t>
                      </a:r>
                    </a:p>
                  </a:txBody>
                  <a:tcPr/>
                </a:tc>
                <a:tc>
                  <a:txBody>
                    <a:bodyPr/>
                    <a:lstStyle/>
                    <a:p>
                      <a:r>
                        <a:rPr lang="en-US" dirty="0"/>
                        <a:t>2299026</a:t>
                      </a:r>
                    </a:p>
                  </a:txBody>
                  <a:tcPr/>
                </a:tc>
                <a:extLst>
                  <a:ext uri="{0D108BD9-81ED-4DB2-BD59-A6C34878D82A}">
                    <a16:rowId xmlns:a16="http://schemas.microsoft.com/office/drawing/2014/main" val="10008"/>
                  </a:ext>
                </a:extLst>
              </a:tr>
              <a:tr h="350440">
                <a:tc>
                  <a:txBody>
                    <a:bodyPr/>
                    <a:lstStyle/>
                    <a:p>
                      <a:r>
                        <a:rPr lang="en-US" dirty="0"/>
                        <a:t>9</a:t>
                      </a:r>
                    </a:p>
                  </a:txBody>
                  <a:tcPr/>
                </a:tc>
                <a:tc>
                  <a:txBody>
                    <a:bodyPr/>
                    <a:lstStyle/>
                    <a:p>
                      <a:pPr>
                        <a:buNone/>
                      </a:pPr>
                      <a:r>
                        <a:rPr lang="en-US" sz="1800" dirty="0" err="1"/>
                        <a:t>Hoshiarpur</a:t>
                      </a:r>
                      <a:endParaRPr lang="en-US" sz="1800" dirty="0"/>
                    </a:p>
                  </a:txBody>
                  <a:tcPr/>
                </a:tc>
                <a:tc>
                  <a:txBody>
                    <a:bodyPr/>
                    <a:lstStyle/>
                    <a:p>
                      <a:r>
                        <a:rPr lang="en-US" dirty="0"/>
                        <a:t>3365</a:t>
                      </a:r>
                    </a:p>
                  </a:txBody>
                  <a:tcPr/>
                </a:tc>
                <a:tc>
                  <a:txBody>
                    <a:bodyPr/>
                    <a:lstStyle/>
                    <a:p>
                      <a:r>
                        <a:rPr lang="en-US" dirty="0"/>
                        <a:t>1582793</a:t>
                      </a:r>
                    </a:p>
                  </a:txBody>
                  <a:tcPr/>
                </a:tc>
                <a:extLst>
                  <a:ext uri="{0D108BD9-81ED-4DB2-BD59-A6C34878D82A}">
                    <a16:rowId xmlns:a16="http://schemas.microsoft.com/office/drawing/2014/main" val="10009"/>
                  </a:ext>
                </a:extLst>
              </a:tr>
              <a:tr h="350440">
                <a:tc>
                  <a:txBody>
                    <a:bodyPr/>
                    <a:lstStyle/>
                    <a:p>
                      <a:r>
                        <a:rPr lang="en-US" dirty="0"/>
                        <a:t>10</a:t>
                      </a:r>
                    </a:p>
                  </a:txBody>
                  <a:tcPr/>
                </a:tc>
                <a:tc>
                  <a:txBody>
                    <a:bodyPr/>
                    <a:lstStyle/>
                    <a:p>
                      <a:pPr>
                        <a:buNone/>
                      </a:pPr>
                      <a:r>
                        <a:rPr lang="en-US" sz="1800" dirty="0" err="1"/>
                        <a:t>Jalandhar</a:t>
                      </a:r>
                      <a:endParaRPr lang="en-US" sz="1800" dirty="0"/>
                    </a:p>
                  </a:txBody>
                  <a:tcPr/>
                </a:tc>
                <a:tc>
                  <a:txBody>
                    <a:bodyPr/>
                    <a:lstStyle/>
                    <a:p>
                      <a:r>
                        <a:rPr lang="en-US" dirty="0"/>
                        <a:t>2632</a:t>
                      </a:r>
                    </a:p>
                  </a:txBody>
                  <a:tcPr/>
                </a:tc>
                <a:tc>
                  <a:txBody>
                    <a:bodyPr/>
                    <a:lstStyle/>
                    <a:p>
                      <a:r>
                        <a:rPr lang="en-US" dirty="0"/>
                        <a:t>2181753</a:t>
                      </a:r>
                    </a:p>
                  </a:txBody>
                  <a:tcPr/>
                </a:tc>
                <a:extLst>
                  <a:ext uri="{0D108BD9-81ED-4DB2-BD59-A6C34878D82A}">
                    <a16:rowId xmlns:a16="http://schemas.microsoft.com/office/drawing/2014/main" val="10010"/>
                  </a:ext>
                </a:extLst>
              </a:tr>
              <a:tr h="350440">
                <a:tc>
                  <a:txBody>
                    <a:bodyPr/>
                    <a:lstStyle/>
                    <a:p>
                      <a:r>
                        <a:rPr lang="en-US" dirty="0"/>
                        <a:t>11</a:t>
                      </a:r>
                    </a:p>
                  </a:txBody>
                  <a:tcPr/>
                </a:tc>
                <a:tc>
                  <a:txBody>
                    <a:bodyPr/>
                    <a:lstStyle/>
                    <a:p>
                      <a:pPr>
                        <a:buNone/>
                      </a:pPr>
                      <a:r>
                        <a:rPr lang="en-US" sz="1800" dirty="0" err="1"/>
                        <a:t>Kapurthala</a:t>
                      </a:r>
                      <a:endParaRPr lang="en-US" sz="1800" dirty="0"/>
                    </a:p>
                  </a:txBody>
                  <a:tcPr/>
                </a:tc>
                <a:tc>
                  <a:txBody>
                    <a:bodyPr/>
                    <a:lstStyle/>
                    <a:p>
                      <a:r>
                        <a:rPr lang="en-US" dirty="0"/>
                        <a:t>1632</a:t>
                      </a:r>
                    </a:p>
                  </a:txBody>
                  <a:tcPr/>
                </a:tc>
                <a:tc>
                  <a:txBody>
                    <a:bodyPr/>
                    <a:lstStyle/>
                    <a:p>
                      <a:r>
                        <a:rPr lang="en-US" dirty="0"/>
                        <a:t>817668</a:t>
                      </a:r>
                    </a:p>
                  </a:txBody>
                  <a:tcPr/>
                </a:tc>
                <a:extLst>
                  <a:ext uri="{0D108BD9-81ED-4DB2-BD59-A6C34878D82A}">
                    <a16:rowId xmlns:a16="http://schemas.microsoft.com/office/drawing/2014/main" val="10011"/>
                  </a:ext>
                </a:extLst>
              </a:tr>
              <a:tr h="350440">
                <a:tc>
                  <a:txBody>
                    <a:bodyPr/>
                    <a:lstStyle/>
                    <a:p>
                      <a:r>
                        <a:rPr lang="en-US" dirty="0"/>
                        <a:t>12</a:t>
                      </a:r>
                    </a:p>
                  </a:txBody>
                  <a:tcPr/>
                </a:tc>
                <a:tc>
                  <a:txBody>
                    <a:bodyPr/>
                    <a:lstStyle/>
                    <a:p>
                      <a:pPr>
                        <a:buNone/>
                      </a:pPr>
                      <a:r>
                        <a:rPr lang="en-US" sz="1800" dirty="0"/>
                        <a:t>Ludhiana</a:t>
                      </a:r>
                    </a:p>
                  </a:txBody>
                  <a:tcPr/>
                </a:tc>
                <a:tc>
                  <a:txBody>
                    <a:bodyPr/>
                    <a:lstStyle/>
                    <a:p>
                      <a:r>
                        <a:rPr lang="en-US" dirty="0"/>
                        <a:t>3767</a:t>
                      </a:r>
                    </a:p>
                  </a:txBody>
                  <a:tcPr/>
                </a:tc>
                <a:tc>
                  <a:txBody>
                    <a:bodyPr/>
                    <a:lstStyle/>
                    <a:p>
                      <a:r>
                        <a:rPr lang="en-US" dirty="0"/>
                        <a:t>3487882</a:t>
                      </a:r>
                    </a:p>
                  </a:txBody>
                  <a:tcPr/>
                </a:tc>
                <a:extLst>
                  <a:ext uri="{0D108BD9-81ED-4DB2-BD59-A6C34878D82A}">
                    <a16:rowId xmlns:a16="http://schemas.microsoft.com/office/drawing/2014/main" val="10012"/>
                  </a:ext>
                </a:extLst>
              </a:tr>
              <a:tr h="350440">
                <a:tc>
                  <a:txBody>
                    <a:bodyPr/>
                    <a:lstStyle/>
                    <a:p>
                      <a:r>
                        <a:rPr lang="en-US" dirty="0"/>
                        <a:t>13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Mansa</a:t>
                      </a:r>
                      <a:endParaRPr lang="en-US" dirty="0"/>
                    </a:p>
                  </a:txBody>
                  <a:tcPr/>
                </a:tc>
                <a:tc>
                  <a:txBody>
                    <a:bodyPr/>
                    <a:lstStyle/>
                    <a:p>
                      <a:r>
                        <a:rPr lang="en-US" dirty="0"/>
                        <a:t>2171</a:t>
                      </a:r>
                    </a:p>
                  </a:txBody>
                  <a:tcPr/>
                </a:tc>
                <a:tc>
                  <a:txBody>
                    <a:bodyPr/>
                    <a:lstStyle/>
                    <a:p>
                      <a:r>
                        <a:rPr lang="en-US" dirty="0"/>
                        <a:t>768808</a:t>
                      </a:r>
                    </a:p>
                  </a:txBody>
                  <a:tcPr/>
                </a:tc>
                <a:extLst>
                  <a:ext uri="{0D108BD9-81ED-4DB2-BD59-A6C34878D82A}">
                    <a16:rowId xmlns:a16="http://schemas.microsoft.com/office/drawing/2014/main" val="10013"/>
                  </a:ext>
                </a:extLst>
              </a:tr>
              <a:tr h="350440">
                <a:tc>
                  <a:txBody>
                    <a:bodyPr/>
                    <a:lstStyle/>
                    <a:p>
                      <a:r>
                        <a:rPr lang="en-US" dirty="0"/>
                        <a:t>14</a:t>
                      </a:r>
                    </a:p>
                  </a:txBody>
                  <a:tcPr/>
                </a:tc>
                <a:tc>
                  <a:txBody>
                    <a:bodyPr/>
                    <a:lstStyle/>
                    <a:p>
                      <a:pPr>
                        <a:buNone/>
                      </a:pPr>
                      <a:r>
                        <a:rPr lang="en-US" sz="1800" dirty="0" err="1"/>
                        <a:t>Moga</a:t>
                      </a:r>
                      <a:endParaRPr lang="en-US" sz="1800" dirty="0"/>
                    </a:p>
                  </a:txBody>
                  <a:tcPr/>
                </a:tc>
                <a:tc>
                  <a:txBody>
                    <a:bodyPr/>
                    <a:lstStyle/>
                    <a:p>
                      <a:r>
                        <a:rPr lang="en-US" dirty="0"/>
                        <a:t>2216</a:t>
                      </a:r>
                    </a:p>
                  </a:txBody>
                  <a:tcPr/>
                </a:tc>
                <a:tc>
                  <a:txBody>
                    <a:bodyPr/>
                    <a:lstStyle/>
                    <a:p>
                      <a:r>
                        <a:rPr lang="en-US" dirty="0"/>
                        <a:t>992289</a:t>
                      </a:r>
                    </a:p>
                  </a:txBody>
                  <a:tcPr/>
                </a:tc>
                <a:extLst>
                  <a:ext uri="{0D108BD9-81ED-4DB2-BD59-A6C34878D82A}">
                    <a16:rowId xmlns:a16="http://schemas.microsoft.com/office/drawing/2014/main" val="10014"/>
                  </a:ext>
                </a:extLst>
              </a:tr>
              <a:tr h="350440">
                <a:tc>
                  <a:txBody>
                    <a:bodyPr/>
                    <a:lstStyle/>
                    <a:p>
                      <a:r>
                        <a:rPr lang="en-US" dirty="0"/>
                        <a:t>15</a:t>
                      </a:r>
                    </a:p>
                  </a:txBody>
                  <a:tcPr/>
                </a:tc>
                <a:tc>
                  <a:txBody>
                    <a:bodyPr/>
                    <a:lstStyle/>
                    <a:p>
                      <a:pPr>
                        <a:buNone/>
                      </a:pPr>
                      <a:r>
                        <a:rPr lang="en-US" sz="1800" dirty="0"/>
                        <a:t>Sri </a:t>
                      </a:r>
                      <a:r>
                        <a:rPr lang="en-US" sz="1800" dirty="0" err="1"/>
                        <a:t>Muktsar</a:t>
                      </a:r>
                      <a:r>
                        <a:rPr lang="en-US" sz="1800" dirty="0"/>
                        <a:t> Sahib</a:t>
                      </a:r>
                    </a:p>
                  </a:txBody>
                  <a:tcPr/>
                </a:tc>
                <a:tc>
                  <a:txBody>
                    <a:bodyPr/>
                    <a:lstStyle/>
                    <a:p>
                      <a:r>
                        <a:rPr lang="en-US" dirty="0"/>
                        <a:t>2615</a:t>
                      </a:r>
                    </a:p>
                  </a:txBody>
                  <a:tcPr/>
                </a:tc>
                <a:tc>
                  <a:txBody>
                    <a:bodyPr/>
                    <a:lstStyle/>
                    <a:p>
                      <a:r>
                        <a:rPr lang="en-US" dirty="0"/>
                        <a:t>902702</a:t>
                      </a:r>
                    </a:p>
                  </a:txBody>
                  <a:tcPr/>
                </a:tc>
                <a:extLst>
                  <a:ext uri="{0D108BD9-81ED-4DB2-BD59-A6C34878D82A}">
                    <a16:rowId xmlns:a16="http://schemas.microsoft.com/office/drawing/2014/main" val="10015"/>
                  </a:ext>
                </a:extLst>
              </a:tr>
              <a:tr h="350440">
                <a:tc>
                  <a:txBody>
                    <a:bodyPr/>
                    <a:lstStyle/>
                    <a:p>
                      <a:r>
                        <a:rPr lang="en-US" dirty="0"/>
                        <a:t>16</a:t>
                      </a:r>
                    </a:p>
                  </a:txBody>
                  <a:tcPr/>
                </a:tc>
                <a:tc>
                  <a:txBody>
                    <a:bodyPr/>
                    <a:lstStyle/>
                    <a:p>
                      <a:pPr>
                        <a:buNone/>
                      </a:pPr>
                      <a:r>
                        <a:rPr lang="en-US" sz="1800" dirty="0" err="1"/>
                        <a:t>Pathankot</a:t>
                      </a:r>
                      <a:endParaRPr lang="en-US" sz="1800" dirty="0"/>
                    </a:p>
                  </a:txBody>
                  <a:tcPr/>
                </a:tc>
                <a:tc>
                  <a:txBody>
                    <a:bodyPr/>
                    <a:lstStyle/>
                    <a:p>
                      <a:r>
                        <a:rPr lang="en-US" dirty="0"/>
                        <a:t>929</a:t>
                      </a:r>
                    </a:p>
                  </a:txBody>
                  <a:tcPr/>
                </a:tc>
                <a:tc>
                  <a:txBody>
                    <a:bodyPr/>
                    <a:lstStyle/>
                    <a:p>
                      <a:r>
                        <a:rPr lang="en-US" dirty="0"/>
                        <a:t>676598</a:t>
                      </a:r>
                    </a:p>
                  </a:txBody>
                  <a:tcPr/>
                </a:tc>
                <a:extLst>
                  <a:ext uri="{0D108BD9-81ED-4DB2-BD59-A6C34878D82A}">
                    <a16:rowId xmlns:a16="http://schemas.microsoft.com/office/drawing/2014/main" val="10016"/>
                  </a:ext>
                </a:extLst>
              </a:tr>
              <a:tr h="526752">
                <a:tc>
                  <a:txBody>
                    <a:bodyPr/>
                    <a:lstStyle/>
                    <a:p>
                      <a:r>
                        <a:rPr lang="en-US" dirty="0"/>
                        <a:t>17</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Patiala</a:t>
                      </a:r>
                      <a:endParaRPr lang="en-US" dirty="0"/>
                    </a:p>
                  </a:txBody>
                  <a:tcPr/>
                </a:tc>
                <a:tc>
                  <a:txBody>
                    <a:bodyPr/>
                    <a:lstStyle/>
                    <a:p>
                      <a:r>
                        <a:rPr lang="en-US" dirty="0"/>
                        <a:t>3218</a:t>
                      </a:r>
                    </a:p>
                  </a:txBody>
                  <a:tcPr/>
                </a:tc>
                <a:tc>
                  <a:txBody>
                    <a:bodyPr/>
                    <a:lstStyle/>
                    <a:p>
                      <a:r>
                        <a:rPr lang="en-US" dirty="0"/>
                        <a:t>1892282</a:t>
                      </a:r>
                    </a:p>
                  </a:txBody>
                  <a:tcPr/>
                </a:tc>
                <a:extLst>
                  <a:ext uri="{0D108BD9-81ED-4DB2-BD59-A6C34878D82A}">
                    <a16:rowId xmlns:a16="http://schemas.microsoft.com/office/drawing/2014/main" val="10017"/>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2895600"/>
          </a:xfrm>
        </p:spPr>
        <p:txBody>
          <a:bodyPr>
            <a:normAutofit/>
          </a:bodyPr>
          <a:lstStyle/>
          <a:p>
            <a:r>
              <a:rPr lang="en-US" dirty="0">
                <a:latin typeface="Engravers MT" pitchFamily="18" charset="0"/>
              </a:rPr>
              <a:t>CAPITAL CITY-</a:t>
            </a:r>
            <a:br>
              <a:rPr lang="en-US" dirty="0">
                <a:latin typeface="Engravers MT" pitchFamily="18" charset="0"/>
              </a:rPr>
            </a:br>
            <a:r>
              <a:rPr lang="en-US" dirty="0">
                <a:latin typeface="Engravers MT" pitchFamily="18" charset="0"/>
              </a:rPr>
              <a:t>CHANDIGARH</a:t>
            </a:r>
          </a:p>
        </p:txBody>
      </p:sp>
      <p:pic>
        <p:nvPicPr>
          <p:cNvPr id="3" name="Picture 2" descr="5428662720_1c09a7c3ce_o-scaled-e1579020263895-696x392.jpg"/>
          <p:cNvPicPr>
            <a:picLocks noChangeAspect="1"/>
          </p:cNvPicPr>
          <p:nvPr/>
        </p:nvPicPr>
        <p:blipFill>
          <a:blip r:embed="rId3" cstate="print"/>
          <a:stretch>
            <a:fillRect/>
          </a:stretch>
        </p:blipFill>
        <p:spPr>
          <a:xfrm>
            <a:off x="1143000" y="3505200"/>
            <a:ext cx="6934200" cy="29337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3840162"/>
          </a:xfrm>
        </p:spPr>
        <p:txBody>
          <a:bodyPr>
            <a:normAutofit/>
          </a:bodyPr>
          <a:lstStyle/>
          <a:p>
            <a:r>
              <a:rPr lang="en-US" dirty="0">
                <a:latin typeface="Engravers MT" pitchFamily="18" charset="0"/>
              </a:rPr>
              <a:t>OFFICIAL LANGUAGE: </a:t>
            </a:r>
            <a:br>
              <a:rPr lang="en-US" dirty="0">
                <a:latin typeface="Engravers MT" pitchFamily="18" charset="0"/>
              </a:rPr>
            </a:br>
            <a:r>
              <a:rPr lang="en-US" dirty="0">
                <a:latin typeface="Engravers MT" pitchFamily="18" charset="0"/>
              </a:rPr>
              <a:t>PUNJABI</a:t>
            </a:r>
            <a:br>
              <a:rPr lang="en-US" dirty="0">
                <a:latin typeface="Engravers MT" pitchFamily="18" charset="0"/>
              </a:rPr>
            </a:br>
            <a:r>
              <a:rPr lang="en-US" dirty="0"/>
              <a:t>(</a:t>
            </a:r>
            <a:r>
              <a:rPr lang="pa-IN" dirty="0"/>
              <a:t>ਪੰਜਾਬੀ</a:t>
            </a:r>
            <a:r>
              <a:rPr lang="en-US" dirty="0"/>
              <a:t>)</a:t>
            </a:r>
            <a:endParaRPr lang="en-US" dirty="0">
              <a:latin typeface="Engravers MT"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D_punjab.png"/>
          <p:cNvPicPr>
            <a:picLocks noChangeAspect="1"/>
          </p:cNvPicPr>
          <p:nvPr/>
        </p:nvPicPr>
        <p:blipFill>
          <a:blip r:embed="rId2" cstate="print"/>
          <a:stretch>
            <a:fillRect/>
          </a:stretch>
        </p:blipFill>
        <p:spPr>
          <a:xfrm>
            <a:off x="0" y="0"/>
            <a:ext cx="9144000" cy="6858000"/>
          </a:xfrm>
          <a:prstGeom prst="rect">
            <a:avLst/>
          </a:prstGeom>
          <a:effectLst/>
        </p:spPr>
      </p:pic>
      <p:sp>
        <p:nvSpPr>
          <p:cNvPr id="2" name="Title 1"/>
          <p:cNvSpPr>
            <a:spLocks noGrp="1"/>
          </p:cNvSpPr>
          <p:nvPr>
            <p:ph type="title"/>
          </p:nvPr>
        </p:nvSpPr>
        <p:spPr/>
        <p:txBody>
          <a:bodyPr>
            <a:normAutofit fontScale="90000"/>
          </a:bodyPr>
          <a:lstStyle/>
          <a:p>
            <a:r>
              <a:rPr lang="en-US" dirty="0"/>
              <a:t>STATE BIRD : Northern Goshawk ( </a:t>
            </a:r>
            <a:r>
              <a:rPr lang="en-US" dirty="0" err="1"/>
              <a:t>Baaz</a:t>
            </a:r>
            <a:r>
              <a:rPr lang="en-US" dirty="0"/>
              <a:t>)</a:t>
            </a:r>
          </a:p>
        </p:txBody>
      </p:sp>
      <p:pic>
        <p:nvPicPr>
          <p:cNvPr id="3" name="Picture 2" descr="download (10).jpg"/>
          <p:cNvPicPr>
            <a:picLocks noChangeAspect="1"/>
          </p:cNvPicPr>
          <p:nvPr/>
        </p:nvPicPr>
        <p:blipFill>
          <a:blip r:embed="rId3" cstate="print"/>
          <a:stretch>
            <a:fillRect/>
          </a:stretch>
        </p:blipFill>
        <p:spPr>
          <a:xfrm>
            <a:off x="2362200" y="2438400"/>
            <a:ext cx="4067354" cy="3124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D_punjab.png"/>
          <p:cNvPicPr>
            <a:picLocks noChangeAspect="1"/>
          </p:cNvPicPr>
          <p:nvPr/>
        </p:nvPicPr>
        <p:blipFill>
          <a:blip r:embed="rId2" cstate="print"/>
          <a:stretch>
            <a:fillRect/>
          </a:stretch>
        </p:blipFill>
        <p:spPr>
          <a:xfrm>
            <a:off x="0" y="-4501"/>
            <a:ext cx="9144000" cy="6862501"/>
          </a:xfrm>
          <a:prstGeom prst="rect">
            <a:avLst/>
          </a:prstGeom>
        </p:spPr>
      </p:pic>
      <p:sp>
        <p:nvSpPr>
          <p:cNvPr id="2" name="Title 1"/>
          <p:cNvSpPr>
            <a:spLocks noGrp="1"/>
          </p:cNvSpPr>
          <p:nvPr>
            <p:ph type="title"/>
          </p:nvPr>
        </p:nvSpPr>
        <p:spPr/>
        <p:txBody>
          <a:bodyPr>
            <a:normAutofit fontScale="90000"/>
          </a:bodyPr>
          <a:lstStyle/>
          <a:p>
            <a:br>
              <a:rPr lang="en-US" dirty="0"/>
            </a:br>
            <a:r>
              <a:rPr lang="en-US" dirty="0"/>
              <a:t>STATE FLOWER:</a:t>
            </a:r>
            <a:r>
              <a:rPr lang="en-US" b="1" dirty="0"/>
              <a:t> Gladiolus</a:t>
            </a:r>
            <a:endParaRPr lang="en-US" dirty="0"/>
          </a:p>
        </p:txBody>
      </p:sp>
      <p:pic>
        <p:nvPicPr>
          <p:cNvPr id="3" name="Picture 2" descr="Lilium-Candidum-Flower.jpg"/>
          <p:cNvPicPr>
            <a:picLocks noChangeAspect="1"/>
          </p:cNvPicPr>
          <p:nvPr/>
        </p:nvPicPr>
        <p:blipFill>
          <a:blip r:embed="rId3" cstate="print"/>
          <a:stretch>
            <a:fillRect/>
          </a:stretch>
        </p:blipFill>
        <p:spPr>
          <a:xfrm>
            <a:off x="2305771" y="2666160"/>
            <a:ext cx="4247429" cy="264879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D_punjab.png"/>
          <p:cNvPicPr>
            <a:picLocks noChangeAspect="1"/>
          </p:cNvPicPr>
          <p:nvPr/>
        </p:nvPicPr>
        <p:blipFill>
          <a:blip r:embed="rId2"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rmAutofit fontScale="90000"/>
          </a:bodyPr>
          <a:lstStyle/>
          <a:p>
            <a:r>
              <a:rPr lang="en-US" dirty="0"/>
              <a:t>STATE ANIMAL: Blackbuck</a:t>
            </a:r>
            <a:br>
              <a:rPr lang="en-US" dirty="0"/>
            </a:br>
            <a:endParaRPr lang="en-US" dirty="0"/>
          </a:p>
        </p:txBody>
      </p:sp>
      <p:pic>
        <p:nvPicPr>
          <p:cNvPr id="3" name="Picture 2" descr="download (17).jpg"/>
          <p:cNvPicPr>
            <a:picLocks noChangeAspect="1"/>
          </p:cNvPicPr>
          <p:nvPr/>
        </p:nvPicPr>
        <p:blipFill>
          <a:blip r:embed="rId3" cstate="print"/>
          <a:stretch>
            <a:fillRect/>
          </a:stretch>
        </p:blipFill>
        <p:spPr>
          <a:xfrm>
            <a:off x="2362200" y="2567939"/>
            <a:ext cx="4114800" cy="27627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D_punjab.png"/>
          <p:cNvPicPr>
            <a:picLocks noChangeAspect="1"/>
          </p:cNvPicPr>
          <p:nvPr/>
        </p:nvPicPr>
        <p:blipFill>
          <a:blip r:embed="rId2" cstate="print"/>
          <a:stretch>
            <a:fillRect/>
          </a:stretch>
        </p:blipFill>
        <p:spPr>
          <a:xfrm>
            <a:off x="0" y="0"/>
            <a:ext cx="9143999" cy="6858000"/>
          </a:xfrm>
          <a:prstGeom prst="rect">
            <a:avLst/>
          </a:prstGeom>
        </p:spPr>
      </p:pic>
      <p:sp>
        <p:nvSpPr>
          <p:cNvPr id="2" name="Title 1"/>
          <p:cNvSpPr>
            <a:spLocks noGrp="1"/>
          </p:cNvSpPr>
          <p:nvPr>
            <p:ph type="title"/>
          </p:nvPr>
        </p:nvSpPr>
        <p:spPr/>
        <p:txBody>
          <a:bodyPr/>
          <a:lstStyle/>
          <a:p>
            <a:r>
              <a:rPr lang="en-US" dirty="0"/>
              <a:t>STATE  TREE : SHEESHAM</a:t>
            </a:r>
          </a:p>
        </p:txBody>
      </p:sp>
      <p:pic>
        <p:nvPicPr>
          <p:cNvPr id="3" name="Picture 2" descr="download (19).jpg"/>
          <p:cNvPicPr>
            <a:picLocks noChangeAspect="1"/>
          </p:cNvPicPr>
          <p:nvPr/>
        </p:nvPicPr>
        <p:blipFill>
          <a:blip r:embed="rId3" cstate="print"/>
          <a:stretch>
            <a:fillRect/>
          </a:stretch>
        </p:blipFill>
        <p:spPr>
          <a:xfrm>
            <a:off x="2438400" y="2209800"/>
            <a:ext cx="4090359" cy="32356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D_punjab.png"/>
          <p:cNvPicPr>
            <a:picLocks noChangeAspect="1"/>
          </p:cNvPicPr>
          <p:nvPr/>
        </p:nvPicPr>
        <p:blipFill>
          <a:blip r:embed="rId2" cstate="print"/>
          <a:stretch>
            <a:fillRect/>
          </a:stretch>
        </p:blipFill>
        <p:spPr>
          <a:xfrm>
            <a:off x="0" y="0"/>
            <a:ext cx="9143999" cy="6858000"/>
          </a:xfrm>
          <a:prstGeom prst="rect">
            <a:avLst/>
          </a:prstGeom>
        </p:spPr>
      </p:pic>
      <p:sp>
        <p:nvSpPr>
          <p:cNvPr id="2" name="Title 1"/>
          <p:cNvSpPr>
            <a:spLocks noGrp="1"/>
          </p:cNvSpPr>
          <p:nvPr>
            <p:ph type="title"/>
          </p:nvPr>
        </p:nvSpPr>
        <p:spPr>
          <a:xfrm>
            <a:off x="457200" y="1143000"/>
            <a:ext cx="8229600" cy="1066800"/>
          </a:xfrm>
        </p:spPr>
        <p:txBody>
          <a:bodyPr/>
          <a:lstStyle/>
          <a:p>
            <a:r>
              <a:rPr lang="en-US" dirty="0"/>
              <a:t>STATE SYMBOL</a:t>
            </a:r>
          </a:p>
        </p:txBody>
      </p:sp>
      <p:pic>
        <p:nvPicPr>
          <p:cNvPr id="3" name="Picture 2" descr="download (18).jpg"/>
          <p:cNvPicPr>
            <a:picLocks noChangeAspect="1"/>
          </p:cNvPicPr>
          <p:nvPr/>
        </p:nvPicPr>
        <p:blipFill>
          <a:blip r:embed="rId3" cstate="print"/>
          <a:stretch>
            <a:fillRect/>
          </a:stretch>
        </p:blipFill>
        <p:spPr>
          <a:xfrm>
            <a:off x="3048000" y="2362200"/>
            <a:ext cx="2876550" cy="30099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CLIMATE OF PUNJAB</a:t>
            </a:r>
          </a:p>
        </p:txBody>
      </p:sp>
      <p:sp>
        <p:nvSpPr>
          <p:cNvPr id="3" name="Content Placeholder 2"/>
          <p:cNvSpPr>
            <a:spLocks noGrp="1"/>
          </p:cNvSpPr>
          <p:nvPr>
            <p:ph idx="1"/>
          </p:nvPr>
        </p:nvSpPr>
        <p:spPr>
          <a:xfrm>
            <a:off x="457200" y="1219200"/>
            <a:ext cx="8229600" cy="4906963"/>
          </a:xfrm>
        </p:spPr>
        <p:txBody>
          <a:bodyPr/>
          <a:lstStyle/>
          <a:p>
            <a:pPr>
              <a:buNone/>
            </a:pPr>
            <a:r>
              <a:rPr lang="en-US" b="1" dirty="0"/>
              <a:t>    Climate</a:t>
            </a:r>
            <a:r>
              <a:rPr lang="en-US" dirty="0"/>
              <a:t> is tropical , semi arid, hot and subtropical monsoon type with cold winter and hot summer.</a:t>
            </a:r>
          </a:p>
          <a:p>
            <a:endParaRPr lang="en-US" dirty="0"/>
          </a:p>
        </p:txBody>
      </p:sp>
      <p:pic>
        <p:nvPicPr>
          <p:cNvPr id="4" name="Picture 3" descr="123-162149713.jpg"/>
          <p:cNvPicPr>
            <a:picLocks noChangeAspect="1"/>
          </p:cNvPicPr>
          <p:nvPr/>
        </p:nvPicPr>
        <p:blipFill>
          <a:blip r:embed="rId3" cstate="print"/>
          <a:stretch>
            <a:fillRect/>
          </a:stretch>
        </p:blipFill>
        <p:spPr>
          <a:xfrm>
            <a:off x="2209800" y="2667000"/>
            <a:ext cx="4743450" cy="397668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6">
                    <a:lumMod val="75000"/>
                  </a:schemeClr>
                </a:solidFill>
                <a:latin typeface="Franklin Gothic Book" pitchFamily="34" charset="0"/>
              </a:rPr>
              <a:t>Ek</a:t>
            </a:r>
            <a:r>
              <a:rPr lang="en-US" b="1" dirty="0">
                <a:solidFill>
                  <a:schemeClr val="accent6">
                    <a:lumMod val="75000"/>
                  </a:schemeClr>
                </a:solidFill>
                <a:latin typeface="Franklin Gothic Book" pitchFamily="34" charset="0"/>
              </a:rPr>
              <a:t> Bharat </a:t>
            </a:r>
            <a:r>
              <a:rPr lang="en-US" b="1" dirty="0" err="1">
                <a:solidFill>
                  <a:schemeClr val="accent1">
                    <a:lumMod val="60000"/>
                    <a:lumOff val="40000"/>
                  </a:schemeClr>
                </a:solidFill>
                <a:latin typeface="Franklin Gothic Book" pitchFamily="34" charset="0"/>
              </a:rPr>
              <a:t>Shreshtha</a:t>
            </a:r>
            <a:r>
              <a:rPr lang="en-US" b="1" dirty="0">
                <a:latin typeface="Franklin Gothic Book" pitchFamily="34" charset="0"/>
              </a:rPr>
              <a:t> </a:t>
            </a:r>
            <a:r>
              <a:rPr lang="en-US" b="1" dirty="0">
                <a:solidFill>
                  <a:srgbClr val="92D050"/>
                </a:solidFill>
                <a:latin typeface="Franklin Gothic Book" pitchFamily="34" charset="0"/>
              </a:rPr>
              <a:t>Bharat</a:t>
            </a:r>
            <a:endParaRPr lang="en-US" dirty="0"/>
          </a:p>
        </p:txBody>
      </p:sp>
      <p:sp>
        <p:nvSpPr>
          <p:cNvPr id="3" name="Content Placeholder 2"/>
          <p:cNvSpPr>
            <a:spLocks noGrp="1"/>
          </p:cNvSpPr>
          <p:nvPr>
            <p:ph idx="1"/>
          </p:nvPr>
        </p:nvSpPr>
        <p:spPr/>
        <p:txBody>
          <a:bodyPr>
            <a:normAutofit/>
          </a:bodyPr>
          <a:lstStyle/>
          <a:p>
            <a:pPr algn="just">
              <a:lnSpc>
                <a:spcPct val="90000"/>
              </a:lnSpc>
            </a:pPr>
            <a:r>
              <a:rPr lang="en-IN" sz="2800" dirty="0"/>
              <a:t>The idea of </a:t>
            </a:r>
            <a:r>
              <a:rPr lang="en-US" sz="2800" dirty="0"/>
              <a:t>“</a:t>
            </a:r>
            <a:r>
              <a:rPr lang="en-US" sz="2800" dirty="0" err="1"/>
              <a:t>Ek</a:t>
            </a:r>
            <a:r>
              <a:rPr lang="en-US" sz="2800" dirty="0"/>
              <a:t> Bharat </a:t>
            </a:r>
            <a:r>
              <a:rPr lang="en-US" sz="2800" dirty="0" err="1"/>
              <a:t>Shreshtha</a:t>
            </a:r>
            <a:r>
              <a:rPr lang="en-US" sz="2800" dirty="0"/>
              <a:t> Bharat” was announced by the </a:t>
            </a:r>
            <a:r>
              <a:rPr lang="en-US" sz="2800" dirty="0" err="1"/>
              <a:t>Hon’ble</a:t>
            </a:r>
            <a:r>
              <a:rPr lang="en-US" sz="2800" dirty="0"/>
              <a:t> Prime Minister on 31st October, 2015 on the occasion of the 140th birth anniversary of </a:t>
            </a:r>
            <a:r>
              <a:rPr lang="en-US" sz="2800" dirty="0" err="1"/>
              <a:t>Sardar</a:t>
            </a:r>
            <a:r>
              <a:rPr lang="en-US" sz="2800" dirty="0"/>
              <a:t> </a:t>
            </a:r>
            <a:r>
              <a:rPr lang="en-US" sz="2800" dirty="0" err="1"/>
              <a:t>Vallabhbhai</a:t>
            </a:r>
            <a:r>
              <a:rPr lang="en-US" sz="2800" dirty="0"/>
              <a:t> Patel and the </a:t>
            </a:r>
            <a:r>
              <a:rPr lang="en-US" sz="2800" dirty="0" err="1"/>
              <a:t>Rashtriya</a:t>
            </a:r>
            <a:r>
              <a:rPr lang="en-US" sz="2800" dirty="0"/>
              <a:t> </a:t>
            </a:r>
            <a:r>
              <a:rPr lang="en-US" sz="2800" dirty="0" err="1"/>
              <a:t>Ekta</a:t>
            </a:r>
            <a:r>
              <a:rPr lang="en-US" sz="2800" dirty="0"/>
              <a:t> Divas.</a:t>
            </a:r>
            <a:endParaRPr lang="en-IN" sz="2800" dirty="0"/>
          </a:p>
          <a:p>
            <a:pPr algn="just">
              <a:lnSpc>
                <a:spcPct val="90000"/>
              </a:lnSpc>
            </a:pPr>
            <a:r>
              <a:rPr lang="en-IN" sz="2800" dirty="0" err="1"/>
              <a:t>Hon’ble</a:t>
            </a:r>
            <a:r>
              <a:rPr lang="en-IN" sz="2800" dirty="0"/>
              <a:t> Prime Minister propounded that cultural diversity is a joy that ought to be celebrated through mutual interaction &amp; reciprocity between people of different States and UTs so that a common spirit of understanding resonates throughout the country.</a:t>
            </a:r>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OF PUNJAB</a:t>
            </a:r>
          </a:p>
        </p:txBody>
      </p:sp>
      <p:pic>
        <p:nvPicPr>
          <p:cNvPr id="3" name="Picture 2" descr="66.PNG"/>
          <p:cNvPicPr>
            <a:picLocks noChangeAspect="1"/>
          </p:cNvPicPr>
          <p:nvPr/>
        </p:nvPicPr>
        <p:blipFill>
          <a:blip r:embed="rId3" cstate="print"/>
          <a:stretch>
            <a:fillRect/>
          </a:stretch>
        </p:blipFill>
        <p:spPr>
          <a:xfrm>
            <a:off x="381000" y="1676400"/>
            <a:ext cx="8458200" cy="4417017"/>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7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AGRICULTURE</a:t>
            </a:r>
          </a:p>
        </p:txBody>
      </p:sp>
      <p:sp>
        <p:nvSpPr>
          <p:cNvPr id="3" name="Content Placeholder 2"/>
          <p:cNvSpPr>
            <a:spLocks noGrp="1"/>
          </p:cNvSpPr>
          <p:nvPr>
            <p:ph idx="1"/>
          </p:nvPr>
        </p:nvSpPr>
        <p:spPr/>
        <p:txBody>
          <a:bodyPr>
            <a:normAutofit fontScale="85000" lnSpcReduction="10000"/>
          </a:bodyPr>
          <a:lstStyle/>
          <a:p>
            <a:r>
              <a:rPr lang="en-US" dirty="0">
                <a:solidFill>
                  <a:schemeClr val="bg1"/>
                </a:solidFill>
              </a:rPr>
              <a:t>Some two-fifths of Punjab’s population is engaged in the agricultural sector. Punjab produces an important portion of India’s food grain and contributes a major share of the wheat and rice stock .</a:t>
            </a:r>
          </a:p>
          <a:p>
            <a:r>
              <a:rPr lang="en-US" dirty="0">
                <a:solidFill>
                  <a:schemeClr val="bg1"/>
                </a:solidFill>
              </a:rPr>
              <a:t>Punjab, with 6.3 </a:t>
            </a:r>
            <a:r>
              <a:rPr lang="en-US" dirty="0" err="1">
                <a:solidFill>
                  <a:schemeClr val="bg1"/>
                </a:solidFill>
              </a:rPr>
              <a:t>mn</a:t>
            </a:r>
            <a:r>
              <a:rPr lang="en-US" dirty="0">
                <a:solidFill>
                  <a:schemeClr val="bg1"/>
                </a:solidFill>
              </a:rPr>
              <a:t> ha of its agricultural area under cultivation of </a:t>
            </a:r>
            <a:r>
              <a:rPr lang="en-US" dirty="0" err="1">
                <a:solidFill>
                  <a:schemeClr val="bg1"/>
                </a:solidFill>
              </a:rPr>
              <a:t>foodgrains</a:t>
            </a:r>
            <a:r>
              <a:rPr lang="en-US" dirty="0">
                <a:solidFill>
                  <a:schemeClr val="bg1"/>
                </a:solidFill>
              </a:rPr>
              <a:t>, offers India's highest yield of over 4,200 kg per ha.</a:t>
            </a:r>
          </a:p>
          <a:p>
            <a:r>
              <a:rPr lang="en-US" dirty="0">
                <a:solidFill>
                  <a:schemeClr val="bg1"/>
                </a:solidFill>
              </a:rPr>
              <a:t> Much of the state’s agricultural progress and productivity is attributable to the so-called Green Revolution, an international movement launched in the 1960s.</a:t>
            </a:r>
          </a:p>
          <a:p>
            <a:endParaRPr lang="en-US" dirty="0"/>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Picture 1" descr="download (12).jpg"/>
          <p:cNvPicPr>
            <a:picLocks noChangeAspect="1"/>
          </p:cNvPicPr>
          <p:nvPr/>
        </p:nvPicPr>
        <p:blipFill>
          <a:blip r:embed="rId3" cstate="print"/>
          <a:stretch>
            <a:fillRect/>
          </a:stretch>
        </p:blipFill>
        <p:spPr>
          <a:xfrm>
            <a:off x="304800" y="228600"/>
            <a:ext cx="3505200" cy="2743200"/>
          </a:xfrm>
          <a:prstGeom prst="rect">
            <a:avLst/>
          </a:prstGeom>
        </p:spPr>
      </p:pic>
      <p:pic>
        <p:nvPicPr>
          <p:cNvPr id="3" name="Picture 2" descr="download (13).jpg"/>
          <p:cNvPicPr>
            <a:picLocks noChangeAspect="1"/>
          </p:cNvPicPr>
          <p:nvPr/>
        </p:nvPicPr>
        <p:blipFill>
          <a:blip r:embed="rId4" cstate="print"/>
          <a:stretch>
            <a:fillRect/>
          </a:stretch>
        </p:blipFill>
        <p:spPr>
          <a:xfrm>
            <a:off x="5029200" y="228600"/>
            <a:ext cx="3962400" cy="2626360"/>
          </a:xfrm>
          <a:prstGeom prst="rect">
            <a:avLst/>
          </a:prstGeom>
        </p:spPr>
      </p:pic>
      <p:pic>
        <p:nvPicPr>
          <p:cNvPr id="4" name="Picture 3" descr="download (14).jpg"/>
          <p:cNvPicPr>
            <a:picLocks noChangeAspect="1"/>
          </p:cNvPicPr>
          <p:nvPr/>
        </p:nvPicPr>
        <p:blipFill>
          <a:blip r:embed="rId5" cstate="print"/>
          <a:stretch>
            <a:fillRect/>
          </a:stretch>
        </p:blipFill>
        <p:spPr>
          <a:xfrm>
            <a:off x="304800" y="4000500"/>
            <a:ext cx="3429000" cy="2476500"/>
          </a:xfrm>
          <a:prstGeom prst="rect">
            <a:avLst/>
          </a:prstGeom>
        </p:spPr>
      </p:pic>
      <p:pic>
        <p:nvPicPr>
          <p:cNvPr id="5" name="Picture 4" descr="farmers-big-express.jpg"/>
          <p:cNvPicPr>
            <a:picLocks noChangeAspect="1"/>
          </p:cNvPicPr>
          <p:nvPr/>
        </p:nvPicPr>
        <p:blipFill>
          <a:blip r:embed="rId6" cstate="print"/>
          <a:stretch>
            <a:fillRect/>
          </a:stretch>
        </p:blipFill>
        <p:spPr>
          <a:xfrm>
            <a:off x="4648200" y="3784600"/>
            <a:ext cx="4267200" cy="2844800"/>
          </a:xfrm>
          <a:prstGeom prst="rect">
            <a:avLst/>
          </a:prstGeom>
        </p:spPr>
      </p:pic>
      <p:pic>
        <p:nvPicPr>
          <p:cNvPr id="6" name="Picture 5" descr="69.PNG"/>
          <p:cNvPicPr>
            <a:picLocks noChangeAspect="1"/>
          </p:cNvPicPr>
          <p:nvPr/>
        </p:nvPicPr>
        <p:blipFill>
          <a:blip r:embed="rId7" cstate="print"/>
          <a:stretch>
            <a:fillRect/>
          </a:stretch>
        </p:blipFill>
        <p:spPr>
          <a:xfrm>
            <a:off x="2209800" y="2286000"/>
            <a:ext cx="4572001" cy="22166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868362"/>
          </a:xfrm>
        </p:spPr>
        <p:txBody>
          <a:bodyPr/>
          <a:lstStyle/>
          <a:p>
            <a:r>
              <a:rPr lang="en-US" dirty="0"/>
              <a:t>AGRICULTURE</a:t>
            </a:r>
          </a:p>
        </p:txBody>
      </p:sp>
      <p:sp>
        <p:nvSpPr>
          <p:cNvPr id="3" name="Content Placeholder 2"/>
          <p:cNvSpPr>
            <a:spLocks noGrp="1"/>
          </p:cNvSpPr>
          <p:nvPr>
            <p:ph idx="1"/>
          </p:nvPr>
        </p:nvSpPr>
        <p:spPr>
          <a:xfrm>
            <a:off x="457200" y="1371600"/>
            <a:ext cx="8229600" cy="4754563"/>
          </a:xfrm>
        </p:spPr>
        <p:txBody>
          <a:bodyPr>
            <a:normAutofit/>
          </a:bodyPr>
          <a:lstStyle/>
          <a:p>
            <a:r>
              <a:rPr lang="en-US" sz="2400" dirty="0"/>
              <a:t>Aside from wheat and rice, corn (maize), barley, and pearl millet are important cereal products of Punjab. There has been a rapid increase in the commercial production of fruit, especially citrus, mangoes, and guavas. Other major crops include cotton, </a:t>
            </a:r>
            <a:r>
              <a:rPr lang="en-US" sz="2400" dirty="0" err="1"/>
              <a:t>sugarcane,oilseeds</a:t>
            </a:r>
            <a:r>
              <a:rPr lang="en-US" sz="2400" dirty="0"/>
              <a:t>, chickpeas, peanuts (groundnuts), and vegetables.</a:t>
            </a:r>
          </a:p>
          <a:p>
            <a:endParaRPr lang="en-US" sz="2400" dirty="0"/>
          </a:p>
          <a:p>
            <a:pPr>
              <a:buNone/>
            </a:pPr>
            <a:endParaRPr lang="en-US" dirty="0"/>
          </a:p>
        </p:txBody>
      </p:sp>
      <p:pic>
        <p:nvPicPr>
          <p:cNvPr id="4" name="Picture 3" descr="images (1).jpg"/>
          <p:cNvPicPr>
            <a:picLocks noChangeAspect="1"/>
          </p:cNvPicPr>
          <p:nvPr/>
        </p:nvPicPr>
        <p:blipFill>
          <a:blip r:embed="rId3" cstate="print"/>
          <a:stretch>
            <a:fillRect/>
          </a:stretch>
        </p:blipFill>
        <p:spPr>
          <a:xfrm>
            <a:off x="762000" y="3810000"/>
            <a:ext cx="3276600" cy="2438400"/>
          </a:xfrm>
          <a:prstGeom prst="rect">
            <a:avLst/>
          </a:prstGeom>
        </p:spPr>
      </p:pic>
      <p:pic>
        <p:nvPicPr>
          <p:cNvPr id="5" name="Picture 4" descr="2020_3$largeimg_276288767.jpg"/>
          <p:cNvPicPr>
            <a:picLocks noChangeAspect="1"/>
          </p:cNvPicPr>
          <p:nvPr/>
        </p:nvPicPr>
        <p:blipFill>
          <a:blip r:embed="rId4" cstate="print"/>
          <a:stretch>
            <a:fillRect/>
          </a:stretch>
        </p:blipFill>
        <p:spPr>
          <a:xfrm>
            <a:off x="4456755" y="3826545"/>
            <a:ext cx="4077645" cy="248149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a:t>AGRICULTURE</a:t>
            </a:r>
          </a:p>
        </p:txBody>
      </p:sp>
      <p:sp>
        <p:nvSpPr>
          <p:cNvPr id="3" name="Content Placeholder 2"/>
          <p:cNvSpPr>
            <a:spLocks noGrp="1"/>
          </p:cNvSpPr>
          <p:nvPr>
            <p:ph idx="1"/>
          </p:nvPr>
        </p:nvSpPr>
        <p:spPr>
          <a:xfrm>
            <a:off x="457200" y="1066800"/>
            <a:ext cx="8229600" cy="5059363"/>
          </a:xfrm>
        </p:spPr>
        <p:txBody>
          <a:bodyPr>
            <a:normAutofit/>
          </a:bodyPr>
          <a:lstStyle/>
          <a:p>
            <a:r>
              <a:rPr lang="en-US" sz="2400" dirty="0"/>
              <a:t>With almost the entire cultivated area receiving irrigation, Punjab is among India’s most widely irrigated states. Government-owned canals and wells are the main sources of irrigation.</a:t>
            </a:r>
          </a:p>
          <a:p>
            <a:r>
              <a:rPr lang="en-US" sz="2400" dirty="0"/>
              <a:t>The </a:t>
            </a:r>
            <a:r>
              <a:rPr lang="en-US" sz="2400" dirty="0" err="1"/>
              <a:t>Bhakra</a:t>
            </a:r>
            <a:r>
              <a:rPr lang="en-US" sz="2400" dirty="0"/>
              <a:t> Dam project in neighboring Himachal Pradesh provides much of Punjab’s supply of irrigation water.</a:t>
            </a:r>
          </a:p>
          <a:p>
            <a:endParaRPr lang="en-US" sz="2400" dirty="0"/>
          </a:p>
          <a:p>
            <a:endParaRPr lang="en-US" dirty="0"/>
          </a:p>
        </p:txBody>
      </p:sp>
      <p:pic>
        <p:nvPicPr>
          <p:cNvPr id="4" name="Picture 3" descr="download (15).jpg"/>
          <p:cNvPicPr>
            <a:picLocks noChangeAspect="1"/>
          </p:cNvPicPr>
          <p:nvPr/>
        </p:nvPicPr>
        <p:blipFill>
          <a:blip r:embed="rId3" cstate="print"/>
          <a:stretch>
            <a:fillRect/>
          </a:stretch>
        </p:blipFill>
        <p:spPr>
          <a:xfrm>
            <a:off x="838200" y="3657600"/>
            <a:ext cx="7543800" cy="2667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9000"/>
            <a:lum/>
          </a:blip>
          <a:srcRect/>
          <a:stretch>
            <a:fillRect l="-27000" r="-2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MAJOR INDUSTRIES IN PUNJAB</a:t>
            </a:r>
          </a:p>
        </p:txBody>
      </p:sp>
      <p:sp>
        <p:nvSpPr>
          <p:cNvPr id="3" name="Content Placeholder 2"/>
          <p:cNvSpPr>
            <a:spLocks noGrp="1"/>
          </p:cNvSpPr>
          <p:nvPr>
            <p:ph idx="1"/>
          </p:nvPr>
        </p:nvSpPr>
        <p:spPr>
          <a:xfrm>
            <a:off x="457200" y="1295400"/>
            <a:ext cx="8229600" cy="4830763"/>
          </a:xfrm>
        </p:spPr>
        <p:txBody>
          <a:bodyPr>
            <a:normAutofit fontScale="92500" lnSpcReduction="20000"/>
          </a:bodyPr>
          <a:lstStyle/>
          <a:p>
            <a:r>
              <a:rPr lang="en-US" b="1" dirty="0"/>
              <a:t>Bicycle and bicycle Parts Industry: The state is the second largest manufacturer of Bicycle and bicycle Parts in the world, The Ludhiana cluster produces about 60% (large) and 80% (small scale) of the country.</a:t>
            </a:r>
          </a:p>
          <a:p>
            <a:r>
              <a:rPr lang="en-US" b="1" dirty="0"/>
              <a:t>Automobile and Components Industry</a:t>
            </a:r>
          </a:p>
          <a:p>
            <a:r>
              <a:rPr lang="en-US" b="1" dirty="0"/>
              <a:t>Agro/Food processing industry</a:t>
            </a:r>
          </a:p>
          <a:p>
            <a:r>
              <a:rPr lang="en-US" b="1" dirty="0"/>
              <a:t>Textile and Hosiery industry</a:t>
            </a:r>
          </a:p>
          <a:p>
            <a:r>
              <a:rPr lang="en-US" b="1" dirty="0"/>
              <a:t>Metal Rolling and Re-rolling industry</a:t>
            </a:r>
          </a:p>
          <a:p>
            <a:r>
              <a:rPr lang="en-US" b="1" dirty="0"/>
              <a:t>Traditional Rural and tiny </a:t>
            </a:r>
            <a:r>
              <a:rPr lang="en-US" b="1" dirty="0" err="1"/>
              <a:t>Khadi</a:t>
            </a:r>
            <a:r>
              <a:rPr lang="en-US" b="1" dirty="0"/>
              <a:t> units</a:t>
            </a:r>
          </a:p>
          <a:p>
            <a:r>
              <a:rPr lang="en-US" b="1" dirty="0"/>
              <a:t>Electronics and electrical industry</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7000"/>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fontScale="90000"/>
          </a:bodyPr>
          <a:lstStyle/>
          <a:p>
            <a:br>
              <a:rPr lang="en-US" dirty="0"/>
            </a:br>
            <a:r>
              <a:rPr lang="en-US" b="1" dirty="0"/>
              <a:t>MAIN INDUSTRIAL CENTRES IN PUNJAB</a:t>
            </a:r>
            <a:br>
              <a:rPr lang="en-US" dirty="0"/>
            </a:br>
            <a:endParaRPr lang="en-US" dirty="0"/>
          </a:p>
        </p:txBody>
      </p:sp>
      <p:sp>
        <p:nvSpPr>
          <p:cNvPr id="3" name="Content Placeholder 2"/>
          <p:cNvSpPr>
            <a:spLocks noGrp="1"/>
          </p:cNvSpPr>
          <p:nvPr>
            <p:ph idx="1"/>
          </p:nvPr>
        </p:nvSpPr>
        <p:spPr>
          <a:xfrm>
            <a:off x="457200" y="1752601"/>
            <a:ext cx="8229600" cy="4724399"/>
          </a:xfrm>
        </p:spPr>
        <p:txBody>
          <a:bodyPr>
            <a:noAutofit/>
          </a:bodyPr>
          <a:lstStyle/>
          <a:p>
            <a:r>
              <a:rPr lang="en-US" sz="2000" b="1" dirty="0"/>
              <a:t>Ludhiana:  Production of hosiery , ready made garments, bicycles, machine tools, electrical &amp; electronic goods . About 21% of total industrial units of Punjab are in Ludhiana. It has the highest no. of large and medium units</a:t>
            </a:r>
          </a:p>
          <a:p>
            <a:r>
              <a:rPr lang="en-US" sz="2000" b="1" dirty="0" err="1"/>
              <a:t>Jalandhar</a:t>
            </a:r>
            <a:r>
              <a:rPr lang="en-US" sz="2000" b="1" dirty="0"/>
              <a:t>: Well Known for sports goods, hand tools , pipe fittings, valves and leather products</a:t>
            </a:r>
          </a:p>
          <a:p>
            <a:r>
              <a:rPr lang="en-US" sz="2000" b="1" dirty="0" err="1"/>
              <a:t>Mandi</a:t>
            </a:r>
            <a:r>
              <a:rPr lang="en-US" sz="2000" b="1" dirty="0"/>
              <a:t> </a:t>
            </a:r>
            <a:r>
              <a:rPr lang="en-US" sz="2000" b="1" dirty="0" err="1"/>
              <a:t>Gobindgarh</a:t>
            </a:r>
            <a:r>
              <a:rPr lang="en-US" sz="2000" b="1" dirty="0"/>
              <a:t>:  popularly known as Steel Town of Punjab, hosts more than 300 steel rolling mills</a:t>
            </a:r>
          </a:p>
          <a:p>
            <a:r>
              <a:rPr lang="en-US" sz="2000" b="1" dirty="0" err="1"/>
              <a:t>Batala</a:t>
            </a:r>
            <a:r>
              <a:rPr lang="en-US" sz="2000" b="1" dirty="0"/>
              <a:t> : famous for its castings and machine tools</a:t>
            </a:r>
          </a:p>
          <a:p>
            <a:r>
              <a:rPr lang="en-US" sz="2000" b="1" dirty="0"/>
              <a:t>Amritsar : Food products , paper machinery and textiles</a:t>
            </a:r>
          </a:p>
          <a:p>
            <a:r>
              <a:rPr lang="en-US" sz="2000" b="1" dirty="0" err="1"/>
              <a:t>Mohali</a:t>
            </a:r>
            <a:r>
              <a:rPr lang="en-US" sz="2000" b="1" dirty="0"/>
              <a:t>: Sunrise Industries</a:t>
            </a:r>
          </a:p>
          <a:p>
            <a:pPr>
              <a:buNone/>
            </a:pPr>
            <a:r>
              <a:rPr lang="en-US" sz="2000" b="1" dirty="0"/>
              <a:t>Other districts contribute 1-2% to the industrial output of the state</a:t>
            </a:r>
          </a:p>
          <a:p>
            <a:endParaRPr lang="en-US" sz="2400" dirty="0"/>
          </a:p>
          <a:p>
            <a:endParaRPr lang="en-US" sz="24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image1.jpg"/>
          <p:cNvPicPr>
            <a:picLocks noGrp="1" noChangeAspect="1"/>
          </p:cNvPicPr>
          <p:nvPr>
            <p:ph idx="1"/>
          </p:nvPr>
        </p:nvPicPr>
        <p:blipFill>
          <a:blip r:embed="rId3" cstate="print"/>
          <a:stretch>
            <a:fillRect/>
          </a:stretch>
        </p:blipFill>
        <p:spPr>
          <a:xfrm>
            <a:off x="381000" y="609600"/>
            <a:ext cx="4114799" cy="2837686"/>
          </a:xfrm>
        </p:spPr>
      </p:pic>
      <p:pic>
        <p:nvPicPr>
          <p:cNvPr id="6" name="Picture 5" descr="images (2).jpg"/>
          <p:cNvPicPr>
            <a:picLocks noChangeAspect="1"/>
          </p:cNvPicPr>
          <p:nvPr/>
        </p:nvPicPr>
        <p:blipFill>
          <a:blip r:embed="rId4" cstate="print"/>
          <a:stretch>
            <a:fillRect/>
          </a:stretch>
        </p:blipFill>
        <p:spPr>
          <a:xfrm>
            <a:off x="4876800" y="609600"/>
            <a:ext cx="3962400" cy="2819400"/>
          </a:xfrm>
          <a:prstGeom prst="rect">
            <a:avLst/>
          </a:prstGeom>
        </p:spPr>
      </p:pic>
      <p:pic>
        <p:nvPicPr>
          <p:cNvPr id="7" name="Picture 6" descr="2019_6image_13_04_136080500cycle-ll.jpg"/>
          <p:cNvPicPr>
            <a:picLocks noChangeAspect="1"/>
          </p:cNvPicPr>
          <p:nvPr/>
        </p:nvPicPr>
        <p:blipFill>
          <a:blip r:embed="rId5" cstate="print"/>
          <a:stretch>
            <a:fillRect/>
          </a:stretch>
        </p:blipFill>
        <p:spPr>
          <a:xfrm>
            <a:off x="381000" y="3886200"/>
            <a:ext cx="4202651" cy="2667000"/>
          </a:xfrm>
          <a:prstGeom prst="rect">
            <a:avLst/>
          </a:prstGeom>
        </p:spPr>
      </p:pic>
      <p:pic>
        <p:nvPicPr>
          <p:cNvPr id="8" name="Picture 7" descr="26_11_2019-hosiery_19790957.jpg"/>
          <p:cNvPicPr>
            <a:picLocks noChangeAspect="1"/>
          </p:cNvPicPr>
          <p:nvPr/>
        </p:nvPicPr>
        <p:blipFill>
          <a:blip r:embed="rId6" cstate="print"/>
          <a:stretch>
            <a:fillRect/>
          </a:stretch>
        </p:blipFill>
        <p:spPr>
          <a:xfrm>
            <a:off x="4936232" y="3810000"/>
            <a:ext cx="3845818" cy="265747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6000"/>
            <a:lum/>
          </a:blip>
          <a:srcRect/>
          <a:stretch>
            <a:fillRect t="-22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Traditional games of Punjab</a:t>
            </a:r>
          </a:p>
        </p:txBody>
      </p:sp>
      <p:pic>
        <p:nvPicPr>
          <p:cNvPr id="3" name="Picture 2" descr="kabaddi-1200-3.jpg"/>
          <p:cNvPicPr>
            <a:picLocks noChangeAspect="1"/>
          </p:cNvPicPr>
          <p:nvPr/>
        </p:nvPicPr>
        <p:blipFill>
          <a:blip r:embed="rId3" cstate="print"/>
          <a:stretch>
            <a:fillRect/>
          </a:stretch>
        </p:blipFill>
        <p:spPr>
          <a:xfrm>
            <a:off x="152400" y="1295401"/>
            <a:ext cx="5029200" cy="2285999"/>
          </a:xfrm>
          <a:prstGeom prst="rect">
            <a:avLst/>
          </a:prstGeom>
        </p:spPr>
      </p:pic>
      <p:pic>
        <p:nvPicPr>
          <p:cNvPr id="4" name="Picture 3" descr="maxresdefault.jpg"/>
          <p:cNvPicPr>
            <a:picLocks noChangeAspect="1"/>
          </p:cNvPicPr>
          <p:nvPr/>
        </p:nvPicPr>
        <p:blipFill>
          <a:blip r:embed="rId4" cstate="print"/>
          <a:stretch>
            <a:fillRect/>
          </a:stretch>
        </p:blipFill>
        <p:spPr>
          <a:xfrm>
            <a:off x="3657600" y="3657600"/>
            <a:ext cx="5240867" cy="2947988"/>
          </a:xfrm>
          <a:prstGeom prst="rect">
            <a:avLst/>
          </a:prstGeom>
        </p:spPr>
      </p:pic>
      <p:sp>
        <p:nvSpPr>
          <p:cNvPr id="5" name="TextBox 4"/>
          <p:cNvSpPr txBox="1"/>
          <p:nvPr/>
        </p:nvSpPr>
        <p:spPr>
          <a:xfrm>
            <a:off x="6248400" y="2209800"/>
            <a:ext cx="1036822" cy="369332"/>
          </a:xfrm>
          <a:prstGeom prst="rect">
            <a:avLst/>
          </a:prstGeom>
          <a:noFill/>
        </p:spPr>
        <p:txBody>
          <a:bodyPr wrap="none" rtlCol="0">
            <a:spAutoFit/>
          </a:bodyPr>
          <a:lstStyle/>
          <a:p>
            <a:r>
              <a:rPr lang="en-US" dirty="0"/>
              <a:t>KABADDI</a:t>
            </a:r>
          </a:p>
        </p:txBody>
      </p:sp>
      <p:sp>
        <p:nvSpPr>
          <p:cNvPr id="6" name="TextBox 5"/>
          <p:cNvSpPr txBox="1"/>
          <p:nvPr/>
        </p:nvSpPr>
        <p:spPr>
          <a:xfrm>
            <a:off x="990600" y="4495800"/>
            <a:ext cx="1752600" cy="369332"/>
          </a:xfrm>
          <a:prstGeom prst="rect">
            <a:avLst/>
          </a:prstGeom>
          <a:noFill/>
        </p:spPr>
        <p:txBody>
          <a:bodyPr wrap="square" rtlCol="0">
            <a:spAutoFit/>
          </a:bodyPr>
          <a:lstStyle/>
          <a:p>
            <a:r>
              <a:rPr lang="en-US" dirty="0"/>
              <a:t>KUSHTI</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Traditional Dances of Punjab</a:t>
            </a:r>
          </a:p>
        </p:txBody>
      </p:sp>
      <p:pic>
        <p:nvPicPr>
          <p:cNvPr id="4" name="Content Placeholder 3" descr="bhangra.jpg"/>
          <p:cNvPicPr>
            <a:picLocks noGrp="1" noChangeAspect="1"/>
          </p:cNvPicPr>
          <p:nvPr>
            <p:ph idx="1"/>
          </p:nvPr>
        </p:nvPicPr>
        <p:blipFill>
          <a:blip r:embed="rId3" cstate="print"/>
          <a:stretch>
            <a:fillRect/>
          </a:stretch>
        </p:blipFill>
        <p:spPr>
          <a:xfrm>
            <a:off x="1554691" y="1600200"/>
            <a:ext cx="6034617" cy="4525963"/>
          </a:xfrm>
        </p:spPr>
      </p:pic>
      <p:sp>
        <p:nvSpPr>
          <p:cNvPr id="5" name="TextBox 4"/>
          <p:cNvSpPr txBox="1"/>
          <p:nvPr/>
        </p:nvSpPr>
        <p:spPr>
          <a:xfrm>
            <a:off x="1371600" y="6248400"/>
            <a:ext cx="4038600" cy="523220"/>
          </a:xfrm>
          <a:prstGeom prst="rect">
            <a:avLst/>
          </a:prstGeom>
          <a:noFill/>
        </p:spPr>
        <p:txBody>
          <a:bodyPr wrap="square" rtlCol="0">
            <a:spAutoFit/>
          </a:bodyPr>
          <a:lstStyle/>
          <a:p>
            <a:r>
              <a:rPr lang="en-US" sz="2800" b="1" dirty="0"/>
              <a:t>                               </a:t>
            </a:r>
            <a:r>
              <a:rPr lang="en-US" sz="2800" b="1" dirty="0" err="1"/>
              <a:t>Bhangra</a:t>
            </a:r>
            <a:r>
              <a:rPr lang="en-US" sz="2800" b="1" dirty="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6">
                    <a:lumMod val="75000"/>
                  </a:schemeClr>
                </a:solidFill>
                <a:latin typeface="+mn-lt"/>
              </a:rPr>
              <a:t>Ek</a:t>
            </a:r>
            <a:r>
              <a:rPr lang="en-US" b="1" dirty="0">
                <a:solidFill>
                  <a:schemeClr val="accent6">
                    <a:lumMod val="75000"/>
                  </a:schemeClr>
                </a:solidFill>
                <a:latin typeface="+mn-lt"/>
              </a:rPr>
              <a:t> Bharat </a:t>
            </a:r>
            <a:r>
              <a:rPr lang="en-US" b="1" dirty="0" err="1">
                <a:solidFill>
                  <a:schemeClr val="accent1">
                    <a:lumMod val="60000"/>
                    <a:lumOff val="40000"/>
                  </a:schemeClr>
                </a:solidFill>
                <a:latin typeface="+mn-lt"/>
              </a:rPr>
              <a:t>Shreshtha</a:t>
            </a:r>
            <a:r>
              <a:rPr lang="en-US" b="1" dirty="0">
                <a:latin typeface="+mn-lt"/>
              </a:rPr>
              <a:t> </a:t>
            </a:r>
            <a:r>
              <a:rPr lang="en-US" b="1" dirty="0">
                <a:solidFill>
                  <a:srgbClr val="92D050"/>
                </a:solidFill>
                <a:latin typeface="+mn-lt"/>
              </a:rPr>
              <a:t>Bharat</a:t>
            </a:r>
            <a:endParaRPr lang="en-US" dirty="0">
              <a:latin typeface="+mn-lt"/>
            </a:endParaRPr>
          </a:p>
        </p:txBody>
      </p:sp>
      <p:sp>
        <p:nvSpPr>
          <p:cNvPr id="3" name="Content Placeholder 2"/>
          <p:cNvSpPr>
            <a:spLocks noGrp="1"/>
          </p:cNvSpPr>
          <p:nvPr>
            <p:ph idx="1"/>
          </p:nvPr>
        </p:nvSpPr>
        <p:spPr/>
        <p:txBody>
          <a:bodyPr>
            <a:normAutofit fontScale="70000" lnSpcReduction="20000"/>
          </a:bodyPr>
          <a:lstStyle/>
          <a:p>
            <a:pPr>
              <a:buNone/>
            </a:pPr>
            <a:r>
              <a:rPr lang="en-GB" b="1" u="sng" dirty="0"/>
              <a:t>OBJECTIVES</a:t>
            </a:r>
          </a:p>
          <a:p>
            <a:pPr algn="just"/>
            <a:r>
              <a:rPr lang="en-IN" b="1" dirty="0"/>
              <a:t>To CELEBRATE</a:t>
            </a:r>
            <a:r>
              <a:rPr lang="en-IN" dirty="0"/>
              <a:t> the Unity in Diversity of our Nation and to maintain and strengthen the fabric of traditionally existing emotional bonds between the people of our Country; </a:t>
            </a:r>
          </a:p>
          <a:p>
            <a:pPr algn="just"/>
            <a:r>
              <a:rPr lang="en-IN" b="1" dirty="0"/>
              <a:t> To PROMOTE</a:t>
            </a:r>
            <a:r>
              <a:rPr lang="en-IN" dirty="0"/>
              <a:t> the spirit of national integration through a deep and structured engagement between all Indian States and Union Territories through a year-long planned engagement between States; </a:t>
            </a:r>
          </a:p>
          <a:p>
            <a:pPr algn="just"/>
            <a:r>
              <a:rPr lang="en-IN" b="1" dirty="0"/>
              <a:t> To SHOWCASE</a:t>
            </a:r>
            <a:r>
              <a:rPr lang="en-IN" dirty="0"/>
              <a:t> the rich heritage and culture, customs and traditions of either State for enabling people to understand and appreciate the diversity that is India, thus fostering a sense of common identity </a:t>
            </a:r>
          </a:p>
          <a:p>
            <a:pPr algn="just"/>
            <a:r>
              <a:rPr lang="en-IN" b="1" dirty="0"/>
              <a:t>TO ESTABLISH</a:t>
            </a:r>
            <a:r>
              <a:rPr lang="en-IN" dirty="0"/>
              <a:t> long-term engagements and, </a:t>
            </a:r>
          </a:p>
          <a:p>
            <a:pPr algn="just"/>
            <a:r>
              <a:rPr lang="en-IN" b="1" dirty="0"/>
              <a:t>TO CREATE</a:t>
            </a:r>
            <a:r>
              <a:rPr lang="en-IN" dirty="0"/>
              <a:t> an environment which promotes learning between States by sharing best practices and experiences. </a:t>
            </a:r>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Picture 1" descr="GIDDHA-PUNJAB.jpg"/>
          <p:cNvPicPr>
            <a:picLocks noChangeAspect="1"/>
          </p:cNvPicPr>
          <p:nvPr/>
        </p:nvPicPr>
        <p:blipFill>
          <a:blip r:embed="rId3" cstate="print"/>
          <a:stretch>
            <a:fillRect/>
          </a:stretch>
        </p:blipFill>
        <p:spPr>
          <a:xfrm>
            <a:off x="762000" y="885825"/>
            <a:ext cx="7620000" cy="5086350"/>
          </a:xfrm>
          <a:prstGeom prst="rect">
            <a:avLst/>
          </a:prstGeom>
        </p:spPr>
      </p:pic>
      <p:sp>
        <p:nvSpPr>
          <p:cNvPr id="3" name="TextBox 2"/>
          <p:cNvSpPr txBox="1"/>
          <p:nvPr/>
        </p:nvSpPr>
        <p:spPr>
          <a:xfrm>
            <a:off x="1524000" y="6248400"/>
            <a:ext cx="5334000" cy="461665"/>
          </a:xfrm>
          <a:prstGeom prst="rect">
            <a:avLst/>
          </a:prstGeom>
          <a:noFill/>
        </p:spPr>
        <p:txBody>
          <a:bodyPr wrap="square" rtlCol="0">
            <a:spAutoFit/>
          </a:bodyPr>
          <a:lstStyle/>
          <a:p>
            <a:r>
              <a:rPr lang="en-US" sz="2400" b="1" dirty="0"/>
              <a:t>                                GIDDHA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Picture 1" descr="luddi.jpg"/>
          <p:cNvPicPr>
            <a:picLocks noChangeAspect="1"/>
          </p:cNvPicPr>
          <p:nvPr/>
        </p:nvPicPr>
        <p:blipFill>
          <a:blip r:embed="rId3" cstate="print"/>
          <a:stretch>
            <a:fillRect/>
          </a:stretch>
        </p:blipFill>
        <p:spPr>
          <a:xfrm>
            <a:off x="762000" y="1285875"/>
            <a:ext cx="7620000" cy="4286250"/>
          </a:xfrm>
          <a:prstGeom prst="rect">
            <a:avLst/>
          </a:prstGeom>
        </p:spPr>
      </p:pic>
      <p:sp>
        <p:nvSpPr>
          <p:cNvPr id="3" name="TextBox 2"/>
          <p:cNvSpPr txBox="1"/>
          <p:nvPr/>
        </p:nvSpPr>
        <p:spPr>
          <a:xfrm>
            <a:off x="2743200" y="5791200"/>
            <a:ext cx="3962400" cy="646331"/>
          </a:xfrm>
          <a:prstGeom prst="rect">
            <a:avLst/>
          </a:prstGeom>
          <a:noFill/>
        </p:spPr>
        <p:txBody>
          <a:bodyPr wrap="square" rtlCol="0">
            <a:spAutoFit/>
          </a:bodyPr>
          <a:lstStyle/>
          <a:p>
            <a:r>
              <a:rPr lang="en-US" sz="3600" b="1" dirty="0"/>
              <a:t>      </a:t>
            </a:r>
            <a:r>
              <a:rPr lang="en-US" sz="3600" b="1" dirty="0" err="1"/>
              <a:t>Luddi</a:t>
            </a:r>
            <a:endParaRPr lang="en-US" sz="3600"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Traditional Dresses of Punjab</a:t>
            </a:r>
          </a:p>
        </p:txBody>
      </p:sp>
      <p:sp>
        <p:nvSpPr>
          <p:cNvPr id="3" name="Content Placeholder 2"/>
          <p:cNvSpPr>
            <a:spLocks noGrp="1"/>
          </p:cNvSpPr>
          <p:nvPr>
            <p:ph idx="1"/>
          </p:nvPr>
        </p:nvSpPr>
        <p:spPr>
          <a:xfrm>
            <a:off x="457200" y="1219200"/>
            <a:ext cx="8229600" cy="4906963"/>
          </a:xfrm>
        </p:spPr>
        <p:txBody>
          <a:bodyPr>
            <a:normAutofit/>
          </a:bodyPr>
          <a:lstStyle/>
          <a:p>
            <a:pPr>
              <a:buNone/>
            </a:pPr>
            <a:r>
              <a:rPr lang="en-US" b="1" dirty="0"/>
              <a:t>   </a:t>
            </a:r>
            <a:endParaRPr lang="en-US" sz="2800" b="1" dirty="0"/>
          </a:p>
          <a:p>
            <a:endParaRPr lang="en-US" dirty="0"/>
          </a:p>
        </p:txBody>
      </p:sp>
      <p:pic>
        <p:nvPicPr>
          <p:cNvPr id="4" name="Picture 3" descr="download (11).jpg"/>
          <p:cNvPicPr>
            <a:picLocks noChangeAspect="1"/>
          </p:cNvPicPr>
          <p:nvPr/>
        </p:nvPicPr>
        <p:blipFill>
          <a:blip r:embed="rId3" cstate="print"/>
          <a:stretch>
            <a:fillRect/>
          </a:stretch>
        </p:blipFill>
        <p:spPr>
          <a:xfrm>
            <a:off x="4876800" y="1676401"/>
            <a:ext cx="358140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ounded Rectangle 4"/>
          <p:cNvSpPr/>
          <p:nvPr/>
        </p:nvSpPr>
        <p:spPr>
          <a:xfrm>
            <a:off x="609600" y="1600200"/>
            <a:ext cx="36576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r>
              <a:rPr lang="en-US" dirty="0" err="1"/>
              <a:t>Phulkari</a:t>
            </a:r>
            <a:r>
              <a:rPr lang="en-US" dirty="0"/>
              <a:t>, which means 'flower craft' has been nestled in the culture of Punjab that goes back to the 15th century. Its bright </a:t>
            </a:r>
            <a:r>
              <a:rPr lang="en-US" dirty="0" err="1"/>
              <a:t>colours</a:t>
            </a:r>
            <a:r>
              <a:rPr lang="en-US" dirty="0"/>
              <a:t> embroidered in a manner that speaks volumes about the women and their clothing desires. </a:t>
            </a:r>
          </a:p>
        </p:txBody>
      </p:sp>
      <p:sp>
        <p:nvSpPr>
          <p:cNvPr id="6" name="Rounded Rectangle 5"/>
          <p:cNvSpPr/>
          <p:nvPr/>
        </p:nvSpPr>
        <p:spPr>
          <a:xfrm>
            <a:off x="609600" y="4267200"/>
            <a:ext cx="3810000" cy="2362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Patiala </a:t>
            </a:r>
            <a:r>
              <a:rPr lang="en-US" dirty="0" err="1"/>
              <a:t>SalwarThis</a:t>
            </a:r>
            <a:r>
              <a:rPr lang="en-US" dirty="0"/>
              <a:t> baggy and pleated trouser has its roots in the city of Punjab called Patiala and was initially donned by men but later became a part of women's attire as well. It is usually combined with a </a:t>
            </a:r>
            <a:r>
              <a:rPr lang="en-US" dirty="0" err="1"/>
              <a:t>Kurti</a:t>
            </a:r>
            <a:r>
              <a:rPr lang="en-US" dirty="0"/>
              <a:t> and a </a:t>
            </a:r>
            <a:r>
              <a:rPr lang="en-US" dirty="0" err="1"/>
              <a:t>chunni</a:t>
            </a:r>
            <a:r>
              <a:rPr lang="en-US" dirty="0"/>
              <a:t> for women with a draping pattern at the back</a:t>
            </a:r>
          </a:p>
        </p:txBody>
      </p:sp>
      <p:pic>
        <p:nvPicPr>
          <p:cNvPr id="7" name="Picture 6" descr="products-YELLOWSATINMAHARANI.jpg"/>
          <p:cNvPicPr>
            <a:picLocks noChangeAspect="1"/>
          </p:cNvPicPr>
          <p:nvPr/>
        </p:nvPicPr>
        <p:blipFill>
          <a:blip r:embed="rId4" cstate="print"/>
          <a:stretch>
            <a:fillRect/>
          </a:stretch>
        </p:blipFill>
        <p:spPr>
          <a:xfrm>
            <a:off x="5486400" y="4343400"/>
            <a:ext cx="2514600" cy="2269273"/>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85800"/>
          </a:xfrm>
        </p:spPr>
        <p:txBody>
          <a:bodyPr>
            <a:normAutofit fontScale="90000"/>
          </a:bodyPr>
          <a:lstStyle/>
          <a:p>
            <a:br>
              <a:rPr lang="en-US" b="1" dirty="0"/>
            </a:br>
            <a:br>
              <a:rPr lang="en-US" b="1" dirty="0"/>
            </a:br>
            <a:endParaRPr lang="en-US" dirty="0"/>
          </a:p>
        </p:txBody>
      </p:sp>
      <p:sp>
        <p:nvSpPr>
          <p:cNvPr id="3" name="Content Placeholder 2"/>
          <p:cNvSpPr>
            <a:spLocks noGrp="1"/>
          </p:cNvSpPr>
          <p:nvPr>
            <p:ph idx="1"/>
          </p:nvPr>
        </p:nvSpPr>
        <p:spPr>
          <a:xfrm>
            <a:off x="457200" y="1066801"/>
            <a:ext cx="8229600" cy="4572000"/>
          </a:xfrm>
        </p:spPr>
        <p:txBody>
          <a:bodyPr>
            <a:normAutofit/>
          </a:bodyPr>
          <a:lstStyle/>
          <a:p>
            <a:pPr>
              <a:buNone/>
            </a:pPr>
            <a:endParaRPr lang="en-US" sz="2800" b="1" dirty="0"/>
          </a:p>
          <a:p>
            <a:pPr>
              <a:buNone/>
            </a:pPr>
            <a:r>
              <a:rPr lang="en-US" sz="2400" dirty="0"/>
              <a:t>     </a:t>
            </a:r>
          </a:p>
          <a:p>
            <a:endParaRPr lang="en-US" sz="2600" dirty="0"/>
          </a:p>
        </p:txBody>
      </p:sp>
      <p:pic>
        <p:nvPicPr>
          <p:cNvPr id="4" name="Picture 3" descr="Punjabi_jutti_at_Dilli_Haat_20170829204328.jpg"/>
          <p:cNvPicPr>
            <a:picLocks noChangeAspect="1"/>
          </p:cNvPicPr>
          <p:nvPr/>
        </p:nvPicPr>
        <p:blipFill>
          <a:blip r:embed="rId3" cstate="print"/>
          <a:stretch>
            <a:fillRect/>
          </a:stretch>
        </p:blipFill>
        <p:spPr>
          <a:xfrm>
            <a:off x="5105400" y="304800"/>
            <a:ext cx="3376866" cy="2971800"/>
          </a:xfrm>
          <a:prstGeom prst="rect">
            <a:avLst/>
          </a:prstGeom>
        </p:spPr>
      </p:pic>
      <p:sp>
        <p:nvSpPr>
          <p:cNvPr id="5" name="Rounded Rectangle 4"/>
          <p:cNvSpPr/>
          <p:nvPr/>
        </p:nvSpPr>
        <p:spPr>
          <a:xfrm>
            <a:off x="533400" y="304800"/>
            <a:ext cx="3962400" cy="3200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14400" y="533401"/>
            <a:ext cx="3505200" cy="2862322"/>
          </a:xfrm>
          <a:prstGeom prst="rect">
            <a:avLst/>
          </a:prstGeom>
          <a:noFill/>
        </p:spPr>
        <p:txBody>
          <a:bodyPr wrap="square" rtlCol="0">
            <a:spAutoFit/>
          </a:bodyPr>
          <a:lstStyle/>
          <a:p>
            <a:r>
              <a:rPr lang="en-US" dirty="0">
                <a:solidFill>
                  <a:schemeClr val="bg1"/>
                </a:solidFill>
              </a:rPr>
              <a:t>The </a:t>
            </a:r>
            <a:r>
              <a:rPr lang="en-US" dirty="0" err="1">
                <a:solidFill>
                  <a:schemeClr val="bg1"/>
                </a:solidFill>
              </a:rPr>
              <a:t>Jutti</a:t>
            </a:r>
            <a:r>
              <a:rPr lang="en-US" dirty="0">
                <a:solidFill>
                  <a:schemeClr val="bg1"/>
                </a:solidFill>
              </a:rPr>
              <a:t> or the Punjabi </a:t>
            </a:r>
            <a:r>
              <a:rPr lang="en-US" dirty="0" err="1">
                <a:solidFill>
                  <a:schemeClr val="bg1"/>
                </a:solidFill>
              </a:rPr>
              <a:t>Jutti</a:t>
            </a:r>
            <a:r>
              <a:rPr lang="en-US" dirty="0">
                <a:solidFill>
                  <a:schemeClr val="bg1"/>
                </a:solidFill>
              </a:rPr>
              <a:t> has been a part of the royalty of the Kings for 400 years and is traditionally embroidered on leather in real gold or silver threads. One of the unique features of this handcrafted footwear is that it has no left or the right side distinction and can be worn on any foot of choice. </a:t>
            </a:r>
          </a:p>
        </p:txBody>
      </p:sp>
      <p:pic>
        <p:nvPicPr>
          <p:cNvPr id="8" name="Picture 7" descr="f8756e386d716a5303e6097efbdeb11c.jpg"/>
          <p:cNvPicPr>
            <a:picLocks noChangeAspect="1"/>
          </p:cNvPicPr>
          <p:nvPr/>
        </p:nvPicPr>
        <p:blipFill>
          <a:blip r:embed="rId4" cstate="print"/>
          <a:stretch>
            <a:fillRect/>
          </a:stretch>
        </p:blipFill>
        <p:spPr>
          <a:xfrm>
            <a:off x="4601766" y="3810000"/>
            <a:ext cx="4542234" cy="3048000"/>
          </a:xfrm>
          <a:prstGeom prst="rect">
            <a:avLst/>
          </a:prstGeom>
        </p:spPr>
      </p:pic>
      <p:sp>
        <p:nvSpPr>
          <p:cNvPr id="9" name="Rounded Rectangle 8"/>
          <p:cNvSpPr/>
          <p:nvPr/>
        </p:nvSpPr>
        <p:spPr>
          <a:xfrm>
            <a:off x="381000" y="3810000"/>
            <a:ext cx="4038600" cy="2743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bg1">
                    <a:lumMod val="95000"/>
                  </a:schemeClr>
                </a:solidFill>
              </a:rPr>
              <a:t>Bedecked with </a:t>
            </a:r>
            <a:r>
              <a:rPr lang="en-US" dirty="0" err="1">
                <a:solidFill>
                  <a:schemeClr val="bg1">
                    <a:lumMod val="95000"/>
                  </a:schemeClr>
                </a:solidFill>
              </a:rPr>
              <a:t>jewellery</a:t>
            </a:r>
            <a:r>
              <a:rPr lang="en-US" dirty="0">
                <a:solidFill>
                  <a:schemeClr val="bg1">
                    <a:lumMod val="95000"/>
                  </a:schemeClr>
                </a:solidFill>
              </a:rPr>
              <a:t> and </a:t>
            </a:r>
            <a:r>
              <a:rPr lang="en-US" dirty="0" err="1">
                <a:solidFill>
                  <a:schemeClr val="bg1">
                    <a:lumMod val="95000"/>
                  </a:schemeClr>
                </a:solidFill>
              </a:rPr>
              <a:t>colourful</a:t>
            </a:r>
            <a:r>
              <a:rPr lang="en-US" dirty="0">
                <a:solidFill>
                  <a:schemeClr val="bg1">
                    <a:lumMod val="95000"/>
                  </a:schemeClr>
                </a:solidFill>
              </a:rPr>
              <a:t> threads, </a:t>
            </a:r>
            <a:r>
              <a:rPr lang="en-US" dirty="0" err="1">
                <a:solidFill>
                  <a:schemeClr val="bg1">
                    <a:lumMod val="95000"/>
                  </a:schemeClr>
                </a:solidFill>
              </a:rPr>
              <a:t>Parandi</a:t>
            </a:r>
            <a:r>
              <a:rPr lang="en-US" dirty="0">
                <a:solidFill>
                  <a:schemeClr val="bg1">
                    <a:lumMod val="95000"/>
                  </a:schemeClr>
                </a:solidFill>
              </a:rPr>
              <a:t> or </a:t>
            </a:r>
            <a:r>
              <a:rPr lang="en-US" dirty="0" err="1">
                <a:solidFill>
                  <a:schemeClr val="bg1">
                    <a:lumMod val="95000"/>
                  </a:schemeClr>
                </a:solidFill>
              </a:rPr>
              <a:t>Paranda</a:t>
            </a:r>
            <a:r>
              <a:rPr lang="en-US" dirty="0">
                <a:solidFill>
                  <a:schemeClr val="bg1">
                    <a:lumMod val="95000"/>
                  </a:schemeClr>
                </a:solidFill>
              </a:rPr>
              <a:t> is a hair accessory used by the women of Punjab.  In older times, women wore </a:t>
            </a:r>
            <a:r>
              <a:rPr lang="en-US" dirty="0" err="1">
                <a:solidFill>
                  <a:schemeClr val="bg1">
                    <a:lumMod val="95000"/>
                  </a:schemeClr>
                </a:solidFill>
              </a:rPr>
              <a:t>Parandis</a:t>
            </a:r>
            <a:r>
              <a:rPr lang="en-US" dirty="0">
                <a:solidFill>
                  <a:schemeClr val="bg1">
                    <a:lumMod val="95000"/>
                  </a:schemeClr>
                </a:solidFill>
              </a:rPr>
              <a:t> to enhance their traditional beauty and make their hair look longer in the simplest way possible by intricately weaving threads together and tying it to their long and lush hair.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4" name="Rounded Rectangle 3"/>
          <p:cNvSpPr/>
          <p:nvPr/>
        </p:nvSpPr>
        <p:spPr>
          <a:xfrm>
            <a:off x="0" y="381000"/>
            <a:ext cx="3276600" cy="2743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Turban :Sikh men don a headwear based on cloth winding known as </a:t>
            </a:r>
            <a:r>
              <a:rPr lang="en-US" i="1" dirty="0" err="1"/>
              <a:t>pugg</a:t>
            </a:r>
            <a:r>
              <a:rPr lang="en-US" dirty="0"/>
              <a:t> or </a:t>
            </a:r>
            <a:r>
              <a:rPr lang="en-US" i="1" dirty="0" err="1"/>
              <a:t>pagri</a:t>
            </a:r>
            <a:r>
              <a:rPr lang="en-US" dirty="0"/>
              <a:t>. It is a customary turban that is worn by men and is available in multiple </a:t>
            </a:r>
            <a:r>
              <a:rPr lang="en-US" dirty="0" err="1"/>
              <a:t>colours</a:t>
            </a:r>
            <a:r>
              <a:rPr lang="en-US" dirty="0"/>
              <a:t>.</a:t>
            </a:r>
          </a:p>
        </p:txBody>
      </p:sp>
      <p:sp>
        <p:nvSpPr>
          <p:cNvPr id="8" name="Content Placeholder 7"/>
          <p:cNvSpPr>
            <a:spLocks noGrp="1"/>
          </p:cNvSpPr>
          <p:nvPr>
            <p:ph idx="1"/>
          </p:nvPr>
        </p:nvSpPr>
        <p:spPr>
          <a:xfrm>
            <a:off x="5334000" y="381001"/>
            <a:ext cx="3505200" cy="2743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a:buNone/>
            </a:pPr>
            <a:r>
              <a:rPr lang="en-US" dirty="0"/>
              <a:t>       The most popular traditional wear of Punjabi men includes </a:t>
            </a:r>
            <a:r>
              <a:rPr lang="en-US" dirty="0" err="1"/>
              <a:t>Kurta</a:t>
            </a:r>
            <a:r>
              <a:rPr lang="en-US" dirty="0"/>
              <a:t> and </a:t>
            </a:r>
            <a:r>
              <a:rPr lang="en-US" dirty="0" err="1"/>
              <a:t>Pyjama</a:t>
            </a:r>
            <a:r>
              <a:rPr lang="en-US" dirty="0"/>
              <a:t>. </a:t>
            </a:r>
            <a:r>
              <a:rPr lang="en-US" dirty="0" err="1"/>
              <a:t>Kurta</a:t>
            </a:r>
            <a:r>
              <a:rPr lang="en-US" dirty="0"/>
              <a:t> is a long shirt with slashes on both the side and long sleeves. </a:t>
            </a:r>
            <a:r>
              <a:rPr lang="en-US" dirty="0" err="1"/>
              <a:t>Pyjamas</a:t>
            </a:r>
            <a:r>
              <a:rPr lang="en-US" dirty="0"/>
              <a:t> are loose baggy pants tied with a drawstring. However, the </a:t>
            </a:r>
            <a:r>
              <a:rPr lang="en-US" dirty="0" err="1"/>
              <a:t>kurta</a:t>
            </a:r>
            <a:r>
              <a:rPr lang="en-US" dirty="0"/>
              <a:t> can be worn with </a:t>
            </a:r>
            <a:r>
              <a:rPr lang="en-US" dirty="0" err="1"/>
              <a:t>lungi</a:t>
            </a:r>
            <a:r>
              <a:rPr lang="en-US" dirty="0"/>
              <a:t>, dhoti or jeans.</a:t>
            </a:r>
          </a:p>
        </p:txBody>
      </p:sp>
      <p:pic>
        <p:nvPicPr>
          <p:cNvPr id="9" name="Content Placeholder 4" descr="744371727efea28ccb616726d3cc23df.jpg"/>
          <p:cNvPicPr>
            <a:picLocks noChangeAspect="1"/>
          </p:cNvPicPr>
          <p:nvPr/>
        </p:nvPicPr>
        <p:blipFill>
          <a:blip r:embed="rId3" cstate="print"/>
          <a:stretch>
            <a:fillRect/>
          </a:stretch>
        </p:blipFill>
        <p:spPr>
          <a:xfrm>
            <a:off x="3048000" y="0"/>
            <a:ext cx="2615682" cy="3276600"/>
          </a:xfrm>
          <a:prstGeom prst="rect">
            <a:avLst/>
          </a:prstGeom>
        </p:spPr>
      </p:pic>
      <p:pic>
        <p:nvPicPr>
          <p:cNvPr id="10" name="Content Placeholder 4" descr="Bhangra_Dance_punjab_20191121153044.jpg"/>
          <p:cNvPicPr>
            <a:picLocks noChangeAspect="1"/>
          </p:cNvPicPr>
          <p:nvPr/>
        </p:nvPicPr>
        <p:blipFill>
          <a:blip r:embed="rId4" cstate="print"/>
          <a:stretch>
            <a:fillRect/>
          </a:stretch>
        </p:blipFill>
        <p:spPr>
          <a:xfrm>
            <a:off x="990600" y="3505200"/>
            <a:ext cx="7696200" cy="3048000"/>
          </a:xfrm>
          <a:prstGeom prst="rect">
            <a:avLst/>
          </a:prstGeom>
        </p:spPr>
      </p:pic>
      <p:sp>
        <p:nvSpPr>
          <p:cNvPr id="11" name="Rounded Rectangle 10"/>
          <p:cNvSpPr/>
          <p:nvPr/>
        </p:nvSpPr>
        <p:spPr>
          <a:xfrm>
            <a:off x="457200" y="3429000"/>
            <a:ext cx="2667000" cy="3124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bg1">
                    <a:lumMod val="95000"/>
                  </a:schemeClr>
                </a:solidFill>
              </a:rPr>
              <a:t>Tamba</a:t>
            </a:r>
            <a:r>
              <a:rPr lang="en-US" dirty="0">
                <a:solidFill>
                  <a:schemeClr val="bg1">
                    <a:lumMod val="95000"/>
                  </a:schemeClr>
                </a:solidFill>
              </a:rPr>
              <a:t> or </a:t>
            </a:r>
            <a:r>
              <a:rPr lang="en-US" dirty="0" err="1">
                <a:solidFill>
                  <a:schemeClr val="bg1">
                    <a:lumMod val="95000"/>
                  </a:schemeClr>
                </a:solidFill>
              </a:rPr>
              <a:t>Tehmat</a:t>
            </a:r>
            <a:r>
              <a:rPr lang="en-US" dirty="0">
                <a:solidFill>
                  <a:schemeClr val="bg1">
                    <a:lumMod val="95000"/>
                  </a:schemeClr>
                </a:solidFill>
              </a:rPr>
              <a:t> is a Punjabi style </a:t>
            </a:r>
            <a:r>
              <a:rPr lang="en-US" dirty="0" err="1">
                <a:solidFill>
                  <a:schemeClr val="bg1">
                    <a:lumMod val="95000"/>
                  </a:schemeClr>
                </a:solidFill>
              </a:rPr>
              <a:t>lungi</a:t>
            </a:r>
            <a:r>
              <a:rPr lang="en-US" dirty="0">
                <a:solidFill>
                  <a:schemeClr val="bg1">
                    <a:lumMod val="95000"/>
                  </a:schemeClr>
                </a:solidFill>
              </a:rPr>
              <a:t> with folds at the front. It is typically worn by men </a:t>
            </a:r>
            <a:r>
              <a:rPr lang="en-US" dirty="0" err="1">
                <a:solidFill>
                  <a:schemeClr val="bg1">
                    <a:lumMod val="95000"/>
                  </a:schemeClr>
                </a:solidFill>
              </a:rPr>
              <a:t>Bhangra</a:t>
            </a:r>
            <a:r>
              <a:rPr lang="en-US" dirty="0">
                <a:solidFill>
                  <a:schemeClr val="bg1">
                    <a:lumMod val="95000"/>
                  </a:schemeClr>
                </a:solidFill>
              </a:rPr>
              <a:t> dancers with a </a:t>
            </a:r>
            <a:r>
              <a:rPr lang="en-US" dirty="0" err="1">
                <a:solidFill>
                  <a:schemeClr val="bg1">
                    <a:lumMod val="95000"/>
                  </a:schemeClr>
                </a:solidFill>
              </a:rPr>
              <a:t>kurta</a:t>
            </a:r>
            <a:r>
              <a:rPr lang="en-US" dirty="0">
                <a:solidFill>
                  <a:schemeClr val="bg1">
                    <a:lumMod val="95000"/>
                  </a:schemeClr>
                </a:solidFill>
              </a:rPr>
              <a:t>. This is one of the dance costumes of Punjab</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FOODS OF PUNJAB</a:t>
            </a:r>
          </a:p>
        </p:txBody>
      </p:sp>
      <p:pic>
        <p:nvPicPr>
          <p:cNvPr id="4" name="Content Placeholder 3" descr="13757971015_922cdf4564_o.jpg"/>
          <p:cNvPicPr>
            <a:picLocks noGrp="1" noChangeAspect="1"/>
          </p:cNvPicPr>
          <p:nvPr>
            <p:ph idx="1"/>
          </p:nvPr>
        </p:nvPicPr>
        <p:blipFill>
          <a:blip r:embed="rId3" cstate="print"/>
          <a:stretch>
            <a:fillRect/>
          </a:stretch>
        </p:blipFill>
        <p:spPr>
          <a:xfrm>
            <a:off x="304800" y="1371600"/>
            <a:ext cx="4648200" cy="4525963"/>
          </a:xfrm>
        </p:spPr>
      </p:pic>
      <p:sp>
        <p:nvSpPr>
          <p:cNvPr id="5" name="TextBox 4"/>
          <p:cNvSpPr txBox="1"/>
          <p:nvPr/>
        </p:nvSpPr>
        <p:spPr>
          <a:xfrm>
            <a:off x="2286000" y="6248400"/>
            <a:ext cx="2057400" cy="369332"/>
          </a:xfrm>
          <a:prstGeom prst="rect">
            <a:avLst/>
          </a:prstGeom>
          <a:noFill/>
        </p:spPr>
        <p:txBody>
          <a:bodyPr wrap="square" rtlCol="0">
            <a:spAutoFit/>
          </a:bodyPr>
          <a:lstStyle/>
          <a:p>
            <a:r>
              <a:rPr lang="en-US" dirty="0"/>
              <a:t>LANGAR</a:t>
            </a:r>
          </a:p>
        </p:txBody>
      </p:sp>
      <p:sp>
        <p:nvSpPr>
          <p:cNvPr id="6" name="Rectangle 5"/>
          <p:cNvSpPr/>
          <p:nvPr/>
        </p:nvSpPr>
        <p:spPr>
          <a:xfrm>
            <a:off x="5257800" y="1447801"/>
            <a:ext cx="3124200" cy="5293757"/>
          </a:xfrm>
          <a:prstGeom prst="rect">
            <a:avLst/>
          </a:prstGeom>
        </p:spPr>
        <p:txBody>
          <a:bodyPr wrap="square">
            <a:spAutoFit/>
          </a:bodyPr>
          <a:lstStyle/>
          <a:p>
            <a:r>
              <a:rPr lang="en-US" sz="2000" b="1" dirty="0"/>
              <a:t>The community kitchen of every </a:t>
            </a:r>
            <a:r>
              <a:rPr lang="en-US" sz="2000" b="1" dirty="0" err="1"/>
              <a:t>gurdwara</a:t>
            </a:r>
            <a:r>
              <a:rPr lang="en-US" sz="2000" b="1" dirty="0"/>
              <a:t> is open to all for service and serving. Anyone can go there and help to cook for the people, as well as receive a meal. Being just simple food consisting of </a:t>
            </a:r>
            <a:r>
              <a:rPr lang="en-US" sz="2000" b="1" dirty="0" err="1"/>
              <a:t>naan</a:t>
            </a:r>
            <a:r>
              <a:rPr lang="en-US" sz="2000" b="1" dirty="0"/>
              <a:t>, </a:t>
            </a:r>
            <a:r>
              <a:rPr lang="en-US" sz="2000" b="1" dirty="0" err="1"/>
              <a:t>daal</a:t>
            </a:r>
            <a:r>
              <a:rPr lang="en-US" sz="2000" b="1" dirty="0"/>
              <a:t> and some </a:t>
            </a:r>
            <a:r>
              <a:rPr lang="en-US" sz="2000" b="1" dirty="0" err="1"/>
              <a:t>Prashad</a:t>
            </a:r>
            <a:r>
              <a:rPr lang="en-US" sz="2000" b="1" dirty="0"/>
              <a:t>, it is definitely one of the humblest meals while sitting with people across castes, creeds, genders and everyone is treated equally here.</a:t>
            </a:r>
          </a:p>
          <a:p>
            <a:endParaRPr lang="en-US" sz="2000" b="1" dirty="0"/>
          </a:p>
          <a:p>
            <a:endParaRPr lang="en-US"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2000"/>
            <a:lum/>
          </a:blip>
          <a:srcRect/>
          <a:stretch>
            <a:fillRect/>
          </a:stretch>
        </a:blipFill>
        <a:effectLst/>
      </p:bgPr>
    </p:bg>
    <p:spTree>
      <p:nvGrpSpPr>
        <p:cNvPr id="1" name=""/>
        <p:cNvGrpSpPr/>
        <p:nvPr/>
      </p:nvGrpSpPr>
      <p:grpSpPr>
        <a:xfrm>
          <a:off x="0" y="0"/>
          <a:ext cx="0" cy="0"/>
          <a:chOff x="0" y="0"/>
          <a:chExt cx="0" cy="0"/>
        </a:xfrm>
      </p:grpSpPr>
      <p:pic>
        <p:nvPicPr>
          <p:cNvPr id="4" name="Picture 3" descr="4395603215_e8527522ff_o.jpg"/>
          <p:cNvPicPr>
            <a:picLocks noChangeAspect="1"/>
          </p:cNvPicPr>
          <p:nvPr/>
        </p:nvPicPr>
        <p:blipFill>
          <a:blip r:embed="rId3" cstate="print"/>
          <a:stretch>
            <a:fillRect/>
          </a:stretch>
        </p:blipFill>
        <p:spPr>
          <a:xfrm>
            <a:off x="914400" y="1295400"/>
            <a:ext cx="2819400" cy="2743200"/>
          </a:xfrm>
          <a:prstGeom prst="rect">
            <a:avLst/>
          </a:prstGeom>
        </p:spPr>
      </p:pic>
      <p:pic>
        <p:nvPicPr>
          <p:cNvPr id="5" name="Picture 4" descr="3376550208_e35d82e8f5_o.jpg"/>
          <p:cNvPicPr>
            <a:picLocks noChangeAspect="1"/>
          </p:cNvPicPr>
          <p:nvPr/>
        </p:nvPicPr>
        <p:blipFill>
          <a:blip r:embed="rId4" cstate="print"/>
          <a:stretch>
            <a:fillRect/>
          </a:stretch>
        </p:blipFill>
        <p:spPr>
          <a:xfrm>
            <a:off x="1905000" y="4114800"/>
            <a:ext cx="5317843" cy="2362200"/>
          </a:xfrm>
          <a:prstGeom prst="rect">
            <a:avLst/>
          </a:prstGeom>
        </p:spPr>
      </p:pic>
      <p:pic>
        <p:nvPicPr>
          <p:cNvPr id="6" name="Picture 5" descr="kada-prasad-recipe.jpg"/>
          <p:cNvPicPr>
            <a:picLocks noChangeAspect="1"/>
          </p:cNvPicPr>
          <p:nvPr/>
        </p:nvPicPr>
        <p:blipFill>
          <a:blip r:embed="rId5" cstate="print"/>
          <a:stretch>
            <a:fillRect/>
          </a:stretch>
        </p:blipFill>
        <p:spPr>
          <a:xfrm>
            <a:off x="4267200" y="1295400"/>
            <a:ext cx="4076199" cy="2715768"/>
          </a:xfrm>
          <a:prstGeom prst="rect">
            <a:avLst/>
          </a:prstGeom>
        </p:spPr>
      </p:pic>
      <p:sp>
        <p:nvSpPr>
          <p:cNvPr id="7" name="TextBox 6"/>
          <p:cNvSpPr txBox="1"/>
          <p:nvPr/>
        </p:nvSpPr>
        <p:spPr>
          <a:xfrm>
            <a:off x="3200400" y="6553200"/>
            <a:ext cx="2819400" cy="369332"/>
          </a:xfrm>
          <a:prstGeom prst="rect">
            <a:avLst/>
          </a:prstGeom>
          <a:noFill/>
        </p:spPr>
        <p:txBody>
          <a:bodyPr wrap="square" rtlCol="0">
            <a:spAutoFit/>
          </a:bodyPr>
          <a:lstStyle/>
          <a:p>
            <a:r>
              <a:rPr lang="en-US" dirty="0"/>
              <a:t>        CHOLE BATHURE</a:t>
            </a:r>
          </a:p>
        </p:txBody>
      </p:sp>
      <p:sp>
        <p:nvSpPr>
          <p:cNvPr id="8" name="Title 7"/>
          <p:cNvSpPr>
            <a:spLocks noGrp="1"/>
          </p:cNvSpPr>
          <p:nvPr>
            <p:ph type="title"/>
          </p:nvPr>
        </p:nvSpPr>
        <p:spPr/>
        <p:txBody>
          <a:bodyPr>
            <a:normAutofit/>
          </a:bodyPr>
          <a:lstStyle/>
          <a:p>
            <a:r>
              <a:rPr lang="en-US" sz="2000" dirty="0"/>
              <a:t>LASSI                                  KADHA PRASAD</a:t>
            </a:r>
          </a:p>
        </p:txBody>
      </p:sp>
      <p:pic>
        <p:nvPicPr>
          <p:cNvPr id="10" name="Content Placeholder 9" descr="68.PNG"/>
          <p:cNvPicPr>
            <a:picLocks noGrp="1" noChangeAspect="1"/>
          </p:cNvPicPr>
          <p:nvPr>
            <p:ph idx="1"/>
          </p:nvPr>
        </p:nvPicPr>
        <p:blipFill>
          <a:blip r:embed="rId6" cstate="print"/>
          <a:stretch>
            <a:fillRect/>
          </a:stretch>
        </p:blipFill>
        <p:spPr>
          <a:xfrm flipH="1" flipV="1">
            <a:off x="8686800" y="6129918"/>
            <a:ext cx="76200" cy="38526"/>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0000"/>
            <a:lum/>
          </a:blip>
          <a:srcRect/>
          <a:stretch>
            <a:fillRect/>
          </a:stretch>
        </a:blipFill>
        <a:effectLst/>
      </p:bgPr>
    </p:bg>
    <p:spTree>
      <p:nvGrpSpPr>
        <p:cNvPr id="1" name=""/>
        <p:cNvGrpSpPr/>
        <p:nvPr/>
      </p:nvGrpSpPr>
      <p:grpSpPr>
        <a:xfrm>
          <a:off x="0" y="0"/>
          <a:ext cx="0" cy="0"/>
          <a:chOff x="0" y="0"/>
          <a:chExt cx="0" cy="0"/>
        </a:xfrm>
      </p:grpSpPr>
      <p:pic>
        <p:nvPicPr>
          <p:cNvPr id="2" name="Picture 1" descr="4461811266_9a4903896c_b.jpg"/>
          <p:cNvPicPr>
            <a:picLocks noChangeAspect="1"/>
          </p:cNvPicPr>
          <p:nvPr/>
        </p:nvPicPr>
        <p:blipFill>
          <a:blip r:embed="rId3" cstate="print"/>
          <a:stretch>
            <a:fillRect/>
          </a:stretch>
        </p:blipFill>
        <p:spPr>
          <a:xfrm>
            <a:off x="685800" y="457200"/>
            <a:ext cx="3962400" cy="2667000"/>
          </a:xfrm>
          <a:prstGeom prst="rect">
            <a:avLst/>
          </a:prstGeom>
        </p:spPr>
      </p:pic>
      <p:pic>
        <p:nvPicPr>
          <p:cNvPr id="3" name="Picture 2" descr="hqdefault.jpg"/>
          <p:cNvPicPr>
            <a:picLocks noChangeAspect="1"/>
          </p:cNvPicPr>
          <p:nvPr/>
        </p:nvPicPr>
        <p:blipFill>
          <a:blip r:embed="rId4" cstate="print"/>
          <a:stretch>
            <a:fillRect/>
          </a:stretch>
        </p:blipFill>
        <p:spPr>
          <a:xfrm>
            <a:off x="4876800" y="457200"/>
            <a:ext cx="3352800" cy="2743200"/>
          </a:xfrm>
          <a:prstGeom prst="rect">
            <a:avLst/>
          </a:prstGeom>
        </p:spPr>
      </p:pic>
      <p:pic>
        <p:nvPicPr>
          <p:cNvPr id="4" name="Picture 3" descr="Sarson-ki-saag_makki_di_roti.jpg"/>
          <p:cNvPicPr>
            <a:picLocks noChangeAspect="1"/>
          </p:cNvPicPr>
          <p:nvPr/>
        </p:nvPicPr>
        <p:blipFill>
          <a:blip r:embed="rId5" cstate="print"/>
          <a:stretch>
            <a:fillRect/>
          </a:stretch>
        </p:blipFill>
        <p:spPr>
          <a:xfrm>
            <a:off x="685800" y="3429000"/>
            <a:ext cx="7467600" cy="2895600"/>
          </a:xfrm>
          <a:prstGeom prst="rect">
            <a:avLst/>
          </a:prstGeom>
        </p:spPr>
      </p:pic>
      <p:sp>
        <p:nvSpPr>
          <p:cNvPr id="5" name="TextBox 4"/>
          <p:cNvSpPr txBox="1"/>
          <p:nvPr/>
        </p:nvSpPr>
        <p:spPr>
          <a:xfrm>
            <a:off x="1219200" y="0"/>
            <a:ext cx="1447800" cy="369332"/>
          </a:xfrm>
          <a:prstGeom prst="rect">
            <a:avLst/>
          </a:prstGeom>
          <a:noFill/>
        </p:spPr>
        <p:txBody>
          <a:bodyPr wrap="square" rtlCol="0">
            <a:spAutoFit/>
          </a:bodyPr>
          <a:lstStyle/>
          <a:p>
            <a:r>
              <a:rPr lang="en-US" dirty="0"/>
              <a:t>DAL MAKHNI</a:t>
            </a:r>
          </a:p>
        </p:txBody>
      </p:sp>
      <p:sp>
        <p:nvSpPr>
          <p:cNvPr id="6" name="TextBox 5"/>
          <p:cNvSpPr txBox="1"/>
          <p:nvPr/>
        </p:nvSpPr>
        <p:spPr>
          <a:xfrm>
            <a:off x="5334000" y="0"/>
            <a:ext cx="2133600" cy="381000"/>
          </a:xfrm>
          <a:prstGeom prst="rect">
            <a:avLst/>
          </a:prstGeom>
          <a:noFill/>
        </p:spPr>
        <p:txBody>
          <a:bodyPr wrap="square" rtlCol="0">
            <a:spAutoFit/>
          </a:bodyPr>
          <a:lstStyle/>
          <a:p>
            <a:r>
              <a:rPr lang="en-US" dirty="0"/>
              <a:t>ALOO PRANTHA</a:t>
            </a:r>
          </a:p>
        </p:txBody>
      </p:sp>
      <p:sp>
        <p:nvSpPr>
          <p:cNvPr id="7" name="TextBox 6"/>
          <p:cNvSpPr txBox="1"/>
          <p:nvPr/>
        </p:nvSpPr>
        <p:spPr>
          <a:xfrm>
            <a:off x="2971800" y="6477000"/>
            <a:ext cx="4191000" cy="369332"/>
          </a:xfrm>
          <a:prstGeom prst="rect">
            <a:avLst/>
          </a:prstGeom>
          <a:noFill/>
        </p:spPr>
        <p:txBody>
          <a:bodyPr wrap="square" rtlCol="0">
            <a:spAutoFit/>
          </a:bodyPr>
          <a:lstStyle/>
          <a:p>
            <a:r>
              <a:rPr lang="en-US" dirty="0"/>
              <a:t>SARSON KA SAAG  MAKKI DI ROTI</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2667000"/>
          </a:xfrm>
        </p:spPr>
        <p:txBody>
          <a:bodyPr>
            <a:normAutofit fontScale="90000"/>
          </a:bodyPr>
          <a:lstStyle/>
          <a:p>
            <a:br>
              <a:rPr lang="en-US" sz="6600" b="1" dirty="0">
                <a:latin typeface="Engravers MT" pitchFamily="18" charset="0"/>
              </a:rPr>
            </a:br>
            <a:br>
              <a:rPr lang="en-US" sz="6600" b="1" dirty="0">
                <a:latin typeface="Engravers MT" pitchFamily="18" charset="0"/>
              </a:rPr>
            </a:br>
            <a:br>
              <a:rPr lang="en-US" sz="6600" b="1" dirty="0">
                <a:latin typeface="Engravers MT" pitchFamily="18" charset="0"/>
              </a:rPr>
            </a:br>
            <a:r>
              <a:rPr lang="en-US" sz="6600" b="1" dirty="0">
                <a:solidFill>
                  <a:schemeClr val="tx1">
                    <a:lumMod val="95000"/>
                    <a:lumOff val="5000"/>
                  </a:schemeClr>
                </a:solidFill>
                <a:latin typeface="Engravers MT" pitchFamily="18" charset="0"/>
              </a:rPr>
              <a:t>IMPORTANT CITIES OF PUNJAB</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dirty="0"/>
            </a:br>
            <a:endParaRPr lang="en-US" dirty="0"/>
          </a:p>
        </p:txBody>
      </p:sp>
      <p:sp>
        <p:nvSpPr>
          <p:cNvPr id="3" name="Content Placeholder 2"/>
          <p:cNvSpPr>
            <a:spLocks noGrp="1"/>
          </p:cNvSpPr>
          <p:nvPr>
            <p:ph idx="1"/>
          </p:nvPr>
        </p:nvSpPr>
        <p:spPr>
          <a:xfrm>
            <a:off x="457200" y="3505200"/>
            <a:ext cx="8229600" cy="2620963"/>
          </a:xfrm>
        </p:spPr>
        <p:txBody>
          <a:bodyPr>
            <a:normAutofit/>
          </a:bodyPr>
          <a:lstStyle/>
          <a:p>
            <a:pPr>
              <a:buNone/>
            </a:pPr>
            <a:r>
              <a:rPr lang="en-US" dirty="0"/>
              <a:t>AMRITSAR</a:t>
            </a:r>
          </a:p>
          <a:p>
            <a:r>
              <a:rPr lang="en-US" sz="2000" dirty="0"/>
              <a:t>Total population :  24.9 </a:t>
            </a:r>
            <a:r>
              <a:rPr lang="en-US" sz="2000" dirty="0" err="1"/>
              <a:t>Lakhs</a:t>
            </a:r>
            <a:endParaRPr lang="en-US" sz="2000" dirty="0"/>
          </a:p>
          <a:p>
            <a:r>
              <a:rPr lang="en-US" sz="2000" dirty="0"/>
              <a:t>Literacy rate: 83.29 %</a:t>
            </a:r>
          </a:p>
          <a:p>
            <a:r>
              <a:rPr lang="en-US" sz="2000" dirty="0"/>
              <a:t>Some of the important sites such as Golden Temple(Sri </a:t>
            </a:r>
            <a:r>
              <a:rPr lang="en-US" sz="2000" dirty="0" err="1"/>
              <a:t>Harmindar</a:t>
            </a:r>
            <a:r>
              <a:rPr lang="en-US" sz="2000" dirty="0"/>
              <a:t> Sahib) , </a:t>
            </a:r>
            <a:r>
              <a:rPr lang="en-US" sz="2000" dirty="0" err="1"/>
              <a:t>Jallianwala</a:t>
            </a:r>
            <a:r>
              <a:rPr lang="en-US" sz="2000" dirty="0"/>
              <a:t> </a:t>
            </a:r>
            <a:r>
              <a:rPr lang="en-US" sz="2000" dirty="0" err="1"/>
              <a:t>Bagh</a:t>
            </a:r>
            <a:r>
              <a:rPr lang="en-US" sz="2000" dirty="0"/>
              <a:t>, </a:t>
            </a:r>
            <a:r>
              <a:rPr lang="en-US" sz="2000" dirty="0" err="1"/>
              <a:t>wagah</a:t>
            </a:r>
            <a:r>
              <a:rPr lang="en-US" sz="2000" dirty="0"/>
              <a:t> border situated here. </a:t>
            </a:r>
          </a:p>
        </p:txBody>
      </p:sp>
      <p:pic>
        <p:nvPicPr>
          <p:cNvPr id="5" name="Picture 4" descr="Tourist_0.jpg"/>
          <p:cNvPicPr>
            <a:picLocks noChangeAspect="1"/>
          </p:cNvPicPr>
          <p:nvPr/>
        </p:nvPicPr>
        <p:blipFill>
          <a:blip r:embed="rId3" cstate="print"/>
          <a:stretch>
            <a:fillRect/>
          </a:stretch>
        </p:blipFill>
        <p:spPr>
          <a:xfrm>
            <a:off x="0" y="0"/>
            <a:ext cx="9144000" cy="3276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6">
                    <a:lumMod val="75000"/>
                  </a:schemeClr>
                </a:solidFill>
              </a:rPr>
              <a:t>Ek</a:t>
            </a:r>
            <a:r>
              <a:rPr lang="en-US" b="1" dirty="0">
                <a:solidFill>
                  <a:schemeClr val="accent6">
                    <a:lumMod val="75000"/>
                  </a:schemeClr>
                </a:solidFill>
              </a:rPr>
              <a:t> Bharat </a:t>
            </a:r>
            <a:r>
              <a:rPr lang="en-US" b="1" dirty="0" err="1">
                <a:solidFill>
                  <a:schemeClr val="accent1">
                    <a:lumMod val="60000"/>
                    <a:lumOff val="40000"/>
                  </a:schemeClr>
                </a:solidFill>
              </a:rPr>
              <a:t>Shreshtha</a:t>
            </a:r>
            <a:r>
              <a:rPr lang="en-US" b="1" dirty="0"/>
              <a:t> </a:t>
            </a:r>
            <a:r>
              <a:rPr lang="en-US" b="1" dirty="0">
                <a:solidFill>
                  <a:srgbClr val="92D050"/>
                </a:solidFill>
              </a:rPr>
              <a:t>Bharat</a:t>
            </a:r>
            <a:endParaRPr lang="en-US" dirty="0"/>
          </a:p>
        </p:txBody>
      </p:sp>
      <p:sp>
        <p:nvSpPr>
          <p:cNvPr id="3" name="Content Placeholder 2"/>
          <p:cNvSpPr>
            <a:spLocks noGrp="1"/>
          </p:cNvSpPr>
          <p:nvPr>
            <p:ph idx="1"/>
          </p:nvPr>
        </p:nvSpPr>
        <p:spPr/>
        <p:txBody>
          <a:bodyPr/>
          <a:lstStyle/>
          <a:p>
            <a:r>
              <a:rPr lang="en-GB" sz="2400" b="1" dirty="0"/>
              <a:t>Under this initiative </a:t>
            </a:r>
            <a:r>
              <a:rPr lang="en-GB" sz="2400" b="1" dirty="0">
                <a:solidFill>
                  <a:srgbClr val="00B0F0"/>
                </a:solidFill>
              </a:rPr>
              <a:t>Punjab</a:t>
            </a:r>
            <a:r>
              <a:rPr lang="en-GB" sz="2400" b="1" dirty="0"/>
              <a:t> is paired with </a:t>
            </a:r>
            <a:r>
              <a:rPr lang="en-GB" sz="2400" b="1" dirty="0">
                <a:solidFill>
                  <a:srgbClr val="00B0F0"/>
                </a:solidFill>
              </a:rPr>
              <a:t>Andhra Pradesh </a:t>
            </a:r>
            <a:r>
              <a:rPr lang="en-GB" sz="2400" dirty="0"/>
              <a:t>to gain </a:t>
            </a:r>
            <a:r>
              <a:rPr lang="en-US" sz="2400" dirty="0"/>
              <a:t> knowledge of the culture, traditions and practices of each other and thus enhance understanding and bonding between the States, thereby strengthening the unity and integrity of India.</a:t>
            </a:r>
          </a:p>
          <a:p>
            <a:endParaRPr lang="en-IN" b="1" dirty="0">
              <a:solidFill>
                <a:srgbClr val="00B0F0"/>
              </a:solidFill>
            </a:endParaRPr>
          </a:p>
          <a:p>
            <a:endParaRPr lang="en-US" dirty="0"/>
          </a:p>
        </p:txBody>
      </p:sp>
      <p:pic>
        <p:nvPicPr>
          <p:cNvPr id="5" name="Picture 4" descr="images.jpg"/>
          <p:cNvPicPr>
            <a:picLocks noChangeAspect="1"/>
          </p:cNvPicPr>
          <p:nvPr/>
        </p:nvPicPr>
        <p:blipFill>
          <a:blip r:embed="rId3" cstate="print"/>
          <a:stretch>
            <a:fillRect/>
          </a:stretch>
        </p:blipFill>
        <p:spPr>
          <a:xfrm>
            <a:off x="990600" y="3617976"/>
            <a:ext cx="3048000" cy="2097024"/>
          </a:xfrm>
          <a:prstGeom prst="rect">
            <a:avLst/>
          </a:prstGeom>
        </p:spPr>
      </p:pic>
      <p:pic>
        <p:nvPicPr>
          <p:cNvPr id="6" name="Picture 5" descr="download (1).jpg"/>
          <p:cNvPicPr>
            <a:picLocks noChangeAspect="1"/>
          </p:cNvPicPr>
          <p:nvPr/>
        </p:nvPicPr>
        <p:blipFill>
          <a:blip r:embed="rId4" cstate="print"/>
          <a:stretch>
            <a:fillRect/>
          </a:stretch>
        </p:blipFill>
        <p:spPr>
          <a:xfrm>
            <a:off x="4648200" y="3648456"/>
            <a:ext cx="3200400" cy="1990344"/>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1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CHANDIGARH</a:t>
            </a:r>
          </a:p>
        </p:txBody>
      </p:sp>
      <p:sp>
        <p:nvSpPr>
          <p:cNvPr id="3" name="Content Placeholder 2"/>
          <p:cNvSpPr>
            <a:spLocks noGrp="1"/>
          </p:cNvSpPr>
          <p:nvPr>
            <p:ph idx="1"/>
          </p:nvPr>
        </p:nvSpPr>
        <p:spPr>
          <a:xfrm>
            <a:off x="457200" y="4648200"/>
            <a:ext cx="8229600" cy="1477963"/>
          </a:xfrm>
        </p:spPr>
        <p:txBody>
          <a:bodyPr>
            <a:normAutofit fontScale="55000" lnSpcReduction="20000"/>
          </a:bodyPr>
          <a:lstStyle/>
          <a:p>
            <a:pPr>
              <a:buNone/>
            </a:pPr>
            <a:r>
              <a:rPr lang="en-US" dirty="0"/>
              <a:t>Total Population:  10.6 </a:t>
            </a:r>
            <a:r>
              <a:rPr lang="en-US" dirty="0" err="1"/>
              <a:t>lakhs</a:t>
            </a:r>
            <a:endParaRPr lang="en-US" dirty="0"/>
          </a:p>
          <a:p>
            <a:pPr>
              <a:buNone/>
            </a:pPr>
            <a:r>
              <a:rPr lang="en-US" dirty="0"/>
              <a:t>Literacy Rate:  86.77%</a:t>
            </a:r>
          </a:p>
          <a:p>
            <a:pPr>
              <a:buNone/>
            </a:pPr>
            <a:r>
              <a:rPr lang="en-US" dirty="0"/>
              <a:t>Capital City of Punjab , also called as city beautiful</a:t>
            </a:r>
          </a:p>
          <a:p>
            <a:pPr>
              <a:buNone/>
            </a:pPr>
            <a:r>
              <a:rPr lang="en-US" dirty="0" err="1"/>
              <a:t>Sukhna</a:t>
            </a:r>
            <a:r>
              <a:rPr lang="en-US" dirty="0"/>
              <a:t> Lake, Rock Garden, rose garden among the many tourist spots of the city</a:t>
            </a:r>
          </a:p>
          <a:p>
            <a:pPr>
              <a:buNone/>
            </a:pPr>
            <a:endParaRPr lang="en-US" dirty="0"/>
          </a:p>
        </p:txBody>
      </p:sp>
      <p:pic>
        <p:nvPicPr>
          <p:cNvPr id="4" name="Picture 3" descr="c44d185b5312a3ba97e0f68fab330c64.jpg"/>
          <p:cNvPicPr>
            <a:picLocks noChangeAspect="1"/>
          </p:cNvPicPr>
          <p:nvPr/>
        </p:nvPicPr>
        <p:blipFill>
          <a:blip r:embed="rId3" cstate="print"/>
          <a:stretch>
            <a:fillRect/>
          </a:stretch>
        </p:blipFill>
        <p:spPr>
          <a:xfrm>
            <a:off x="533400" y="1143000"/>
            <a:ext cx="8382000" cy="35052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a:t>JALANDHAR</a:t>
            </a:r>
          </a:p>
        </p:txBody>
      </p:sp>
      <p:sp>
        <p:nvSpPr>
          <p:cNvPr id="3" name="Content Placeholder 2"/>
          <p:cNvSpPr>
            <a:spLocks noGrp="1"/>
          </p:cNvSpPr>
          <p:nvPr>
            <p:ph idx="1"/>
          </p:nvPr>
        </p:nvSpPr>
        <p:spPr>
          <a:xfrm>
            <a:off x="457200" y="4495800"/>
            <a:ext cx="8229600" cy="1981200"/>
          </a:xfrm>
        </p:spPr>
        <p:txBody>
          <a:bodyPr>
            <a:normAutofit fontScale="55000" lnSpcReduction="20000"/>
          </a:bodyPr>
          <a:lstStyle/>
          <a:p>
            <a:r>
              <a:rPr lang="en-US" dirty="0"/>
              <a:t>Total Population : 8.62 </a:t>
            </a:r>
            <a:r>
              <a:rPr lang="en-US" dirty="0" err="1"/>
              <a:t>lakhs</a:t>
            </a:r>
            <a:endParaRPr lang="en-US" dirty="0"/>
          </a:p>
          <a:p>
            <a:r>
              <a:rPr lang="en-US" dirty="0"/>
              <a:t>Literacy Rate : 82.4 %</a:t>
            </a:r>
          </a:p>
          <a:p>
            <a:r>
              <a:rPr lang="en-US" dirty="0"/>
              <a:t> Known for its religious spots, this city is not only famous and most visited by Sikh community alone but also Hindus and Muslims. There are many big sports complexes too where sportspersons get training to participate in different tournaments. And top tourist destinations, there are many like Imam </a:t>
            </a:r>
            <a:r>
              <a:rPr lang="en-US" dirty="0" err="1"/>
              <a:t>Nasir</a:t>
            </a:r>
            <a:r>
              <a:rPr lang="en-US" dirty="0"/>
              <a:t> </a:t>
            </a:r>
            <a:r>
              <a:rPr lang="en-US" dirty="0" err="1"/>
              <a:t>Masjid</a:t>
            </a:r>
            <a:r>
              <a:rPr lang="en-US" dirty="0"/>
              <a:t>, Devi </a:t>
            </a:r>
            <a:r>
              <a:rPr lang="en-US" dirty="0" err="1"/>
              <a:t>Talab</a:t>
            </a:r>
            <a:r>
              <a:rPr lang="en-US" dirty="0"/>
              <a:t> </a:t>
            </a:r>
            <a:r>
              <a:rPr lang="en-US" dirty="0" err="1"/>
              <a:t>Mandir</a:t>
            </a:r>
            <a:r>
              <a:rPr lang="en-US" dirty="0"/>
              <a:t>, </a:t>
            </a:r>
            <a:r>
              <a:rPr lang="en-US" dirty="0" err="1"/>
              <a:t>Rangla</a:t>
            </a:r>
            <a:r>
              <a:rPr lang="en-US" dirty="0"/>
              <a:t> Punjab Haveli, Wonderland Theme Park, Science City and </a:t>
            </a:r>
            <a:r>
              <a:rPr lang="en-US" dirty="0" err="1"/>
              <a:t>Tulsi</a:t>
            </a:r>
            <a:r>
              <a:rPr lang="en-US" dirty="0"/>
              <a:t> </a:t>
            </a:r>
            <a:r>
              <a:rPr lang="en-US" dirty="0" err="1"/>
              <a:t>Mandir</a:t>
            </a:r>
            <a:r>
              <a:rPr lang="en-US" dirty="0"/>
              <a:t>.</a:t>
            </a:r>
          </a:p>
        </p:txBody>
      </p:sp>
      <p:pic>
        <p:nvPicPr>
          <p:cNvPr id="4" name="Picture 3" descr="RELEGIOUS-PLACES.jpg"/>
          <p:cNvPicPr>
            <a:picLocks noChangeAspect="1"/>
          </p:cNvPicPr>
          <p:nvPr/>
        </p:nvPicPr>
        <p:blipFill>
          <a:blip r:embed="rId3" cstate="print"/>
          <a:stretch>
            <a:fillRect/>
          </a:stretch>
        </p:blipFill>
        <p:spPr>
          <a:xfrm>
            <a:off x="304800" y="1143000"/>
            <a:ext cx="8610600" cy="32766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8000"/>
            <a:lum/>
          </a:blip>
          <a:srcRect/>
          <a:stretch>
            <a:fillRect t="-22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505200"/>
            <a:ext cx="8229600" cy="2620963"/>
          </a:xfrm>
        </p:spPr>
        <p:txBody>
          <a:bodyPr>
            <a:normAutofit fontScale="70000" lnSpcReduction="20000"/>
          </a:bodyPr>
          <a:lstStyle/>
          <a:p>
            <a:r>
              <a:rPr lang="en-US" dirty="0"/>
              <a:t>Total Population : 16.2 </a:t>
            </a:r>
            <a:r>
              <a:rPr lang="en-US" dirty="0" err="1"/>
              <a:t>Lakhs</a:t>
            </a:r>
            <a:endParaRPr lang="en-US" dirty="0"/>
          </a:p>
          <a:p>
            <a:r>
              <a:rPr lang="en-US" dirty="0"/>
              <a:t>Literacy Rate : 82.20 %</a:t>
            </a:r>
          </a:p>
          <a:p>
            <a:r>
              <a:rPr lang="en-US" dirty="0"/>
              <a:t> Ludhiana has many famous monuments, wildlife and other interesting places which will connect you with Punjab even more. Some places include </a:t>
            </a:r>
            <a:r>
              <a:rPr lang="en-US" dirty="0" err="1"/>
              <a:t>Lodhi</a:t>
            </a:r>
            <a:r>
              <a:rPr lang="en-US" dirty="0"/>
              <a:t> Fort, amusement park called Hardy’s World and Museum of Rural Life. </a:t>
            </a:r>
          </a:p>
          <a:p>
            <a:r>
              <a:rPr lang="en-US" dirty="0"/>
              <a:t>Ludhiana also accounts for 90% of the country’s </a:t>
            </a:r>
            <a:r>
              <a:rPr lang="en-US" dirty="0" err="1"/>
              <a:t>woollen</a:t>
            </a:r>
            <a:r>
              <a:rPr lang="en-US" dirty="0"/>
              <a:t> hosiery industry which also meets demands of various foreign countries. </a:t>
            </a:r>
          </a:p>
        </p:txBody>
      </p:sp>
      <p:pic>
        <p:nvPicPr>
          <p:cNvPr id="4" name="Picture 3" descr="2018040282.jpg"/>
          <p:cNvPicPr>
            <a:picLocks noChangeAspect="1"/>
          </p:cNvPicPr>
          <p:nvPr/>
        </p:nvPicPr>
        <p:blipFill>
          <a:blip r:embed="rId3" cstate="print"/>
          <a:stretch>
            <a:fillRect/>
          </a:stretch>
        </p:blipFill>
        <p:spPr>
          <a:xfrm>
            <a:off x="0" y="0"/>
            <a:ext cx="9144000" cy="2547257"/>
          </a:xfrm>
          <a:prstGeom prst="rect">
            <a:avLst/>
          </a:prstGeom>
        </p:spPr>
      </p:pic>
      <p:sp>
        <p:nvSpPr>
          <p:cNvPr id="5" name="Rectangle 4"/>
          <p:cNvSpPr/>
          <p:nvPr/>
        </p:nvSpPr>
        <p:spPr>
          <a:xfrm>
            <a:off x="3124200" y="2895600"/>
            <a:ext cx="2040206" cy="584775"/>
          </a:xfrm>
          <a:prstGeom prst="rect">
            <a:avLst/>
          </a:prstGeom>
        </p:spPr>
        <p:txBody>
          <a:bodyPr wrap="square">
            <a:spAutoFit/>
          </a:bodyPr>
          <a:lstStyle/>
          <a:p>
            <a:r>
              <a:rPr lang="en-US" sz="3200" b="1" dirty="0"/>
              <a:t>LUDHIANA</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EBSB\Punjab_map_(topographic)_with_citi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38864"/>
            <a:ext cx="9144000" cy="591913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6139"/>
            <a:ext cx="9144000" cy="923330"/>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bodyPr>
          <a:lstStyle/>
          <a:p>
            <a:pPr algn="ctr"/>
            <a:r>
              <a:rPr lang="en-US" sz="5400"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erlin Sans FB Demi" panose="020E0802020502020306" pitchFamily="34" charset="0"/>
              </a:rPr>
              <a:t>IMPORTANT  RIVERS</a:t>
            </a:r>
            <a:endParaRPr lang="en-US" sz="5400"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ctangle 4"/>
          <p:cNvSpPr/>
          <p:nvPr/>
        </p:nvSpPr>
        <p:spPr>
          <a:xfrm>
            <a:off x="2458825" y="2967335"/>
            <a:ext cx="4226350" cy="923330"/>
          </a:xfrm>
          <a:prstGeom prst="rect">
            <a:avLst/>
          </a:prstGeom>
          <a:noFill/>
        </p:spPr>
        <p:txBody>
          <a:bodyPr wrap="none" lIns="91440" tIns="45720" rIns="91440" bIns="45720">
            <a:spAutoFit/>
          </a:bodyPr>
          <a:lstStyle/>
          <a:p>
            <a:pPr algn="ctr"/>
            <a:r>
              <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rPr>
              <a:t>Your text here</a:t>
            </a:r>
          </a:p>
        </p:txBody>
      </p:sp>
    </p:spTree>
    <p:extLst>
      <p:ext uri="{BB962C8B-B14F-4D97-AF65-F5344CB8AC3E}">
        <p14:creationId xmlns:p14="http://schemas.microsoft.com/office/powerpoint/2010/main" val="22862141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EBSB\2_River_Satluj_Sutlej_Ropar_Dam_and_Bridge_in_Rupnagar_Punjab_Indi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93"/>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52830"/>
            <a:ext cx="9143999" cy="6617196"/>
          </a:xfrm>
          <a:prstGeom prst="rect">
            <a:avLst/>
          </a:prstGeom>
          <a:noFill/>
        </p:spPr>
        <p:txBody>
          <a:bodyPr wrap="square" rtlCol="0">
            <a:spAutoFit/>
          </a:bodyPr>
          <a:lstStyle/>
          <a:p>
            <a:pPr algn="just" fontAlgn="base"/>
            <a:r>
              <a:rPr lang="en-IN" sz="2400" dirty="0">
                <a:solidFill>
                  <a:schemeClr val="tx1">
                    <a:lumMod val="95000"/>
                    <a:lumOff val="5000"/>
                  </a:schemeClr>
                </a:solidFill>
                <a:latin typeface="Times New Roman" panose="02020603050405020304" pitchFamily="18" charset="0"/>
                <a:cs typeface="Times New Roman" panose="02020603050405020304" pitchFamily="18" charset="0"/>
              </a:rPr>
              <a:t>Five Rivers of Punjab :: Punjab means “land of five rivers,” stemming from the Persian words ‘</a:t>
            </a:r>
            <a:r>
              <a:rPr lang="en-IN" sz="2400" dirty="0" err="1">
                <a:solidFill>
                  <a:schemeClr val="tx1">
                    <a:lumMod val="95000"/>
                    <a:lumOff val="5000"/>
                  </a:schemeClr>
                </a:solidFill>
                <a:latin typeface="Times New Roman" panose="02020603050405020304" pitchFamily="18" charset="0"/>
                <a:cs typeface="Times New Roman" panose="02020603050405020304" pitchFamily="18" charset="0"/>
              </a:rPr>
              <a:t>panj</a:t>
            </a:r>
            <a:r>
              <a:rPr lang="en-IN" sz="2400" dirty="0">
                <a:solidFill>
                  <a:schemeClr val="tx1">
                    <a:lumMod val="95000"/>
                    <a:lumOff val="5000"/>
                  </a:schemeClr>
                </a:solidFill>
                <a:latin typeface="Times New Roman" panose="02020603050405020304" pitchFamily="18" charset="0"/>
                <a:cs typeface="Times New Roman" panose="02020603050405020304" pitchFamily="18" charset="0"/>
              </a:rPr>
              <a:t>,’ meaning ‘five,’ and ‘</a:t>
            </a:r>
            <a:r>
              <a:rPr lang="en-IN" sz="2400" dirty="0" err="1">
                <a:solidFill>
                  <a:schemeClr val="tx1">
                    <a:lumMod val="95000"/>
                    <a:lumOff val="5000"/>
                  </a:schemeClr>
                </a:solidFill>
                <a:latin typeface="Times New Roman" panose="02020603050405020304" pitchFamily="18" charset="0"/>
                <a:cs typeface="Times New Roman" panose="02020603050405020304" pitchFamily="18" charset="0"/>
              </a:rPr>
              <a:t>aab</a:t>
            </a:r>
            <a:r>
              <a:rPr lang="en-IN" sz="2400" dirty="0">
                <a:solidFill>
                  <a:schemeClr val="tx1">
                    <a:lumMod val="95000"/>
                    <a:lumOff val="5000"/>
                  </a:schemeClr>
                </a:solidFill>
                <a:latin typeface="Times New Roman" panose="02020603050405020304" pitchFamily="18" charset="0"/>
                <a:cs typeface="Times New Roman" panose="02020603050405020304" pitchFamily="18" charset="0"/>
              </a:rPr>
              <a:t>,’ meaning ‘water.’ The five rivers — Beas, Chenab, Jhelum, Ravi, Sutlej — are now divided between India and Pakistan. But before India’s independence from colonial rule, there was one Punjab region that encompassed both sides of the India-Pakistan border.</a:t>
            </a:r>
          </a:p>
          <a:p>
            <a:pPr algn="just" fontAlgn="base"/>
            <a:endParaRPr lang="en-IN" sz="2400"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fontAlgn="base"/>
            <a:endParaRPr lang="en-IN" sz="2400"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fontAlgn="base"/>
            <a:endParaRPr lang="en-IN" sz="2400"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fontAlgn="base"/>
            <a:endParaRPr lang="en-IN" sz="2400"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fontAlgn="base"/>
            <a:r>
              <a:rPr lang="en-IN" sz="3200" dirty="0">
                <a:solidFill>
                  <a:schemeClr val="tx1">
                    <a:lumMod val="95000"/>
                    <a:lumOff val="5000"/>
                  </a:schemeClr>
                </a:solidFill>
              </a:rPr>
              <a:t>1.Jhelum </a:t>
            </a:r>
          </a:p>
          <a:p>
            <a:pPr algn="just" fontAlgn="base"/>
            <a:r>
              <a:rPr lang="en-IN" sz="3200" dirty="0">
                <a:solidFill>
                  <a:schemeClr val="tx1">
                    <a:lumMod val="95000"/>
                    <a:lumOff val="5000"/>
                  </a:schemeClr>
                </a:solidFill>
              </a:rPr>
              <a:t>2.Chenab </a:t>
            </a:r>
          </a:p>
          <a:p>
            <a:pPr algn="just" fontAlgn="base"/>
            <a:r>
              <a:rPr lang="en-IN" sz="3200" dirty="0">
                <a:solidFill>
                  <a:schemeClr val="tx1">
                    <a:lumMod val="95000"/>
                    <a:lumOff val="5000"/>
                  </a:schemeClr>
                </a:solidFill>
              </a:rPr>
              <a:t>3.Ravi </a:t>
            </a:r>
          </a:p>
          <a:p>
            <a:pPr algn="just" fontAlgn="base"/>
            <a:r>
              <a:rPr lang="en-IN" sz="3200" dirty="0">
                <a:solidFill>
                  <a:schemeClr val="tx1">
                    <a:lumMod val="95000"/>
                    <a:lumOff val="5000"/>
                  </a:schemeClr>
                </a:solidFill>
              </a:rPr>
              <a:t>4.Sutlej </a:t>
            </a:r>
          </a:p>
          <a:p>
            <a:pPr algn="just" fontAlgn="base"/>
            <a:r>
              <a:rPr lang="en-IN" sz="3200" dirty="0">
                <a:solidFill>
                  <a:schemeClr val="tx1">
                    <a:lumMod val="95000"/>
                    <a:lumOff val="5000"/>
                  </a:schemeClr>
                </a:solidFill>
              </a:rPr>
              <a:t>5.Beas</a:t>
            </a:r>
            <a:endParaRPr lang="en-IN" sz="3200" dirty="0">
              <a:solidFill>
                <a:schemeClr val="tx1">
                  <a:lumMod val="95000"/>
                  <a:lumOff val="5000"/>
                </a:schemeClr>
              </a:solidFill>
              <a:latin typeface="Times New Roman" panose="02020603050405020304" pitchFamily="18" charset="0"/>
              <a:cs typeface="Times New Roman" panose="02020603050405020304" pitchFamily="18" charset="0"/>
            </a:endParaRPr>
          </a:p>
          <a:p>
            <a:pPr algn="just" fontAlgn="base"/>
            <a:endParaRPr lang="en-IN"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42046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230572"/>
            <a:ext cx="9144000" cy="2627428"/>
          </a:xfrm>
        </p:spPr>
        <p:txBody>
          <a:bodyPr>
            <a:normAutofit/>
          </a:bodyPr>
          <a:lstStyle/>
          <a:p>
            <a:r>
              <a:rPr lang="en-IN" b="1" dirty="0">
                <a:solidFill>
                  <a:schemeClr val="tx1">
                    <a:lumMod val="95000"/>
                    <a:lumOff val="5000"/>
                  </a:schemeClr>
                </a:solidFill>
              </a:rPr>
              <a:t>Jhelum River </a:t>
            </a:r>
          </a:p>
          <a:p>
            <a:pPr algn="just"/>
            <a:r>
              <a:rPr lang="en-IN" sz="2000" b="1" dirty="0">
                <a:solidFill>
                  <a:schemeClr val="tx1">
                    <a:lumMod val="95000"/>
                    <a:lumOff val="5000"/>
                  </a:schemeClr>
                </a:solidFill>
              </a:rPr>
              <a:t>The Jhelum River (Hindi:</a:t>
            </a:r>
            <a:r>
              <a:rPr lang="hi-IN" sz="2000" b="1" dirty="0">
                <a:solidFill>
                  <a:schemeClr val="tx1">
                    <a:lumMod val="95000"/>
                    <a:lumOff val="5000"/>
                  </a:schemeClr>
                </a:solidFill>
              </a:rPr>
              <a:t>झेलम, </a:t>
            </a:r>
            <a:r>
              <a:rPr lang="en-IN" sz="2000" b="1" dirty="0">
                <a:solidFill>
                  <a:schemeClr val="tx1">
                    <a:lumMod val="95000"/>
                    <a:lumOff val="5000"/>
                  </a:schemeClr>
                </a:solidFill>
              </a:rPr>
              <a:t>Sanskrit: </a:t>
            </a:r>
            <a:r>
              <a:rPr lang="hi-IN" sz="2000" b="1" dirty="0">
                <a:solidFill>
                  <a:schemeClr val="tx1">
                    <a:lumMod val="95000"/>
                    <a:lumOff val="5000"/>
                  </a:schemeClr>
                </a:solidFill>
              </a:rPr>
              <a:t>वितस्ता</a:t>
            </a:r>
            <a:r>
              <a:rPr lang="en-IN" sz="2000" b="1" dirty="0">
                <a:solidFill>
                  <a:schemeClr val="tx1">
                    <a:lumMod val="95000"/>
                    <a:lumOff val="5000"/>
                  </a:schemeClr>
                </a:solidFill>
              </a:rPr>
              <a:t>) is a river in northern India and eastern Pakistan. It is the westernmost of the five rivers of the Punjab region, and passes through the Kashmir Valley. It is a tributary of the Chenab River and has a total length of about 725 kilometres (450 mi).</a:t>
            </a:r>
          </a:p>
        </p:txBody>
      </p:sp>
      <p:pic>
        <p:nvPicPr>
          <p:cNvPr id="3074" name="Picture 2" descr="C:\Users\.hp\Desktop\EBSB\main-qimg-9729733ccc8347c8c82b73a8d70fc671.jp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 y="12754"/>
            <a:ext cx="9143644" cy="4208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4732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p\Desktop\EBSB\800px-Chenab_River_in_Akhanoor,_Ind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40050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4005064"/>
            <a:ext cx="9144000" cy="2308324"/>
          </a:xfrm>
          <a:prstGeom prst="rect">
            <a:avLst/>
          </a:prstGeom>
          <a:noFill/>
        </p:spPr>
        <p:txBody>
          <a:bodyPr wrap="square" rtlCol="0">
            <a:spAutoFit/>
          </a:bodyPr>
          <a:lstStyle/>
          <a:p>
            <a:endParaRPr lang="en-IN" dirty="0"/>
          </a:p>
          <a:p>
            <a:r>
              <a:rPr lang="en-IN" dirty="0"/>
              <a:t>                                                                  </a:t>
            </a:r>
            <a:r>
              <a:rPr lang="en-IN" sz="2800" b="1" dirty="0"/>
              <a:t>Chenab River</a:t>
            </a:r>
            <a:endParaRPr lang="en-IN" b="1" dirty="0"/>
          </a:p>
          <a:p>
            <a:endParaRPr lang="en-IN" dirty="0"/>
          </a:p>
          <a:p>
            <a:r>
              <a:rPr lang="en-IN" sz="2000" b="1" dirty="0">
                <a:solidFill>
                  <a:schemeClr val="tx1">
                    <a:lumMod val="95000"/>
                    <a:lumOff val="5000"/>
                  </a:schemeClr>
                </a:solidFill>
              </a:rPr>
              <a:t>The Chenab River (</a:t>
            </a:r>
            <a:r>
              <a:rPr lang="en-IN" sz="2000" b="1" dirty="0">
                <a:solidFill>
                  <a:schemeClr val="tx1">
                    <a:lumMod val="95000"/>
                    <a:lumOff val="5000"/>
                  </a:schemeClr>
                </a:solidFill>
                <a:hlinkClick r:id="rId4" tooltip="Sanskrit language"/>
              </a:rPr>
              <a:t>Sanskrit</a:t>
            </a:r>
            <a:r>
              <a:rPr lang="en-IN" sz="2000" b="1" dirty="0">
                <a:solidFill>
                  <a:schemeClr val="tx1">
                    <a:lumMod val="95000"/>
                    <a:lumOff val="5000"/>
                  </a:schemeClr>
                </a:solidFill>
              </a:rPr>
              <a:t>: </a:t>
            </a:r>
            <a:r>
              <a:rPr lang="hi-IN" sz="2000" b="1" dirty="0">
                <a:solidFill>
                  <a:schemeClr val="tx1">
                    <a:lumMod val="95000"/>
                    <a:lumOff val="5000"/>
                  </a:schemeClr>
                </a:solidFill>
              </a:rPr>
              <a:t>असिक्नी </a:t>
            </a:r>
            <a:r>
              <a:rPr lang="en-IN" sz="2000" b="1" i="1" dirty="0" err="1">
                <a:solidFill>
                  <a:schemeClr val="tx1">
                    <a:lumMod val="95000"/>
                    <a:lumOff val="5000"/>
                  </a:schemeClr>
                </a:solidFill>
              </a:rPr>
              <a:t>asikni</a:t>
            </a:r>
            <a:r>
              <a:rPr lang="en-IN" sz="2000" b="1" dirty="0">
                <a:solidFill>
                  <a:schemeClr val="tx1">
                    <a:lumMod val="95000"/>
                    <a:lumOff val="5000"/>
                  </a:schemeClr>
                </a:solidFill>
              </a:rPr>
              <a:t>; </a:t>
            </a:r>
            <a:r>
              <a:rPr lang="en-IN" sz="2000" b="1" dirty="0">
                <a:solidFill>
                  <a:schemeClr val="tx1">
                    <a:lumMod val="95000"/>
                    <a:lumOff val="5000"/>
                  </a:schemeClr>
                </a:solidFill>
                <a:hlinkClick r:id="rId5" tooltip="Hindi language"/>
              </a:rPr>
              <a:t>Hindi</a:t>
            </a:r>
            <a:r>
              <a:rPr lang="en-IN" sz="2000" b="1" dirty="0">
                <a:solidFill>
                  <a:schemeClr val="tx1">
                    <a:lumMod val="95000"/>
                    <a:lumOff val="5000"/>
                  </a:schemeClr>
                </a:solidFill>
              </a:rPr>
              <a:t>: </a:t>
            </a:r>
            <a:r>
              <a:rPr lang="hi-IN" sz="2000" b="1" dirty="0">
                <a:solidFill>
                  <a:schemeClr val="tx1">
                    <a:lumMod val="95000"/>
                    <a:lumOff val="5000"/>
                  </a:schemeClr>
                </a:solidFill>
              </a:rPr>
              <a:t>चिनाब</a:t>
            </a:r>
            <a:r>
              <a:rPr lang="en-IN" sz="2000" b="1" dirty="0">
                <a:solidFill>
                  <a:schemeClr val="tx1">
                    <a:lumMod val="95000"/>
                    <a:lumOff val="5000"/>
                  </a:schemeClr>
                </a:solidFill>
              </a:rPr>
              <a:t>)  having length of 960 km (600mi) approx. It rises in the upper Himalayas in the </a:t>
            </a:r>
            <a:r>
              <a:rPr lang="en-IN" sz="2000" b="1" dirty="0" err="1">
                <a:solidFill>
                  <a:schemeClr val="tx1">
                    <a:lumMod val="95000"/>
                    <a:lumOff val="5000"/>
                  </a:schemeClr>
                </a:solidFill>
              </a:rPr>
              <a:t>Lahaul</a:t>
            </a:r>
            <a:r>
              <a:rPr lang="en-IN" sz="2000" b="1" dirty="0">
                <a:solidFill>
                  <a:schemeClr val="tx1">
                    <a:lumMod val="95000"/>
                    <a:lumOff val="5000"/>
                  </a:schemeClr>
                </a:solidFill>
              </a:rPr>
              <a:t> and </a:t>
            </a:r>
            <a:r>
              <a:rPr lang="en-IN" sz="2000" b="1" dirty="0" err="1">
                <a:solidFill>
                  <a:schemeClr val="tx1">
                    <a:lumMod val="95000"/>
                    <a:lumOff val="5000"/>
                  </a:schemeClr>
                </a:solidFill>
              </a:rPr>
              <a:t>Spiti</a:t>
            </a:r>
            <a:r>
              <a:rPr lang="en-IN" sz="2000" b="1" dirty="0">
                <a:solidFill>
                  <a:schemeClr val="tx1">
                    <a:lumMod val="95000"/>
                    <a:lumOff val="5000"/>
                  </a:schemeClr>
                </a:solidFill>
              </a:rPr>
              <a:t> district of Himachal Pradesh state, India, and flows through the Jammu region of Jammu and Kashmir into the plains of Punjab, Pakistan.</a:t>
            </a:r>
          </a:p>
        </p:txBody>
      </p:sp>
      <p:sp>
        <p:nvSpPr>
          <p:cNvPr id="8" name="Rectangle 4"/>
          <p:cNvSpPr>
            <a:spLocks noChangeArrowheads="1"/>
          </p:cNvSpPr>
          <p:nvPr/>
        </p:nvSpPr>
        <p:spPr bwMode="auto">
          <a:xfrm>
            <a:off x="457200" y="3497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95345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esktop\EBSB\Ravi-River-Chamba-India-Himachal-Prades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44371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946" y="4437112"/>
            <a:ext cx="9127054" cy="2123658"/>
          </a:xfrm>
          <a:prstGeom prst="rect">
            <a:avLst/>
          </a:prstGeom>
        </p:spPr>
        <p:txBody>
          <a:bodyPr wrap="square">
            <a:spAutoFit/>
          </a:bodyPr>
          <a:lstStyle/>
          <a:p>
            <a:r>
              <a:rPr lang="en-IN" i="1" dirty="0"/>
              <a:t>                                                                       </a:t>
            </a:r>
            <a:r>
              <a:rPr lang="en-IN" sz="3200" b="1" i="1" dirty="0"/>
              <a:t>Ravi River</a:t>
            </a:r>
          </a:p>
          <a:p>
            <a:r>
              <a:rPr lang="en-IN" sz="2000" b="1" i="1" dirty="0"/>
              <a:t>Bridges: </a:t>
            </a:r>
            <a:r>
              <a:rPr lang="en-IN" sz="2000" b="1" i="1" dirty="0" err="1"/>
              <a:t>Basohli</a:t>
            </a:r>
            <a:r>
              <a:rPr lang="en-IN" sz="2000" b="1" i="1" dirty="0"/>
              <a:t> Bridge</a:t>
            </a:r>
          </a:p>
          <a:p>
            <a:r>
              <a:rPr lang="en-IN" sz="2000" b="1" i="1" dirty="0"/>
              <a:t>Cities: Pathankot, Lahore, </a:t>
            </a:r>
            <a:r>
              <a:rPr lang="en-IN" sz="2000" b="1" i="1" dirty="0" err="1"/>
              <a:t>Kamalia</a:t>
            </a:r>
            <a:endParaRPr lang="en-IN" sz="3200" b="1" i="1" dirty="0"/>
          </a:p>
          <a:p>
            <a:r>
              <a:rPr lang="en-IN" sz="2000" b="1" dirty="0"/>
              <a:t>The Ravi has its source in </a:t>
            </a:r>
            <a:r>
              <a:rPr lang="en-IN" sz="2000" b="1" dirty="0" err="1"/>
              <a:t>Kullu</a:t>
            </a:r>
            <a:r>
              <a:rPr lang="en-IN" sz="2000" b="1" dirty="0"/>
              <a:t> hills near the </a:t>
            </a:r>
            <a:r>
              <a:rPr lang="en-IN" sz="2000" b="1" dirty="0" err="1"/>
              <a:t>Rohtang</a:t>
            </a:r>
            <a:r>
              <a:rPr lang="en-IN" sz="2000" b="1" dirty="0"/>
              <a:t> Pass in Himachal Pradesh.</a:t>
            </a:r>
          </a:p>
          <a:p>
            <a:r>
              <a:rPr lang="en-IN" sz="2000" b="1" dirty="0"/>
              <a:t>It drains the area between the </a:t>
            </a:r>
            <a:r>
              <a:rPr lang="en-IN" sz="2000" b="1" dirty="0" err="1"/>
              <a:t>Pir</a:t>
            </a:r>
            <a:r>
              <a:rPr lang="en-IN" sz="2000" b="1" dirty="0"/>
              <a:t> </a:t>
            </a:r>
            <a:r>
              <a:rPr lang="en-IN" sz="2000" b="1" dirty="0" err="1"/>
              <a:t>Panjal</a:t>
            </a:r>
            <a:r>
              <a:rPr lang="en-IN" sz="2000" b="1" dirty="0"/>
              <a:t> and the </a:t>
            </a:r>
            <a:r>
              <a:rPr lang="en-IN" sz="2000" b="1" dirty="0" err="1"/>
              <a:t>Dhaola</a:t>
            </a:r>
            <a:r>
              <a:rPr lang="en-IN" sz="2000" b="1" dirty="0"/>
              <a:t> </a:t>
            </a:r>
            <a:r>
              <a:rPr lang="en-IN" sz="2000" b="1" dirty="0" err="1"/>
              <a:t>Dhar</a:t>
            </a:r>
            <a:r>
              <a:rPr lang="en-IN" sz="2000" b="1" dirty="0"/>
              <a:t> ranges.</a:t>
            </a:r>
          </a:p>
          <a:p>
            <a:r>
              <a:rPr lang="en-IN" sz="2000" b="1" dirty="0"/>
              <a:t>It enters Punjab Plains near </a:t>
            </a:r>
            <a:r>
              <a:rPr lang="en-IN" sz="2000" b="1" dirty="0" err="1"/>
              <a:t>Madhopur</a:t>
            </a:r>
            <a:r>
              <a:rPr lang="en-IN" sz="2000" b="1" dirty="0"/>
              <a:t> and later enters Pakistan below Amritsar.</a:t>
            </a:r>
          </a:p>
        </p:txBody>
      </p:sp>
    </p:spTree>
    <p:extLst>
      <p:ext uri="{BB962C8B-B14F-4D97-AF65-F5344CB8AC3E}">
        <p14:creationId xmlns:p14="http://schemas.microsoft.com/office/powerpoint/2010/main" val="36441852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p\Desktop\EBSB\Beas_River_at_Kullu,_Himachal_Prades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8" y="0"/>
            <a:ext cx="9152028" cy="39330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3933056"/>
            <a:ext cx="8964488" cy="2739211"/>
          </a:xfrm>
          <a:prstGeom prst="rect">
            <a:avLst/>
          </a:prstGeom>
        </p:spPr>
        <p:txBody>
          <a:bodyPr wrap="square">
            <a:spAutoFit/>
          </a:bodyPr>
          <a:lstStyle/>
          <a:p>
            <a:pPr algn="just"/>
            <a:r>
              <a:rPr lang="en-IN" sz="3200" b="1" dirty="0"/>
              <a:t>                                   Beas River</a:t>
            </a:r>
          </a:p>
          <a:p>
            <a:pPr algn="just"/>
            <a:endParaRPr lang="en-IN" sz="2000" b="1" dirty="0"/>
          </a:p>
          <a:p>
            <a:pPr algn="just"/>
            <a:r>
              <a:rPr lang="en-IN" sz="2000" b="1" dirty="0"/>
              <a:t>The Beas River (Sanskrit: </a:t>
            </a:r>
            <a:r>
              <a:rPr lang="en-IN" sz="2000" b="1" dirty="0" err="1"/>
              <a:t>विपाशा</a:t>
            </a:r>
            <a:r>
              <a:rPr lang="en-IN" sz="2000" b="1" dirty="0"/>
              <a:t> or </a:t>
            </a:r>
            <a:r>
              <a:rPr lang="en-IN" sz="2000" b="1" dirty="0" err="1"/>
              <a:t>Vipasha</a:t>
            </a:r>
            <a:r>
              <a:rPr lang="en-IN" sz="2000" b="1" dirty="0"/>
              <a:t>) is a river in north </a:t>
            </a:r>
            <a:r>
              <a:rPr lang="en-IN" sz="2000" b="1" dirty="0" err="1"/>
              <a:t>India.The</a:t>
            </a:r>
            <a:r>
              <a:rPr lang="en-IN" sz="2000" b="1" dirty="0"/>
              <a:t> river rises in the Himalayas in central Himachal Pradesh, India, and flows for some 470 kilometres (290 mi) to the Sutlej River in the Indian state of Punjab.[2] Its total length is 470 kilometres (290 mi) and its drainage basin is 20,303 square kilometres (7,839 </a:t>
            </a:r>
            <a:r>
              <a:rPr lang="en-IN" sz="2000" b="1" dirty="0" err="1"/>
              <a:t>sq</a:t>
            </a:r>
            <a:r>
              <a:rPr lang="en-IN" sz="2000" b="1" dirty="0"/>
              <a:t> mi) large.</a:t>
            </a:r>
          </a:p>
          <a:p>
            <a:pPr algn="just"/>
            <a:r>
              <a:rPr lang="en-IN" sz="2000" b="1" dirty="0"/>
              <a:t>As of 2017 the river is home to a tiny isolated population of the Indus dolphin.</a:t>
            </a:r>
          </a:p>
        </p:txBody>
      </p:sp>
    </p:spTree>
    <p:extLst>
      <p:ext uri="{BB962C8B-B14F-4D97-AF65-F5344CB8AC3E}">
        <p14:creationId xmlns:p14="http://schemas.microsoft.com/office/powerpoint/2010/main" val="29897541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hp\Desktop\EBSB\800px-2_River_Satluj_Sutlej_Ropar_Dam_and_Bridge_in_Rupnagar_Punjab_Indi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854"/>
            <a:ext cx="9144000" cy="384719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3856678"/>
            <a:ext cx="9036496" cy="3046988"/>
          </a:xfrm>
          <a:prstGeom prst="rect">
            <a:avLst/>
          </a:prstGeom>
        </p:spPr>
        <p:txBody>
          <a:bodyPr wrap="square">
            <a:spAutoFit/>
          </a:bodyPr>
          <a:lstStyle/>
          <a:p>
            <a:r>
              <a:rPr lang="en-IN" dirty="0"/>
              <a:t>                                                               </a:t>
            </a:r>
            <a:r>
              <a:rPr lang="en-IN" sz="3200" b="1" dirty="0" err="1"/>
              <a:t>Satluj</a:t>
            </a:r>
            <a:r>
              <a:rPr lang="en-IN" sz="3200" b="1" dirty="0"/>
              <a:t> River</a:t>
            </a:r>
            <a:endParaRPr lang="en-IN" dirty="0"/>
          </a:p>
          <a:p>
            <a:pPr algn="just"/>
            <a:r>
              <a:rPr lang="en-IN" sz="2000" b="1" dirty="0"/>
              <a:t>The </a:t>
            </a:r>
            <a:r>
              <a:rPr lang="en-IN" sz="2000" b="1" dirty="0" err="1"/>
              <a:t>Satluj</a:t>
            </a:r>
            <a:r>
              <a:rPr lang="en-IN" sz="2000" b="1" dirty="0"/>
              <a:t> rises from the </a:t>
            </a:r>
            <a:r>
              <a:rPr lang="en-IN" sz="2000" b="1" dirty="0" err="1"/>
              <a:t>Manasarovar-Rakas</a:t>
            </a:r>
            <a:r>
              <a:rPr lang="en-IN" sz="2000" b="1" dirty="0"/>
              <a:t> Lakes in western Tibet at a height of 4,570 m within 80 km of the source of the </a:t>
            </a:r>
            <a:r>
              <a:rPr lang="en-IN" sz="2000" b="1" dirty="0" err="1"/>
              <a:t>Indus.Before</a:t>
            </a:r>
            <a:r>
              <a:rPr lang="en-IN" sz="2000" b="1" dirty="0"/>
              <a:t> entering the Punjab plain, it cuts a gorge in </a:t>
            </a:r>
            <a:r>
              <a:rPr lang="en-IN" sz="2000" b="1" dirty="0" err="1"/>
              <a:t>Naina</a:t>
            </a:r>
            <a:r>
              <a:rPr lang="en-IN" sz="2000" b="1" dirty="0"/>
              <a:t> Devi </a:t>
            </a:r>
            <a:r>
              <a:rPr lang="en-IN" sz="2000" b="1" dirty="0" err="1"/>
              <a:t>Dhar</a:t>
            </a:r>
            <a:r>
              <a:rPr lang="en-IN" sz="2000" b="1" dirty="0"/>
              <a:t>, where the famous Bhakra dam has been constructed.</a:t>
            </a:r>
          </a:p>
          <a:p>
            <a:r>
              <a:rPr lang="en-IN" sz="2000" b="1" dirty="0"/>
              <a:t>After entering the plain at </a:t>
            </a:r>
            <a:r>
              <a:rPr lang="en-IN" sz="2000" b="1" dirty="0" err="1"/>
              <a:t>Rupnagar</a:t>
            </a:r>
            <a:r>
              <a:rPr lang="en-IN" sz="2000" b="1" dirty="0"/>
              <a:t> (Ropar), it turns westwards and is joined by the Beas at </a:t>
            </a:r>
            <a:r>
              <a:rPr lang="en-IN" sz="2000" b="1" dirty="0" err="1"/>
              <a:t>Harike</a:t>
            </a:r>
            <a:r>
              <a:rPr lang="en-IN" sz="2000" b="1" dirty="0"/>
              <a:t>.</a:t>
            </a:r>
          </a:p>
          <a:p>
            <a:r>
              <a:rPr lang="en-IN" sz="2000" b="1" dirty="0"/>
              <a:t>From near Ferozepur to </a:t>
            </a:r>
            <a:r>
              <a:rPr lang="en-IN" sz="2000" b="1" dirty="0" err="1"/>
              <a:t>Fazilka</a:t>
            </a:r>
            <a:r>
              <a:rPr lang="en-IN" sz="2000" b="1" dirty="0"/>
              <a:t> it forms the boundary between India and Pakistan for nearly 120 km.</a:t>
            </a:r>
          </a:p>
        </p:txBody>
      </p:sp>
    </p:spTree>
    <p:extLst>
      <p:ext uri="{BB962C8B-B14F-4D97-AF65-F5344CB8AC3E}">
        <p14:creationId xmlns:p14="http://schemas.microsoft.com/office/powerpoint/2010/main" val="2221509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6">
                    <a:lumMod val="75000"/>
                  </a:schemeClr>
                </a:solidFill>
              </a:rPr>
              <a:t>Ek</a:t>
            </a:r>
            <a:r>
              <a:rPr lang="en-US" b="1" dirty="0">
                <a:solidFill>
                  <a:schemeClr val="accent6">
                    <a:lumMod val="75000"/>
                  </a:schemeClr>
                </a:solidFill>
              </a:rPr>
              <a:t> Bharat </a:t>
            </a:r>
            <a:r>
              <a:rPr lang="en-US" b="1" dirty="0" err="1">
                <a:solidFill>
                  <a:schemeClr val="accent1">
                    <a:lumMod val="60000"/>
                    <a:lumOff val="40000"/>
                  </a:schemeClr>
                </a:solidFill>
              </a:rPr>
              <a:t>Shreshtha</a:t>
            </a:r>
            <a:r>
              <a:rPr lang="en-US" b="1" dirty="0"/>
              <a:t> </a:t>
            </a:r>
            <a:r>
              <a:rPr lang="en-US" b="1" dirty="0">
                <a:solidFill>
                  <a:srgbClr val="92D050"/>
                </a:solidFill>
              </a:rPr>
              <a:t>Bharat</a:t>
            </a:r>
            <a:endParaRPr lang="en-US" dirty="0"/>
          </a:p>
        </p:txBody>
      </p:sp>
      <p:sp>
        <p:nvSpPr>
          <p:cNvPr id="3" name="Content Placeholder 2"/>
          <p:cNvSpPr>
            <a:spLocks noGrp="1"/>
          </p:cNvSpPr>
          <p:nvPr>
            <p:ph idx="1"/>
          </p:nvPr>
        </p:nvSpPr>
        <p:spPr/>
        <p:txBody>
          <a:bodyPr/>
          <a:lstStyle/>
          <a:p>
            <a:pPr>
              <a:buNone/>
            </a:pPr>
            <a:r>
              <a:rPr lang="en-GB" b="1" dirty="0"/>
              <a:t>Contents</a:t>
            </a:r>
          </a:p>
          <a:p>
            <a:pPr>
              <a:buNone/>
            </a:pPr>
            <a:r>
              <a:rPr lang="en-GB" dirty="0"/>
              <a:t>	</a:t>
            </a:r>
            <a:r>
              <a:rPr lang="en-GB" b="1" dirty="0"/>
              <a:t>1.History of Punjab</a:t>
            </a:r>
          </a:p>
          <a:p>
            <a:pPr>
              <a:buNone/>
            </a:pPr>
            <a:r>
              <a:rPr lang="en-GB" b="1" dirty="0"/>
              <a:t>	2.Profile of the State</a:t>
            </a:r>
          </a:p>
          <a:p>
            <a:pPr>
              <a:buNone/>
            </a:pPr>
            <a:r>
              <a:rPr lang="en-GB" b="1" dirty="0"/>
              <a:t>	3.Important Tourist places and Monuments</a:t>
            </a:r>
          </a:p>
          <a:p>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9672" y="0"/>
            <a:ext cx="6373861" cy="584775"/>
          </a:xfrm>
          <a:prstGeom prst="rect">
            <a:avLst/>
          </a:prstGeom>
        </p:spPr>
        <p:txBody>
          <a:bodyPr wrap="none">
            <a:spAutoFit/>
          </a:bodyPr>
          <a:lstStyle/>
          <a:p>
            <a:r>
              <a:rPr lang="en-GB" sz="3200" dirty="0">
                <a:solidFill>
                  <a:schemeClr val="tx2">
                    <a:lumMod val="60000"/>
                    <a:lumOff val="40000"/>
                  </a:schemeClr>
                </a:solidFill>
                <a:latin typeface="Berlin Sans FB Demi" pitchFamily="34" charset="0"/>
              </a:rPr>
              <a:t>UNSECO WORLD HERITAGE SITE</a:t>
            </a:r>
            <a:endParaRPr lang="en-IN" sz="3200" dirty="0">
              <a:solidFill>
                <a:schemeClr val="tx2">
                  <a:lumMod val="60000"/>
                  <a:lumOff val="40000"/>
                </a:schemeClr>
              </a:solidFill>
            </a:endParaRPr>
          </a:p>
        </p:txBody>
      </p:sp>
      <p:sp>
        <p:nvSpPr>
          <p:cNvPr id="5" name="Rectangle 4"/>
          <p:cNvSpPr/>
          <p:nvPr/>
        </p:nvSpPr>
        <p:spPr>
          <a:xfrm>
            <a:off x="1763688" y="601514"/>
            <a:ext cx="5906745" cy="523220"/>
          </a:xfrm>
          <a:prstGeom prst="rect">
            <a:avLst/>
          </a:prstGeom>
        </p:spPr>
        <p:txBody>
          <a:bodyPr wrap="none">
            <a:spAutoFit/>
          </a:bodyPr>
          <a:lstStyle/>
          <a:p>
            <a:pPr algn="just"/>
            <a:r>
              <a:rPr lang="en-IN" sz="2800" b="1" dirty="0">
                <a:solidFill>
                  <a:schemeClr val="tx1">
                    <a:lumMod val="75000"/>
                    <a:lumOff val="25000"/>
                  </a:schemeClr>
                </a:solidFill>
              </a:rPr>
              <a:t>Sri Harimandir Sahib, Amritsar, Punjab</a:t>
            </a:r>
          </a:p>
        </p:txBody>
      </p:sp>
      <p:pic>
        <p:nvPicPr>
          <p:cNvPr id="8194" name="Picture 2" descr="C:\Users\.hp\Desktop\EBSB\shutterstock_479585620_20191024174904_202004071557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1799" y="1268760"/>
            <a:ext cx="6264697" cy="557101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Diagram 9"/>
          <p:cNvGraphicFramePr/>
          <p:nvPr>
            <p:extLst>
              <p:ext uri="{D42A27DB-BD31-4B8C-83A1-F6EECF244321}">
                <p14:modId xmlns:p14="http://schemas.microsoft.com/office/powerpoint/2010/main" val="3522803884"/>
              </p:ext>
            </p:extLst>
          </p:nvPr>
        </p:nvGraphicFramePr>
        <p:xfrm>
          <a:off x="107504" y="1268760"/>
          <a:ext cx="2292183" cy="3139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C5554CC9-285B-400B-823A-0A8FCCCB701C}"/>
              </a:ext>
            </a:extLst>
          </p:cNvPr>
          <p:cNvSpPr txBox="1"/>
          <p:nvPr/>
        </p:nvSpPr>
        <p:spPr>
          <a:xfrm>
            <a:off x="395536" y="4437112"/>
            <a:ext cx="1776473" cy="163121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IN" sz="2000" dirty="0"/>
              <a:t>Built during the period of Sri Guru </a:t>
            </a:r>
            <a:r>
              <a:rPr lang="en-IN" sz="2000" dirty="0" err="1"/>
              <a:t>Arjan</a:t>
            </a:r>
            <a:r>
              <a:rPr lang="en-IN" sz="2000" dirty="0"/>
              <a:t> Dev </a:t>
            </a:r>
            <a:r>
              <a:rPr lang="en-IN" sz="2000" dirty="0" err="1"/>
              <a:t>ji</a:t>
            </a:r>
            <a:r>
              <a:rPr lang="en-IN" sz="2000" dirty="0"/>
              <a:t> in1589 (Temple).</a:t>
            </a:r>
            <a:endParaRPr lang="en-IN" sz="2000" dirty="0">
              <a:solidFill>
                <a:schemeClr val="accent2">
                  <a:lumMod val="75000"/>
                </a:schemeClr>
              </a:solidFill>
            </a:endParaRPr>
          </a:p>
        </p:txBody>
      </p:sp>
    </p:spTree>
    <p:extLst>
      <p:ext uri="{BB962C8B-B14F-4D97-AF65-F5344CB8AC3E}">
        <p14:creationId xmlns:p14="http://schemas.microsoft.com/office/powerpoint/2010/main" val="24711574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0"/>
            <a:ext cx="3886200" cy="6770371"/>
          </a:xfrm>
          <a:solidFill>
            <a:schemeClr val="accent1">
              <a:lumMod val="60000"/>
              <a:lumOff val="40000"/>
            </a:schemeClr>
          </a:solidFill>
        </p:spPr>
        <p:txBody>
          <a:bodyPr>
            <a:normAutofit fontScale="92500"/>
          </a:bodyPr>
          <a:lstStyle/>
          <a:p>
            <a:pPr marL="0" indent="0">
              <a:buNone/>
            </a:pPr>
            <a:r>
              <a:rPr lang="en-US" sz="2200" b="1" u="sng" dirty="0" err="1">
                <a:sym typeface="+mn-ea"/>
              </a:rPr>
              <a:t>Gurudwara</a:t>
            </a:r>
            <a:r>
              <a:rPr lang="en-US" sz="2200" b="1" u="sng" dirty="0">
                <a:sym typeface="+mn-ea"/>
              </a:rPr>
              <a:t> Sri </a:t>
            </a:r>
            <a:r>
              <a:rPr lang="en-US" sz="2200" b="1" u="sng" dirty="0" err="1">
                <a:sym typeface="+mn-ea"/>
              </a:rPr>
              <a:t>Fatehgarh</a:t>
            </a:r>
            <a:r>
              <a:rPr lang="en-US" sz="2200" b="1" u="sng" dirty="0">
                <a:sym typeface="+mn-ea"/>
              </a:rPr>
              <a:t> Sahib</a:t>
            </a:r>
            <a:endParaRPr lang="en-US" sz="2200" b="1" u="sng" dirty="0"/>
          </a:p>
          <a:p>
            <a:pPr marL="0" indent="0" algn="just">
              <a:buNone/>
            </a:pPr>
            <a:r>
              <a:rPr lang="en-US" sz="2000" dirty="0"/>
              <a:t>The </a:t>
            </a:r>
            <a:r>
              <a:rPr lang="en-US" sz="2000" dirty="0" err="1"/>
              <a:t>Gurudwara</a:t>
            </a:r>
            <a:r>
              <a:rPr lang="en-US" sz="2000" dirty="0"/>
              <a:t> Sri </a:t>
            </a:r>
            <a:r>
              <a:rPr lang="en-US" sz="2000" dirty="0" err="1"/>
              <a:t>Fatehgarh</a:t>
            </a:r>
            <a:r>
              <a:rPr lang="en-US" sz="2000" dirty="0"/>
              <a:t> Sahib</a:t>
            </a:r>
          </a:p>
          <a:p>
            <a:pPr marL="0" indent="0" algn="just">
              <a:buNone/>
            </a:pPr>
            <a:r>
              <a:rPr lang="en-US" sz="2000" dirty="0"/>
              <a:t> is dedicated to the great martyrdom of younger sons of Guru </a:t>
            </a:r>
            <a:r>
              <a:rPr lang="en-US" sz="2000" dirty="0" err="1"/>
              <a:t>Gobind</a:t>
            </a:r>
            <a:r>
              <a:rPr lang="en-US" sz="2000" dirty="0"/>
              <a:t> Singh who were bricked alive in 1704 by Wazir Khan, the then </a:t>
            </a:r>
            <a:r>
              <a:rPr lang="en-US" sz="2000" dirty="0" err="1"/>
              <a:t>Fauzdar</a:t>
            </a:r>
            <a:r>
              <a:rPr lang="en-US" sz="2000" dirty="0"/>
              <a:t> of</a:t>
            </a:r>
            <a:r>
              <a:rPr lang="en-US" sz="2000" dirty="0">
                <a:solidFill>
                  <a:srgbClr val="FF0000"/>
                </a:solidFill>
              </a:rPr>
              <a:t> </a:t>
            </a:r>
            <a:r>
              <a:rPr lang="en-US" sz="2000" dirty="0" err="1"/>
              <a:t>Sirhind</a:t>
            </a:r>
            <a:r>
              <a:rPr lang="en-US" sz="2000" dirty="0"/>
              <a:t>.</a:t>
            </a:r>
          </a:p>
          <a:p>
            <a:pPr marL="0" indent="0">
              <a:buNone/>
            </a:pPr>
            <a:endParaRPr lang="en-US" sz="2000" dirty="0"/>
          </a:p>
          <a:p>
            <a:pPr marL="0" indent="0">
              <a:buNone/>
            </a:pPr>
            <a:endParaRPr lang="en-US" sz="2400" b="1" u="sng" dirty="0"/>
          </a:p>
          <a:p>
            <a:pPr marL="0" indent="0">
              <a:buNone/>
            </a:pPr>
            <a:endParaRPr lang="en-US" sz="2400" b="1" u="sng" dirty="0"/>
          </a:p>
          <a:p>
            <a:pPr marL="0" indent="0">
              <a:buNone/>
            </a:pPr>
            <a:r>
              <a:rPr lang="en-US" sz="2400" b="1" u="sng" dirty="0" err="1"/>
              <a:t>Gurudwara</a:t>
            </a:r>
            <a:r>
              <a:rPr lang="en-US" sz="2400" b="1" u="sng" dirty="0"/>
              <a:t> </a:t>
            </a:r>
            <a:r>
              <a:rPr lang="en-US" sz="2400" b="1" u="sng" dirty="0" err="1"/>
              <a:t>Jyoti</a:t>
            </a:r>
            <a:r>
              <a:rPr lang="en-US" sz="2400" b="1" u="sng" dirty="0"/>
              <a:t> </a:t>
            </a:r>
            <a:r>
              <a:rPr lang="en-US" sz="2400" b="1" u="sng" dirty="0" err="1"/>
              <a:t>Sarup</a:t>
            </a:r>
            <a:endParaRPr lang="en-US" sz="2400" b="1" u="sng" dirty="0"/>
          </a:p>
          <a:p>
            <a:pPr marL="0" indent="0">
              <a:buNone/>
            </a:pPr>
            <a:r>
              <a:rPr lang="en-US" sz="2000" dirty="0"/>
              <a:t>This </a:t>
            </a:r>
            <a:r>
              <a:rPr lang="en-US" sz="2000" dirty="0" err="1"/>
              <a:t>Gurudwara</a:t>
            </a:r>
            <a:r>
              <a:rPr lang="en-US" sz="2000" dirty="0"/>
              <a:t> is situated at a place where the mortal remains of Mata </a:t>
            </a:r>
            <a:r>
              <a:rPr lang="en-US" sz="2000" dirty="0" err="1"/>
              <a:t>Gujri</a:t>
            </a:r>
            <a:r>
              <a:rPr lang="en-US" sz="2000" dirty="0"/>
              <a:t>, the mother of Guru </a:t>
            </a:r>
            <a:r>
              <a:rPr lang="en-US" sz="2000" dirty="0" err="1"/>
              <a:t>Gobind</a:t>
            </a:r>
            <a:r>
              <a:rPr lang="en-US" sz="2000" dirty="0"/>
              <a:t> and his two younger sons, </a:t>
            </a:r>
            <a:r>
              <a:rPr lang="en-US" sz="2000" dirty="0" err="1"/>
              <a:t>Fateh</a:t>
            </a:r>
            <a:r>
              <a:rPr lang="en-US" sz="2000" dirty="0"/>
              <a:t> Singh and </a:t>
            </a:r>
            <a:r>
              <a:rPr lang="en-US" sz="2000" dirty="0" err="1"/>
              <a:t>Zorawar</a:t>
            </a:r>
            <a:r>
              <a:rPr lang="en-US" sz="2000" dirty="0"/>
              <a:t> Singh were cremated. It is believed that Wazir Khan, the then </a:t>
            </a:r>
            <a:r>
              <a:rPr lang="en-US" sz="2000" dirty="0" err="1"/>
              <a:t>Faujdar</a:t>
            </a:r>
            <a:r>
              <a:rPr lang="en-US" sz="2000" dirty="0"/>
              <a:t> of </a:t>
            </a:r>
            <a:r>
              <a:rPr lang="en-US" sz="2000" dirty="0" err="1"/>
              <a:t>Sirhind</a:t>
            </a:r>
            <a:r>
              <a:rPr lang="en-US" sz="2000" dirty="0"/>
              <a:t> refused to allow the cremation of the bodies unless the land for the cremation was purchased by laying gold coins on it.</a:t>
            </a:r>
          </a:p>
        </p:txBody>
      </p:sp>
      <p:pic>
        <p:nvPicPr>
          <p:cNvPr id="4" name="Content Placeholder 3"/>
          <p:cNvPicPr>
            <a:picLocks noGrp="1" noChangeAspect="1"/>
          </p:cNvPicPr>
          <p:nvPr>
            <p:ph sz="half" idx="4294967295"/>
          </p:nvPr>
        </p:nvPicPr>
        <p:blipFill>
          <a:blip r:embed="rId3" cstate="print"/>
          <a:stretch>
            <a:fillRect/>
          </a:stretch>
        </p:blipFill>
        <p:spPr>
          <a:xfrm>
            <a:off x="3886200" y="0"/>
            <a:ext cx="5257800" cy="3619497"/>
          </a:xfrm>
          <a:prstGeom prst="rect">
            <a:avLst/>
          </a:prstGeom>
        </p:spPr>
      </p:pic>
      <p:pic>
        <p:nvPicPr>
          <p:cNvPr id="6" name="Picture 5"/>
          <p:cNvPicPr>
            <a:picLocks noChangeAspect="1"/>
          </p:cNvPicPr>
          <p:nvPr/>
        </p:nvPicPr>
        <p:blipFill>
          <a:blip r:embed="rId4" cstate="print"/>
          <a:stretch>
            <a:fillRect/>
          </a:stretch>
        </p:blipFill>
        <p:spPr>
          <a:xfrm>
            <a:off x="3886200" y="3509010"/>
            <a:ext cx="5257800" cy="3261360"/>
          </a:xfrm>
          <a:prstGeom prst="rect">
            <a:avLst/>
          </a:prstGeom>
        </p:spPr>
      </p:pic>
    </p:spTree>
    <p:extLst>
      <p:ext uri="{BB962C8B-B14F-4D97-AF65-F5344CB8AC3E}">
        <p14:creationId xmlns:p14="http://schemas.microsoft.com/office/powerpoint/2010/main" val="33793232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43664" y="20378"/>
            <a:ext cx="4235291" cy="3200876"/>
          </a:xfrm>
          <a:prstGeom prst="rect">
            <a:avLst/>
          </a:prstGeom>
          <a:solidFill>
            <a:schemeClr val="accent1">
              <a:lumMod val="60000"/>
              <a:lumOff val="40000"/>
            </a:schemeClr>
          </a:solidFill>
        </p:spPr>
        <p:txBody>
          <a:bodyPr wrap="square" rtlCol="0" anchor="t">
            <a:spAutoFit/>
          </a:bodyPr>
          <a:lstStyle/>
          <a:p>
            <a:r>
              <a:rPr lang="en-US" sz="2000" b="1" u="sng" dirty="0" err="1"/>
              <a:t>Sanghol</a:t>
            </a:r>
            <a:r>
              <a:rPr lang="en-US" sz="2000" b="1" u="sng" dirty="0"/>
              <a:t> Museum (Sri </a:t>
            </a:r>
            <a:r>
              <a:rPr lang="en-US" sz="2000" b="1" u="sng" dirty="0" err="1"/>
              <a:t>Fatehgarh</a:t>
            </a:r>
            <a:r>
              <a:rPr lang="en-US" sz="2000" b="1" u="sng" dirty="0"/>
              <a:t> Sahib)</a:t>
            </a:r>
          </a:p>
          <a:p>
            <a:endParaRPr lang="en-US" b="1" dirty="0"/>
          </a:p>
          <a:p>
            <a:r>
              <a:rPr lang="en-US" b="1" dirty="0"/>
              <a:t>This is an ancient site of </a:t>
            </a:r>
            <a:r>
              <a:rPr lang="en-US" b="1" dirty="0" err="1"/>
              <a:t>Harappan</a:t>
            </a:r>
            <a:r>
              <a:rPr lang="en-US" b="1" dirty="0"/>
              <a:t> culture and is being maintained by the Archaeological Survey of India.</a:t>
            </a:r>
          </a:p>
          <a:p>
            <a:endParaRPr lang="en-US" b="1" dirty="0"/>
          </a:p>
          <a:p>
            <a:r>
              <a:rPr lang="en-US" b="1" dirty="0"/>
              <a:t>Excavations at </a:t>
            </a:r>
            <a:r>
              <a:rPr lang="en-US" b="1" dirty="0" err="1"/>
              <a:t>Sanghol</a:t>
            </a:r>
            <a:r>
              <a:rPr lang="en-US" b="1" dirty="0"/>
              <a:t> yielded archaeological treasures of great significance indicating a long history of the cultural heritage of Punjab. </a:t>
            </a:r>
          </a:p>
        </p:txBody>
      </p:sp>
      <p:pic>
        <p:nvPicPr>
          <p:cNvPr id="3" name="Picture 2"/>
          <p:cNvPicPr>
            <a:picLocks noChangeAspect="1"/>
          </p:cNvPicPr>
          <p:nvPr/>
        </p:nvPicPr>
        <p:blipFill>
          <a:blip r:embed="rId2" cstate="print"/>
          <a:stretch>
            <a:fillRect/>
          </a:stretch>
        </p:blipFill>
        <p:spPr>
          <a:xfrm>
            <a:off x="4267123" y="3325494"/>
            <a:ext cx="4890212" cy="3475355"/>
          </a:xfrm>
          <a:prstGeom prst="rect">
            <a:avLst/>
          </a:prstGeom>
        </p:spPr>
      </p:pic>
      <p:pic>
        <p:nvPicPr>
          <p:cNvPr id="4" name="Picture 3"/>
          <p:cNvPicPr>
            <a:picLocks noChangeAspect="1"/>
          </p:cNvPicPr>
          <p:nvPr/>
        </p:nvPicPr>
        <p:blipFill>
          <a:blip r:embed="rId3" cstate="print"/>
          <a:stretch>
            <a:fillRect/>
          </a:stretch>
        </p:blipFill>
        <p:spPr>
          <a:xfrm>
            <a:off x="4267123" y="20378"/>
            <a:ext cx="4904423" cy="3305116"/>
          </a:xfrm>
          <a:prstGeom prst="rect">
            <a:avLst/>
          </a:prstGeom>
        </p:spPr>
      </p:pic>
      <p:pic>
        <p:nvPicPr>
          <p:cNvPr id="5" name="Picture 4"/>
          <p:cNvPicPr>
            <a:picLocks noChangeAspect="1"/>
          </p:cNvPicPr>
          <p:nvPr/>
        </p:nvPicPr>
        <p:blipFill>
          <a:blip r:embed="rId4" cstate="print"/>
          <a:stretch>
            <a:fillRect/>
          </a:stretch>
        </p:blipFill>
        <p:spPr>
          <a:xfrm>
            <a:off x="17621" y="3221254"/>
            <a:ext cx="4249502" cy="3580231"/>
          </a:xfrm>
          <a:prstGeom prst="rect">
            <a:avLst/>
          </a:prstGeom>
        </p:spPr>
      </p:pic>
    </p:spTree>
    <p:extLst>
      <p:ext uri="{BB962C8B-B14F-4D97-AF65-F5344CB8AC3E}">
        <p14:creationId xmlns:p14="http://schemas.microsoft.com/office/powerpoint/2010/main" val="28820068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9528" y="0"/>
            <a:ext cx="5554028" cy="2585323"/>
          </a:xfrm>
          <a:prstGeom prst="rect">
            <a:avLst/>
          </a:prstGeom>
          <a:solidFill>
            <a:schemeClr val="accent1">
              <a:lumMod val="60000"/>
              <a:lumOff val="40000"/>
            </a:schemeClr>
          </a:solidFill>
        </p:spPr>
        <p:txBody>
          <a:bodyPr wrap="square" rtlCol="0" anchor="t">
            <a:spAutoFit/>
          </a:bodyPr>
          <a:lstStyle/>
          <a:p>
            <a:r>
              <a:rPr lang="en-US" b="1" u="sng" dirty="0" err="1"/>
              <a:t>Aam</a:t>
            </a:r>
            <a:r>
              <a:rPr lang="en-US" b="1" u="sng" dirty="0"/>
              <a:t> </a:t>
            </a:r>
            <a:r>
              <a:rPr lang="en-US" b="1" u="sng" dirty="0" err="1"/>
              <a:t>Khas</a:t>
            </a:r>
            <a:r>
              <a:rPr lang="en-US" b="1" u="sng" dirty="0"/>
              <a:t> </a:t>
            </a:r>
            <a:r>
              <a:rPr lang="en-US" b="1" u="sng" dirty="0" err="1"/>
              <a:t>Bagh</a:t>
            </a:r>
            <a:r>
              <a:rPr lang="en-US" b="1" u="sng" dirty="0"/>
              <a:t>  (Sri </a:t>
            </a:r>
            <a:r>
              <a:rPr lang="en-US" b="1" u="sng" dirty="0" err="1"/>
              <a:t>Fatehgarh</a:t>
            </a:r>
            <a:r>
              <a:rPr lang="en-US" b="1" u="sng" dirty="0"/>
              <a:t> Sahib)</a:t>
            </a:r>
          </a:p>
          <a:p>
            <a:r>
              <a:rPr lang="en-US" dirty="0"/>
              <a:t>The </a:t>
            </a:r>
            <a:r>
              <a:rPr lang="en-US" dirty="0" err="1"/>
              <a:t>Aam</a:t>
            </a:r>
            <a:r>
              <a:rPr lang="en-US" dirty="0"/>
              <a:t> </a:t>
            </a:r>
            <a:r>
              <a:rPr lang="en-US" dirty="0" err="1"/>
              <a:t>Khas</a:t>
            </a:r>
            <a:r>
              <a:rPr lang="en-US" dirty="0"/>
              <a:t> </a:t>
            </a:r>
            <a:r>
              <a:rPr lang="en-US" dirty="0" err="1"/>
              <a:t>Bagh</a:t>
            </a:r>
            <a:r>
              <a:rPr lang="en-US" dirty="0"/>
              <a:t> was built for the public and also for exclusive use of the Emperor Shah Jahan. </a:t>
            </a:r>
          </a:p>
          <a:p>
            <a:r>
              <a:rPr lang="en-US" dirty="0"/>
              <a:t>The Royal couple used to stay here while going to and coming back from Lahore.</a:t>
            </a:r>
          </a:p>
          <a:p>
            <a:r>
              <a:rPr lang="en-US" dirty="0"/>
              <a:t> A close scrutiny of the remnants of the palaces clearly indicate that there was a perfect system of air-conditioning in the palaces and the monument is called ‘SARAD KHANA</a:t>
            </a:r>
          </a:p>
        </p:txBody>
      </p:sp>
      <p:pic>
        <p:nvPicPr>
          <p:cNvPr id="3" name="Picture 2"/>
          <p:cNvPicPr>
            <a:picLocks noChangeAspect="1"/>
          </p:cNvPicPr>
          <p:nvPr/>
        </p:nvPicPr>
        <p:blipFill>
          <a:blip r:embed="rId3" cstate="print"/>
          <a:stretch>
            <a:fillRect/>
          </a:stretch>
        </p:blipFill>
        <p:spPr>
          <a:xfrm>
            <a:off x="-29527" y="2585322"/>
            <a:ext cx="4702969" cy="4206637"/>
          </a:xfrm>
          <a:prstGeom prst="rect">
            <a:avLst/>
          </a:prstGeom>
        </p:spPr>
      </p:pic>
      <p:pic>
        <p:nvPicPr>
          <p:cNvPr id="4" name="Picture 3"/>
          <p:cNvPicPr>
            <a:picLocks noChangeAspect="1"/>
          </p:cNvPicPr>
          <p:nvPr/>
        </p:nvPicPr>
        <p:blipFill>
          <a:blip r:embed="rId4" cstate="print"/>
          <a:stretch>
            <a:fillRect/>
          </a:stretch>
        </p:blipFill>
        <p:spPr>
          <a:xfrm>
            <a:off x="4673442" y="2585322"/>
            <a:ext cx="4431506" cy="4206639"/>
          </a:xfrm>
          <a:prstGeom prst="rect">
            <a:avLst/>
          </a:prstGeom>
        </p:spPr>
      </p:pic>
      <p:pic>
        <p:nvPicPr>
          <p:cNvPr id="5" name="Picture 4"/>
          <p:cNvPicPr>
            <a:picLocks noChangeAspect="1"/>
          </p:cNvPicPr>
          <p:nvPr/>
        </p:nvPicPr>
        <p:blipFill>
          <a:blip r:embed="rId5" cstate="print"/>
          <a:stretch>
            <a:fillRect/>
          </a:stretch>
        </p:blipFill>
        <p:spPr>
          <a:xfrm>
            <a:off x="5524500" y="59056"/>
            <a:ext cx="3580448" cy="2526266"/>
          </a:xfrm>
          <a:prstGeom prst="rect">
            <a:avLst/>
          </a:prstGeom>
        </p:spPr>
      </p:pic>
    </p:spTree>
    <p:extLst>
      <p:ext uri="{BB962C8B-B14F-4D97-AF65-F5344CB8AC3E}">
        <p14:creationId xmlns:p14="http://schemas.microsoft.com/office/powerpoint/2010/main" val="23043565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0" y="0"/>
            <a:ext cx="4735831" cy="2369880"/>
          </a:xfrm>
          <a:prstGeom prst="rect">
            <a:avLst/>
          </a:prstGeom>
          <a:solidFill>
            <a:schemeClr val="accent1">
              <a:lumMod val="60000"/>
              <a:lumOff val="40000"/>
            </a:schemeClr>
          </a:solidFill>
        </p:spPr>
        <p:txBody>
          <a:bodyPr wrap="square" rtlCol="0" anchor="t">
            <a:spAutoFit/>
          </a:bodyPr>
          <a:lstStyle/>
          <a:p>
            <a:r>
              <a:rPr lang="en-US" sz="2000" b="1" u="sng" dirty="0"/>
              <a:t>Sri </a:t>
            </a:r>
            <a:r>
              <a:rPr lang="en-US" sz="2000" b="1" u="sng" dirty="0" err="1"/>
              <a:t>Rauza</a:t>
            </a:r>
            <a:r>
              <a:rPr lang="en-US" sz="2000" b="1" u="sng" dirty="0"/>
              <a:t> Sharif (Sri </a:t>
            </a:r>
            <a:r>
              <a:rPr lang="en-US" sz="2000" b="1" u="sng" dirty="0" err="1"/>
              <a:t>Fatehgarh</a:t>
            </a:r>
            <a:r>
              <a:rPr lang="en-US" sz="2000" b="1" u="sng" dirty="0"/>
              <a:t> Sahib)</a:t>
            </a:r>
          </a:p>
          <a:p>
            <a:endParaRPr lang="en-US" sz="2000" u="sng" dirty="0"/>
          </a:p>
          <a:p>
            <a:r>
              <a:rPr lang="en-US" dirty="0"/>
              <a:t>RAUZA OR DARGAH of Shaikh Ahmad </a:t>
            </a:r>
            <a:r>
              <a:rPr lang="en-US" dirty="0" err="1"/>
              <a:t>Faruqi</a:t>
            </a:r>
            <a:r>
              <a:rPr lang="en-US" dirty="0"/>
              <a:t> </a:t>
            </a:r>
            <a:r>
              <a:rPr lang="en-US" dirty="0" err="1"/>
              <a:t>Sirhindi</a:t>
            </a:r>
            <a:r>
              <a:rPr lang="en-US" dirty="0"/>
              <a:t>, popularly known as </a:t>
            </a:r>
            <a:r>
              <a:rPr lang="en-US" dirty="0" err="1"/>
              <a:t>Mujaddid</a:t>
            </a:r>
            <a:r>
              <a:rPr lang="en-US" dirty="0"/>
              <a:t>, Alf-</a:t>
            </a:r>
            <a:r>
              <a:rPr lang="en-US" dirty="0" err="1"/>
              <a:t>Isfani</a:t>
            </a:r>
            <a:r>
              <a:rPr lang="en-US" dirty="0"/>
              <a:t> who lived in the  times of Akbar and Jahangir from 1563 to 1624. The Shaikh is held in high esteem and is considered by Sunni Muslims to be second to prophet Mohammed.</a:t>
            </a:r>
          </a:p>
        </p:txBody>
      </p:sp>
      <p:pic>
        <p:nvPicPr>
          <p:cNvPr id="3" name="Picture 2"/>
          <p:cNvPicPr>
            <a:picLocks noChangeAspect="1"/>
          </p:cNvPicPr>
          <p:nvPr/>
        </p:nvPicPr>
        <p:blipFill>
          <a:blip r:embed="rId3" cstate="print"/>
          <a:stretch>
            <a:fillRect/>
          </a:stretch>
        </p:blipFill>
        <p:spPr>
          <a:xfrm>
            <a:off x="0" y="2369880"/>
            <a:ext cx="4735831" cy="4488120"/>
          </a:xfrm>
          <a:prstGeom prst="rect">
            <a:avLst/>
          </a:prstGeom>
        </p:spPr>
      </p:pic>
      <p:pic>
        <p:nvPicPr>
          <p:cNvPr id="4" name="Picture 3"/>
          <p:cNvPicPr>
            <a:picLocks noChangeAspect="1"/>
          </p:cNvPicPr>
          <p:nvPr/>
        </p:nvPicPr>
        <p:blipFill>
          <a:blip r:embed="rId4" cstate="print"/>
          <a:stretch>
            <a:fillRect/>
          </a:stretch>
        </p:blipFill>
        <p:spPr>
          <a:xfrm>
            <a:off x="4735830" y="0"/>
            <a:ext cx="4408169" cy="6858000"/>
          </a:xfrm>
          <a:prstGeom prst="rect">
            <a:avLst/>
          </a:prstGeom>
        </p:spPr>
      </p:pic>
    </p:spTree>
    <p:extLst>
      <p:ext uri="{BB962C8B-B14F-4D97-AF65-F5344CB8AC3E}">
        <p14:creationId xmlns:p14="http://schemas.microsoft.com/office/powerpoint/2010/main" val="35263796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3308" y="0"/>
            <a:ext cx="2975610" cy="2862322"/>
          </a:xfrm>
          <a:prstGeom prst="rect">
            <a:avLst/>
          </a:prstGeom>
          <a:solidFill>
            <a:schemeClr val="accent1">
              <a:lumMod val="60000"/>
              <a:lumOff val="40000"/>
            </a:schemeClr>
          </a:solidFill>
        </p:spPr>
        <p:txBody>
          <a:bodyPr wrap="square" rtlCol="0" anchor="t">
            <a:spAutoFit/>
          </a:bodyPr>
          <a:lstStyle/>
          <a:p>
            <a:r>
              <a:rPr lang="en-US" b="1" u="sng" dirty="0">
                <a:sym typeface="+mn-ea"/>
              </a:rPr>
              <a:t>The Haveli </a:t>
            </a:r>
            <a:r>
              <a:rPr lang="en-US" b="1" u="sng" dirty="0" err="1">
                <a:sym typeface="+mn-ea"/>
              </a:rPr>
              <a:t>Todar</a:t>
            </a:r>
            <a:r>
              <a:rPr lang="en-US" b="1" u="sng" dirty="0">
                <a:sym typeface="+mn-ea"/>
              </a:rPr>
              <a:t> Mal (Sri </a:t>
            </a:r>
            <a:r>
              <a:rPr lang="en-US" b="1" u="sng" dirty="0" err="1">
                <a:sym typeface="+mn-ea"/>
              </a:rPr>
              <a:t>Fatehgarh</a:t>
            </a:r>
            <a:r>
              <a:rPr lang="en-US" b="1" u="sng" dirty="0">
                <a:sym typeface="+mn-ea"/>
              </a:rPr>
              <a:t> Sahib)</a:t>
            </a:r>
          </a:p>
          <a:p>
            <a:endParaRPr lang="en-US" dirty="0"/>
          </a:p>
          <a:p>
            <a:r>
              <a:rPr lang="en-US" dirty="0"/>
              <a:t>The Haveli </a:t>
            </a:r>
            <a:r>
              <a:rPr lang="en-US" dirty="0" err="1"/>
              <a:t>Todar</a:t>
            </a:r>
            <a:r>
              <a:rPr lang="en-US" dirty="0"/>
              <a:t> Mal is situated within the premises of </a:t>
            </a:r>
            <a:r>
              <a:rPr lang="en-US" dirty="0" err="1"/>
              <a:t>Gurudwara</a:t>
            </a:r>
            <a:r>
              <a:rPr lang="en-US" dirty="0"/>
              <a:t> </a:t>
            </a:r>
            <a:r>
              <a:rPr lang="en-US" dirty="0" err="1"/>
              <a:t>Fatehgarh</a:t>
            </a:r>
            <a:r>
              <a:rPr lang="en-US" dirty="0"/>
              <a:t> Sahib. It was built in the 17th century and is also popularly known as </a:t>
            </a:r>
            <a:r>
              <a:rPr lang="en-US" dirty="0" err="1"/>
              <a:t>Jahaz</a:t>
            </a:r>
            <a:r>
              <a:rPr lang="en-US" dirty="0"/>
              <a:t> Mahal or </a:t>
            </a:r>
            <a:r>
              <a:rPr lang="en-US" dirty="0" err="1"/>
              <a:t>Jahaz</a:t>
            </a:r>
            <a:r>
              <a:rPr lang="en-US" dirty="0"/>
              <a:t> Haveli. </a:t>
            </a:r>
          </a:p>
        </p:txBody>
      </p:sp>
      <p:pic>
        <p:nvPicPr>
          <p:cNvPr id="3" name="Picture 2"/>
          <p:cNvPicPr>
            <a:picLocks noChangeAspect="1"/>
          </p:cNvPicPr>
          <p:nvPr/>
        </p:nvPicPr>
        <p:blipFill>
          <a:blip r:embed="rId3" cstate="print"/>
          <a:stretch>
            <a:fillRect/>
          </a:stretch>
        </p:blipFill>
        <p:spPr>
          <a:xfrm>
            <a:off x="3002757" y="0"/>
            <a:ext cx="6141243" cy="6857999"/>
          </a:xfrm>
          <a:prstGeom prst="rect">
            <a:avLst/>
          </a:prstGeom>
        </p:spPr>
      </p:pic>
      <p:pic>
        <p:nvPicPr>
          <p:cNvPr id="4" name="Picture 3"/>
          <p:cNvPicPr>
            <a:picLocks noChangeAspect="1"/>
          </p:cNvPicPr>
          <p:nvPr/>
        </p:nvPicPr>
        <p:blipFill>
          <a:blip r:embed="rId4" cstate="print"/>
          <a:stretch>
            <a:fillRect/>
          </a:stretch>
        </p:blipFill>
        <p:spPr>
          <a:xfrm>
            <a:off x="26671" y="2578735"/>
            <a:ext cx="2976086" cy="4279265"/>
          </a:xfrm>
          <a:prstGeom prst="rect">
            <a:avLst/>
          </a:prstGeom>
        </p:spPr>
      </p:pic>
    </p:spTree>
    <p:extLst>
      <p:ext uri="{BB962C8B-B14F-4D97-AF65-F5344CB8AC3E}">
        <p14:creationId xmlns:p14="http://schemas.microsoft.com/office/powerpoint/2010/main" val="26678609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68485-Devi-Talab-Mandir-Templ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916982"/>
            <a:ext cx="9144000" cy="402930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hp\Desktop\devi-talab-mandir-665x5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7" y="-1"/>
            <a:ext cx="5166676" cy="31409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183" y="23882"/>
            <a:ext cx="3989753" cy="2893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IN" sz="2400" b="1" i="1" dirty="0"/>
              <a:t>Devi </a:t>
            </a:r>
            <a:r>
              <a:rPr lang="en-IN" sz="2400" b="1" i="1" dirty="0" err="1"/>
              <a:t>Talab</a:t>
            </a:r>
            <a:r>
              <a:rPr lang="en-IN" sz="2400" b="1" i="1" dirty="0"/>
              <a:t> </a:t>
            </a:r>
            <a:r>
              <a:rPr lang="en-IN" sz="2400" b="1" i="1" dirty="0" err="1"/>
              <a:t>Mandir</a:t>
            </a:r>
            <a:endParaRPr lang="en-IN" sz="2400" b="1" i="1" dirty="0"/>
          </a:p>
          <a:p>
            <a:endParaRPr lang="en-IN" dirty="0"/>
          </a:p>
          <a:p>
            <a:pPr algn="just"/>
            <a:r>
              <a:rPr lang="en-IN" sz="2000" b="1" dirty="0"/>
              <a:t>Devi </a:t>
            </a:r>
            <a:r>
              <a:rPr lang="en-IN" sz="2000" b="1" dirty="0" err="1"/>
              <a:t>Talab</a:t>
            </a:r>
            <a:r>
              <a:rPr lang="en-IN" sz="2000" b="1" dirty="0"/>
              <a:t> </a:t>
            </a:r>
            <a:r>
              <a:rPr lang="en-IN" sz="2000" b="1" dirty="0" err="1"/>
              <a:t>Mandir</a:t>
            </a:r>
            <a:r>
              <a:rPr lang="en-IN" sz="2000" b="1" dirty="0"/>
              <a:t> is a Hindu temple located in Jalandhar, Punjab, India. This temple is devoted to Goddess </a:t>
            </a:r>
            <a:r>
              <a:rPr lang="en-IN" sz="2000" b="1" dirty="0" err="1"/>
              <a:t>Durga</a:t>
            </a:r>
            <a:r>
              <a:rPr lang="en-IN" sz="2000" b="1" dirty="0"/>
              <a:t>. Thousands of pilgrims visit the temple every year and is one of the 51 </a:t>
            </a:r>
            <a:r>
              <a:rPr lang="en-IN" sz="2000" b="1" dirty="0" err="1"/>
              <a:t>Shakthi</a:t>
            </a:r>
            <a:r>
              <a:rPr lang="en-IN" sz="2000" b="1" dirty="0"/>
              <a:t> </a:t>
            </a:r>
            <a:r>
              <a:rPr lang="en-IN" sz="2000" b="1" dirty="0" err="1"/>
              <a:t>pithas</a:t>
            </a:r>
            <a:r>
              <a:rPr lang="en-IN" sz="2000" b="1" dirty="0"/>
              <a:t> in India.</a:t>
            </a:r>
          </a:p>
        </p:txBody>
      </p:sp>
    </p:spTree>
    <p:extLst>
      <p:ext uri="{BB962C8B-B14F-4D97-AF65-F5344CB8AC3E}">
        <p14:creationId xmlns:p14="http://schemas.microsoft.com/office/powerpoint/2010/main" val="36082823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hp\Desktop\viewlookingtowardsthemina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hp\Desktop\memorial-e1548852243882-696x3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2060" y="-1"/>
            <a:ext cx="3931940" cy="3000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2430" y="-66676"/>
            <a:ext cx="3720334" cy="2462213"/>
          </a:xfrm>
          <a:prstGeom prst="rect">
            <a:avLst/>
          </a:prstGeom>
        </p:spPr>
        <p:txBody>
          <a:bodyPr wrap="square">
            <a:spAutoFit/>
          </a:bodyPr>
          <a:lstStyle/>
          <a:p>
            <a:r>
              <a:rPr lang="en-IN" sz="2800" b="1" dirty="0"/>
              <a:t>Jang-e-</a:t>
            </a:r>
            <a:r>
              <a:rPr lang="en-IN" sz="2800" b="1" dirty="0" err="1"/>
              <a:t>Azadi</a:t>
            </a:r>
            <a:r>
              <a:rPr lang="en-IN" sz="2800" b="1" dirty="0"/>
              <a:t> Memorial</a:t>
            </a:r>
          </a:p>
          <a:p>
            <a:pPr algn="just"/>
            <a:r>
              <a:rPr lang="en-IN" b="1" dirty="0"/>
              <a:t>Jang-e-</a:t>
            </a:r>
            <a:r>
              <a:rPr lang="en-IN" b="1" dirty="0" err="1"/>
              <a:t>Azadi</a:t>
            </a:r>
            <a:r>
              <a:rPr lang="en-IN" b="1" dirty="0"/>
              <a:t> Memorial is a memorial and museum being built in </a:t>
            </a:r>
            <a:r>
              <a:rPr lang="en-IN" b="1" dirty="0" err="1"/>
              <a:t>Kartarpur</a:t>
            </a:r>
            <a:r>
              <a:rPr lang="en-IN" b="1" dirty="0"/>
              <a:t> (town near the city of Jalandhar) of Punjab, India, in memory of contribution and sacrifices made by the Punjabi community in Indian independence movement.</a:t>
            </a:r>
          </a:p>
        </p:txBody>
      </p:sp>
    </p:spTree>
    <p:extLst>
      <p:ext uri="{BB962C8B-B14F-4D97-AF65-F5344CB8AC3E}">
        <p14:creationId xmlns:p14="http://schemas.microsoft.com/office/powerpoint/2010/main" val="7668074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Pushpa_Gujral_Science_City_Timings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511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hp\Desktop\unname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1"/>
            <a:ext cx="2634884" cy="20608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791" y="2602"/>
            <a:ext cx="6535007" cy="12311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IN" sz="2000" b="1" dirty="0">
                <a:solidFill>
                  <a:schemeClr val="tx2">
                    <a:lumMod val="50000"/>
                  </a:schemeClr>
                </a:solidFill>
              </a:rPr>
              <a:t>The </a:t>
            </a:r>
            <a:r>
              <a:rPr lang="en-IN" sz="2000" b="1" dirty="0" err="1">
                <a:solidFill>
                  <a:schemeClr val="tx2">
                    <a:lumMod val="50000"/>
                  </a:schemeClr>
                </a:solidFill>
              </a:rPr>
              <a:t>Pushpa</a:t>
            </a:r>
            <a:r>
              <a:rPr lang="en-IN" sz="2000" b="1" dirty="0">
                <a:solidFill>
                  <a:schemeClr val="tx2">
                    <a:lumMod val="50000"/>
                  </a:schemeClr>
                </a:solidFill>
              </a:rPr>
              <a:t> </a:t>
            </a:r>
            <a:r>
              <a:rPr lang="en-IN" sz="2000" b="1" dirty="0" err="1">
                <a:solidFill>
                  <a:schemeClr val="tx2">
                    <a:lumMod val="50000"/>
                  </a:schemeClr>
                </a:solidFill>
              </a:rPr>
              <a:t>Gujral</a:t>
            </a:r>
            <a:r>
              <a:rPr lang="en-IN" sz="2000" b="1" dirty="0">
                <a:solidFill>
                  <a:schemeClr val="tx2">
                    <a:lumMod val="50000"/>
                  </a:schemeClr>
                </a:solidFill>
              </a:rPr>
              <a:t> Science City </a:t>
            </a:r>
            <a:r>
              <a:rPr lang="en-IN" b="1" dirty="0">
                <a:solidFill>
                  <a:schemeClr val="tx2">
                    <a:lumMod val="50000"/>
                  </a:schemeClr>
                </a:solidFill>
              </a:rPr>
              <a:t>or PGSC is located on outskirts of </a:t>
            </a:r>
            <a:r>
              <a:rPr lang="en-IN" b="1" dirty="0" err="1">
                <a:solidFill>
                  <a:schemeClr val="tx2">
                    <a:lumMod val="50000"/>
                  </a:schemeClr>
                </a:solidFill>
              </a:rPr>
              <a:t>Kapurthala</a:t>
            </a:r>
            <a:r>
              <a:rPr lang="en-IN" b="1" dirty="0">
                <a:solidFill>
                  <a:schemeClr val="tx2">
                    <a:lumMod val="50000"/>
                  </a:schemeClr>
                </a:solidFill>
              </a:rPr>
              <a:t> on the </a:t>
            </a:r>
            <a:r>
              <a:rPr lang="en-IN" b="1" dirty="0" err="1">
                <a:solidFill>
                  <a:schemeClr val="tx2">
                    <a:lumMod val="50000"/>
                  </a:schemeClr>
                </a:solidFill>
              </a:rPr>
              <a:t>Kapurthala</a:t>
            </a:r>
            <a:r>
              <a:rPr lang="en-IN" b="1" dirty="0">
                <a:solidFill>
                  <a:schemeClr val="tx2">
                    <a:lumMod val="50000"/>
                  </a:schemeClr>
                </a:solidFill>
              </a:rPr>
              <a:t>-Jalandhar road. The foundation stone of PGSC was laid by the then prime minister </a:t>
            </a:r>
            <a:r>
              <a:rPr lang="en-IN" b="1" dirty="0" err="1">
                <a:solidFill>
                  <a:schemeClr val="tx2">
                    <a:lumMod val="50000"/>
                  </a:schemeClr>
                </a:solidFill>
              </a:rPr>
              <a:t>Inder</a:t>
            </a:r>
            <a:r>
              <a:rPr lang="en-IN" b="1" dirty="0">
                <a:solidFill>
                  <a:schemeClr val="tx2">
                    <a:lumMod val="50000"/>
                  </a:schemeClr>
                </a:solidFill>
              </a:rPr>
              <a:t> Kumar </a:t>
            </a:r>
            <a:r>
              <a:rPr lang="en-IN" b="1" dirty="0" err="1">
                <a:solidFill>
                  <a:schemeClr val="tx2">
                    <a:lumMod val="50000"/>
                  </a:schemeClr>
                </a:solidFill>
              </a:rPr>
              <a:t>Gujral</a:t>
            </a:r>
            <a:r>
              <a:rPr lang="en-IN" b="1" dirty="0">
                <a:solidFill>
                  <a:schemeClr val="tx2">
                    <a:lumMod val="50000"/>
                  </a:schemeClr>
                </a:solidFill>
              </a:rPr>
              <a:t> on 17 October 1997.</a:t>
            </a:r>
          </a:p>
        </p:txBody>
      </p:sp>
    </p:spTree>
    <p:extLst>
      <p:ext uri="{BB962C8B-B14F-4D97-AF65-F5344CB8AC3E}">
        <p14:creationId xmlns:p14="http://schemas.microsoft.com/office/powerpoint/2010/main" val="39263173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370"/>
            <a:ext cx="9143999" cy="129266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2400" b="1" dirty="0" err="1"/>
              <a:t>Gurudwara</a:t>
            </a:r>
            <a:r>
              <a:rPr lang="en-US" sz="2400" b="1" dirty="0"/>
              <a:t> </a:t>
            </a:r>
            <a:r>
              <a:rPr lang="en-US" sz="2400" b="1" dirty="0" err="1"/>
              <a:t>Tuti</a:t>
            </a:r>
            <a:r>
              <a:rPr lang="en-US" sz="2400" b="1" dirty="0"/>
              <a:t> </a:t>
            </a:r>
            <a:r>
              <a:rPr lang="en-US" sz="2400" b="1" dirty="0" err="1"/>
              <a:t>Ganj</a:t>
            </a:r>
            <a:r>
              <a:rPr lang="en-US" sz="2400" b="1" dirty="0"/>
              <a:t> Sahib</a:t>
            </a:r>
          </a:p>
          <a:p>
            <a:pPr algn="just"/>
            <a:r>
              <a:rPr lang="en-US" b="1" dirty="0">
                <a:latin typeface="Corbel (Body)"/>
                <a:cs typeface="Arial" panose="020B0604020202020204" pitchFamily="34" charset="0"/>
              </a:rPr>
              <a:t>Sri </a:t>
            </a:r>
            <a:r>
              <a:rPr lang="en-US" b="1" dirty="0" err="1">
                <a:latin typeface="Corbel (Body)"/>
                <a:cs typeface="Arial" panose="020B0604020202020204" pitchFamily="34" charset="0"/>
              </a:rPr>
              <a:t>Darbar</a:t>
            </a:r>
            <a:r>
              <a:rPr lang="en-US" b="1" dirty="0">
                <a:latin typeface="Corbel (Body)"/>
                <a:cs typeface="Arial" panose="020B0604020202020204" pitchFamily="34" charset="0"/>
              </a:rPr>
              <a:t> Sahib is the principle shrine at Muktsar. This town commemorates the martyrdom of the </a:t>
            </a:r>
            <a:r>
              <a:rPr lang="en-US" b="1" dirty="0" err="1">
                <a:latin typeface="Corbel (Body)"/>
                <a:cs typeface="Arial" panose="020B0604020202020204" pitchFamily="34" charset="0"/>
              </a:rPr>
              <a:t>Fourty</a:t>
            </a:r>
            <a:r>
              <a:rPr lang="en-US" b="1" dirty="0">
                <a:latin typeface="Corbel (Body)"/>
                <a:cs typeface="Arial" panose="020B0604020202020204" pitchFamily="34" charset="0"/>
              </a:rPr>
              <a:t> </a:t>
            </a:r>
            <a:r>
              <a:rPr lang="en-US" b="1" dirty="0" err="1">
                <a:latin typeface="Corbel (Body)"/>
                <a:cs typeface="Arial" panose="020B0604020202020204" pitchFamily="34" charset="0"/>
              </a:rPr>
              <a:t>Muktas</a:t>
            </a:r>
            <a:r>
              <a:rPr lang="en-US" b="1" dirty="0">
                <a:latin typeface="Corbel (Body)"/>
                <a:cs typeface="Arial" panose="020B0604020202020204" pitchFamily="34" charset="0"/>
              </a:rPr>
              <a:t>, or the Liberated Ones. It is associated with the Tenth Guru, Guru </a:t>
            </a:r>
            <a:r>
              <a:rPr lang="en-US" b="1" dirty="0" err="1">
                <a:latin typeface="Corbel (Body)"/>
                <a:cs typeface="Arial" panose="020B0604020202020204" pitchFamily="34" charset="0"/>
              </a:rPr>
              <a:t>Gobind</a:t>
            </a:r>
            <a:r>
              <a:rPr lang="en-US" b="1" dirty="0">
                <a:latin typeface="Corbel (Body)"/>
                <a:cs typeface="Arial" panose="020B0604020202020204" pitchFamily="34" charset="0"/>
              </a:rPr>
              <a:t> Singh Ji. Diwali and Baisakhi are also celebrated. </a:t>
            </a:r>
            <a:endParaRPr lang="en-IN" b="1" dirty="0"/>
          </a:p>
        </p:txBody>
      </p:sp>
      <p:pic>
        <p:nvPicPr>
          <p:cNvPr id="3" name="Picture 2" descr="Tutigandi2.jpg"/>
          <p:cNvPicPr>
            <a:picLocks noChangeAspect="1"/>
          </p:cNvPicPr>
          <p:nvPr/>
        </p:nvPicPr>
        <p:blipFill>
          <a:blip r:embed="rId2" cstate="print"/>
          <a:stretch>
            <a:fillRect/>
          </a:stretch>
        </p:blipFill>
        <p:spPr>
          <a:xfrm>
            <a:off x="3171373" y="1295032"/>
            <a:ext cx="5972626" cy="5650568"/>
          </a:xfrm>
          <a:prstGeom prst="rect">
            <a:avLst/>
          </a:prstGeom>
        </p:spPr>
      </p:pic>
      <p:pic>
        <p:nvPicPr>
          <p:cNvPr id="4" name="Picture 3" descr="Tutigandi2.jpg"/>
          <p:cNvPicPr>
            <a:picLocks noChangeAspect="1"/>
          </p:cNvPicPr>
          <p:nvPr/>
        </p:nvPicPr>
        <p:blipFill>
          <a:blip r:embed="rId3" cstate="print"/>
          <a:stretch>
            <a:fillRect/>
          </a:stretch>
        </p:blipFill>
        <p:spPr>
          <a:xfrm>
            <a:off x="1" y="1295031"/>
            <a:ext cx="3744034" cy="5650567"/>
          </a:xfrm>
          <a:prstGeom prst="rect">
            <a:avLst/>
          </a:prstGeom>
        </p:spPr>
      </p:pic>
    </p:spTree>
    <p:extLst>
      <p:ext uri="{BB962C8B-B14F-4D97-AF65-F5344CB8AC3E}">
        <p14:creationId xmlns:p14="http://schemas.microsoft.com/office/powerpoint/2010/main" val="2775317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24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1362"/>
          </a:xfrm>
        </p:spPr>
        <p:txBody>
          <a:bodyPr>
            <a:normAutofit/>
          </a:bodyPr>
          <a:lstStyle/>
          <a:p>
            <a:r>
              <a:rPr lang="en-US" sz="8800" dirty="0">
                <a:latin typeface="Engravers MT" pitchFamily="18" charset="0"/>
              </a:rPr>
              <a:t>HISTORY OF PUNJAB</a:t>
            </a:r>
            <a:br>
              <a:rPr lang="en-US" sz="8800" dirty="0">
                <a:latin typeface="Engravers MT" pitchFamily="18" charset="0"/>
              </a:rPr>
            </a:br>
            <a:endParaRPr lang="en-US" sz="88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858962"/>
          </a:xfrm>
        </p:spPr>
        <p:style>
          <a:lnRef idx="1">
            <a:schemeClr val="accent3"/>
          </a:lnRef>
          <a:fillRef idx="2">
            <a:schemeClr val="accent3"/>
          </a:fillRef>
          <a:effectRef idx="1">
            <a:schemeClr val="accent3"/>
          </a:effectRef>
          <a:fontRef idx="minor">
            <a:schemeClr val="dk1"/>
          </a:fontRef>
        </p:style>
        <p:txBody>
          <a:bodyPr>
            <a:noAutofit/>
          </a:bodyPr>
          <a:lstStyle/>
          <a:p>
            <a:pPr algn="just"/>
            <a:r>
              <a:rPr lang="en-US" sz="2000" b="1" dirty="0" err="1">
                <a:latin typeface="Arial Black" pitchFamily="34" charset="0"/>
              </a:rPr>
              <a:t>Gurdwara</a:t>
            </a:r>
            <a:r>
              <a:rPr lang="en-US" sz="2000" dirty="0">
                <a:latin typeface="Arial Black" pitchFamily="34" charset="0"/>
              </a:rPr>
              <a:t> Sri </a:t>
            </a:r>
            <a:r>
              <a:rPr lang="en-US" sz="2000" b="1" dirty="0">
                <a:latin typeface="Arial Black" pitchFamily="34" charset="0"/>
              </a:rPr>
              <a:t>Tarn </a:t>
            </a:r>
            <a:r>
              <a:rPr lang="en-US" sz="2000" b="1" dirty="0" err="1">
                <a:latin typeface="Arial Black" pitchFamily="34" charset="0"/>
              </a:rPr>
              <a:t>Taran</a:t>
            </a:r>
            <a:r>
              <a:rPr lang="en-US" sz="2000" b="1" dirty="0">
                <a:latin typeface="Arial Black" pitchFamily="34" charset="0"/>
              </a:rPr>
              <a:t> Sahib</a:t>
            </a:r>
            <a:r>
              <a:rPr lang="en-US" sz="1400" dirty="0">
                <a:latin typeface="Arial Black" pitchFamily="34" charset="0"/>
              </a:rPr>
              <a:t> is a </a:t>
            </a:r>
            <a:r>
              <a:rPr lang="en-US" sz="1400" b="1" dirty="0" err="1">
                <a:latin typeface="Arial Black" pitchFamily="34" charset="0"/>
              </a:rPr>
              <a:t>gurdwara</a:t>
            </a:r>
            <a:r>
              <a:rPr lang="en-US" sz="1400" dirty="0">
                <a:latin typeface="Arial Black" pitchFamily="34" charset="0"/>
              </a:rPr>
              <a:t> established by the fifth guru, Guru </a:t>
            </a:r>
            <a:r>
              <a:rPr lang="en-US" sz="1400" dirty="0" err="1">
                <a:latin typeface="Arial Black" pitchFamily="34" charset="0"/>
              </a:rPr>
              <a:t>Arjan</a:t>
            </a:r>
            <a:r>
              <a:rPr lang="en-US" sz="1400" dirty="0">
                <a:latin typeface="Arial Black" pitchFamily="34" charset="0"/>
              </a:rPr>
              <a:t> Dev, </a:t>
            </a:r>
            <a:r>
              <a:rPr lang="en-US" sz="1400" dirty="0" err="1">
                <a:latin typeface="Arial Black" pitchFamily="34" charset="0"/>
              </a:rPr>
              <a:t>Sher</a:t>
            </a:r>
            <a:r>
              <a:rPr lang="en-US" sz="1400" dirty="0">
                <a:latin typeface="Arial Black" pitchFamily="34" charset="0"/>
              </a:rPr>
              <a:t>-e-</a:t>
            </a:r>
            <a:r>
              <a:rPr lang="en-US" sz="1400" dirty="0" err="1">
                <a:latin typeface="Arial Black" pitchFamily="34" charset="0"/>
              </a:rPr>
              <a:t>Panjab</a:t>
            </a:r>
            <a:r>
              <a:rPr lang="en-US" sz="1400" dirty="0">
                <a:latin typeface="Arial Black" pitchFamily="34" charset="0"/>
              </a:rPr>
              <a:t> gold-plated the </a:t>
            </a:r>
            <a:r>
              <a:rPr lang="en-US" sz="1400" b="1" dirty="0" err="1">
                <a:latin typeface="Arial Black" pitchFamily="34" charset="0"/>
              </a:rPr>
              <a:t>Darbar</a:t>
            </a:r>
            <a:r>
              <a:rPr lang="en-US" sz="1400" b="1" dirty="0">
                <a:latin typeface="Arial Black" pitchFamily="34" charset="0"/>
              </a:rPr>
              <a:t> Sahib Tarn </a:t>
            </a:r>
            <a:r>
              <a:rPr lang="en-US" sz="1400" b="1" dirty="0" err="1">
                <a:latin typeface="Arial Black" pitchFamily="34" charset="0"/>
              </a:rPr>
              <a:t>Taran</a:t>
            </a:r>
            <a:r>
              <a:rPr lang="en-US" sz="1400" dirty="0">
                <a:latin typeface="Arial Black" pitchFamily="34" charset="0"/>
              </a:rPr>
              <a:t>, as he did with the </a:t>
            </a:r>
            <a:r>
              <a:rPr lang="en-US" sz="1400" b="1" dirty="0" err="1">
                <a:latin typeface="Arial Black" pitchFamily="34" charset="0"/>
              </a:rPr>
              <a:t>Harmandir</a:t>
            </a:r>
            <a:r>
              <a:rPr lang="en-US" sz="1400" b="1" dirty="0">
                <a:latin typeface="Arial Black" pitchFamily="34" charset="0"/>
              </a:rPr>
              <a:t> Sahib</a:t>
            </a:r>
            <a:r>
              <a:rPr lang="en-US" sz="1400" dirty="0">
                <a:latin typeface="Arial Black" pitchFamily="34" charset="0"/>
              </a:rPr>
              <a:t> at Amritsar and </a:t>
            </a:r>
            <a:r>
              <a:rPr lang="en-US" sz="1400" dirty="0" err="1">
                <a:latin typeface="Arial Black" pitchFamily="34" charset="0"/>
              </a:rPr>
              <a:t>kashi</a:t>
            </a:r>
            <a:r>
              <a:rPr lang="en-US" sz="1400" dirty="0">
                <a:latin typeface="Arial Black" pitchFamily="34" charset="0"/>
              </a:rPr>
              <a:t> </a:t>
            </a:r>
            <a:r>
              <a:rPr lang="en-US" sz="1400" dirty="0" err="1">
                <a:latin typeface="Arial Black" pitchFamily="34" charset="0"/>
              </a:rPr>
              <a:t>vishwanath</a:t>
            </a:r>
            <a:r>
              <a:rPr lang="en-US" sz="1400" dirty="0">
                <a:latin typeface="Arial Black" pitchFamily="34" charset="0"/>
              </a:rPr>
              <a:t> temple in </a:t>
            </a:r>
            <a:r>
              <a:rPr lang="en-US" sz="1400" dirty="0" err="1">
                <a:latin typeface="Arial Black" pitchFamily="34" charset="0"/>
              </a:rPr>
              <a:t>varanasi</a:t>
            </a:r>
            <a:r>
              <a:rPr lang="en-US" sz="1400" dirty="0">
                <a:latin typeface="Arial Black" pitchFamily="34" charset="0"/>
              </a:rPr>
              <a:t> </a:t>
            </a:r>
            <a:r>
              <a:rPr lang="en-US" sz="1400" b="1" dirty="0">
                <a:latin typeface="Arial Black" pitchFamily="34" charset="0"/>
              </a:rPr>
              <a:t> The site has the distinction of having the largest </a:t>
            </a:r>
            <a:r>
              <a:rPr lang="en-US" sz="1400" b="1" dirty="0" err="1">
                <a:latin typeface="Arial Black" pitchFamily="34" charset="0"/>
              </a:rPr>
              <a:t>sarovar</a:t>
            </a:r>
            <a:r>
              <a:rPr lang="en-US" sz="1400" b="1" dirty="0">
                <a:latin typeface="Arial Black" pitchFamily="34" charset="0"/>
              </a:rPr>
              <a:t> (water pond) of all the </a:t>
            </a:r>
            <a:r>
              <a:rPr lang="en-US" sz="1400" b="1" dirty="0" err="1">
                <a:latin typeface="Arial Black" pitchFamily="34" charset="0"/>
              </a:rPr>
              <a:t>gurdwaras</a:t>
            </a:r>
            <a:r>
              <a:rPr lang="en-US" sz="1400" b="1" dirty="0">
                <a:latin typeface="Arial Black" pitchFamily="34" charset="0"/>
              </a:rPr>
              <a:t>. It is famous for the monthly gathering of pilgrims on the day of </a:t>
            </a:r>
            <a:r>
              <a:rPr lang="en-US" sz="1400" b="1" dirty="0" err="1">
                <a:latin typeface="Arial Black" pitchFamily="34" charset="0"/>
              </a:rPr>
              <a:t>Amavas</a:t>
            </a:r>
            <a:r>
              <a:rPr lang="en-US" sz="1400" b="1" dirty="0">
                <a:latin typeface="Arial Black" pitchFamily="34" charset="0"/>
              </a:rPr>
              <a:t> (a no-moon night). It is near </a:t>
            </a:r>
            <a:r>
              <a:rPr lang="en-US" sz="1400" b="1" dirty="0" err="1">
                <a:latin typeface="Arial Black" pitchFamily="34" charset="0"/>
              </a:rPr>
              <a:t>Harmandir</a:t>
            </a:r>
            <a:r>
              <a:rPr lang="en-US" sz="1400" b="1" dirty="0">
                <a:latin typeface="Arial Black" pitchFamily="34" charset="0"/>
              </a:rPr>
              <a:t> Sahib, Amritsar.</a:t>
            </a:r>
          </a:p>
        </p:txBody>
      </p:sp>
      <p:pic>
        <p:nvPicPr>
          <p:cNvPr id="12" name="Content Placeholder 11" descr="800px-Sarovartarntaransahib.jpg"/>
          <p:cNvPicPr>
            <a:picLocks noGrp="1" noChangeAspect="1"/>
          </p:cNvPicPr>
          <p:nvPr>
            <p:ph sz="half" idx="1"/>
          </p:nvPr>
        </p:nvPicPr>
        <p:blipFill>
          <a:blip r:embed="rId2" cstate="print"/>
          <a:stretch>
            <a:fillRect/>
          </a:stretch>
        </p:blipFill>
        <p:spPr>
          <a:xfrm>
            <a:off x="0" y="1844824"/>
            <a:ext cx="4495800" cy="5013176"/>
          </a:xfrm>
        </p:spPr>
      </p:pic>
      <p:pic>
        <p:nvPicPr>
          <p:cNvPr id="8" name="Content Placeholder 7" descr="gurdwara_sri_darbar_sahib_tarn_taran1.jpg"/>
          <p:cNvPicPr>
            <a:picLocks noGrp="1" noChangeAspect="1"/>
          </p:cNvPicPr>
          <p:nvPr>
            <p:ph sz="half" idx="2"/>
          </p:nvPr>
        </p:nvPicPr>
        <p:blipFill>
          <a:blip r:embed="rId3" cstate="print"/>
          <a:stretch>
            <a:fillRect/>
          </a:stretch>
        </p:blipFill>
        <p:spPr>
          <a:xfrm>
            <a:off x="4499992" y="1844824"/>
            <a:ext cx="4644008" cy="5013176"/>
          </a:xfrm>
        </p:spPr>
      </p:pic>
    </p:spTree>
    <p:extLst>
      <p:ext uri="{BB962C8B-B14F-4D97-AF65-F5344CB8AC3E}">
        <p14:creationId xmlns:p14="http://schemas.microsoft.com/office/powerpoint/2010/main" val="29591134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730"/>
            <a:ext cx="5436096" cy="1887102"/>
          </a:xfrm>
        </p:spPr>
        <p:style>
          <a:lnRef idx="2">
            <a:schemeClr val="accent1">
              <a:shade val="50000"/>
            </a:schemeClr>
          </a:lnRef>
          <a:fillRef idx="1">
            <a:schemeClr val="accent1"/>
          </a:fillRef>
          <a:effectRef idx="0">
            <a:schemeClr val="accent1"/>
          </a:effectRef>
          <a:fontRef idx="minor">
            <a:schemeClr val="lt1"/>
          </a:fontRef>
        </p:style>
        <p:txBody>
          <a:bodyPr>
            <a:noAutofit/>
          </a:bodyPr>
          <a:lstStyle/>
          <a:p>
            <a:pPr algn="l"/>
            <a:br>
              <a:rPr lang="en-US" sz="1400" b="1" dirty="0">
                <a:solidFill>
                  <a:schemeClr val="tx1"/>
                </a:solidFill>
              </a:rPr>
            </a:br>
            <a:br>
              <a:rPr lang="en-US" sz="1400" b="1" dirty="0">
                <a:solidFill>
                  <a:schemeClr val="tx1"/>
                </a:solidFill>
              </a:rPr>
            </a:br>
            <a:br>
              <a:rPr lang="en-US" sz="1400" b="1" dirty="0">
                <a:solidFill>
                  <a:schemeClr val="tx1"/>
                </a:solidFill>
              </a:rPr>
            </a:br>
            <a:br>
              <a:rPr lang="en-US" sz="1400" b="1" dirty="0">
                <a:solidFill>
                  <a:schemeClr val="tx1"/>
                </a:solidFill>
              </a:rPr>
            </a:br>
            <a:r>
              <a:rPr lang="en-US" sz="3200" b="1" dirty="0" err="1">
                <a:latin typeface="+mn-lt"/>
              </a:rPr>
              <a:t>Harike</a:t>
            </a:r>
            <a:r>
              <a:rPr lang="en-US" sz="3200" b="1" dirty="0">
                <a:latin typeface="+mn-lt"/>
              </a:rPr>
              <a:t> Wetland </a:t>
            </a:r>
            <a:br>
              <a:rPr lang="en-US" sz="1400" b="1" dirty="0">
                <a:solidFill>
                  <a:schemeClr val="tx1"/>
                </a:solidFill>
              </a:rPr>
            </a:br>
            <a:r>
              <a:rPr lang="en-US" sz="1800" b="1" dirty="0" err="1">
                <a:solidFill>
                  <a:schemeClr val="tx1"/>
                </a:solidFill>
                <a:latin typeface="+mn-lt"/>
              </a:rPr>
              <a:t>Harike</a:t>
            </a:r>
            <a:r>
              <a:rPr lang="en-US" sz="1800" b="1" dirty="0">
                <a:solidFill>
                  <a:schemeClr val="tx1"/>
                </a:solidFill>
                <a:latin typeface="+mn-lt"/>
              </a:rPr>
              <a:t> Wetland also known as "Hari-</a:t>
            </a:r>
            <a:r>
              <a:rPr lang="en-US" sz="1800" b="1" dirty="0" err="1">
                <a:solidFill>
                  <a:schemeClr val="tx1"/>
                </a:solidFill>
                <a:latin typeface="+mn-lt"/>
              </a:rPr>
              <a:t>ke</a:t>
            </a:r>
            <a:r>
              <a:rPr lang="en-US" sz="1800" b="1" dirty="0">
                <a:solidFill>
                  <a:schemeClr val="tx1"/>
                </a:solidFill>
                <a:latin typeface="+mn-lt"/>
              </a:rPr>
              <a:t>-</a:t>
            </a:r>
            <a:r>
              <a:rPr lang="en-US" sz="1800" b="1" dirty="0" err="1">
                <a:solidFill>
                  <a:schemeClr val="tx1"/>
                </a:solidFill>
                <a:latin typeface="+mn-lt"/>
              </a:rPr>
              <a:t>Pattan</a:t>
            </a:r>
            <a:r>
              <a:rPr lang="en-US" sz="1800" b="1" dirty="0">
                <a:solidFill>
                  <a:schemeClr val="tx1"/>
                </a:solidFill>
                <a:latin typeface="+mn-lt"/>
              </a:rPr>
              <a:t>", with the </a:t>
            </a:r>
            <a:r>
              <a:rPr lang="en-US" sz="1800" b="1" dirty="0" err="1">
                <a:solidFill>
                  <a:schemeClr val="tx1"/>
                </a:solidFill>
                <a:latin typeface="+mn-lt"/>
              </a:rPr>
              <a:t>Harike</a:t>
            </a:r>
            <a:r>
              <a:rPr lang="en-US" sz="1800" b="1" dirty="0">
                <a:solidFill>
                  <a:schemeClr val="tx1"/>
                </a:solidFill>
                <a:latin typeface="+mn-lt"/>
              </a:rPr>
              <a:t> Lake in the deeper part of it, is the largest wetland in northern India in the border of Tarn </a:t>
            </a:r>
            <a:r>
              <a:rPr lang="en-US" sz="1800" b="1" dirty="0" err="1">
                <a:solidFill>
                  <a:schemeClr val="tx1"/>
                </a:solidFill>
                <a:latin typeface="+mn-lt"/>
              </a:rPr>
              <a:t>taran</a:t>
            </a:r>
            <a:r>
              <a:rPr lang="en-US" sz="1800" b="1" dirty="0">
                <a:solidFill>
                  <a:schemeClr val="tx1"/>
                </a:solidFill>
                <a:latin typeface="+mn-lt"/>
              </a:rPr>
              <a:t> Sahib district and  </a:t>
            </a:r>
            <a:r>
              <a:rPr lang="en-US" sz="1800" b="1" dirty="0" err="1">
                <a:solidFill>
                  <a:schemeClr val="tx1"/>
                </a:solidFill>
                <a:latin typeface="+mn-lt"/>
              </a:rPr>
              <a:t>Ferozpur</a:t>
            </a:r>
            <a:r>
              <a:rPr lang="en-US" sz="1800" b="1" dirty="0">
                <a:solidFill>
                  <a:schemeClr val="tx1"/>
                </a:solidFill>
                <a:latin typeface="+mn-lt"/>
              </a:rPr>
              <a:t> district of the Punjab state in India.</a:t>
            </a:r>
            <a:br>
              <a:rPr lang="en-US" sz="1800" b="1" dirty="0">
                <a:solidFill>
                  <a:schemeClr val="tx1"/>
                </a:solidFill>
                <a:latin typeface="+mn-lt"/>
              </a:rPr>
            </a:br>
            <a:endParaRPr lang="en-US" sz="5400" b="1" dirty="0">
              <a:solidFill>
                <a:schemeClr val="tx1"/>
              </a:solidFill>
            </a:endParaRPr>
          </a:p>
        </p:txBody>
      </p:sp>
      <p:pic>
        <p:nvPicPr>
          <p:cNvPr id="6" name="Content Placeholder 5" descr="597529681Amritsar_Harike_Wetland_Main.jpg"/>
          <p:cNvPicPr>
            <a:picLocks noGrp="1" noChangeAspect="1"/>
          </p:cNvPicPr>
          <p:nvPr>
            <p:ph sz="half" idx="2"/>
          </p:nvPr>
        </p:nvPicPr>
        <p:blipFill>
          <a:blip r:embed="rId2" cstate="print"/>
          <a:stretch>
            <a:fillRect/>
          </a:stretch>
        </p:blipFill>
        <p:spPr>
          <a:xfrm>
            <a:off x="5508104" y="1844824"/>
            <a:ext cx="3647887" cy="5013176"/>
          </a:xfrm>
        </p:spPr>
      </p:pic>
      <p:sp>
        <p:nvSpPr>
          <p:cNvPr id="4" name="AutoShape 4" descr="C:\Users\.hp\Desktop\amritsar-district-hindustan-january-wetland-migratory-amritsar_71210be6-3c53-11ea-8d17-9068169bb2f5.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4102" name="Picture 6" descr="Every year, lakhs of winged guests from Siberia, Russia, Kazakhstan and other low temperature regions start arriving at the world famous bird sanctuary in the first week of Novemb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16832"/>
            <a:ext cx="5508104" cy="4941168"/>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7" descr="harike-wetland.jpg"/>
          <p:cNvPicPr>
            <a:picLocks noChangeAspect="1"/>
          </p:cNvPicPr>
          <p:nvPr/>
        </p:nvPicPr>
        <p:blipFill>
          <a:blip r:embed="rId4" cstate="print"/>
          <a:stretch>
            <a:fillRect/>
          </a:stretch>
        </p:blipFill>
        <p:spPr>
          <a:xfrm>
            <a:off x="5364088" y="17201"/>
            <a:ext cx="3779912" cy="2456014"/>
          </a:xfrm>
          <a:prstGeom prst="rect">
            <a:avLst/>
          </a:prstGeom>
        </p:spPr>
      </p:pic>
    </p:spTree>
    <p:extLst>
      <p:ext uri="{BB962C8B-B14F-4D97-AF65-F5344CB8AC3E}">
        <p14:creationId xmlns:p14="http://schemas.microsoft.com/office/powerpoint/2010/main" val="36011372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CBA4626-0DF7-4117-80FC-1EF3A08192C1}"/>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0299" y="30235"/>
            <a:ext cx="6813701" cy="6827765"/>
          </a:xfrm>
        </p:spPr>
      </p:pic>
      <p:sp>
        <p:nvSpPr>
          <p:cNvPr id="7" name="TextBox 6">
            <a:extLst>
              <a:ext uri="{FF2B5EF4-FFF2-40B4-BE49-F238E27FC236}">
                <a16:creationId xmlns:a16="http://schemas.microsoft.com/office/drawing/2014/main" id="{A5E4BE64-AEC2-4D14-AE9B-2A37F7B46390}"/>
              </a:ext>
            </a:extLst>
          </p:cNvPr>
          <p:cNvSpPr txBox="1"/>
          <p:nvPr/>
        </p:nvSpPr>
        <p:spPr>
          <a:xfrm>
            <a:off x="-12251" y="464369"/>
            <a:ext cx="2305147" cy="6186309"/>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just"/>
            <a:r>
              <a:rPr lang="en-GB" sz="2400" b="0" i="0" dirty="0">
                <a:solidFill>
                  <a:schemeClr val="accent5">
                    <a:lumMod val="50000"/>
                  </a:schemeClr>
                </a:solidFill>
                <a:effectLst/>
                <a:latin typeface="Lora"/>
              </a:rPr>
              <a:t>Gurdwara </a:t>
            </a:r>
            <a:r>
              <a:rPr lang="en-GB" sz="2400" b="0" i="0" dirty="0" err="1">
                <a:solidFill>
                  <a:schemeClr val="accent5">
                    <a:lumMod val="50000"/>
                  </a:schemeClr>
                </a:solidFill>
                <a:effectLst/>
                <a:latin typeface="Lora"/>
              </a:rPr>
              <a:t>Tilla</a:t>
            </a:r>
            <a:r>
              <a:rPr lang="en-GB" sz="2400" b="0" i="0" dirty="0">
                <a:solidFill>
                  <a:schemeClr val="accent5">
                    <a:lumMod val="50000"/>
                  </a:schemeClr>
                </a:solidFill>
                <a:effectLst/>
                <a:latin typeface="Lora"/>
              </a:rPr>
              <a:t> Baba Farid is a popular religious attraction, located near Qila Mubarak. It is believed that before going to Pakpattan, Sufi Saint Baba Farid meditated here for 40 days</a:t>
            </a:r>
            <a:br>
              <a:rPr lang="en-GB" dirty="0"/>
            </a:br>
            <a:br>
              <a:rPr lang="en-GB" dirty="0"/>
            </a:br>
            <a:endParaRPr lang="en-GB" dirty="0"/>
          </a:p>
        </p:txBody>
      </p:sp>
      <p:sp>
        <p:nvSpPr>
          <p:cNvPr id="4" name="Rectangle 3"/>
          <p:cNvSpPr/>
          <p:nvPr/>
        </p:nvSpPr>
        <p:spPr>
          <a:xfrm>
            <a:off x="0" y="0"/>
            <a:ext cx="5372817"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GB" sz="2400" b="1" dirty="0" err="1">
                <a:solidFill>
                  <a:schemeClr val="accent1"/>
                </a:solidFill>
                <a:latin typeface="Lora"/>
              </a:rPr>
              <a:t>Gurdwara</a:t>
            </a:r>
            <a:r>
              <a:rPr lang="en-GB" sz="2400" b="1" dirty="0">
                <a:solidFill>
                  <a:schemeClr val="accent1"/>
                </a:solidFill>
                <a:latin typeface="Lora"/>
              </a:rPr>
              <a:t> </a:t>
            </a:r>
            <a:r>
              <a:rPr lang="en-GB" sz="2400" b="1" dirty="0" err="1">
                <a:solidFill>
                  <a:schemeClr val="accent1"/>
                </a:solidFill>
                <a:latin typeface="Lora"/>
              </a:rPr>
              <a:t>Tilla</a:t>
            </a:r>
            <a:r>
              <a:rPr lang="en-GB" sz="2400" b="1" dirty="0">
                <a:solidFill>
                  <a:schemeClr val="accent1"/>
                </a:solidFill>
                <a:latin typeface="Lora"/>
              </a:rPr>
              <a:t> Baba </a:t>
            </a:r>
            <a:r>
              <a:rPr lang="en-GB" sz="2400" b="1" dirty="0" err="1">
                <a:solidFill>
                  <a:schemeClr val="accent1"/>
                </a:solidFill>
                <a:latin typeface="Lora"/>
              </a:rPr>
              <a:t>Farid</a:t>
            </a:r>
            <a:r>
              <a:rPr lang="en-GB" sz="2400" b="1" dirty="0">
                <a:solidFill>
                  <a:schemeClr val="accent1"/>
                </a:solidFill>
                <a:latin typeface="Lora"/>
              </a:rPr>
              <a:t>, Faridkot</a:t>
            </a:r>
            <a:endParaRPr lang="en-IN" sz="2400" dirty="0"/>
          </a:p>
        </p:txBody>
      </p:sp>
    </p:spTree>
    <p:extLst>
      <p:ext uri="{BB962C8B-B14F-4D97-AF65-F5344CB8AC3E}">
        <p14:creationId xmlns:p14="http://schemas.microsoft.com/office/powerpoint/2010/main" val="36460523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88C3B-EB33-41AB-A33B-5CFC127832D0}"/>
              </a:ext>
            </a:extLst>
          </p:cNvPr>
          <p:cNvSpPr>
            <a:spLocks noGrp="1"/>
          </p:cNvSpPr>
          <p:nvPr>
            <p:ph type="title"/>
          </p:nvPr>
        </p:nvSpPr>
        <p:spPr>
          <a:xfrm>
            <a:off x="0" y="0"/>
            <a:ext cx="9144000" cy="764704"/>
          </a:xfrm>
        </p:spPr>
        <p:style>
          <a:lnRef idx="1">
            <a:schemeClr val="accent2"/>
          </a:lnRef>
          <a:fillRef idx="2">
            <a:schemeClr val="accent2"/>
          </a:fillRef>
          <a:effectRef idx="1">
            <a:schemeClr val="accent2"/>
          </a:effectRef>
          <a:fontRef idx="minor">
            <a:schemeClr val="dk1"/>
          </a:fontRef>
        </p:style>
        <p:txBody>
          <a:bodyPr>
            <a:noAutofit/>
          </a:bodyPr>
          <a:lstStyle/>
          <a:p>
            <a:pPr algn="ctr"/>
            <a:r>
              <a:rPr lang="en-GB" sz="4800" b="1" dirty="0">
                <a:solidFill>
                  <a:schemeClr val="accent5">
                    <a:lumMod val="50000"/>
                  </a:schemeClr>
                </a:solidFill>
              </a:rPr>
              <a:t>Raj Mahal , Faridkot</a:t>
            </a:r>
          </a:p>
        </p:txBody>
      </p:sp>
      <p:pic>
        <p:nvPicPr>
          <p:cNvPr id="5" name="Content Placeholder 4">
            <a:extLst>
              <a:ext uri="{FF2B5EF4-FFF2-40B4-BE49-F238E27FC236}">
                <a16:creationId xmlns:a16="http://schemas.microsoft.com/office/drawing/2014/main" id="{701EE4F7-571F-4C98-9A48-32F7C38F72E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55776" y="764704"/>
            <a:ext cx="6588224" cy="6093296"/>
          </a:xfrm>
        </p:spPr>
      </p:pic>
      <p:sp>
        <p:nvSpPr>
          <p:cNvPr id="7" name="TextBox 6">
            <a:extLst>
              <a:ext uri="{FF2B5EF4-FFF2-40B4-BE49-F238E27FC236}">
                <a16:creationId xmlns:a16="http://schemas.microsoft.com/office/drawing/2014/main" id="{A544EC5C-9B86-4D76-BDC1-2EAED579C87C}"/>
              </a:ext>
            </a:extLst>
          </p:cNvPr>
          <p:cNvSpPr txBox="1"/>
          <p:nvPr/>
        </p:nvSpPr>
        <p:spPr>
          <a:xfrm>
            <a:off x="0" y="764704"/>
            <a:ext cx="2555776" cy="535531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GB" sz="1900" b="1" i="0" dirty="0">
                <a:solidFill>
                  <a:srgbClr val="332E94"/>
                </a:solidFill>
                <a:effectLst/>
              </a:rPr>
              <a:t>An example of the Gothic style of architecture, the Raj Mahal was built during the reign of Maharaja Balbir Singh, at the end of the 19th century. The complex comprises a group of buildings within a vast and irregular-walled enclosure. a hospital </a:t>
            </a:r>
            <a:r>
              <a:rPr lang="en-GB" sz="1900" b="1" i="0" dirty="0" err="1">
                <a:solidFill>
                  <a:srgbClr val="332E94"/>
                </a:solidFill>
                <a:effectLst/>
              </a:rPr>
              <a:t>today.Spread</a:t>
            </a:r>
            <a:r>
              <a:rPr lang="en-GB" sz="1900" b="1" i="0" dirty="0">
                <a:solidFill>
                  <a:srgbClr val="332E94"/>
                </a:solidFill>
                <a:effectLst/>
              </a:rPr>
              <a:t> over 15 acres, the splendid lawns were considered a remarkable achievement in this arid area.</a:t>
            </a:r>
            <a:endParaRPr lang="en-GB" sz="1900" b="1" dirty="0"/>
          </a:p>
        </p:txBody>
      </p:sp>
    </p:spTree>
    <p:extLst>
      <p:ext uri="{BB962C8B-B14F-4D97-AF65-F5344CB8AC3E}">
        <p14:creationId xmlns:p14="http://schemas.microsoft.com/office/powerpoint/2010/main" val="30745602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BD390-BA96-42DD-B69D-D62E5081C472}"/>
              </a:ext>
            </a:extLst>
          </p:cNvPr>
          <p:cNvSpPr>
            <a:spLocks noGrp="1"/>
          </p:cNvSpPr>
          <p:nvPr>
            <p:ph type="title"/>
          </p:nvPr>
        </p:nvSpPr>
        <p:spPr>
          <a:xfrm>
            <a:off x="0" y="0"/>
            <a:ext cx="9144000" cy="69269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GB" sz="2400" b="1" i="0" u="none" strike="noStrike" dirty="0">
                <a:solidFill>
                  <a:schemeClr val="accent5">
                    <a:lumMod val="50000"/>
                  </a:schemeClr>
                </a:solidFill>
                <a:effectLst/>
                <a:latin typeface="Roboto"/>
              </a:rPr>
              <a:t>Indo-Pak Retreat Ceremony, </a:t>
            </a:r>
            <a:r>
              <a:rPr lang="en-GB" sz="2400" b="1" i="0" u="none" strike="noStrike" dirty="0" err="1">
                <a:solidFill>
                  <a:schemeClr val="accent5">
                    <a:lumMod val="50000"/>
                  </a:schemeClr>
                </a:solidFill>
                <a:effectLst/>
                <a:latin typeface="Roboto"/>
              </a:rPr>
              <a:t>Hussainiwala</a:t>
            </a:r>
            <a:r>
              <a:rPr lang="en-GB" sz="2400" b="1" i="0" u="none" strike="noStrike" dirty="0">
                <a:solidFill>
                  <a:schemeClr val="accent5">
                    <a:lumMod val="50000"/>
                  </a:schemeClr>
                </a:solidFill>
                <a:effectLst/>
                <a:latin typeface="Roboto"/>
              </a:rPr>
              <a:t> Border</a:t>
            </a:r>
            <a:br>
              <a:rPr lang="en-GB" sz="2800" b="1" i="0" u="none" strike="noStrike" dirty="0">
                <a:solidFill>
                  <a:srgbClr val="000000"/>
                </a:solidFill>
                <a:effectLst/>
                <a:latin typeface="Roboto"/>
              </a:rPr>
            </a:br>
            <a:endParaRPr lang="en-GB" sz="2800" dirty="0"/>
          </a:p>
        </p:txBody>
      </p:sp>
      <p:pic>
        <p:nvPicPr>
          <p:cNvPr id="5" name="Content Placeholder 4">
            <a:extLst>
              <a:ext uri="{FF2B5EF4-FFF2-40B4-BE49-F238E27FC236}">
                <a16:creationId xmlns:a16="http://schemas.microsoft.com/office/drawing/2014/main" id="{28F00B42-0BD2-48AE-AB91-84CD5F06E9A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11761" y="692696"/>
            <a:ext cx="6732240" cy="6165303"/>
          </a:xfrm>
        </p:spPr>
      </p:pic>
      <p:sp>
        <p:nvSpPr>
          <p:cNvPr id="7" name="TextBox 6">
            <a:extLst>
              <a:ext uri="{FF2B5EF4-FFF2-40B4-BE49-F238E27FC236}">
                <a16:creationId xmlns:a16="http://schemas.microsoft.com/office/drawing/2014/main" id="{582755E9-C53F-4FEF-ACAE-7EE9DEECD0A9}"/>
              </a:ext>
            </a:extLst>
          </p:cNvPr>
          <p:cNvSpPr txBox="1"/>
          <p:nvPr/>
        </p:nvSpPr>
        <p:spPr>
          <a:xfrm>
            <a:off x="1" y="692696"/>
            <a:ext cx="2411759" cy="618630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GB" b="0" i="0" dirty="0">
                <a:solidFill>
                  <a:schemeClr val="accent5">
                    <a:lumMod val="50000"/>
                  </a:schemeClr>
                </a:solidFill>
                <a:effectLst/>
                <a:latin typeface="Open Sans"/>
              </a:rPr>
              <a:t>Sun starts setting, the weird silence on the </a:t>
            </a:r>
            <a:r>
              <a:rPr lang="en-GB" b="0" i="0" dirty="0" err="1">
                <a:solidFill>
                  <a:schemeClr val="accent5">
                    <a:lumMod val="50000"/>
                  </a:schemeClr>
                </a:solidFill>
                <a:effectLst/>
                <a:latin typeface="Open Sans"/>
              </a:rPr>
              <a:t>Hussainiwala</a:t>
            </a:r>
            <a:r>
              <a:rPr lang="en-GB" b="0" i="0" dirty="0">
                <a:solidFill>
                  <a:schemeClr val="accent5">
                    <a:lumMod val="50000"/>
                  </a:schemeClr>
                </a:solidFill>
                <a:effectLst/>
                <a:latin typeface="Open Sans"/>
              </a:rPr>
              <a:t> border, 11 km away from Ferozepur, is ruptured by the clattering and thunderclap of heavy boots of the well-dressed in </a:t>
            </a:r>
            <a:r>
              <a:rPr lang="en-GB" b="0" i="0" dirty="0" err="1">
                <a:solidFill>
                  <a:schemeClr val="accent5">
                    <a:lumMod val="50000"/>
                  </a:schemeClr>
                </a:solidFill>
                <a:effectLst/>
                <a:latin typeface="Open Sans"/>
              </a:rPr>
              <a:t>Kahki</a:t>
            </a:r>
            <a:r>
              <a:rPr lang="en-GB" b="0" i="0" dirty="0">
                <a:solidFill>
                  <a:schemeClr val="accent5">
                    <a:lumMod val="50000"/>
                  </a:schemeClr>
                </a:solidFill>
                <a:effectLst/>
                <a:latin typeface="Open Sans"/>
              </a:rPr>
              <a:t> uniform, Indian BSF </a:t>
            </a:r>
            <a:r>
              <a:rPr lang="en-GB" b="0" i="0" dirty="0" err="1">
                <a:solidFill>
                  <a:schemeClr val="accent5">
                    <a:lumMod val="50000"/>
                  </a:schemeClr>
                </a:solidFill>
                <a:effectLst/>
                <a:latin typeface="Open Sans"/>
              </a:rPr>
              <a:t>Jawans</a:t>
            </a:r>
            <a:r>
              <a:rPr lang="en-GB" b="0" i="0" dirty="0">
                <a:solidFill>
                  <a:schemeClr val="accent5">
                    <a:lumMod val="50000"/>
                  </a:schemeClr>
                </a:solidFill>
                <a:effectLst/>
                <a:latin typeface="Open Sans"/>
              </a:rPr>
              <a:t> who equalize their counter part, the sound of Peshawari </a:t>
            </a:r>
            <a:r>
              <a:rPr lang="en-GB" b="0" i="0" dirty="0" err="1">
                <a:solidFill>
                  <a:schemeClr val="accent5">
                    <a:lumMod val="50000"/>
                  </a:schemeClr>
                </a:solidFill>
                <a:effectLst/>
                <a:latin typeface="Open Sans"/>
              </a:rPr>
              <a:t>Chapples</a:t>
            </a:r>
            <a:r>
              <a:rPr lang="en-GB" b="0" i="0" dirty="0">
                <a:solidFill>
                  <a:schemeClr val="accent5">
                    <a:lumMod val="50000"/>
                  </a:schemeClr>
                </a:solidFill>
                <a:effectLst/>
                <a:latin typeface="Open Sans"/>
              </a:rPr>
              <a:t> of salwar-kurta dressed Pakistani Rangers and both of them match their every movement, motion and step with each other</a:t>
            </a:r>
            <a:r>
              <a:rPr lang="en-GB" dirty="0">
                <a:solidFill>
                  <a:schemeClr val="accent5">
                    <a:lumMod val="50000"/>
                  </a:schemeClr>
                </a:solidFill>
                <a:latin typeface="Open Sans"/>
              </a:rPr>
              <a:t>.</a:t>
            </a:r>
            <a:endParaRPr lang="en-GB" dirty="0">
              <a:solidFill>
                <a:schemeClr val="accent5">
                  <a:lumMod val="50000"/>
                </a:schemeClr>
              </a:solidFill>
            </a:endParaRPr>
          </a:p>
        </p:txBody>
      </p:sp>
    </p:spTree>
    <p:extLst>
      <p:ext uri="{BB962C8B-B14F-4D97-AF65-F5344CB8AC3E}">
        <p14:creationId xmlns:p14="http://schemas.microsoft.com/office/powerpoint/2010/main" val="3558425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D5778-5AA9-4EFE-84FD-B536B6C67ED4}"/>
              </a:ext>
            </a:extLst>
          </p:cNvPr>
          <p:cNvSpPr>
            <a:spLocks noGrp="1"/>
          </p:cNvSpPr>
          <p:nvPr>
            <p:ph type="title"/>
          </p:nvPr>
        </p:nvSpPr>
        <p:spPr>
          <a:xfrm>
            <a:off x="0" y="1"/>
            <a:ext cx="9144000" cy="836711"/>
          </a:xfrm>
        </p:spPr>
        <p:style>
          <a:lnRef idx="1">
            <a:schemeClr val="accent2"/>
          </a:lnRef>
          <a:fillRef idx="2">
            <a:schemeClr val="accent2"/>
          </a:fillRef>
          <a:effectRef idx="1">
            <a:schemeClr val="accent2"/>
          </a:effectRef>
          <a:fontRef idx="minor">
            <a:schemeClr val="dk1"/>
          </a:fontRef>
        </p:style>
        <p:txBody>
          <a:bodyPr>
            <a:noAutofit/>
          </a:bodyPr>
          <a:lstStyle/>
          <a:p>
            <a:r>
              <a:rPr lang="en-GB" sz="3200" b="1" i="0" u="none" strike="noStrike" dirty="0" err="1">
                <a:solidFill>
                  <a:schemeClr val="accent5">
                    <a:lumMod val="50000"/>
                  </a:schemeClr>
                </a:solidFill>
                <a:effectLst/>
                <a:latin typeface="Roboto"/>
              </a:rPr>
              <a:t>Saragarhi</a:t>
            </a:r>
            <a:r>
              <a:rPr lang="en-GB" sz="3200" b="1" i="0" u="none" strike="noStrike" dirty="0">
                <a:solidFill>
                  <a:schemeClr val="accent5">
                    <a:lumMod val="50000"/>
                  </a:schemeClr>
                </a:solidFill>
                <a:effectLst/>
                <a:latin typeface="Roboto"/>
              </a:rPr>
              <a:t> Memorial, Ferozepur Cantt</a:t>
            </a:r>
            <a:br>
              <a:rPr lang="en-GB" sz="3200" b="1" i="0" u="none" strike="noStrike" dirty="0">
                <a:solidFill>
                  <a:srgbClr val="000000"/>
                </a:solidFill>
                <a:effectLst/>
                <a:latin typeface="Roboto"/>
              </a:rPr>
            </a:br>
            <a:endParaRPr lang="en-GB" sz="3200" dirty="0"/>
          </a:p>
        </p:txBody>
      </p:sp>
      <p:pic>
        <p:nvPicPr>
          <p:cNvPr id="5" name="Content Placeholder 4">
            <a:extLst>
              <a:ext uri="{FF2B5EF4-FFF2-40B4-BE49-F238E27FC236}">
                <a16:creationId xmlns:a16="http://schemas.microsoft.com/office/drawing/2014/main" id="{3935EB70-5467-46CE-9EF7-FAB5EC5E6FD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99792" y="807049"/>
            <a:ext cx="6448788" cy="6050951"/>
          </a:xfrm>
        </p:spPr>
      </p:pic>
      <p:sp>
        <p:nvSpPr>
          <p:cNvPr id="7" name="TextBox 6">
            <a:extLst>
              <a:ext uri="{FF2B5EF4-FFF2-40B4-BE49-F238E27FC236}">
                <a16:creationId xmlns:a16="http://schemas.microsoft.com/office/drawing/2014/main" id="{9C5D6D5D-0D46-458E-B503-7DED8D2D2CB8}"/>
              </a:ext>
            </a:extLst>
          </p:cNvPr>
          <p:cNvSpPr txBox="1"/>
          <p:nvPr/>
        </p:nvSpPr>
        <p:spPr>
          <a:xfrm>
            <a:off x="0" y="836712"/>
            <a:ext cx="2699792" cy="563231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GB" sz="2400" b="1" i="0" dirty="0" err="1">
                <a:solidFill>
                  <a:schemeClr val="accent5">
                    <a:lumMod val="50000"/>
                  </a:schemeClr>
                </a:solidFill>
                <a:effectLst/>
              </a:rPr>
              <a:t>Saragarhi</a:t>
            </a:r>
            <a:r>
              <a:rPr lang="en-GB" sz="2400" b="1" i="0" dirty="0">
                <a:solidFill>
                  <a:schemeClr val="accent5">
                    <a:lumMod val="50000"/>
                  </a:schemeClr>
                </a:solidFill>
                <a:effectLst/>
              </a:rPr>
              <a:t> Memorial Gurudwara has been built in the memory of 21 Sikh soldiers of the 36 Sikh Regiment who fell in heroic defence of Fort </a:t>
            </a:r>
            <a:r>
              <a:rPr lang="en-GB" sz="2400" b="1" i="0" dirty="0" err="1">
                <a:solidFill>
                  <a:schemeClr val="accent5">
                    <a:lumMod val="50000"/>
                  </a:schemeClr>
                </a:solidFill>
                <a:effectLst/>
              </a:rPr>
              <a:t>Saragarhi</a:t>
            </a:r>
            <a:r>
              <a:rPr lang="en-GB" sz="2400" b="1" i="0" dirty="0">
                <a:solidFill>
                  <a:schemeClr val="accent5">
                    <a:lumMod val="50000"/>
                  </a:schemeClr>
                </a:solidFill>
                <a:effectLst/>
              </a:rPr>
              <a:t> in </a:t>
            </a:r>
            <a:r>
              <a:rPr lang="en-GB" sz="2400" b="1" i="0" dirty="0" err="1">
                <a:solidFill>
                  <a:schemeClr val="accent5">
                    <a:lumMod val="50000"/>
                  </a:schemeClr>
                </a:solidFill>
                <a:effectLst/>
              </a:rPr>
              <a:t>Wazirstan</a:t>
            </a:r>
            <a:r>
              <a:rPr lang="en-GB" sz="2400" b="1" i="0" dirty="0">
                <a:solidFill>
                  <a:schemeClr val="accent5">
                    <a:lumMod val="50000"/>
                  </a:schemeClr>
                </a:solidFill>
                <a:effectLst/>
              </a:rPr>
              <a:t> on September, 12 1897 while defending the fort against an attack of ten thousand Pathans.</a:t>
            </a:r>
            <a:endParaRPr lang="en-GB" sz="2400" b="1" dirty="0">
              <a:solidFill>
                <a:schemeClr val="accent5">
                  <a:lumMod val="50000"/>
                </a:schemeClr>
              </a:solidFill>
            </a:endParaRPr>
          </a:p>
        </p:txBody>
      </p:sp>
    </p:spTree>
    <p:extLst>
      <p:ext uri="{BB962C8B-B14F-4D97-AF65-F5344CB8AC3E}">
        <p14:creationId xmlns:p14="http://schemas.microsoft.com/office/powerpoint/2010/main" val="68870602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410200" cy="33528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52801"/>
            <a:ext cx="9144000" cy="3505200"/>
          </a:xfrm>
          <a:prstGeom prst="rect">
            <a:avLst/>
          </a:prstGeom>
        </p:spPr>
      </p:pic>
      <p:sp>
        <p:nvSpPr>
          <p:cNvPr id="10" name="Rectangle 9"/>
          <p:cNvSpPr/>
          <p:nvPr/>
        </p:nvSpPr>
        <p:spPr>
          <a:xfrm>
            <a:off x="3733800" y="2462"/>
            <a:ext cx="5410200" cy="923330"/>
          </a:xfrm>
          <a:prstGeom prst="rect">
            <a:avLst/>
          </a:prstGeom>
        </p:spPr>
        <p:style>
          <a:lnRef idx="3">
            <a:schemeClr val="lt1"/>
          </a:lnRef>
          <a:fillRef idx="1">
            <a:schemeClr val="accent4"/>
          </a:fillRef>
          <a:effectRef idx="1">
            <a:schemeClr val="accent4"/>
          </a:effectRef>
          <a:fontRef idx="minor">
            <a:schemeClr val="lt1"/>
          </a:fontRef>
        </p:style>
        <p:txBody>
          <a:bodyPr wrap="square" lIns="91440" tIns="45720" rIns="91440" bIns="45720">
            <a:spAutoFit/>
          </a:bodyPr>
          <a:lstStyle/>
          <a:p>
            <a:pPr fontAlgn="base"/>
            <a:r>
              <a:rPr lang="en-US" sz="5400" b="1" dirty="0">
                <a:solidFill>
                  <a:schemeClr val="bg1"/>
                </a:solidFill>
                <a:latin typeface="Andalus" pitchFamily="18" charset="-78"/>
                <a:cs typeface="Andalus" pitchFamily="18" charset="-78"/>
              </a:rPr>
              <a:t>Jagatjit Palace</a:t>
            </a:r>
          </a:p>
        </p:txBody>
      </p:sp>
      <p:sp>
        <p:nvSpPr>
          <p:cNvPr id="12" name="TextBox 11"/>
          <p:cNvSpPr txBox="1"/>
          <p:nvPr/>
        </p:nvSpPr>
        <p:spPr>
          <a:xfrm>
            <a:off x="5004048" y="944441"/>
            <a:ext cx="4139952" cy="258532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n-IN" dirty="0"/>
              <a:t>Jagatjit </a:t>
            </a:r>
            <a:r>
              <a:rPr lang="en-IN" dirty="0" err="1"/>
              <a:t>Palace,now</a:t>
            </a:r>
            <a:r>
              <a:rPr lang="en-IN" dirty="0"/>
              <a:t> the </a:t>
            </a:r>
            <a:r>
              <a:rPr lang="en-IN" dirty="0" err="1"/>
              <a:t>Sainik</a:t>
            </a:r>
            <a:r>
              <a:rPr lang="en-IN" dirty="0"/>
              <a:t> School is housed in what was formerly the palace of the erstwhile Maharajah of </a:t>
            </a:r>
            <a:r>
              <a:rPr lang="en-IN" dirty="0" err="1"/>
              <a:t>Kapurthala</a:t>
            </a:r>
            <a:r>
              <a:rPr lang="en-IN" dirty="0"/>
              <a:t> state, Maharajah Jagatjit Singh. The palace building's architecture is based on the Palace of Versailles and Fontainebleau and is spread over a total area of 200 acres.</a:t>
            </a:r>
          </a:p>
          <a:p>
            <a:pPr algn="just"/>
            <a:endParaRPr lang="en-US" dirty="0">
              <a:latin typeface="AR CENA" pitchFamily="2" charset="0"/>
            </a:endParaRPr>
          </a:p>
        </p:txBody>
      </p:sp>
    </p:spTree>
    <p:extLst>
      <p:ext uri="{BB962C8B-B14F-4D97-AF65-F5344CB8AC3E}">
        <p14:creationId xmlns:p14="http://schemas.microsoft.com/office/powerpoint/2010/main" val="31306983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573017"/>
            <a:ext cx="9144000" cy="338437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0"/>
            <a:ext cx="4876800" cy="3570405"/>
          </a:xfrm>
          <a:prstGeom prst="rect">
            <a:avLst/>
          </a:prstGeom>
        </p:spPr>
      </p:pic>
      <p:sp>
        <p:nvSpPr>
          <p:cNvPr id="5" name="TextBox 4"/>
          <p:cNvSpPr txBox="1"/>
          <p:nvPr/>
        </p:nvSpPr>
        <p:spPr>
          <a:xfrm>
            <a:off x="0" y="-3993"/>
            <a:ext cx="4267200" cy="89255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3600" b="1" dirty="0">
                <a:solidFill>
                  <a:srgbClr val="002060"/>
                </a:solidFill>
                <a:latin typeface="Andalus" pitchFamily="18" charset="-78"/>
                <a:cs typeface="Andalus" pitchFamily="18" charset="-78"/>
              </a:rPr>
              <a:t>    </a:t>
            </a:r>
            <a:r>
              <a:rPr lang="en-US" sz="3600" b="1" dirty="0">
                <a:solidFill>
                  <a:schemeClr val="bg1"/>
                </a:solidFill>
                <a:latin typeface="Andalus" pitchFamily="18" charset="-78"/>
                <a:cs typeface="Andalus" pitchFamily="18" charset="-78"/>
              </a:rPr>
              <a:t>Moorish Mosque </a:t>
            </a:r>
          </a:p>
          <a:p>
            <a:endParaRPr lang="en-US" sz="1400" dirty="0"/>
          </a:p>
        </p:txBody>
      </p:sp>
      <p:sp>
        <p:nvSpPr>
          <p:cNvPr id="7" name="TextBox 6"/>
          <p:cNvSpPr txBox="1"/>
          <p:nvPr/>
        </p:nvSpPr>
        <p:spPr>
          <a:xfrm>
            <a:off x="0" y="708083"/>
            <a:ext cx="4267200"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en-IN" dirty="0"/>
              <a:t>An example of the secular history of </a:t>
            </a:r>
            <a:r>
              <a:rPr lang="en-IN" dirty="0" err="1"/>
              <a:t>Kapurthala</a:t>
            </a:r>
            <a:r>
              <a:rPr lang="en-IN" dirty="0"/>
              <a:t> is the Moorish Mosque, a replica of the Grand Mosque of </a:t>
            </a:r>
            <a:r>
              <a:rPr lang="en-IN" dirty="0" err="1"/>
              <a:t>Marakesh</a:t>
            </a:r>
            <a:r>
              <a:rPr lang="en-IN" dirty="0"/>
              <a:t>, Morocco, was built by a French architect, Monsieur M Manteaux. Its construction was commissioned by the last ruler of </a:t>
            </a:r>
            <a:r>
              <a:rPr lang="en-IN" dirty="0" err="1"/>
              <a:t>Kapurthala</a:t>
            </a:r>
            <a:r>
              <a:rPr lang="en-IN" dirty="0"/>
              <a:t>, Maharajah Jagatjit Singh and took 13 years to complete between 1917 and 1930.</a:t>
            </a:r>
          </a:p>
          <a:p>
            <a:pPr algn="just"/>
            <a:endParaRPr lang="en-US" dirty="0">
              <a:latin typeface="AR CENA" pitchFamily="2" charset="0"/>
            </a:endParaRPr>
          </a:p>
        </p:txBody>
      </p:sp>
    </p:spTree>
    <p:extLst>
      <p:ext uri="{BB962C8B-B14F-4D97-AF65-F5344CB8AC3E}">
        <p14:creationId xmlns:p14="http://schemas.microsoft.com/office/powerpoint/2010/main" val="29477967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5" y="-16493"/>
            <a:ext cx="4572000" cy="3429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0142" y="18143"/>
            <a:ext cx="4553857" cy="6858000"/>
          </a:xfrm>
          <a:prstGeom prst="rect">
            <a:avLst/>
          </a:prstGeom>
        </p:spPr>
      </p:pic>
      <p:sp>
        <p:nvSpPr>
          <p:cNvPr id="4" name="TextBox 3"/>
          <p:cNvSpPr txBox="1"/>
          <p:nvPr/>
        </p:nvSpPr>
        <p:spPr>
          <a:xfrm>
            <a:off x="4611669" y="18143"/>
            <a:ext cx="453233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3600" b="1" dirty="0">
                <a:solidFill>
                  <a:srgbClr val="002060"/>
                </a:solidFill>
                <a:latin typeface="Andalus" pitchFamily="18" charset="-78"/>
                <a:cs typeface="Andalus" pitchFamily="18" charset="-78"/>
              </a:rPr>
              <a:t>Gurudwara Ber Sahib</a:t>
            </a:r>
          </a:p>
          <a:p>
            <a:endParaRPr lang="en-US" dirty="0"/>
          </a:p>
        </p:txBody>
      </p:sp>
      <p:sp>
        <p:nvSpPr>
          <p:cNvPr id="7" name="TextBox 6"/>
          <p:cNvSpPr txBox="1"/>
          <p:nvPr/>
        </p:nvSpPr>
        <p:spPr>
          <a:xfrm>
            <a:off x="4567013" y="941473"/>
            <a:ext cx="4576987"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latin typeface="AR CENA" pitchFamily="2" charset="0"/>
              </a:rPr>
              <a:t>The 550th Birth Anniversary of </a:t>
            </a:r>
            <a:r>
              <a:rPr lang="en-US" dirty="0">
                <a:latin typeface="+mj-lt"/>
              </a:rPr>
              <a:t>Guru Nanak </a:t>
            </a:r>
            <a:r>
              <a:rPr lang="en-US" dirty="0" err="1">
                <a:latin typeface="+mj-lt"/>
              </a:rPr>
              <a:t>Dev</a:t>
            </a:r>
            <a:r>
              <a:rPr lang="en-US" dirty="0">
                <a:latin typeface="+mj-lt"/>
              </a:rPr>
              <a:t> </a:t>
            </a:r>
            <a:r>
              <a:rPr lang="en-US" dirty="0" err="1">
                <a:latin typeface="+mj-lt"/>
              </a:rPr>
              <a:t>ji</a:t>
            </a:r>
            <a:r>
              <a:rPr lang="en-US" dirty="0">
                <a:latin typeface="+mj-lt"/>
              </a:rPr>
              <a:t>, the first Sikh Guru </a:t>
            </a:r>
            <a:r>
              <a:rPr lang="en-US" dirty="0">
                <a:latin typeface="AR CENA" pitchFamily="2" charset="0"/>
              </a:rPr>
              <a:t>is being celebrated with great devotion and </a:t>
            </a:r>
            <a:r>
              <a:rPr lang="en-US" dirty="0" err="1">
                <a:latin typeface="AR CENA" pitchFamily="2" charset="0"/>
              </a:rPr>
              <a:t>fervour</a:t>
            </a:r>
            <a:endParaRPr lang="en-US" dirty="0">
              <a:latin typeface="AR CENA" pitchFamily="2" charset="0"/>
            </a:endParaRPr>
          </a:p>
        </p:txBody>
      </p:sp>
      <p:sp>
        <p:nvSpPr>
          <p:cNvPr id="6" name="Rectangle 5"/>
          <p:cNvSpPr/>
          <p:nvPr/>
        </p:nvSpPr>
        <p:spPr>
          <a:xfrm>
            <a:off x="0" y="3412507"/>
            <a:ext cx="4572000" cy="341632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endParaRPr lang="en-IN" dirty="0"/>
          </a:p>
          <a:p>
            <a:r>
              <a:rPr lang="en-IN" dirty="0"/>
              <a:t>It situated at </a:t>
            </a:r>
            <a:r>
              <a:rPr lang="en-IN" dirty="0" err="1"/>
              <a:t>Sultanpur</a:t>
            </a:r>
            <a:r>
              <a:rPr lang="en-IN" dirty="0"/>
              <a:t> </a:t>
            </a:r>
            <a:r>
              <a:rPr lang="en-IN" dirty="0" err="1"/>
              <a:t>Lodhi</a:t>
            </a:r>
            <a:r>
              <a:rPr lang="en-IN" dirty="0"/>
              <a:t>, which is one of the four sub-divisions of </a:t>
            </a:r>
            <a:r>
              <a:rPr lang="en-IN" dirty="0" err="1"/>
              <a:t>Kapurthala</a:t>
            </a:r>
            <a:r>
              <a:rPr lang="en-IN" dirty="0"/>
              <a:t>. This historic site is of great importance to Sikhism as it is said to be the very place where the First Guru of Sikhs, Guru Nanak, spent 14 years(14 years 9 months 13 days) of his life . The place derives its name from a </a:t>
            </a:r>
            <a:r>
              <a:rPr lang="en-IN" dirty="0" err="1"/>
              <a:t>Ber</a:t>
            </a:r>
            <a:r>
              <a:rPr lang="en-IN" dirty="0"/>
              <a:t> tree (</a:t>
            </a:r>
            <a:r>
              <a:rPr lang="en-IN" dirty="0" err="1"/>
              <a:t>Zizyphus</a:t>
            </a:r>
            <a:r>
              <a:rPr lang="en-IN" dirty="0"/>
              <a:t> </a:t>
            </a:r>
            <a:r>
              <a:rPr lang="en-IN" dirty="0" err="1"/>
              <a:t>Jujuba</a:t>
            </a:r>
            <a:r>
              <a:rPr lang="en-IN" dirty="0"/>
              <a:t>) said to be planted by Guru Nanak himself and under which he first uttered the </a:t>
            </a:r>
            <a:r>
              <a:rPr lang="en-IN" dirty="0" err="1"/>
              <a:t>Mool</a:t>
            </a:r>
            <a:r>
              <a:rPr lang="en-IN" dirty="0"/>
              <a:t> Mantra or the "Sacred Word or Revelation" of Sikhism.</a:t>
            </a:r>
          </a:p>
        </p:txBody>
      </p:sp>
    </p:spTree>
    <p:extLst>
      <p:ext uri="{BB962C8B-B14F-4D97-AF65-F5344CB8AC3E}">
        <p14:creationId xmlns:p14="http://schemas.microsoft.com/office/powerpoint/2010/main" val="41541865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43200"/>
            <a:ext cx="9144000" cy="41148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3122" b="13651"/>
          <a:stretch/>
        </p:blipFill>
        <p:spPr>
          <a:xfrm>
            <a:off x="0" y="449943"/>
            <a:ext cx="4572000" cy="2510972"/>
          </a:xfrm>
          <a:prstGeom prst="rect">
            <a:avLst/>
          </a:prstGeom>
        </p:spPr>
      </p:pic>
      <p:sp>
        <p:nvSpPr>
          <p:cNvPr id="6" name="TextBox 5"/>
          <p:cNvSpPr txBox="1"/>
          <p:nvPr/>
        </p:nvSpPr>
        <p:spPr>
          <a:xfrm>
            <a:off x="0" y="-31406"/>
            <a:ext cx="457200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2800" b="1" dirty="0">
                <a:latin typeface="Andalus" pitchFamily="18" charset="-78"/>
                <a:cs typeface="Andalus" pitchFamily="18" charset="-78"/>
              </a:rPr>
              <a:t>RAIL COACH FACTORY (RCF)</a:t>
            </a:r>
          </a:p>
        </p:txBody>
      </p:sp>
      <p:sp>
        <p:nvSpPr>
          <p:cNvPr id="7" name="TextBox 6"/>
          <p:cNvSpPr txBox="1"/>
          <p:nvPr/>
        </p:nvSpPr>
        <p:spPr>
          <a:xfrm>
            <a:off x="4593771" y="-31406"/>
            <a:ext cx="4572000" cy="300082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en-US" sz="1900" dirty="0">
                <a:latin typeface="AR CENA" pitchFamily="2" charset="0"/>
              </a:rPr>
              <a:t>RCF is a coach manufacturing unit of Indian Railways. It has manufactured more than 30000 passenger coaches of different types including self-propelled passenger vehicles which constitute over 50% of the total population of coaches on Indian Railways. It is a production unit with a target of 1025 coaches per year such as </a:t>
            </a:r>
            <a:r>
              <a:rPr lang="en-US" sz="1900" dirty="0">
                <a:latin typeface="+mj-lt"/>
              </a:rPr>
              <a:t>'</a:t>
            </a:r>
            <a:r>
              <a:rPr lang="en-US" sz="1900" dirty="0" err="1">
                <a:latin typeface="+mj-lt"/>
              </a:rPr>
              <a:t>Tejas</a:t>
            </a:r>
            <a:r>
              <a:rPr lang="en-US" sz="1900" dirty="0">
                <a:latin typeface="+mj-lt"/>
              </a:rPr>
              <a:t>' high Speed Coach </a:t>
            </a:r>
            <a:r>
              <a:rPr lang="en-US" sz="1900" dirty="0">
                <a:latin typeface="AR CENA" pitchFamily="2" charset="0"/>
              </a:rPr>
              <a:t>(Only by RCF </a:t>
            </a:r>
            <a:r>
              <a:rPr lang="en-US" sz="1900" dirty="0" err="1">
                <a:latin typeface="AR CENA" pitchFamily="2" charset="0"/>
              </a:rPr>
              <a:t>Kapurthala</a:t>
            </a:r>
            <a:r>
              <a:rPr lang="en-US" sz="1900" dirty="0">
                <a:latin typeface="AR CENA" pitchFamily="2" charset="0"/>
              </a:rPr>
              <a:t> for Indian Railway) '</a:t>
            </a:r>
            <a:r>
              <a:rPr lang="en-US" sz="1900" dirty="0" err="1">
                <a:latin typeface="AR CENA" pitchFamily="2" charset="0"/>
              </a:rPr>
              <a:t>Humsafar</a:t>
            </a:r>
            <a:r>
              <a:rPr lang="en-US" sz="1900" dirty="0">
                <a:latin typeface="AR CENA" pitchFamily="2" charset="0"/>
              </a:rPr>
              <a:t>' Three Tier AC Coach.</a:t>
            </a:r>
          </a:p>
          <a:p>
            <a:endParaRPr lang="en-US" dirty="0">
              <a:latin typeface="AR CENA" pitchFamily="2" charset="0"/>
            </a:endParaRPr>
          </a:p>
        </p:txBody>
      </p:sp>
    </p:spTree>
    <p:extLst>
      <p:ext uri="{BB962C8B-B14F-4D97-AF65-F5344CB8AC3E}">
        <p14:creationId xmlns:p14="http://schemas.microsoft.com/office/powerpoint/2010/main" val="2873403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a:solidFill>
                  <a:schemeClr val="bg1"/>
                </a:solidFill>
              </a:rPr>
              <a:t> PUNJAB</a:t>
            </a:r>
          </a:p>
        </p:txBody>
      </p:sp>
      <p:sp>
        <p:nvSpPr>
          <p:cNvPr id="3" name="Content Placeholder 2"/>
          <p:cNvSpPr>
            <a:spLocks noGrp="1"/>
          </p:cNvSpPr>
          <p:nvPr>
            <p:ph idx="1"/>
          </p:nvPr>
        </p:nvSpPr>
        <p:spPr>
          <a:xfrm>
            <a:off x="457200" y="914400"/>
            <a:ext cx="8229600" cy="5211763"/>
          </a:xfrm>
        </p:spPr>
        <p:txBody>
          <a:bodyPr>
            <a:normAutofit fontScale="62500" lnSpcReduction="20000"/>
          </a:bodyPr>
          <a:lstStyle/>
          <a:p>
            <a:pPr>
              <a:buNone/>
            </a:pPr>
            <a:r>
              <a:rPr lang="en-US" sz="2800" dirty="0"/>
              <a:t>     </a:t>
            </a:r>
            <a:r>
              <a:rPr lang="en-US" sz="3400" b="1" dirty="0">
                <a:solidFill>
                  <a:schemeClr val="bg1">
                    <a:lumMod val="95000"/>
                  </a:schemeClr>
                </a:solidFill>
              </a:rPr>
              <a:t>The word Punjab is a compound of two Persian words, </a:t>
            </a:r>
            <a:r>
              <a:rPr lang="en-US" sz="3400" b="1" dirty="0" err="1">
                <a:solidFill>
                  <a:schemeClr val="bg1">
                    <a:lumMod val="95000"/>
                  </a:schemeClr>
                </a:solidFill>
              </a:rPr>
              <a:t>panj</a:t>
            </a:r>
            <a:r>
              <a:rPr lang="en-US" sz="3400" b="1" dirty="0">
                <a:solidFill>
                  <a:schemeClr val="bg1">
                    <a:lumMod val="95000"/>
                  </a:schemeClr>
                </a:solidFill>
              </a:rPr>
              <a:t> (“five”) and </a:t>
            </a:r>
            <a:r>
              <a:rPr lang="en-US" sz="3400" b="1" dirty="0" err="1">
                <a:solidFill>
                  <a:schemeClr val="bg1">
                    <a:lumMod val="95000"/>
                  </a:schemeClr>
                </a:solidFill>
              </a:rPr>
              <a:t>āb</a:t>
            </a:r>
            <a:r>
              <a:rPr lang="en-US" sz="3400" b="1" dirty="0">
                <a:solidFill>
                  <a:schemeClr val="bg1">
                    <a:lumMod val="95000"/>
                  </a:schemeClr>
                </a:solidFill>
              </a:rPr>
              <a:t> (“water”), thus signifying the land of five waters, or rivers</a:t>
            </a:r>
          </a:p>
          <a:p>
            <a:r>
              <a:rPr lang="en-US" sz="3400" b="1" dirty="0">
                <a:solidFill>
                  <a:schemeClr val="bg1">
                    <a:lumMod val="95000"/>
                  </a:schemeClr>
                </a:solidFill>
              </a:rPr>
              <a:t> Beas</a:t>
            </a:r>
          </a:p>
          <a:p>
            <a:r>
              <a:rPr lang="en-US" sz="3400" b="1" dirty="0">
                <a:solidFill>
                  <a:schemeClr val="bg1">
                    <a:lumMod val="95000"/>
                  </a:schemeClr>
                </a:solidFill>
              </a:rPr>
              <a:t> Chenab</a:t>
            </a:r>
          </a:p>
          <a:p>
            <a:r>
              <a:rPr lang="en-US" sz="3400" b="1" dirty="0">
                <a:solidFill>
                  <a:schemeClr val="bg1">
                    <a:lumMod val="95000"/>
                  </a:schemeClr>
                </a:solidFill>
              </a:rPr>
              <a:t> Jhelum</a:t>
            </a:r>
          </a:p>
          <a:p>
            <a:r>
              <a:rPr lang="en-US" sz="3400" b="1" dirty="0">
                <a:solidFill>
                  <a:schemeClr val="bg1">
                    <a:lumMod val="95000"/>
                  </a:schemeClr>
                </a:solidFill>
              </a:rPr>
              <a:t> Ravi</a:t>
            </a:r>
          </a:p>
          <a:p>
            <a:r>
              <a:rPr lang="en-US" sz="3400" b="1" dirty="0">
                <a:solidFill>
                  <a:schemeClr val="bg1">
                    <a:lumMod val="95000"/>
                  </a:schemeClr>
                </a:solidFill>
              </a:rPr>
              <a:t> Sutlej</a:t>
            </a:r>
          </a:p>
          <a:p>
            <a:pPr>
              <a:buNone/>
            </a:pPr>
            <a:r>
              <a:rPr lang="en-US" sz="3400" b="1" dirty="0">
                <a:solidFill>
                  <a:schemeClr val="bg1">
                    <a:lumMod val="95000"/>
                  </a:schemeClr>
                </a:solidFill>
              </a:rPr>
              <a:t>     </a:t>
            </a:r>
          </a:p>
          <a:p>
            <a:pPr>
              <a:buNone/>
            </a:pPr>
            <a:r>
              <a:rPr lang="en-US" sz="3400" b="1" dirty="0">
                <a:solidFill>
                  <a:schemeClr val="bg1">
                    <a:lumMod val="95000"/>
                  </a:schemeClr>
                </a:solidFill>
              </a:rPr>
              <a:t>    </a:t>
            </a:r>
          </a:p>
          <a:p>
            <a:pPr>
              <a:buNone/>
            </a:pPr>
            <a:endParaRPr lang="en-US" sz="3400" b="1" dirty="0"/>
          </a:p>
          <a:p>
            <a:pPr>
              <a:buNone/>
            </a:pPr>
            <a:endParaRPr lang="en-US" sz="3400" b="1" dirty="0"/>
          </a:p>
          <a:p>
            <a:pPr>
              <a:buNone/>
            </a:pPr>
            <a:r>
              <a:rPr lang="en-US" sz="3400" b="1" dirty="0"/>
              <a:t>     </a:t>
            </a:r>
          </a:p>
          <a:p>
            <a:pPr>
              <a:buNone/>
            </a:pPr>
            <a:r>
              <a:rPr lang="en-US" sz="3400" b="1" dirty="0"/>
              <a:t>      </a:t>
            </a:r>
            <a:r>
              <a:rPr lang="en-US" sz="3400" b="1" dirty="0">
                <a:solidFill>
                  <a:schemeClr val="bg1">
                    <a:lumMod val="95000"/>
                  </a:schemeClr>
                </a:solidFill>
              </a:rPr>
              <a:t>As applied to the present Indian state of Punjab, however, it is a misnomer: since the partition of India in 1947, only two of those rivers, the Sutlej and the Beas, lie within Punjab’s territory, while the Ravi flows only along part of its western border.</a:t>
            </a:r>
          </a:p>
        </p:txBody>
      </p:sp>
      <p:pic>
        <p:nvPicPr>
          <p:cNvPr id="6" name="Picture 5" descr="62.PNG"/>
          <p:cNvPicPr>
            <a:picLocks noChangeAspect="1"/>
          </p:cNvPicPr>
          <p:nvPr/>
        </p:nvPicPr>
        <p:blipFill>
          <a:blip r:embed="rId2" cstate="print"/>
          <a:stretch>
            <a:fillRect/>
          </a:stretch>
        </p:blipFill>
        <p:spPr>
          <a:xfrm>
            <a:off x="2895600" y="1600200"/>
            <a:ext cx="4495800" cy="30480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2" y="2704"/>
            <a:ext cx="9141087" cy="652934"/>
          </a:xfrm>
        </p:spPr>
        <p:style>
          <a:lnRef idx="1">
            <a:schemeClr val="accent2"/>
          </a:lnRef>
          <a:fillRef idx="2">
            <a:schemeClr val="accent2"/>
          </a:fillRef>
          <a:effectRef idx="1">
            <a:schemeClr val="accent2"/>
          </a:effectRef>
          <a:fontRef idx="minor">
            <a:schemeClr val="dk1"/>
          </a:fontRef>
        </p:style>
        <p:txBody>
          <a:bodyPr>
            <a:normAutofit/>
          </a:bodyPr>
          <a:lstStyle/>
          <a:p>
            <a:r>
              <a:rPr lang="en-US" sz="3600" b="1" i="1" dirty="0">
                <a:solidFill>
                  <a:srgbClr val="7030A0"/>
                </a:solidFill>
                <a:latin typeface="Times New Roman" pitchFamily="18" charset="0"/>
                <a:cs typeface="Times New Roman" pitchFamily="18" charset="0"/>
              </a:rPr>
              <a:t>Ram </a:t>
            </a:r>
            <a:r>
              <a:rPr lang="en-US" sz="3600" b="1" i="1" dirty="0" err="1">
                <a:solidFill>
                  <a:srgbClr val="7030A0"/>
                </a:solidFill>
                <a:latin typeface="Times New Roman" pitchFamily="18" charset="0"/>
                <a:cs typeface="Times New Roman" pitchFamily="18" charset="0"/>
              </a:rPr>
              <a:t>Tirath</a:t>
            </a:r>
            <a:r>
              <a:rPr lang="en-US" sz="3600" b="1" i="1" dirty="0">
                <a:solidFill>
                  <a:srgbClr val="7030A0"/>
                </a:solidFill>
                <a:latin typeface="Times New Roman" pitchFamily="18" charset="0"/>
                <a:cs typeface="Times New Roman" pitchFamily="18" charset="0"/>
              </a:rPr>
              <a:t> </a:t>
            </a:r>
            <a:r>
              <a:rPr lang="en-US" sz="3600" b="1" i="1" dirty="0" err="1">
                <a:solidFill>
                  <a:srgbClr val="7030A0"/>
                </a:solidFill>
                <a:latin typeface="Times New Roman" pitchFamily="18" charset="0"/>
                <a:cs typeface="Times New Roman" pitchFamily="18" charset="0"/>
              </a:rPr>
              <a:t>Mandir</a:t>
            </a:r>
            <a:r>
              <a:rPr lang="en-US" sz="3600" b="1" i="1" dirty="0">
                <a:solidFill>
                  <a:srgbClr val="7030A0"/>
                </a:solidFill>
                <a:latin typeface="Times New Roman" pitchFamily="18" charset="0"/>
                <a:cs typeface="Times New Roman" pitchFamily="18" charset="0"/>
              </a:rPr>
              <a:t>, Amritsar</a:t>
            </a:r>
          </a:p>
        </p:txBody>
      </p:sp>
      <p:sp>
        <p:nvSpPr>
          <p:cNvPr id="3" name="Content Placeholder 2"/>
          <p:cNvSpPr>
            <a:spLocks noGrp="1"/>
          </p:cNvSpPr>
          <p:nvPr>
            <p:ph idx="1"/>
          </p:nvPr>
        </p:nvSpPr>
        <p:spPr>
          <a:xfrm>
            <a:off x="0" y="692696"/>
            <a:ext cx="9144000" cy="1951856"/>
          </a:xfrm>
        </p:spPr>
        <p:style>
          <a:lnRef idx="1">
            <a:schemeClr val="accent3"/>
          </a:lnRef>
          <a:fillRef idx="2">
            <a:schemeClr val="accent3"/>
          </a:fillRef>
          <a:effectRef idx="1">
            <a:schemeClr val="accent3"/>
          </a:effectRef>
          <a:fontRef idx="minor">
            <a:schemeClr val="dk1"/>
          </a:fontRef>
        </p:style>
        <p:txBody>
          <a:bodyPr>
            <a:normAutofit/>
          </a:bodyPr>
          <a:lstStyle/>
          <a:p>
            <a:pPr marL="0" indent="0" algn="just">
              <a:buNone/>
            </a:pPr>
            <a:r>
              <a:rPr lang="en-US" sz="2000" dirty="0">
                <a:latin typeface="Times New Roman" pitchFamily="18" charset="0"/>
                <a:cs typeface="Times New Roman" pitchFamily="18" charset="0"/>
              </a:rPr>
              <a:t>Ram </a:t>
            </a:r>
            <a:r>
              <a:rPr lang="en-US" sz="2000" dirty="0" err="1">
                <a:latin typeface="Times New Roman" pitchFamily="18" charset="0"/>
                <a:cs typeface="Times New Roman" pitchFamily="18" charset="0"/>
              </a:rPr>
              <a:t>Tirath</a:t>
            </a:r>
            <a:r>
              <a:rPr lang="en-US" sz="2000" dirty="0">
                <a:latin typeface="Times New Roman" pitchFamily="18" charset="0"/>
                <a:cs typeface="Times New Roman" pitchFamily="18" charset="0"/>
              </a:rPr>
              <a:t> is believed to have been the ashram of Maharishi Valmiki, the composer of the epic Ramayana. Legend also has it that Lord Rama’s wife, </a:t>
            </a:r>
            <a:r>
              <a:rPr lang="en-US" sz="2000" dirty="0" err="1">
                <a:latin typeface="Times New Roman" pitchFamily="18" charset="0"/>
                <a:cs typeface="Times New Roman" pitchFamily="18" charset="0"/>
              </a:rPr>
              <a:t>Sita</a:t>
            </a:r>
            <a:r>
              <a:rPr lang="en-US" sz="2000" dirty="0">
                <a:latin typeface="Times New Roman" pitchFamily="18" charset="0"/>
                <a:cs typeface="Times New Roman" pitchFamily="18" charset="0"/>
              </a:rPr>
              <a:t>, gave birth to her twin sons, Luv and Kush, here. A hut that marks the site of their birth, and beautifully sculpted statues depicting scenes from the ancient Sanskrit epic are amongst the notable attractions. A four-day fair is held here every November</a:t>
            </a:r>
            <a:r>
              <a:rPr lang="en-US" dirty="0"/>
              <a:t>.</a:t>
            </a:r>
          </a:p>
        </p:txBody>
      </p:sp>
      <p:pic>
        <p:nvPicPr>
          <p:cNvPr id="6146" name="Picture 2" descr="C:\Users\rohitmahavariya\Desktop\bhagwan-shri-valmiki-tirath-bhagwan-shri-ram-tirath-amritsar-temples-igax8pcnk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636913"/>
            <a:ext cx="9144000" cy="4221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6664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4704"/>
          </a:xfrm>
        </p:spPr>
        <p:style>
          <a:lnRef idx="1">
            <a:schemeClr val="accent2"/>
          </a:lnRef>
          <a:fillRef idx="2">
            <a:schemeClr val="accent2"/>
          </a:fillRef>
          <a:effectRef idx="1">
            <a:schemeClr val="accent2"/>
          </a:effectRef>
          <a:fontRef idx="minor">
            <a:schemeClr val="dk1"/>
          </a:fontRef>
        </p:style>
        <p:txBody>
          <a:bodyPr>
            <a:normAutofit/>
          </a:bodyPr>
          <a:lstStyle/>
          <a:p>
            <a:r>
              <a:rPr lang="en-US" sz="3600" b="1" i="1" dirty="0">
                <a:solidFill>
                  <a:srgbClr val="7030A0"/>
                </a:solidFill>
                <a:latin typeface="Times New Roman" pitchFamily="18" charset="0"/>
                <a:cs typeface="Times New Roman" pitchFamily="18" charset="0"/>
              </a:rPr>
              <a:t>Maharaja Ranjit Singh </a:t>
            </a:r>
            <a:r>
              <a:rPr lang="en-US" sz="3600" b="1" i="1" dirty="0" err="1">
                <a:solidFill>
                  <a:srgbClr val="7030A0"/>
                </a:solidFill>
                <a:latin typeface="Times New Roman" pitchFamily="18" charset="0"/>
                <a:cs typeface="Times New Roman" pitchFamily="18" charset="0"/>
              </a:rPr>
              <a:t>Museum,Amritsar</a:t>
            </a:r>
            <a:endParaRPr lang="en-US" sz="3600" b="1" i="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0" y="764704"/>
            <a:ext cx="9144000" cy="1684784"/>
          </a:xfrm>
        </p:spPr>
        <p:style>
          <a:lnRef idx="1">
            <a:schemeClr val="accent3"/>
          </a:lnRef>
          <a:fillRef idx="2">
            <a:schemeClr val="accent3"/>
          </a:fillRef>
          <a:effectRef idx="1">
            <a:schemeClr val="accent3"/>
          </a:effectRef>
          <a:fontRef idx="minor">
            <a:schemeClr val="dk1"/>
          </a:fontRef>
        </p:style>
        <p:txBody>
          <a:bodyPr>
            <a:noAutofit/>
          </a:bodyPr>
          <a:lstStyle/>
          <a:p>
            <a:pPr marL="0" indent="0">
              <a:buNone/>
            </a:pPr>
            <a:r>
              <a:rPr lang="en-US" sz="2000" b="1" dirty="0">
                <a:cs typeface="Times New Roman" pitchFamily="18" charset="0"/>
              </a:rPr>
              <a:t>The Ram </a:t>
            </a:r>
            <a:r>
              <a:rPr lang="en-US" sz="2000" b="1" dirty="0" err="1">
                <a:cs typeface="Times New Roman" pitchFamily="18" charset="0"/>
              </a:rPr>
              <a:t>Bagh</a:t>
            </a:r>
            <a:r>
              <a:rPr lang="en-US" sz="2000" b="1" dirty="0">
                <a:cs typeface="Times New Roman" pitchFamily="18" charset="0"/>
              </a:rPr>
              <a:t> Palace was converted into a museum in 1977 and has an interesting collection of archival records from the court of Maharaja Ranjit Singh, including the attire worn by Sikh warriors, paintings, miniatures, coins, and weapons. In close proximity of the museum lies the Maharaja Ranjit Singh Panorama, a permanent visual documentation of the Maharaja’s life.</a:t>
            </a:r>
            <a:br>
              <a:rPr lang="en-US" sz="2000" b="1" dirty="0">
                <a:cs typeface="Times New Roman" pitchFamily="18" charset="0"/>
              </a:rPr>
            </a:br>
            <a:endParaRPr lang="en-US" sz="2000" b="1" dirty="0">
              <a:cs typeface="Times New Roman" pitchFamily="18" charset="0"/>
            </a:endParaRPr>
          </a:p>
        </p:txBody>
      </p:sp>
      <p:pic>
        <p:nvPicPr>
          <p:cNvPr id="7170" name="Picture 2" descr="C:\Users\rohitmahavariya\Desktop\MaharajaRanjitSing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492896"/>
            <a:ext cx="9144000" cy="436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6059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6712"/>
          </a:xfrm>
        </p:spPr>
        <p:style>
          <a:lnRef idx="1">
            <a:schemeClr val="accent2"/>
          </a:lnRef>
          <a:fillRef idx="2">
            <a:schemeClr val="accent2"/>
          </a:fillRef>
          <a:effectRef idx="1">
            <a:schemeClr val="accent2"/>
          </a:effectRef>
          <a:fontRef idx="minor">
            <a:schemeClr val="dk1"/>
          </a:fontRef>
        </p:style>
        <p:txBody>
          <a:bodyPr>
            <a:normAutofit/>
          </a:bodyPr>
          <a:lstStyle/>
          <a:p>
            <a:r>
              <a:rPr lang="en-US" sz="3600" b="1" i="1" dirty="0" err="1">
                <a:solidFill>
                  <a:srgbClr val="7030A0"/>
                </a:solidFill>
                <a:latin typeface="Times New Roman" pitchFamily="18" charset="0"/>
                <a:cs typeface="Times New Roman" pitchFamily="18" charset="0"/>
              </a:rPr>
              <a:t>Attari</a:t>
            </a:r>
            <a:r>
              <a:rPr lang="en-US" sz="3600" b="1" i="1" dirty="0">
                <a:solidFill>
                  <a:srgbClr val="7030A0"/>
                </a:solidFill>
                <a:latin typeface="Times New Roman" pitchFamily="18" charset="0"/>
                <a:cs typeface="Times New Roman" pitchFamily="18" charset="0"/>
              </a:rPr>
              <a:t> Border, Amritsar</a:t>
            </a:r>
          </a:p>
        </p:txBody>
      </p:sp>
      <p:sp>
        <p:nvSpPr>
          <p:cNvPr id="3" name="Content Placeholder 2"/>
          <p:cNvSpPr>
            <a:spLocks noGrp="1"/>
          </p:cNvSpPr>
          <p:nvPr>
            <p:ph idx="1"/>
          </p:nvPr>
        </p:nvSpPr>
        <p:spPr>
          <a:xfrm>
            <a:off x="0" y="834988"/>
            <a:ext cx="9144000" cy="1672685"/>
          </a:xfrm>
        </p:spPr>
        <p:style>
          <a:lnRef idx="1">
            <a:schemeClr val="accent3"/>
          </a:lnRef>
          <a:fillRef idx="2">
            <a:schemeClr val="accent3"/>
          </a:fillRef>
          <a:effectRef idx="1">
            <a:schemeClr val="accent3"/>
          </a:effectRef>
          <a:fontRef idx="minor">
            <a:schemeClr val="dk1"/>
          </a:fontRef>
        </p:style>
        <p:txBody>
          <a:bodyPr>
            <a:noAutofit/>
          </a:bodyPr>
          <a:lstStyle/>
          <a:p>
            <a:pPr marL="0" indent="0" algn="just">
              <a:buNone/>
            </a:pPr>
            <a:r>
              <a:rPr lang="en-US" sz="2000" b="1" dirty="0">
                <a:cs typeface="Times New Roman" pitchFamily="18" charset="0"/>
              </a:rPr>
              <a:t>The border with Pakistan lies roughly 30kms from Amritsar at </a:t>
            </a:r>
            <a:r>
              <a:rPr lang="en-US" sz="2000" b="1" dirty="0" err="1">
                <a:cs typeface="Times New Roman" pitchFamily="18" charset="0"/>
              </a:rPr>
              <a:t>Attari</a:t>
            </a:r>
            <a:r>
              <a:rPr lang="en-US" sz="2000" b="1" dirty="0">
                <a:cs typeface="Times New Roman" pitchFamily="18" charset="0"/>
              </a:rPr>
              <a:t> on the Grand Trunk Road to Lahore and is one of the main access points overland to the neighboring nation. A flag-lowering ceremony is held here daily at sunset by both sides. And along with the interactive patriotic fiesta that precedes it, the ceremony is a huge attraction for visitors. </a:t>
            </a:r>
          </a:p>
          <a:p>
            <a:pPr algn="just"/>
            <a:endParaRPr lang="en-US" sz="2000" b="1" dirty="0">
              <a:cs typeface="Times New Roman" pitchFamily="18" charset="0"/>
            </a:endParaRPr>
          </a:p>
        </p:txBody>
      </p:sp>
      <p:pic>
        <p:nvPicPr>
          <p:cNvPr id="5122" name="Picture 2" descr="C:\Users\rohitmahavariya\Desktop\attar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492896"/>
            <a:ext cx="9144000" cy="436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9799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7" y="0"/>
            <a:ext cx="9145667" cy="940966"/>
          </a:xfrm>
        </p:spPr>
        <p:style>
          <a:lnRef idx="1">
            <a:schemeClr val="accent2"/>
          </a:lnRef>
          <a:fillRef idx="2">
            <a:schemeClr val="accent2"/>
          </a:fillRef>
          <a:effectRef idx="1">
            <a:schemeClr val="accent2"/>
          </a:effectRef>
          <a:fontRef idx="minor">
            <a:schemeClr val="dk1"/>
          </a:fontRef>
        </p:style>
        <p:txBody>
          <a:bodyPr>
            <a:normAutofit/>
          </a:bodyPr>
          <a:lstStyle/>
          <a:p>
            <a:r>
              <a:rPr lang="en-US" sz="3200" b="1" i="1" dirty="0" err="1">
                <a:solidFill>
                  <a:srgbClr val="7030A0"/>
                </a:solidFill>
                <a:latin typeface="Times New Roman" pitchFamily="18" charset="0"/>
                <a:cs typeface="Times New Roman" pitchFamily="18" charset="0"/>
              </a:rPr>
              <a:t>Jallianwala</a:t>
            </a:r>
            <a:r>
              <a:rPr lang="en-US" sz="3200" b="1" i="1" dirty="0">
                <a:solidFill>
                  <a:srgbClr val="7030A0"/>
                </a:solidFill>
                <a:latin typeface="Times New Roman" pitchFamily="18" charset="0"/>
                <a:cs typeface="Times New Roman" pitchFamily="18" charset="0"/>
              </a:rPr>
              <a:t> </a:t>
            </a:r>
            <a:r>
              <a:rPr lang="en-US" sz="3200" b="1" i="1" dirty="0" err="1">
                <a:solidFill>
                  <a:srgbClr val="7030A0"/>
                </a:solidFill>
                <a:latin typeface="Times New Roman" pitchFamily="18" charset="0"/>
                <a:cs typeface="Times New Roman" pitchFamily="18" charset="0"/>
              </a:rPr>
              <a:t>Bagh</a:t>
            </a:r>
            <a:r>
              <a:rPr lang="en-US" sz="3200" b="1" i="1" dirty="0">
                <a:solidFill>
                  <a:srgbClr val="7030A0"/>
                </a:solidFill>
                <a:latin typeface="Times New Roman" pitchFamily="18" charset="0"/>
                <a:cs typeface="Times New Roman" pitchFamily="18" charset="0"/>
              </a:rPr>
              <a:t>, Amritsar </a:t>
            </a:r>
          </a:p>
        </p:txBody>
      </p:sp>
      <p:sp>
        <p:nvSpPr>
          <p:cNvPr id="3" name="Content Placeholder 2"/>
          <p:cNvSpPr>
            <a:spLocks noGrp="1"/>
          </p:cNvSpPr>
          <p:nvPr>
            <p:ph idx="1"/>
          </p:nvPr>
        </p:nvSpPr>
        <p:spPr/>
        <p:txBody>
          <a:bodyPr>
            <a:normAutofit/>
          </a:bodyPr>
          <a:lstStyle/>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pic>
        <p:nvPicPr>
          <p:cNvPr id="3074" name="Picture 2" descr="C:\Users\rohitmahavariya\Desktop\TH11MEMORI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7" y="2575820"/>
            <a:ext cx="9144001" cy="42821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667" y="944604"/>
            <a:ext cx="9144001" cy="163121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2000" b="1" dirty="0">
                <a:latin typeface="Times New Roman" pitchFamily="18" charset="0"/>
                <a:cs typeface="Times New Roman" pitchFamily="18" charset="0"/>
              </a:rPr>
              <a:t>The </a:t>
            </a:r>
            <a:r>
              <a:rPr lang="en-US" sz="2000" b="1" dirty="0" err="1">
                <a:latin typeface="Times New Roman" pitchFamily="18" charset="0"/>
                <a:cs typeface="Times New Roman" pitchFamily="18" charset="0"/>
              </a:rPr>
              <a:t>Jallianwala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Bagh</a:t>
            </a:r>
            <a:r>
              <a:rPr lang="en-US" sz="2000" b="1" dirty="0">
                <a:latin typeface="Times New Roman" pitchFamily="18" charset="0"/>
                <a:cs typeface="Times New Roman" pitchFamily="18" charset="0"/>
              </a:rPr>
              <a:t> massacre, involving the killings of hundreds of Indian civilians on the orders of a senior British military officer, Reginald Edward Harry Dyer, took place on 13 April 1919 in the heart of Amritsar, the holiest city of the Sikhs, on a day sacred to them as the birth anniversary of the Khalsa (Vaisakhi day).</a:t>
            </a:r>
          </a:p>
        </p:txBody>
      </p:sp>
    </p:spTree>
    <p:extLst>
      <p:ext uri="{BB962C8B-B14F-4D97-AF65-F5344CB8AC3E}">
        <p14:creationId xmlns:p14="http://schemas.microsoft.com/office/powerpoint/2010/main" val="346709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764704"/>
          </a:xfrm>
        </p:spPr>
        <p:style>
          <a:lnRef idx="1">
            <a:schemeClr val="accent2"/>
          </a:lnRef>
          <a:fillRef idx="2">
            <a:schemeClr val="accent2"/>
          </a:fillRef>
          <a:effectRef idx="1">
            <a:schemeClr val="accent2"/>
          </a:effectRef>
          <a:fontRef idx="minor">
            <a:schemeClr val="dk1"/>
          </a:fontRef>
        </p:style>
        <p:txBody>
          <a:bodyPr>
            <a:normAutofit/>
          </a:bodyPr>
          <a:lstStyle/>
          <a:p>
            <a:r>
              <a:rPr lang="en-IN" b="1" i="1" dirty="0">
                <a:solidFill>
                  <a:schemeClr val="accent2"/>
                </a:solidFill>
              </a:rPr>
              <a:t>GURUDWARA DERA BABA NANAK</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2492896"/>
            <a:ext cx="9144001" cy="436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744348"/>
            <a:ext cx="9143999"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en-IN" b="1" dirty="0"/>
              <a:t>The first batch of the Indian pilgrims entered Pakistan on Saturday through the historic </a:t>
            </a:r>
            <a:r>
              <a:rPr lang="en-IN" b="1" dirty="0" err="1"/>
              <a:t>Kartarpur</a:t>
            </a:r>
            <a:r>
              <a:rPr lang="en-IN" b="1" dirty="0"/>
              <a:t> corridor which was thrown open ahead of the 550th birth anniversary of Sikhism founder Guru Nanak Dev. Guru Nanak founded </a:t>
            </a:r>
            <a:r>
              <a:rPr lang="en-IN" b="1" dirty="0" err="1"/>
              <a:t>Kartarpur</a:t>
            </a:r>
            <a:r>
              <a:rPr lang="en-IN" b="1" dirty="0"/>
              <a:t>, which was nearby and has since been lost to the River Ravi, and visited the area which has become </a:t>
            </a:r>
            <a:r>
              <a:rPr lang="en-IN" b="1" dirty="0" err="1"/>
              <a:t>Dera</a:t>
            </a:r>
            <a:r>
              <a:rPr lang="en-IN" b="1" dirty="0"/>
              <a:t> Baba Nanak.</a:t>
            </a:r>
          </a:p>
          <a:p>
            <a:pPr algn="just"/>
            <a:r>
              <a:rPr lang="en-IN" b="1" dirty="0"/>
              <a:t>Guru Nanak spent his last years of his temporal life in this area. </a:t>
            </a:r>
            <a:r>
              <a:rPr lang="en-IN" b="1" dirty="0" err="1"/>
              <a:t>Dera</a:t>
            </a:r>
            <a:r>
              <a:rPr lang="en-IN" b="1" dirty="0"/>
              <a:t> Baba Nanak has many lanes and houses that have been preserved since the time of Guru Nanak.</a:t>
            </a:r>
          </a:p>
        </p:txBody>
      </p:sp>
    </p:spTree>
    <p:extLst>
      <p:ext uri="{BB962C8B-B14F-4D97-AF65-F5344CB8AC3E}">
        <p14:creationId xmlns:p14="http://schemas.microsoft.com/office/powerpoint/2010/main" val="38243324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92" y="0"/>
            <a:ext cx="9162791" cy="69269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IN" b="1" dirty="0">
                <a:latin typeface="+mj-lt"/>
              </a:rPr>
              <a:t>MUKTESHWAR TEMPLE</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4" y="2060848"/>
            <a:ext cx="9144954" cy="4797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86" y="680740"/>
            <a:ext cx="9159286" cy="147732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IN" b="1" dirty="0"/>
              <a:t>The cave temples are dedicated to the Hindu deity Lord Shiva and are located on the banks of the river Ravi. The caves are said to have been used by the </a:t>
            </a:r>
            <a:r>
              <a:rPr lang="en-IN" b="1" dirty="0" err="1"/>
              <a:t>Pandavas</a:t>
            </a:r>
            <a:r>
              <a:rPr lang="en-IN" b="1" dirty="0"/>
              <a:t> for staying during their final year in exile. </a:t>
            </a:r>
            <a:r>
              <a:rPr lang="en-IN" b="1" dirty="0" err="1"/>
              <a:t>Mukteshwar</a:t>
            </a:r>
            <a:r>
              <a:rPr lang="en-IN" b="1" dirty="0"/>
              <a:t> Temple is situated atop a hill and contains a marble Shiva lingam and a copper yoni. The idols of the various Hindu deities Brahma, Vishnu, Hanuman, </a:t>
            </a:r>
            <a:r>
              <a:rPr lang="en-IN" b="1" dirty="0" err="1"/>
              <a:t>Parvati</a:t>
            </a:r>
            <a:r>
              <a:rPr lang="en-IN" b="1" dirty="0"/>
              <a:t> and </a:t>
            </a:r>
            <a:r>
              <a:rPr lang="en-IN" b="1" dirty="0" err="1"/>
              <a:t>Ganesha</a:t>
            </a:r>
            <a:r>
              <a:rPr lang="en-IN" b="1" dirty="0"/>
              <a:t> surround the Lingam.</a:t>
            </a:r>
          </a:p>
        </p:txBody>
      </p:sp>
    </p:spTree>
    <p:extLst>
      <p:ext uri="{BB962C8B-B14F-4D97-AF65-F5344CB8AC3E}">
        <p14:creationId xmlns:p14="http://schemas.microsoft.com/office/powerpoint/2010/main" val="36755312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3" y="0"/>
            <a:ext cx="9144000" cy="764704"/>
          </a:xfrm>
        </p:spPr>
        <p:style>
          <a:lnRef idx="1">
            <a:schemeClr val="accent2"/>
          </a:lnRef>
          <a:fillRef idx="2">
            <a:schemeClr val="accent2"/>
          </a:fillRef>
          <a:effectRef idx="1">
            <a:schemeClr val="accent2"/>
          </a:effectRef>
          <a:fontRef idx="minor">
            <a:schemeClr val="dk1"/>
          </a:fontRef>
        </p:style>
        <p:txBody>
          <a:bodyPr>
            <a:normAutofit/>
          </a:bodyPr>
          <a:lstStyle/>
          <a:p>
            <a:r>
              <a:rPr lang="en-IN" sz="3600" b="1" dirty="0" err="1"/>
              <a:t>Takhni-rehmapur</a:t>
            </a:r>
            <a:r>
              <a:rPr lang="en-IN" sz="3600" b="1" dirty="0"/>
              <a:t> wildlife sanctuary </a:t>
            </a:r>
            <a:r>
              <a:rPr lang="en-IN" sz="3600" b="1" dirty="0" err="1"/>
              <a:t>hoshiarpur</a:t>
            </a:r>
            <a:endParaRPr lang="en-IN" sz="3600" b="1" dirty="0"/>
          </a:p>
        </p:txBody>
      </p:sp>
      <p:pic>
        <p:nvPicPr>
          <p:cNvPr id="6146" name="Picture 2" descr="C:\Users\.hp\Desktop\1508685088-rotates-shareiq-1096-1508661540-463100-jpg-destreviewimages-720x512-1508685088-cropp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90" y="3326194"/>
            <a:ext cx="9144000" cy="355241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hp\Desktop\Takhni-Rehmapur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802880"/>
            <a:ext cx="4444574" cy="25233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740871"/>
            <a:ext cx="4716016" cy="258532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fontAlgn="base"/>
            <a:r>
              <a:rPr lang="en-US" b="1" dirty="0"/>
              <a:t>The 382-hectare </a:t>
            </a:r>
            <a:r>
              <a:rPr lang="en-US" b="1" dirty="0" err="1"/>
              <a:t>Takhni-Rehmapur</a:t>
            </a:r>
            <a:r>
              <a:rPr lang="en-US" b="1" dirty="0"/>
              <a:t> Wildlife Sanctuary is distributed more or less equally between the two villages that make up its name. A large number of deer inhabit this sanctuary, as do jungle cats, jackals, leopards, wild boar and black-</a:t>
            </a:r>
            <a:r>
              <a:rPr lang="en-US" b="1" dirty="0" err="1"/>
              <a:t>naped</a:t>
            </a:r>
            <a:r>
              <a:rPr lang="en-US" b="1" dirty="0"/>
              <a:t> hares. Mongoose, pangolins, snakes, monitor and garden lizards have also been regularly </a:t>
            </a:r>
            <a:r>
              <a:rPr lang="en-US" b="1" dirty="0" err="1"/>
              <a:t>spotted.This</a:t>
            </a:r>
            <a:r>
              <a:rPr lang="en-US" b="1" dirty="0"/>
              <a:t> sanctuary is almost 20kms from </a:t>
            </a:r>
            <a:r>
              <a:rPr lang="en-US" b="1" dirty="0" err="1"/>
              <a:t>Hoshairpur</a:t>
            </a:r>
            <a:r>
              <a:rPr lang="en-US" b="1" dirty="0"/>
              <a:t> city.</a:t>
            </a:r>
            <a:endParaRPr lang="en-IN" dirty="0"/>
          </a:p>
        </p:txBody>
      </p:sp>
    </p:spTree>
    <p:extLst>
      <p:ext uri="{BB962C8B-B14F-4D97-AF65-F5344CB8AC3E}">
        <p14:creationId xmlns:p14="http://schemas.microsoft.com/office/powerpoint/2010/main" val="423666791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4" descr="shutterstock_783253891 copy.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2590800" y="2971800"/>
            <a:ext cx="4495800" cy="1107996"/>
          </a:xfrm>
          <a:prstGeom prst="rect">
            <a:avLst/>
          </a:prstGeom>
          <a:noFill/>
        </p:spPr>
        <p:txBody>
          <a:bodyPr wrap="square" rtlCol="0">
            <a:spAutoFit/>
          </a:bodyPr>
          <a:lstStyle/>
          <a:p>
            <a:r>
              <a:rPr lang="en-US" sz="6600" b="1" dirty="0"/>
              <a:t>THANK YOU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2402</TotalTime>
  <Words>3294</Words>
  <Application>Microsoft Office PowerPoint</Application>
  <PresentationFormat>On-screen Show (4:3)</PresentationFormat>
  <Paragraphs>343</Paragraphs>
  <Slides>97</Slides>
  <Notes>6</Notes>
  <HiddenSlides>0</HiddenSlides>
  <MMClips>0</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Office Theme</vt:lpstr>
      <vt:lpstr>GOVT OF INDIA  MINISTRY OF YOUTH AFFAIRS AND SPORTS DEPARTMENT OF YOUTH AFFAIRS  NEHRU YUVA KENDRA SANGHTHAN PUNJAB STATE EK BHARAT SHRESHTHA BHARAT (INTER STATE YOUTH EXCHANGE PROGRAMME)  FOR PAIRING STATES : PUNJAB &amp; ANDHRA PRADESH </vt:lpstr>
      <vt:lpstr>PowerPoint Presentation</vt:lpstr>
      <vt:lpstr>PowerPoint Presentation</vt:lpstr>
      <vt:lpstr>Ek Bharat Shreshtha Bharat</vt:lpstr>
      <vt:lpstr>Ek Bharat Shreshtha Bharat</vt:lpstr>
      <vt:lpstr>Ek Bharat Shreshtha Bharat</vt:lpstr>
      <vt:lpstr>Ek Bharat Shreshtha Bharat</vt:lpstr>
      <vt:lpstr>HISTORY OF PUNJAB </vt:lpstr>
      <vt:lpstr> PUNJAB</vt:lpstr>
      <vt:lpstr>HISTORY OF PUNJAB</vt:lpstr>
      <vt:lpstr>HISTORY OF PUNJAB</vt:lpstr>
      <vt:lpstr>HISTORY OF PUNJAB</vt:lpstr>
      <vt:lpstr>PowerPoint Presentation</vt:lpstr>
      <vt:lpstr>MUGHAL CONFLICTS WITH THE SIKHS</vt:lpstr>
      <vt:lpstr>MUGHAL CONFLICTS WITH THE SIKHS</vt:lpstr>
      <vt:lpstr>MUGHAL CONFLICTS WITH THE SIKHS</vt:lpstr>
      <vt:lpstr>MUGHAL CONFLICTS WITH THE SIKHS</vt:lpstr>
      <vt:lpstr>MUGHAL CONFLICTS WITH THE SIKHS</vt:lpstr>
      <vt:lpstr>MUGHAL CONFLICTS WITH THE SIKHS</vt:lpstr>
      <vt:lpstr>MUGHAL CONFLICTS WITH THE SIKHS</vt:lpstr>
      <vt:lpstr>HISTORY OF PUNJAB </vt:lpstr>
      <vt:lpstr>HISTORY OF PUNJAB</vt:lpstr>
      <vt:lpstr>HISTORY OF PUNJAB</vt:lpstr>
      <vt:lpstr>HISTORY OF PUNJAB</vt:lpstr>
      <vt:lpstr>HISTORY OF PUNJAB</vt:lpstr>
      <vt:lpstr>PROFILE OF   PUNJAB</vt:lpstr>
      <vt:lpstr>PowerPoint Presentation</vt:lpstr>
      <vt:lpstr>.  </vt:lpstr>
      <vt:lpstr>POPULATION</vt:lpstr>
      <vt:lpstr>22 DISTRICTS OF PUNJAB STATE</vt:lpstr>
      <vt:lpstr>PowerPoint Presentation</vt:lpstr>
      <vt:lpstr>CAPITAL CITY- CHANDIGARH</vt:lpstr>
      <vt:lpstr>OFFICIAL LANGUAGE:  PUNJABI (ਪੰਜਾਬੀ)</vt:lpstr>
      <vt:lpstr>STATE BIRD : Northern Goshawk ( Baaz)</vt:lpstr>
      <vt:lpstr> STATE FLOWER: Gladiolus</vt:lpstr>
      <vt:lpstr>STATE ANIMAL: Blackbuck </vt:lpstr>
      <vt:lpstr>STATE  TREE : SHEESHAM</vt:lpstr>
      <vt:lpstr>STATE SYMBOL</vt:lpstr>
      <vt:lpstr>CLIMATE OF PUNJAB</vt:lpstr>
      <vt:lpstr>CONNECTIVITY OF PUNJAB</vt:lpstr>
      <vt:lpstr>AGRICULTURE</vt:lpstr>
      <vt:lpstr>PowerPoint Presentation</vt:lpstr>
      <vt:lpstr>AGRICULTURE</vt:lpstr>
      <vt:lpstr>AGRICULTURE</vt:lpstr>
      <vt:lpstr>MAJOR INDUSTRIES IN PUNJAB</vt:lpstr>
      <vt:lpstr> MAIN INDUSTRIAL CENTRES IN PUNJAB </vt:lpstr>
      <vt:lpstr>PowerPoint Presentation</vt:lpstr>
      <vt:lpstr>Traditional games of Punjab</vt:lpstr>
      <vt:lpstr>Traditional Dances of Punjab</vt:lpstr>
      <vt:lpstr>PowerPoint Presentation</vt:lpstr>
      <vt:lpstr>PowerPoint Presentation</vt:lpstr>
      <vt:lpstr>Traditional Dresses of Punjab</vt:lpstr>
      <vt:lpstr>  </vt:lpstr>
      <vt:lpstr>PowerPoint Presentation</vt:lpstr>
      <vt:lpstr>FOODS OF PUNJAB</vt:lpstr>
      <vt:lpstr>LASSI                                  KADHA PRASAD</vt:lpstr>
      <vt:lpstr>PowerPoint Presentation</vt:lpstr>
      <vt:lpstr>   IMPORTANT CITIES OF PUNJAB</vt:lpstr>
      <vt:lpstr> </vt:lpstr>
      <vt:lpstr>CHANDIGARH</vt:lpstr>
      <vt:lpstr>JALANDHAR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Gurdwara Sri Tarn Taran Sahib is a gurdwara established by the fifth guru, Guru Arjan Dev, Sher-e-Panjab gold-plated the Darbar Sahib Tarn Taran, as he did with the Harmandir Sahib at Amritsar and kashi vishwanath temple in varanasi  The site has the distinction of having the largest sarovar (water pond) of all the gurdwaras. It is famous for the monthly gathering of pilgrims on the day of Amavas (a no-moon night). It is near Harmandir Sahib, Amritsar.</vt:lpstr>
      <vt:lpstr>    Harike Wetland  Harike Wetland also known as "Hari-ke-Pattan", with the Harike Lake in the deeper part of it, is the largest wetland in northern India in the border of Tarn taran Sahib district and  Ferozpur district of the Punjab state in India. </vt:lpstr>
      <vt:lpstr>PowerPoint Presentation</vt:lpstr>
      <vt:lpstr>Raj Mahal , Faridkot</vt:lpstr>
      <vt:lpstr>Indo-Pak Retreat Ceremony, Hussainiwala Border </vt:lpstr>
      <vt:lpstr>Saragarhi Memorial, Ferozepur Cantt </vt:lpstr>
      <vt:lpstr>PowerPoint Presentation</vt:lpstr>
      <vt:lpstr>PowerPoint Presentation</vt:lpstr>
      <vt:lpstr>PowerPoint Presentation</vt:lpstr>
      <vt:lpstr>PowerPoint Presentation</vt:lpstr>
      <vt:lpstr>Ram Tirath Mandir, Amritsar</vt:lpstr>
      <vt:lpstr>Maharaja Ranjit Singh Museum,Amritsar</vt:lpstr>
      <vt:lpstr>Attari Border, Amritsar</vt:lpstr>
      <vt:lpstr>Jallianwala Bagh, Amritsar </vt:lpstr>
      <vt:lpstr>GURUDWARA DERA BABA NANAK</vt:lpstr>
      <vt:lpstr>MUKTESHWAR TEMPLE</vt:lpstr>
      <vt:lpstr>Takhni-rehmapur wildlife sanctuary hoshiarpur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GOVT OF INDIA  MINISTRY OF YOUTH AFFAIRS AND SPORTS DEPARTMENT OF YOUTH AFFAIRS  NEHRU YUVA KENDRA SANGHTHAN PUNJAB STATE EK BHARAT SHRESHTHA BHARAT (INTER STATE YOUTH EXCHANGE PROGRAMME)  FOR PAIRING STATES PUNJAB &amp; ANDHRA PRADESH</dc:title>
  <dc:creator>SHGB1</dc:creator>
  <cp:lastModifiedBy>Unknown User</cp:lastModifiedBy>
  <cp:revision>5</cp:revision>
  <dcterms:created xsi:type="dcterms:W3CDTF">2020-07-31T07:06:42Z</dcterms:created>
  <dcterms:modified xsi:type="dcterms:W3CDTF">2020-08-02T10:20:21Z</dcterms:modified>
</cp:coreProperties>
</file>