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Lst>
  <p:sldSz cx="18288000" cy="10287000"/>
  <p:notesSz cx="6858000" cy="9144000"/>
  <p:embeddedFontLst>
    <p:embeddedFont>
      <p:font typeface="League Spartan" panose="020B0604020202020204" charset="0"/>
      <p:regular r:id="rId79"/>
    </p:embeddedFont>
    <p:embeddedFont>
      <p:font typeface="Kollektif" panose="020B0604020202020204" charset="0"/>
      <p:regular r:id="rId80"/>
    </p:embeddedFont>
    <p:embeddedFont>
      <p:font typeface="Barlow Condensed Bold" panose="020B0604020202020204" charset="0"/>
      <p:regular r:id="rId81"/>
    </p:embeddedFont>
    <p:embeddedFont>
      <p:font typeface="Open Sans Bold" panose="020B0604020202020204" charset="0"/>
      <p:regular r:id="rId82"/>
    </p:embeddedFont>
    <p:embeddedFont>
      <p:font typeface="Anton" panose="020B0604020202020204" charset="0"/>
      <p:regular r:id="rId83"/>
    </p:embeddedFont>
    <p:embeddedFont>
      <p:font typeface="Eras Bold ITC" panose="020B0907030504020204" pitchFamily="34" charset="0"/>
      <p:regular r:id="rId84"/>
    </p:embeddedFont>
    <p:embeddedFont>
      <p:font typeface="Open Sans Light" panose="020B0604020202020204" charset="0"/>
      <p:regular r:id="rId85"/>
    </p:embeddedFont>
    <p:embeddedFont>
      <p:font typeface="Glacial Indifference Bold" panose="020B0604020202020204" charset="0"/>
      <p:regular r:id="rId86"/>
    </p:embeddedFont>
    <p:embeddedFont>
      <p:font typeface="Calibri" panose="020F0502020204030204" pitchFamily="34" charset="0"/>
      <p:regular r:id="rId87"/>
      <p:bold r:id="rId88"/>
      <p:italic r:id="rId89"/>
      <p:boldItalic r:id="rId90"/>
    </p:embeddedFont>
    <p:embeddedFont>
      <p:font typeface="Glacial Indifference" panose="020B0604020202020204" charset="0"/>
      <p:regular r:id="rId91"/>
    </p:embeddedFont>
    <p:embeddedFont>
      <p:font typeface="Horta" panose="020B0604020202020204" charset="-79"/>
      <p:regular r:id="rId92"/>
    </p:embeddedFont>
    <p:embeddedFont>
      <p:font typeface="Open Sans" panose="020B0604020202020204" charset="0"/>
      <p:regular r:id="rId93"/>
    </p:embeddedFont>
    <p:embeddedFont>
      <p:font typeface="Open Sans Light Bold" panose="020B0604020202020204" charset="0"/>
      <p:regular r:id="rId94"/>
    </p:embeddedFont>
    <p:embeddedFont>
      <p:font typeface="Adobe Devanagari" panose="02040503050201020203" pitchFamily="18" charset="0"/>
      <p:regular r:id="rId95"/>
      <p:bold r:id="rId96"/>
      <p:italic r:id="rId97"/>
      <p:boldItalic r:id="rId98"/>
    </p:embeddedFont>
    <p:embeddedFont>
      <p:font typeface="Arapey" panose="020B0604020202020204" charset="0"/>
      <p:regular r:id="rId99"/>
    </p:embeddedFont>
    <p:embeddedFont>
      <p:font typeface="Barlow Condensed Bold Bold Italics" panose="020B0604020202020204" charset="0"/>
      <p:regular r:id="rId100"/>
    </p:embeddedFont>
    <p:embeddedFont>
      <p:font typeface="Arapey Bold" panose="020B0604020202020204" charset="0"/>
      <p:regular r:id="rId101"/>
    </p:embeddedFont>
    <p:embeddedFont>
      <p:font typeface="Segoe UI Black" panose="020B0A02040204020203" pitchFamily="34" charset="0"/>
      <p:bold r:id="rId102"/>
      <p:boldItalic r:id="rId10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7" d="100"/>
          <a:sy n="47" d="100"/>
        </p:scale>
        <p:origin x="69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6.fntdata"/><Relationship Id="rId89" Type="http://schemas.openxmlformats.org/officeDocument/2006/relationships/font" Target="fonts/font11.fntdata"/><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1.fntdata"/><Relationship Id="rId102" Type="http://schemas.openxmlformats.org/officeDocument/2006/relationships/font" Target="fonts/font24.fntdata"/><Relationship Id="rId5" Type="http://schemas.openxmlformats.org/officeDocument/2006/relationships/slide" Target="slides/slide4.xml"/><Relationship Id="rId90" Type="http://schemas.openxmlformats.org/officeDocument/2006/relationships/font" Target="fonts/font12.fntdata"/><Relationship Id="rId95" Type="http://schemas.openxmlformats.org/officeDocument/2006/relationships/font" Target="fonts/font17.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font" Target="fonts/font2.fntdata"/><Relationship Id="rId85" Type="http://schemas.openxmlformats.org/officeDocument/2006/relationships/font" Target="fonts/font7.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2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5.fntdata"/><Relationship Id="rId88" Type="http://schemas.openxmlformats.org/officeDocument/2006/relationships/font" Target="fonts/font10.fntdata"/><Relationship Id="rId91" Type="http://schemas.openxmlformats.org/officeDocument/2006/relationships/font" Target="fonts/font13.fntdata"/><Relationship Id="rId96"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3.fntdata"/><Relationship Id="rId86" Type="http://schemas.openxmlformats.org/officeDocument/2006/relationships/font" Target="fonts/font8.fntdata"/><Relationship Id="rId94" Type="http://schemas.openxmlformats.org/officeDocument/2006/relationships/font" Target="fonts/font16.fntdata"/><Relationship Id="rId99" Type="http://schemas.openxmlformats.org/officeDocument/2006/relationships/font" Target="fonts/font21.fntdata"/><Relationship Id="rId101" Type="http://schemas.openxmlformats.org/officeDocument/2006/relationships/font" Target="fonts/font2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9.fntdata"/><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4.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9.fntdata"/><Relationship Id="rId61" Type="http://schemas.openxmlformats.org/officeDocument/2006/relationships/slide" Target="slides/slide60.xml"/><Relationship Id="rId82"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22.fntdata"/><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5.fntdata"/><Relationship Id="rId98" Type="http://schemas.openxmlformats.org/officeDocument/2006/relationships/font" Target="fonts/font20.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10/20/2020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10/20/2020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png"/><Relationship Id="rId10" Type="http://schemas.openxmlformats.org/officeDocument/2006/relationships/image" Target="../media/image3.png"/><Relationship Id="rId4" Type="http://schemas.openxmlformats.org/officeDocument/2006/relationships/image" Target="../media/image20.png"/><Relationship Id="rId9" Type="http://schemas.openxmlformats.org/officeDocument/2006/relationships/image" Target="../media/image25.jpe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2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2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2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 Id="rId5" Type="http://schemas.openxmlformats.org/officeDocument/2006/relationships/image" Target="../media/image69.jpeg"/><Relationship Id="rId4" Type="http://schemas.openxmlformats.org/officeDocument/2006/relationships/image" Target="../media/image68.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73.jpeg"/><Relationship Id="rId1" Type="http://schemas.openxmlformats.org/officeDocument/2006/relationships/slideLayout" Target="../slideLayouts/slideLayout7.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43.xml.rels><?xml version="1.0" encoding="UTF-8" standalone="yes"?>
<Relationships xmlns="http://schemas.openxmlformats.org/package/2006/relationships"><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79.jpeg"/><Relationship Id="rId1" Type="http://schemas.openxmlformats.org/officeDocument/2006/relationships/slideLayout" Target="../slideLayouts/slideLayout7.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44.xml.rels><?xml version="1.0" encoding="UTF-8" standalone="yes"?>
<Relationships xmlns="http://schemas.openxmlformats.org/package/2006/relationships"><Relationship Id="rId3" Type="http://schemas.openxmlformats.org/officeDocument/2006/relationships/image" Target="../media/image86.jpeg"/><Relationship Id="rId7" Type="http://schemas.openxmlformats.org/officeDocument/2006/relationships/image" Target="../media/image90.jpeg"/><Relationship Id="rId2" Type="http://schemas.openxmlformats.org/officeDocument/2006/relationships/image" Target="../media/image85.jpeg"/><Relationship Id="rId1" Type="http://schemas.openxmlformats.org/officeDocument/2006/relationships/slideLayout" Target="../slideLayouts/slideLayout7.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_rels/slide4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7.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s>
</file>

<file path=ppt/slides/_rels/slide4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99.jpeg"/><Relationship Id="rId7" Type="http://schemas.openxmlformats.org/officeDocument/2006/relationships/image" Target="../media/image3.png"/><Relationship Id="rId2" Type="http://schemas.openxmlformats.org/officeDocument/2006/relationships/image" Target="../media/image98.jpeg"/><Relationship Id="rId1" Type="http://schemas.openxmlformats.org/officeDocument/2006/relationships/slideLayout" Target="../slideLayouts/slideLayout7.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48.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99.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2.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image" Target="../media/image111.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20.jpeg"/></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7.xml"/><Relationship Id="rId5" Type="http://schemas.openxmlformats.org/officeDocument/2006/relationships/image" Target="../media/image125.jpeg"/><Relationship Id="rId4" Type="http://schemas.openxmlformats.org/officeDocument/2006/relationships/image" Target="../media/image124.jpe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7.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8.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9.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4.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g"/><Relationship Id="rId1" Type="http://schemas.openxmlformats.org/officeDocument/2006/relationships/slideLayout" Target="../slideLayouts/slideLayout7.xml"/><Relationship Id="rId4" Type="http://schemas.openxmlformats.org/officeDocument/2006/relationships/image" Target="../media/image137.jpg"/></Relationships>
</file>

<file path=ppt/slides/_rels/slide72.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png"/><Relationship Id="rId1" Type="http://schemas.openxmlformats.org/officeDocument/2006/relationships/slideLayout" Target="../slideLayouts/slideLayout7.xml"/><Relationship Id="rId4" Type="http://schemas.openxmlformats.org/officeDocument/2006/relationships/image" Target="../media/image140.jpeg"/></Relationships>
</file>

<file path=ppt/slides/_rels/slide73.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41.jpeg"/><Relationship Id="rId1" Type="http://schemas.openxmlformats.org/officeDocument/2006/relationships/slideLayout" Target="../slideLayouts/slideLayout7.xml"/><Relationship Id="rId4" Type="http://schemas.openxmlformats.org/officeDocument/2006/relationships/image" Target="../media/image143.jpeg"/></Relationships>
</file>

<file path=ppt/slides/_rels/slide7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4.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slideLayout" Target="../slideLayouts/slideLayout7.xml"/><Relationship Id="rId5" Type="http://schemas.openxmlformats.org/officeDocument/2006/relationships/image" Target="../media/image150.jpeg"/><Relationship Id="rId4" Type="http://schemas.openxmlformats.org/officeDocument/2006/relationships/image" Target="../media/image149.jpeg"/></Relationships>
</file>

<file path=ppt/slides/_rels/slide77.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3853678" y="564178"/>
            <a:ext cx="2821628" cy="1733088"/>
          </a:xfrm>
          <a:prstGeom prst="rect">
            <a:avLst/>
          </a:prstGeom>
        </p:spPr>
      </p:pic>
      <p:pic>
        <p:nvPicPr>
          <p:cNvPr id="3" name="Picture 3"/>
          <p:cNvPicPr>
            <a:picLocks noChangeAspect="1"/>
          </p:cNvPicPr>
          <p:nvPr/>
        </p:nvPicPr>
        <p:blipFill>
          <a:blip r:embed="rId3"/>
          <a:srcRect/>
          <a:stretch>
            <a:fillRect/>
          </a:stretch>
        </p:blipFill>
        <p:spPr>
          <a:xfrm>
            <a:off x="13882632" y="769135"/>
            <a:ext cx="1947540" cy="1978355"/>
          </a:xfrm>
          <a:prstGeom prst="rect">
            <a:avLst/>
          </a:prstGeom>
        </p:spPr>
      </p:pic>
      <p:pic>
        <p:nvPicPr>
          <p:cNvPr id="4" name="Picture 4"/>
          <p:cNvPicPr>
            <a:picLocks noChangeAspect="1"/>
          </p:cNvPicPr>
          <p:nvPr/>
        </p:nvPicPr>
        <p:blipFill>
          <a:blip r:embed="rId4"/>
          <a:srcRect l="547" r="547" b="1989"/>
          <a:stretch>
            <a:fillRect/>
          </a:stretch>
        </p:blipFill>
        <p:spPr>
          <a:xfrm>
            <a:off x="11049000" y="615957"/>
            <a:ext cx="2130437" cy="2114480"/>
          </a:xfrm>
          <a:prstGeom prst="rect">
            <a:avLst/>
          </a:prstGeom>
        </p:spPr>
      </p:pic>
      <p:pic>
        <p:nvPicPr>
          <p:cNvPr id="5" name="Picture 5"/>
          <p:cNvPicPr>
            <a:picLocks noChangeAspect="1"/>
          </p:cNvPicPr>
          <p:nvPr/>
        </p:nvPicPr>
        <p:blipFill>
          <a:blip r:embed="rId5"/>
          <a:srcRect l="21226" r="22893" b="14413"/>
          <a:stretch>
            <a:fillRect/>
          </a:stretch>
        </p:blipFill>
        <p:spPr>
          <a:xfrm>
            <a:off x="8455803" y="301999"/>
            <a:ext cx="1336526" cy="2047046"/>
          </a:xfrm>
          <a:prstGeom prst="rect">
            <a:avLst/>
          </a:prstGeom>
        </p:spPr>
      </p:pic>
      <p:pic>
        <p:nvPicPr>
          <p:cNvPr id="6" name="Picture 6"/>
          <p:cNvPicPr>
            <a:picLocks noChangeAspect="1"/>
          </p:cNvPicPr>
          <p:nvPr/>
        </p:nvPicPr>
        <p:blipFill>
          <a:blip r:embed="rId6"/>
          <a:srcRect t="6075" b="6075"/>
          <a:stretch>
            <a:fillRect/>
          </a:stretch>
        </p:blipFill>
        <p:spPr>
          <a:xfrm>
            <a:off x="542939" y="6112378"/>
            <a:ext cx="13354933" cy="4047632"/>
          </a:xfrm>
          <a:prstGeom prst="rect">
            <a:avLst/>
          </a:prstGeom>
        </p:spPr>
      </p:pic>
      <p:sp>
        <p:nvSpPr>
          <p:cNvPr id="7" name="TextBox 7"/>
          <p:cNvSpPr txBox="1"/>
          <p:nvPr/>
        </p:nvSpPr>
        <p:spPr>
          <a:xfrm>
            <a:off x="5922132" y="2349045"/>
            <a:ext cx="6400599" cy="1212541"/>
          </a:xfrm>
          <a:prstGeom prst="rect">
            <a:avLst/>
          </a:prstGeom>
        </p:spPr>
        <p:txBody>
          <a:bodyPr wrap="square" lIns="0" tIns="0" rIns="0" bIns="0" rtlCol="0" anchor="t">
            <a:spAutoFit/>
          </a:bodyPr>
          <a:lstStyle/>
          <a:p>
            <a:pPr algn="ctr">
              <a:lnSpc>
                <a:spcPts val="4861"/>
              </a:lnSpc>
            </a:pPr>
            <a:r>
              <a:rPr lang="en-US" sz="3472" dirty="0">
                <a:solidFill>
                  <a:srgbClr val="2858AA"/>
                </a:solidFill>
                <a:latin typeface="Anton"/>
              </a:rPr>
              <a:t>Govt. of India</a:t>
            </a:r>
          </a:p>
          <a:p>
            <a:pPr algn="ctr">
              <a:lnSpc>
                <a:spcPts val="4861"/>
              </a:lnSpc>
            </a:pPr>
            <a:r>
              <a:rPr lang="en-US" sz="3472" dirty="0">
                <a:solidFill>
                  <a:srgbClr val="2858AA"/>
                </a:solidFill>
                <a:latin typeface="Anton"/>
              </a:rPr>
              <a:t>Ministry of Youth Affairs and Sports</a:t>
            </a:r>
          </a:p>
        </p:txBody>
      </p:sp>
      <p:sp>
        <p:nvSpPr>
          <p:cNvPr id="8" name="TextBox 8"/>
          <p:cNvSpPr txBox="1"/>
          <p:nvPr/>
        </p:nvSpPr>
        <p:spPr>
          <a:xfrm>
            <a:off x="3405663" y="3580130"/>
            <a:ext cx="11476674" cy="877570"/>
          </a:xfrm>
          <a:prstGeom prst="rect">
            <a:avLst/>
          </a:prstGeom>
        </p:spPr>
        <p:txBody>
          <a:bodyPr lIns="0" tIns="0" rIns="0" bIns="0" rtlCol="0" anchor="t">
            <a:spAutoFit/>
          </a:bodyPr>
          <a:lstStyle/>
          <a:p>
            <a:pPr algn="ctr">
              <a:lnSpc>
                <a:spcPts val="7280"/>
              </a:lnSpc>
            </a:pPr>
            <a:r>
              <a:rPr lang="en-US" sz="5200" dirty="0">
                <a:solidFill>
                  <a:srgbClr val="C5131B"/>
                </a:solidFill>
                <a:latin typeface="Anton"/>
              </a:rPr>
              <a:t>NEHRU YUVA KENDRA SANGATHAN</a:t>
            </a:r>
          </a:p>
        </p:txBody>
      </p:sp>
      <p:sp>
        <p:nvSpPr>
          <p:cNvPr id="9" name="TextBox 9"/>
          <p:cNvSpPr txBox="1"/>
          <p:nvPr/>
        </p:nvSpPr>
        <p:spPr>
          <a:xfrm>
            <a:off x="4609317" y="4368100"/>
            <a:ext cx="9029497" cy="699200"/>
          </a:xfrm>
          <a:prstGeom prst="rect">
            <a:avLst/>
          </a:prstGeom>
        </p:spPr>
        <p:txBody>
          <a:bodyPr lIns="0" tIns="0" rIns="0" bIns="0" rtlCol="0" anchor="t">
            <a:spAutoFit/>
          </a:bodyPr>
          <a:lstStyle/>
          <a:p>
            <a:pPr algn="ctr">
              <a:lnSpc>
                <a:spcPts val="5727"/>
              </a:lnSpc>
            </a:pPr>
            <a:r>
              <a:rPr lang="en-US" sz="4091" dirty="0">
                <a:solidFill>
                  <a:srgbClr val="2858AA"/>
                </a:solidFill>
                <a:latin typeface="Anton"/>
              </a:rPr>
              <a:t>Kerala </a:t>
            </a:r>
            <a:r>
              <a:rPr lang="en-US" sz="4091" dirty="0" smtClean="0">
                <a:solidFill>
                  <a:srgbClr val="2858AA"/>
                </a:solidFill>
                <a:latin typeface="Anton"/>
              </a:rPr>
              <a:t>Zone</a:t>
            </a:r>
            <a:endParaRPr lang="en-US" sz="4091" dirty="0">
              <a:solidFill>
                <a:srgbClr val="2858AA"/>
              </a:solidFill>
              <a:latin typeface="Anton"/>
            </a:endParaRPr>
          </a:p>
        </p:txBody>
      </p:sp>
      <p:sp>
        <p:nvSpPr>
          <p:cNvPr id="10" name="TextBox 10"/>
          <p:cNvSpPr txBox="1"/>
          <p:nvPr/>
        </p:nvSpPr>
        <p:spPr>
          <a:xfrm>
            <a:off x="2755152" y="5067300"/>
            <a:ext cx="12777696" cy="1801495"/>
          </a:xfrm>
          <a:prstGeom prst="rect">
            <a:avLst/>
          </a:prstGeom>
        </p:spPr>
        <p:txBody>
          <a:bodyPr lIns="0" tIns="0" rIns="0" bIns="0" rtlCol="0" anchor="t">
            <a:spAutoFit/>
          </a:bodyPr>
          <a:lstStyle/>
          <a:p>
            <a:pPr algn="ctr">
              <a:lnSpc>
                <a:spcPts val="7279"/>
              </a:lnSpc>
            </a:pPr>
            <a:r>
              <a:rPr lang="en-US" sz="5200" dirty="0">
                <a:solidFill>
                  <a:srgbClr val="2C2B71"/>
                </a:solidFill>
                <a:latin typeface="Anton"/>
              </a:rPr>
              <a:t>"</a:t>
            </a:r>
            <a:r>
              <a:rPr lang="en-US" sz="5200" dirty="0" err="1">
                <a:solidFill>
                  <a:srgbClr val="2C2B71"/>
                </a:solidFill>
                <a:latin typeface="Anton"/>
              </a:rPr>
              <a:t>Ek</a:t>
            </a:r>
            <a:r>
              <a:rPr lang="en-US" sz="5200" dirty="0">
                <a:solidFill>
                  <a:srgbClr val="2C2B71"/>
                </a:solidFill>
                <a:latin typeface="Anton"/>
              </a:rPr>
              <a:t> Bharat </a:t>
            </a:r>
            <a:r>
              <a:rPr lang="en-US" sz="5200" dirty="0" err="1">
                <a:solidFill>
                  <a:srgbClr val="2C2B71"/>
                </a:solidFill>
                <a:latin typeface="Anton"/>
              </a:rPr>
              <a:t>Shreshtha</a:t>
            </a:r>
            <a:r>
              <a:rPr lang="en-US" sz="5200" dirty="0">
                <a:solidFill>
                  <a:srgbClr val="2C2B71"/>
                </a:solidFill>
                <a:latin typeface="Anton"/>
              </a:rPr>
              <a:t> Bharat"</a:t>
            </a:r>
          </a:p>
          <a:p>
            <a:pPr algn="ctr">
              <a:lnSpc>
                <a:spcPts val="7280"/>
              </a:lnSpc>
            </a:pPr>
            <a:r>
              <a:rPr lang="en-US" sz="5199" dirty="0">
                <a:solidFill>
                  <a:srgbClr val="2C2B71"/>
                </a:solidFill>
                <a:latin typeface="Anton"/>
              </a:rPr>
              <a:t>(Inter State Youth Exchange Programme)</a:t>
            </a:r>
          </a:p>
        </p:txBody>
      </p:sp>
      <p:sp>
        <p:nvSpPr>
          <p:cNvPr id="11" name="TextBox 11"/>
          <p:cNvSpPr txBox="1"/>
          <p:nvPr/>
        </p:nvSpPr>
        <p:spPr>
          <a:xfrm>
            <a:off x="4938339" y="6951213"/>
            <a:ext cx="10505781" cy="591420"/>
          </a:xfrm>
          <a:prstGeom prst="rect">
            <a:avLst/>
          </a:prstGeom>
        </p:spPr>
        <p:txBody>
          <a:bodyPr lIns="0" tIns="0" rIns="0" bIns="0" rtlCol="0" anchor="t">
            <a:spAutoFit/>
          </a:bodyPr>
          <a:lstStyle/>
          <a:p>
            <a:pPr algn="ctr">
              <a:lnSpc>
                <a:spcPts val="4824"/>
              </a:lnSpc>
            </a:pPr>
            <a:r>
              <a:rPr lang="en-US" sz="3445" dirty="0">
                <a:solidFill>
                  <a:srgbClr val="0274BF"/>
                </a:solidFill>
                <a:latin typeface="Anton"/>
              </a:rPr>
              <a:t>For Pairing States: Kerala and Himachal Pradesh</a:t>
            </a:r>
          </a:p>
        </p:txBody>
      </p:sp>
      <p:sp>
        <p:nvSpPr>
          <p:cNvPr id="12" name="TextBox 12"/>
          <p:cNvSpPr txBox="1"/>
          <p:nvPr/>
        </p:nvSpPr>
        <p:spPr>
          <a:xfrm>
            <a:off x="4670095" y="7696656"/>
            <a:ext cx="11042270" cy="432811"/>
          </a:xfrm>
          <a:prstGeom prst="rect">
            <a:avLst/>
          </a:prstGeom>
        </p:spPr>
        <p:txBody>
          <a:bodyPr lIns="0" tIns="0" rIns="0" bIns="0" rtlCol="0" anchor="t">
            <a:spAutoFit/>
          </a:bodyPr>
          <a:lstStyle/>
          <a:p>
            <a:pPr algn="ctr">
              <a:lnSpc>
                <a:spcPts val="3603"/>
              </a:lnSpc>
            </a:pPr>
            <a:r>
              <a:rPr lang="en-US" sz="2573" dirty="0">
                <a:solidFill>
                  <a:srgbClr val="FF0000"/>
                </a:solidFill>
                <a:latin typeface="Anton"/>
              </a:rPr>
              <a:t>Topic: History, People and Places of Historical </a:t>
            </a:r>
            <a:r>
              <a:rPr lang="en-US" sz="2573" dirty="0" smtClean="0">
                <a:solidFill>
                  <a:srgbClr val="FF0000"/>
                </a:solidFill>
                <a:latin typeface="Anton"/>
              </a:rPr>
              <a:t>Importance &amp; Tourist Interest</a:t>
            </a:r>
            <a:endParaRPr lang="en-US" sz="2573" dirty="0">
              <a:solidFill>
                <a:srgbClr val="FF0000"/>
              </a:solidFill>
              <a:latin typeface="Anton"/>
            </a:endParaRPr>
          </a:p>
        </p:txBody>
      </p:sp>
      <p:pic>
        <p:nvPicPr>
          <p:cNvPr id="13" name="Picture 4"/>
          <p:cNvPicPr>
            <a:picLocks noChangeAspect="1"/>
          </p:cNvPicPr>
          <p:nvPr/>
        </p:nvPicPr>
        <p:blipFill>
          <a:blip r:embed="rId4"/>
          <a:srcRect l="547" r="547" b="1989"/>
          <a:stretch>
            <a:fillRect/>
          </a:stretch>
        </p:blipFill>
        <p:spPr>
          <a:xfrm>
            <a:off x="11038010" y="615000"/>
            <a:ext cx="2130437" cy="211448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D3D3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6545134" y="3924300"/>
            <a:ext cx="11137301" cy="5680172"/>
          </a:xfrm>
          <a:prstGeom prst="rect">
            <a:avLst/>
          </a:prstGeom>
        </p:spPr>
      </p:pic>
      <p:sp>
        <p:nvSpPr>
          <p:cNvPr id="3" name="TextBox 3"/>
          <p:cNvSpPr txBox="1"/>
          <p:nvPr/>
        </p:nvSpPr>
        <p:spPr>
          <a:xfrm>
            <a:off x="494990" y="2376064"/>
            <a:ext cx="11067700" cy="3594741"/>
          </a:xfrm>
          <a:prstGeom prst="rect">
            <a:avLst/>
          </a:prstGeom>
        </p:spPr>
        <p:txBody>
          <a:bodyPr lIns="0" tIns="0" rIns="0" bIns="0" rtlCol="0" anchor="t">
            <a:spAutoFit/>
          </a:bodyPr>
          <a:lstStyle/>
          <a:p>
            <a:pPr algn="ctr">
              <a:lnSpc>
                <a:spcPts val="9036"/>
              </a:lnSpc>
            </a:pPr>
            <a:r>
              <a:rPr lang="en-US" sz="11295" dirty="0">
                <a:solidFill>
                  <a:srgbClr val="75C7FB"/>
                </a:solidFill>
                <a:latin typeface="Barlow Condensed Bold Bold Italics"/>
              </a:rPr>
              <a:t>OFFICIAL LANGUAGE</a:t>
            </a:r>
          </a:p>
          <a:p>
            <a:pPr algn="ctr">
              <a:lnSpc>
                <a:spcPts val="9036"/>
              </a:lnSpc>
            </a:pPr>
            <a:r>
              <a:rPr lang="en-US" sz="11295" dirty="0">
                <a:solidFill>
                  <a:srgbClr val="FF3847"/>
                </a:solidFill>
                <a:latin typeface="Barlow Condensed Bold Bold Italics"/>
              </a:rPr>
              <a:t>MALAYALAM</a:t>
            </a:r>
          </a:p>
          <a:p>
            <a:pPr algn="ctr">
              <a:lnSpc>
                <a:spcPts val="9036"/>
              </a:lnSpc>
            </a:pPr>
            <a:r>
              <a:rPr lang="en-US" sz="11295" dirty="0" err="1">
                <a:solidFill>
                  <a:srgbClr val="FF3847"/>
                </a:solidFill>
                <a:cs typeface="Barlow Condensed Bold Bold Italics"/>
              </a:rPr>
              <a:t>മലയാളം</a:t>
            </a:r>
            <a:endParaRPr lang="en-US" sz="11295" dirty="0">
              <a:solidFill>
                <a:srgbClr val="FF3847"/>
              </a:solidFill>
              <a:cs typeface="Barlow Condensed Bold Bold Italics"/>
            </a:endParaRPr>
          </a:p>
        </p:txBody>
      </p:sp>
      <p:pic>
        <p:nvPicPr>
          <p:cNvPr id="4" name="Picture 3"/>
          <p:cNvPicPr>
            <a:picLocks noChangeAspect="1"/>
          </p:cNvPicPr>
          <p:nvPr/>
        </p:nvPicPr>
        <p:blipFill>
          <a:blip r:embed="rId3"/>
          <a:srcRect l="547" r="547" b="1989"/>
          <a:stretch>
            <a:fillRect/>
          </a:stretch>
        </p:blipFill>
        <p:spPr>
          <a:xfrm>
            <a:off x="16154400" y="342900"/>
            <a:ext cx="1219200" cy="10518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0509664" cy="10287000"/>
            <a:chOff x="0" y="0"/>
            <a:chExt cx="1955317" cy="1913890"/>
          </a:xfrm>
        </p:grpSpPr>
        <p:sp>
          <p:nvSpPr>
            <p:cNvPr id="3" name="Freeform 3"/>
            <p:cNvSpPr/>
            <p:nvPr/>
          </p:nvSpPr>
          <p:spPr>
            <a:xfrm>
              <a:off x="0" y="0"/>
              <a:ext cx="1955317" cy="1913890"/>
            </a:xfrm>
            <a:custGeom>
              <a:avLst/>
              <a:gdLst/>
              <a:ahLst/>
              <a:cxnLst/>
              <a:rect l="l" t="t" r="r" b="b"/>
              <a:pathLst>
                <a:path w="1955317" h="1913890">
                  <a:moveTo>
                    <a:pt x="0" y="0"/>
                  </a:moveTo>
                  <a:lnTo>
                    <a:pt x="1955317" y="0"/>
                  </a:lnTo>
                  <a:lnTo>
                    <a:pt x="1955317" y="1913890"/>
                  </a:lnTo>
                  <a:lnTo>
                    <a:pt x="0" y="1913890"/>
                  </a:lnTo>
                  <a:close/>
                </a:path>
              </a:pathLst>
            </a:custGeom>
            <a:solidFill>
              <a:srgbClr val="0274BF"/>
            </a:solidFill>
          </p:spPr>
        </p:sp>
      </p:grpSp>
      <p:pic>
        <p:nvPicPr>
          <p:cNvPr id="4" name="Picture 4"/>
          <p:cNvPicPr>
            <a:picLocks noChangeAspect="1"/>
          </p:cNvPicPr>
          <p:nvPr/>
        </p:nvPicPr>
        <p:blipFill>
          <a:blip r:embed="rId2"/>
          <a:srcRect/>
          <a:stretch>
            <a:fillRect/>
          </a:stretch>
        </p:blipFill>
        <p:spPr>
          <a:xfrm>
            <a:off x="10487262" y="-196043"/>
            <a:ext cx="7800738" cy="10679085"/>
          </a:xfrm>
          <a:prstGeom prst="rect">
            <a:avLst/>
          </a:prstGeom>
        </p:spPr>
      </p:pic>
      <p:sp>
        <p:nvSpPr>
          <p:cNvPr id="5" name="TextBox 5"/>
          <p:cNvSpPr txBox="1"/>
          <p:nvPr/>
        </p:nvSpPr>
        <p:spPr>
          <a:xfrm>
            <a:off x="1243014" y="2381115"/>
            <a:ext cx="7443711" cy="5922645"/>
          </a:xfrm>
          <a:prstGeom prst="rect">
            <a:avLst/>
          </a:prstGeom>
        </p:spPr>
        <p:txBody>
          <a:bodyPr lIns="0" tIns="0" rIns="0" bIns="0" rtlCol="0" anchor="t">
            <a:spAutoFit/>
          </a:bodyPr>
          <a:lstStyle/>
          <a:p>
            <a:pPr algn="ctr">
              <a:lnSpc>
                <a:spcPts val="5880"/>
              </a:lnSpc>
              <a:spcBef>
                <a:spcPct val="0"/>
              </a:spcBef>
            </a:pPr>
            <a:r>
              <a:rPr lang="en-US" sz="4200">
                <a:solidFill>
                  <a:srgbClr val="FFFFFF"/>
                </a:solidFill>
                <a:latin typeface="Arapey"/>
              </a:rPr>
              <a:t>Malayalam is the most widely spoken language in Kerala, where its teaching in schools is mandatory. There is a significant Tamil population in Palakkad and Idukki districts. Tulu and Kannada are spoken mainly in Kasargod district.</a:t>
            </a:r>
          </a:p>
        </p:txBody>
      </p:sp>
      <p:sp>
        <p:nvSpPr>
          <p:cNvPr id="6" name="TextBox 6"/>
          <p:cNvSpPr txBox="1"/>
          <p:nvPr/>
        </p:nvSpPr>
        <p:spPr>
          <a:xfrm>
            <a:off x="621507" y="1129400"/>
            <a:ext cx="8686725" cy="1016996"/>
          </a:xfrm>
          <a:prstGeom prst="rect">
            <a:avLst/>
          </a:prstGeom>
        </p:spPr>
        <p:txBody>
          <a:bodyPr lIns="0" tIns="0" rIns="0" bIns="0" rtlCol="0" anchor="t">
            <a:spAutoFit/>
          </a:bodyPr>
          <a:lstStyle/>
          <a:p>
            <a:pPr algn="ctr">
              <a:lnSpc>
                <a:spcPts val="7092"/>
              </a:lnSpc>
            </a:pPr>
            <a:r>
              <a:rPr lang="en-US" sz="8865">
                <a:solidFill>
                  <a:srgbClr val="75C7FB"/>
                </a:solidFill>
                <a:latin typeface="Barlow Condensed Bold Bold Italics"/>
              </a:rPr>
              <a:t>OTHER LANGUAGES</a:t>
            </a:r>
          </a:p>
        </p:txBody>
      </p:sp>
      <p:pic>
        <p:nvPicPr>
          <p:cNvPr id="7" name="Picture 6"/>
          <p:cNvPicPr>
            <a:picLocks noChangeAspect="1"/>
          </p:cNvPicPr>
          <p:nvPr/>
        </p:nvPicPr>
        <p:blipFill>
          <a:blip r:embed="rId3"/>
          <a:srcRect l="547" r="547" b="1989"/>
          <a:stretch>
            <a:fillRect/>
          </a:stretch>
        </p:blipFill>
        <p:spPr>
          <a:xfrm>
            <a:off x="16611600" y="342900"/>
            <a:ext cx="1219200" cy="105184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4633" y="42331"/>
            <a:ext cx="1948134" cy="10244669"/>
            <a:chOff x="0" y="0"/>
            <a:chExt cx="658998" cy="3465481"/>
          </a:xfrm>
        </p:grpSpPr>
        <p:sp>
          <p:nvSpPr>
            <p:cNvPr id="3" name="Freeform 3"/>
            <p:cNvSpPr/>
            <p:nvPr/>
          </p:nvSpPr>
          <p:spPr>
            <a:xfrm>
              <a:off x="0" y="0"/>
              <a:ext cx="658998" cy="3465481"/>
            </a:xfrm>
            <a:custGeom>
              <a:avLst/>
              <a:gdLst/>
              <a:ahLst/>
              <a:cxnLst/>
              <a:rect l="l" t="t" r="r" b="b"/>
              <a:pathLst>
                <a:path w="658998" h="3465481">
                  <a:moveTo>
                    <a:pt x="0" y="0"/>
                  </a:moveTo>
                  <a:lnTo>
                    <a:pt x="658998" y="0"/>
                  </a:lnTo>
                  <a:lnTo>
                    <a:pt x="658998" y="3465481"/>
                  </a:lnTo>
                  <a:lnTo>
                    <a:pt x="0" y="3465481"/>
                  </a:lnTo>
                  <a:close/>
                </a:path>
              </a:pathLst>
            </a:custGeom>
            <a:solidFill>
              <a:srgbClr val="C5131B"/>
            </a:solidFill>
          </p:spPr>
        </p:sp>
      </p:grpSp>
      <p:grpSp>
        <p:nvGrpSpPr>
          <p:cNvPr id="4" name="Group 4"/>
          <p:cNvGrpSpPr/>
          <p:nvPr/>
        </p:nvGrpSpPr>
        <p:grpSpPr>
          <a:xfrm>
            <a:off x="3879811" y="1982711"/>
            <a:ext cx="3697610" cy="5077882"/>
            <a:chOff x="0" y="0"/>
            <a:chExt cx="4930146" cy="6770509"/>
          </a:xfrm>
        </p:grpSpPr>
        <p:grpSp>
          <p:nvGrpSpPr>
            <p:cNvPr id="5" name="Group 5"/>
            <p:cNvGrpSpPr/>
            <p:nvPr/>
          </p:nvGrpSpPr>
          <p:grpSpPr>
            <a:xfrm>
              <a:off x="0" y="0"/>
              <a:ext cx="4930146" cy="6770509"/>
              <a:chOff x="0" y="0"/>
              <a:chExt cx="1913890" cy="2628322"/>
            </a:xfrm>
          </p:grpSpPr>
          <p:sp>
            <p:nvSpPr>
              <p:cNvPr id="6" name="Freeform 6"/>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7" name="Picture 7"/>
            <p:cNvPicPr>
              <a:picLocks noChangeAspect="1"/>
            </p:cNvPicPr>
            <p:nvPr/>
          </p:nvPicPr>
          <p:blipFill>
            <a:blip r:embed="rId2"/>
            <a:srcRect/>
            <a:stretch>
              <a:fillRect/>
            </a:stretch>
          </p:blipFill>
          <p:spPr>
            <a:xfrm>
              <a:off x="0" y="0"/>
              <a:ext cx="4930146" cy="6770509"/>
            </a:xfrm>
            <a:prstGeom prst="rect">
              <a:avLst/>
            </a:prstGeom>
          </p:spPr>
        </p:pic>
      </p:grpSp>
      <p:grpSp>
        <p:nvGrpSpPr>
          <p:cNvPr id="8" name="Group 8"/>
          <p:cNvGrpSpPr/>
          <p:nvPr/>
        </p:nvGrpSpPr>
        <p:grpSpPr>
          <a:xfrm>
            <a:off x="8312106" y="3446507"/>
            <a:ext cx="2597489" cy="3567099"/>
            <a:chOff x="0" y="0"/>
            <a:chExt cx="3463318" cy="4756133"/>
          </a:xfrm>
        </p:grpSpPr>
        <p:grpSp>
          <p:nvGrpSpPr>
            <p:cNvPr id="9" name="Group 9"/>
            <p:cNvGrpSpPr/>
            <p:nvPr/>
          </p:nvGrpSpPr>
          <p:grpSpPr>
            <a:xfrm>
              <a:off x="0" y="0"/>
              <a:ext cx="3463318" cy="4756133"/>
              <a:chOff x="0" y="0"/>
              <a:chExt cx="1913890" cy="2628322"/>
            </a:xfrm>
          </p:grpSpPr>
          <p:sp>
            <p:nvSpPr>
              <p:cNvPr id="10" name="Freeform 10"/>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11" name="Picture 11"/>
            <p:cNvPicPr>
              <a:picLocks noChangeAspect="1"/>
            </p:cNvPicPr>
            <p:nvPr/>
          </p:nvPicPr>
          <p:blipFill>
            <a:blip r:embed="rId3"/>
            <a:srcRect/>
            <a:stretch>
              <a:fillRect/>
            </a:stretch>
          </p:blipFill>
          <p:spPr>
            <a:xfrm>
              <a:off x="0" y="0"/>
              <a:ext cx="3463318" cy="4756133"/>
            </a:xfrm>
            <a:prstGeom prst="rect">
              <a:avLst/>
            </a:prstGeom>
          </p:spPr>
        </p:pic>
      </p:grpSp>
      <p:grpSp>
        <p:nvGrpSpPr>
          <p:cNvPr id="12" name="Group 12"/>
          <p:cNvGrpSpPr/>
          <p:nvPr/>
        </p:nvGrpSpPr>
        <p:grpSpPr>
          <a:xfrm>
            <a:off x="11292922" y="3522997"/>
            <a:ext cx="2576005" cy="3537596"/>
            <a:chOff x="0" y="0"/>
            <a:chExt cx="3434674" cy="4716795"/>
          </a:xfrm>
        </p:grpSpPr>
        <p:grpSp>
          <p:nvGrpSpPr>
            <p:cNvPr id="13" name="Group 13"/>
            <p:cNvGrpSpPr/>
            <p:nvPr/>
          </p:nvGrpSpPr>
          <p:grpSpPr>
            <a:xfrm>
              <a:off x="0" y="0"/>
              <a:ext cx="3434674" cy="4716795"/>
              <a:chOff x="0" y="0"/>
              <a:chExt cx="1913890" cy="2628322"/>
            </a:xfrm>
          </p:grpSpPr>
          <p:sp>
            <p:nvSpPr>
              <p:cNvPr id="14" name="Freeform 14"/>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15" name="Picture 15"/>
            <p:cNvPicPr>
              <a:picLocks noChangeAspect="1"/>
            </p:cNvPicPr>
            <p:nvPr/>
          </p:nvPicPr>
          <p:blipFill>
            <a:blip r:embed="rId4"/>
            <a:srcRect/>
            <a:stretch>
              <a:fillRect/>
            </a:stretch>
          </p:blipFill>
          <p:spPr>
            <a:xfrm>
              <a:off x="0" y="0"/>
              <a:ext cx="3434674" cy="4716795"/>
            </a:xfrm>
            <a:prstGeom prst="rect">
              <a:avLst/>
            </a:prstGeom>
          </p:spPr>
        </p:pic>
      </p:grpSp>
      <p:grpSp>
        <p:nvGrpSpPr>
          <p:cNvPr id="16" name="Group 16"/>
          <p:cNvGrpSpPr/>
          <p:nvPr/>
        </p:nvGrpSpPr>
        <p:grpSpPr>
          <a:xfrm>
            <a:off x="14239540" y="3446507"/>
            <a:ext cx="2597489" cy="3567099"/>
            <a:chOff x="0" y="0"/>
            <a:chExt cx="3463318" cy="4756133"/>
          </a:xfrm>
        </p:grpSpPr>
        <p:grpSp>
          <p:nvGrpSpPr>
            <p:cNvPr id="17" name="Group 17"/>
            <p:cNvGrpSpPr/>
            <p:nvPr/>
          </p:nvGrpSpPr>
          <p:grpSpPr>
            <a:xfrm>
              <a:off x="0" y="0"/>
              <a:ext cx="3463318" cy="4756133"/>
              <a:chOff x="0" y="0"/>
              <a:chExt cx="1913890" cy="2628322"/>
            </a:xfrm>
          </p:grpSpPr>
          <p:sp>
            <p:nvSpPr>
              <p:cNvPr id="18" name="Freeform 18"/>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19" name="Picture 19"/>
            <p:cNvPicPr>
              <a:picLocks noChangeAspect="1"/>
            </p:cNvPicPr>
            <p:nvPr/>
          </p:nvPicPr>
          <p:blipFill>
            <a:blip r:embed="rId5"/>
            <a:srcRect/>
            <a:stretch>
              <a:fillRect/>
            </a:stretch>
          </p:blipFill>
          <p:spPr>
            <a:xfrm>
              <a:off x="0" y="0"/>
              <a:ext cx="3463318" cy="4756133"/>
            </a:xfrm>
            <a:prstGeom prst="rect">
              <a:avLst/>
            </a:prstGeom>
          </p:spPr>
        </p:pic>
      </p:grpSp>
      <p:pic>
        <p:nvPicPr>
          <p:cNvPr id="20" name="Picture 20"/>
          <p:cNvPicPr>
            <a:picLocks noChangeAspect="1"/>
          </p:cNvPicPr>
          <p:nvPr/>
        </p:nvPicPr>
        <p:blipFill>
          <a:blip r:embed="rId6"/>
          <a:srcRect/>
          <a:stretch>
            <a:fillRect/>
          </a:stretch>
        </p:blipFill>
        <p:spPr>
          <a:xfrm>
            <a:off x="2217081" y="7916658"/>
            <a:ext cx="4232754" cy="2370342"/>
          </a:xfrm>
          <a:prstGeom prst="rect">
            <a:avLst/>
          </a:prstGeom>
        </p:spPr>
      </p:pic>
      <p:pic>
        <p:nvPicPr>
          <p:cNvPr id="21" name="Picture 21"/>
          <p:cNvPicPr>
            <a:picLocks noChangeAspect="1"/>
          </p:cNvPicPr>
          <p:nvPr/>
        </p:nvPicPr>
        <p:blipFill>
          <a:blip r:embed="rId7"/>
          <a:srcRect/>
          <a:stretch>
            <a:fillRect/>
          </a:stretch>
        </p:blipFill>
        <p:spPr>
          <a:xfrm>
            <a:off x="6729222" y="7921968"/>
            <a:ext cx="3905682" cy="2365032"/>
          </a:xfrm>
          <a:prstGeom prst="rect">
            <a:avLst/>
          </a:prstGeom>
        </p:spPr>
      </p:pic>
      <p:pic>
        <p:nvPicPr>
          <p:cNvPr id="22" name="Picture 22"/>
          <p:cNvPicPr>
            <a:picLocks noChangeAspect="1"/>
          </p:cNvPicPr>
          <p:nvPr/>
        </p:nvPicPr>
        <p:blipFill>
          <a:blip r:embed="rId8"/>
          <a:srcRect/>
          <a:stretch>
            <a:fillRect/>
          </a:stretch>
        </p:blipFill>
        <p:spPr>
          <a:xfrm>
            <a:off x="10909594" y="7921968"/>
            <a:ext cx="3198308" cy="2365032"/>
          </a:xfrm>
          <a:prstGeom prst="rect">
            <a:avLst/>
          </a:prstGeom>
        </p:spPr>
      </p:pic>
      <p:pic>
        <p:nvPicPr>
          <p:cNvPr id="23" name="Picture 23"/>
          <p:cNvPicPr>
            <a:picLocks noChangeAspect="1"/>
          </p:cNvPicPr>
          <p:nvPr/>
        </p:nvPicPr>
        <p:blipFill>
          <a:blip r:embed="rId9"/>
          <a:srcRect/>
          <a:stretch>
            <a:fillRect/>
          </a:stretch>
        </p:blipFill>
        <p:spPr>
          <a:xfrm>
            <a:off x="14430678" y="7916658"/>
            <a:ext cx="3857322" cy="2343859"/>
          </a:xfrm>
          <a:prstGeom prst="rect">
            <a:avLst/>
          </a:prstGeom>
        </p:spPr>
      </p:pic>
      <p:sp>
        <p:nvSpPr>
          <p:cNvPr id="24" name="TextBox 24"/>
          <p:cNvSpPr txBox="1"/>
          <p:nvPr/>
        </p:nvSpPr>
        <p:spPr>
          <a:xfrm rot="-5400000">
            <a:off x="-3676650" y="4459288"/>
            <a:ext cx="9258300" cy="1368425"/>
          </a:xfrm>
          <a:prstGeom prst="rect">
            <a:avLst/>
          </a:prstGeom>
        </p:spPr>
        <p:txBody>
          <a:bodyPr lIns="0" tIns="0" rIns="0" bIns="0" rtlCol="0" anchor="t">
            <a:spAutoFit/>
          </a:bodyPr>
          <a:lstStyle/>
          <a:p>
            <a:pPr algn="ctr">
              <a:lnSpc>
                <a:spcPts val="11200"/>
              </a:lnSpc>
            </a:pPr>
            <a:r>
              <a:rPr lang="en-US" sz="8000">
                <a:solidFill>
                  <a:srgbClr val="FEFEFE"/>
                </a:solidFill>
                <a:latin typeface="Open Sans Bold"/>
              </a:rPr>
              <a:t>Total Districts - 14</a:t>
            </a:r>
          </a:p>
        </p:txBody>
      </p:sp>
      <p:sp>
        <p:nvSpPr>
          <p:cNvPr id="25" name="TextBox 25"/>
          <p:cNvSpPr txBox="1"/>
          <p:nvPr/>
        </p:nvSpPr>
        <p:spPr>
          <a:xfrm>
            <a:off x="3616745" y="933450"/>
            <a:ext cx="4366170" cy="887095"/>
          </a:xfrm>
          <a:prstGeom prst="rect">
            <a:avLst/>
          </a:prstGeom>
        </p:spPr>
        <p:txBody>
          <a:bodyPr wrap="square" lIns="0" tIns="0" rIns="0" bIns="0" rtlCol="0" anchor="t">
            <a:spAutoFit/>
          </a:bodyPr>
          <a:lstStyle/>
          <a:p>
            <a:pPr algn="ctr">
              <a:lnSpc>
                <a:spcPts val="7280"/>
              </a:lnSpc>
            </a:pPr>
            <a:r>
              <a:rPr lang="en-US" sz="5200" dirty="0">
                <a:solidFill>
                  <a:srgbClr val="000000"/>
                </a:solidFill>
                <a:latin typeface="Open Sans Bold"/>
              </a:rPr>
              <a:t>State Capital</a:t>
            </a:r>
          </a:p>
        </p:txBody>
      </p:sp>
      <p:sp>
        <p:nvSpPr>
          <p:cNvPr id="26" name="TextBox 26"/>
          <p:cNvSpPr txBox="1"/>
          <p:nvPr/>
        </p:nvSpPr>
        <p:spPr>
          <a:xfrm>
            <a:off x="8305748" y="2224241"/>
            <a:ext cx="4466332" cy="887095"/>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Major Districts</a:t>
            </a:r>
          </a:p>
        </p:txBody>
      </p:sp>
      <p:sp>
        <p:nvSpPr>
          <p:cNvPr id="27" name="TextBox 27"/>
          <p:cNvSpPr txBox="1"/>
          <p:nvPr/>
        </p:nvSpPr>
        <p:spPr>
          <a:xfrm>
            <a:off x="3352800" y="7212754"/>
            <a:ext cx="4558901" cy="580390"/>
          </a:xfrm>
          <a:prstGeom prst="rect">
            <a:avLst/>
          </a:prstGeom>
        </p:spPr>
        <p:txBody>
          <a:bodyPr wrap="square" lIns="0" tIns="0" rIns="0" bIns="0" rtlCol="0" anchor="t">
            <a:spAutoFit/>
          </a:bodyPr>
          <a:lstStyle/>
          <a:p>
            <a:pPr algn="ctr">
              <a:lnSpc>
                <a:spcPts val="4759"/>
              </a:lnSpc>
            </a:pPr>
            <a:r>
              <a:rPr lang="en-US" sz="3400" dirty="0" err="1">
                <a:solidFill>
                  <a:srgbClr val="000000"/>
                </a:solidFill>
                <a:latin typeface="Open Sans Light Bold"/>
              </a:rPr>
              <a:t>Thiruvanathapuram</a:t>
            </a:r>
            <a:endParaRPr lang="en-US" sz="3400" dirty="0">
              <a:solidFill>
                <a:srgbClr val="000000"/>
              </a:solidFill>
              <a:latin typeface="Open Sans Light Bold"/>
            </a:endParaRPr>
          </a:p>
        </p:txBody>
      </p:sp>
      <p:sp>
        <p:nvSpPr>
          <p:cNvPr id="28" name="TextBox 28"/>
          <p:cNvSpPr txBox="1"/>
          <p:nvPr/>
        </p:nvSpPr>
        <p:spPr>
          <a:xfrm>
            <a:off x="8574081" y="7242257"/>
            <a:ext cx="2060823" cy="580390"/>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Ernakulam</a:t>
            </a:r>
          </a:p>
        </p:txBody>
      </p:sp>
      <p:sp>
        <p:nvSpPr>
          <p:cNvPr id="29" name="TextBox 29"/>
          <p:cNvSpPr txBox="1"/>
          <p:nvPr/>
        </p:nvSpPr>
        <p:spPr>
          <a:xfrm>
            <a:off x="11788755" y="7212754"/>
            <a:ext cx="1571625" cy="580390"/>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Thrissur</a:t>
            </a:r>
          </a:p>
        </p:txBody>
      </p:sp>
      <p:sp>
        <p:nvSpPr>
          <p:cNvPr id="30" name="TextBox 30"/>
          <p:cNvSpPr txBox="1"/>
          <p:nvPr/>
        </p:nvSpPr>
        <p:spPr>
          <a:xfrm>
            <a:off x="14526370" y="7263431"/>
            <a:ext cx="2011114" cy="580390"/>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Kozhikode</a:t>
            </a:r>
          </a:p>
        </p:txBody>
      </p:sp>
      <p:pic>
        <p:nvPicPr>
          <p:cNvPr id="31" name="Picture 30"/>
          <p:cNvPicPr>
            <a:picLocks noChangeAspect="1"/>
          </p:cNvPicPr>
          <p:nvPr/>
        </p:nvPicPr>
        <p:blipFill>
          <a:blip r:embed="rId10"/>
          <a:srcRect l="547" r="547" b="1989"/>
          <a:stretch>
            <a:fillRect/>
          </a:stretch>
        </p:blipFill>
        <p:spPr>
          <a:xfrm>
            <a:off x="16227429" y="486410"/>
            <a:ext cx="1219200" cy="105184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808797" y="444157"/>
            <a:ext cx="2597489" cy="3567099"/>
            <a:chOff x="0" y="0"/>
            <a:chExt cx="3463318" cy="4756133"/>
          </a:xfrm>
        </p:grpSpPr>
        <p:grpSp>
          <p:nvGrpSpPr>
            <p:cNvPr id="3" name="Group 3"/>
            <p:cNvGrpSpPr/>
            <p:nvPr/>
          </p:nvGrpSpPr>
          <p:grpSpPr>
            <a:xfrm>
              <a:off x="0" y="0"/>
              <a:ext cx="3463318" cy="4756133"/>
              <a:chOff x="0" y="0"/>
              <a:chExt cx="1913890" cy="2628322"/>
            </a:xfrm>
          </p:grpSpPr>
          <p:sp>
            <p:nvSpPr>
              <p:cNvPr id="4" name="Freeform 4"/>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5" name="Picture 5"/>
            <p:cNvPicPr>
              <a:picLocks noChangeAspect="1"/>
            </p:cNvPicPr>
            <p:nvPr/>
          </p:nvPicPr>
          <p:blipFill>
            <a:blip r:embed="rId2"/>
            <a:srcRect/>
            <a:stretch>
              <a:fillRect/>
            </a:stretch>
          </p:blipFill>
          <p:spPr>
            <a:xfrm>
              <a:off x="0" y="0"/>
              <a:ext cx="3463318" cy="4756133"/>
            </a:xfrm>
            <a:prstGeom prst="rect">
              <a:avLst/>
            </a:prstGeom>
          </p:spPr>
        </p:pic>
      </p:grpSp>
      <p:grpSp>
        <p:nvGrpSpPr>
          <p:cNvPr id="6" name="Group 6"/>
          <p:cNvGrpSpPr/>
          <p:nvPr/>
        </p:nvGrpSpPr>
        <p:grpSpPr>
          <a:xfrm>
            <a:off x="4691338" y="458909"/>
            <a:ext cx="2576005" cy="3537596"/>
            <a:chOff x="0" y="0"/>
            <a:chExt cx="3434674" cy="4716795"/>
          </a:xfrm>
        </p:grpSpPr>
        <p:grpSp>
          <p:nvGrpSpPr>
            <p:cNvPr id="7" name="Group 7"/>
            <p:cNvGrpSpPr/>
            <p:nvPr/>
          </p:nvGrpSpPr>
          <p:grpSpPr>
            <a:xfrm>
              <a:off x="0" y="0"/>
              <a:ext cx="3434674" cy="4716795"/>
              <a:chOff x="0" y="0"/>
              <a:chExt cx="1913890" cy="2628322"/>
            </a:xfrm>
          </p:grpSpPr>
          <p:sp>
            <p:nvSpPr>
              <p:cNvPr id="8" name="Freeform 8"/>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9" name="Picture 9"/>
            <p:cNvPicPr>
              <a:picLocks noChangeAspect="1"/>
            </p:cNvPicPr>
            <p:nvPr/>
          </p:nvPicPr>
          <p:blipFill>
            <a:blip r:embed="rId3"/>
            <a:srcRect/>
            <a:stretch>
              <a:fillRect/>
            </a:stretch>
          </p:blipFill>
          <p:spPr>
            <a:xfrm>
              <a:off x="0" y="0"/>
              <a:ext cx="3434674" cy="4716795"/>
            </a:xfrm>
            <a:prstGeom prst="rect">
              <a:avLst/>
            </a:prstGeom>
          </p:spPr>
        </p:pic>
      </p:grpSp>
      <p:grpSp>
        <p:nvGrpSpPr>
          <p:cNvPr id="10" name="Group 10"/>
          <p:cNvGrpSpPr/>
          <p:nvPr/>
        </p:nvGrpSpPr>
        <p:grpSpPr>
          <a:xfrm>
            <a:off x="10990913" y="444157"/>
            <a:ext cx="2576005" cy="3537596"/>
            <a:chOff x="0" y="0"/>
            <a:chExt cx="3434674" cy="4716795"/>
          </a:xfrm>
        </p:grpSpPr>
        <p:grpSp>
          <p:nvGrpSpPr>
            <p:cNvPr id="11" name="Group 11"/>
            <p:cNvGrpSpPr/>
            <p:nvPr/>
          </p:nvGrpSpPr>
          <p:grpSpPr>
            <a:xfrm>
              <a:off x="0" y="0"/>
              <a:ext cx="3434674" cy="4716795"/>
              <a:chOff x="0" y="0"/>
              <a:chExt cx="1913890" cy="2628322"/>
            </a:xfrm>
          </p:grpSpPr>
          <p:sp>
            <p:nvSpPr>
              <p:cNvPr id="12" name="Freeform 12"/>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13" name="Picture 13"/>
            <p:cNvPicPr>
              <a:picLocks noChangeAspect="1"/>
            </p:cNvPicPr>
            <p:nvPr/>
          </p:nvPicPr>
          <p:blipFill>
            <a:blip r:embed="rId4"/>
            <a:srcRect/>
            <a:stretch>
              <a:fillRect/>
            </a:stretch>
          </p:blipFill>
          <p:spPr>
            <a:xfrm>
              <a:off x="0" y="0"/>
              <a:ext cx="3434674" cy="4716795"/>
            </a:xfrm>
            <a:prstGeom prst="rect">
              <a:avLst/>
            </a:prstGeom>
          </p:spPr>
        </p:pic>
      </p:grpSp>
      <p:grpSp>
        <p:nvGrpSpPr>
          <p:cNvPr id="14" name="Group 14"/>
          <p:cNvGrpSpPr/>
          <p:nvPr/>
        </p:nvGrpSpPr>
        <p:grpSpPr>
          <a:xfrm>
            <a:off x="13928927" y="473660"/>
            <a:ext cx="2635188" cy="3618871"/>
            <a:chOff x="0" y="0"/>
            <a:chExt cx="3513584" cy="4825161"/>
          </a:xfrm>
        </p:grpSpPr>
        <p:grpSp>
          <p:nvGrpSpPr>
            <p:cNvPr id="15" name="Group 15"/>
            <p:cNvGrpSpPr/>
            <p:nvPr/>
          </p:nvGrpSpPr>
          <p:grpSpPr>
            <a:xfrm>
              <a:off x="0" y="0"/>
              <a:ext cx="3513584" cy="4825161"/>
              <a:chOff x="0" y="0"/>
              <a:chExt cx="1913890" cy="2628322"/>
            </a:xfrm>
          </p:grpSpPr>
          <p:sp>
            <p:nvSpPr>
              <p:cNvPr id="16" name="Freeform 16"/>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17" name="Picture 17"/>
            <p:cNvPicPr>
              <a:picLocks noChangeAspect="1"/>
            </p:cNvPicPr>
            <p:nvPr/>
          </p:nvPicPr>
          <p:blipFill>
            <a:blip r:embed="rId5"/>
            <a:srcRect/>
            <a:stretch>
              <a:fillRect/>
            </a:stretch>
          </p:blipFill>
          <p:spPr>
            <a:xfrm>
              <a:off x="0" y="0"/>
              <a:ext cx="3513584" cy="4825161"/>
            </a:xfrm>
            <a:prstGeom prst="rect">
              <a:avLst/>
            </a:prstGeom>
          </p:spPr>
        </p:pic>
      </p:grpSp>
      <p:grpSp>
        <p:nvGrpSpPr>
          <p:cNvPr id="18" name="Group 18"/>
          <p:cNvGrpSpPr/>
          <p:nvPr/>
        </p:nvGrpSpPr>
        <p:grpSpPr>
          <a:xfrm>
            <a:off x="1686187" y="392385"/>
            <a:ext cx="2635188" cy="3618871"/>
            <a:chOff x="0" y="0"/>
            <a:chExt cx="3513584" cy="4825161"/>
          </a:xfrm>
        </p:grpSpPr>
        <p:grpSp>
          <p:nvGrpSpPr>
            <p:cNvPr id="19" name="Group 19"/>
            <p:cNvGrpSpPr/>
            <p:nvPr/>
          </p:nvGrpSpPr>
          <p:grpSpPr>
            <a:xfrm>
              <a:off x="0" y="0"/>
              <a:ext cx="3513584" cy="4825161"/>
              <a:chOff x="0" y="0"/>
              <a:chExt cx="1913890" cy="2628322"/>
            </a:xfrm>
          </p:grpSpPr>
          <p:sp>
            <p:nvSpPr>
              <p:cNvPr id="20" name="Freeform 20"/>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21" name="Picture 21"/>
            <p:cNvPicPr>
              <a:picLocks noChangeAspect="1"/>
            </p:cNvPicPr>
            <p:nvPr/>
          </p:nvPicPr>
          <p:blipFill>
            <a:blip r:embed="rId6"/>
            <a:srcRect/>
            <a:stretch>
              <a:fillRect/>
            </a:stretch>
          </p:blipFill>
          <p:spPr>
            <a:xfrm>
              <a:off x="0" y="0"/>
              <a:ext cx="3513584" cy="4825161"/>
            </a:xfrm>
            <a:prstGeom prst="rect">
              <a:avLst/>
            </a:prstGeom>
          </p:spPr>
        </p:pic>
      </p:grpSp>
      <p:grpSp>
        <p:nvGrpSpPr>
          <p:cNvPr id="22" name="Group 22"/>
          <p:cNvGrpSpPr/>
          <p:nvPr/>
        </p:nvGrpSpPr>
        <p:grpSpPr>
          <a:xfrm>
            <a:off x="4810941" y="5525709"/>
            <a:ext cx="2553719" cy="3506990"/>
            <a:chOff x="0" y="0"/>
            <a:chExt cx="3404958" cy="4675987"/>
          </a:xfrm>
        </p:grpSpPr>
        <p:grpSp>
          <p:nvGrpSpPr>
            <p:cNvPr id="23" name="Group 23"/>
            <p:cNvGrpSpPr/>
            <p:nvPr/>
          </p:nvGrpSpPr>
          <p:grpSpPr>
            <a:xfrm>
              <a:off x="0" y="0"/>
              <a:ext cx="3404958" cy="4675987"/>
              <a:chOff x="0" y="0"/>
              <a:chExt cx="1913890" cy="2628322"/>
            </a:xfrm>
          </p:grpSpPr>
          <p:sp>
            <p:nvSpPr>
              <p:cNvPr id="24" name="Freeform 24"/>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25" name="Picture 25"/>
            <p:cNvPicPr>
              <a:picLocks noChangeAspect="1"/>
            </p:cNvPicPr>
            <p:nvPr/>
          </p:nvPicPr>
          <p:blipFill>
            <a:blip r:embed="rId7"/>
            <a:srcRect/>
            <a:stretch>
              <a:fillRect/>
            </a:stretch>
          </p:blipFill>
          <p:spPr>
            <a:xfrm>
              <a:off x="0" y="0"/>
              <a:ext cx="3404958" cy="4675987"/>
            </a:xfrm>
            <a:prstGeom prst="rect">
              <a:avLst/>
            </a:prstGeom>
          </p:spPr>
        </p:pic>
      </p:grpSp>
      <p:grpSp>
        <p:nvGrpSpPr>
          <p:cNvPr id="26" name="Group 26"/>
          <p:cNvGrpSpPr/>
          <p:nvPr/>
        </p:nvGrpSpPr>
        <p:grpSpPr>
          <a:xfrm>
            <a:off x="1723886" y="5525709"/>
            <a:ext cx="2597489" cy="4346637"/>
            <a:chOff x="0" y="0"/>
            <a:chExt cx="3463318" cy="5795516"/>
          </a:xfrm>
        </p:grpSpPr>
        <p:grpSp>
          <p:nvGrpSpPr>
            <p:cNvPr id="27" name="Group 27"/>
            <p:cNvGrpSpPr/>
            <p:nvPr/>
          </p:nvGrpSpPr>
          <p:grpSpPr>
            <a:xfrm>
              <a:off x="0" y="0"/>
              <a:ext cx="3463318" cy="4756133"/>
              <a:chOff x="0" y="0"/>
              <a:chExt cx="1913890" cy="2628322"/>
            </a:xfrm>
          </p:grpSpPr>
          <p:sp>
            <p:nvSpPr>
              <p:cNvPr id="28" name="Freeform 28"/>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29" name="Picture 29"/>
            <p:cNvPicPr>
              <a:picLocks noChangeAspect="1"/>
            </p:cNvPicPr>
            <p:nvPr/>
          </p:nvPicPr>
          <p:blipFill>
            <a:blip r:embed="rId8"/>
            <a:srcRect/>
            <a:stretch>
              <a:fillRect/>
            </a:stretch>
          </p:blipFill>
          <p:spPr>
            <a:xfrm>
              <a:off x="0" y="0"/>
              <a:ext cx="3463318" cy="4756133"/>
            </a:xfrm>
            <a:prstGeom prst="rect">
              <a:avLst/>
            </a:prstGeom>
          </p:spPr>
        </p:pic>
        <p:sp>
          <p:nvSpPr>
            <p:cNvPr id="30" name="TextBox 30"/>
            <p:cNvSpPr txBox="1"/>
            <p:nvPr/>
          </p:nvSpPr>
          <p:spPr>
            <a:xfrm>
              <a:off x="511665" y="5043887"/>
              <a:ext cx="2439988" cy="751628"/>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Kottayam</a:t>
              </a:r>
            </a:p>
          </p:txBody>
        </p:sp>
      </p:grpSp>
      <p:sp>
        <p:nvSpPr>
          <p:cNvPr id="31" name="TextBox 31"/>
          <p:cNvSpPr txBox="1"/>
          <p:nvPr/>
        </p:nvSpPr>
        <p:spPr>
          <a:xfrm>
            <a:off x="2053711" y="4231577"/>
            <a:ext cx="2050405" cy="580390"/>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Kasargode</a:t>
            </a:r>
          </a:p>
        </p:txBody>
      </p:sp>
      <p:sp>
        <p:nvSpPr>
          <p:cNvPr id="32" name="TextBox 32"/>
          <p:cNvSpPr txBox="1"/>
          <p:nvPr/>
        </p:nvSpPr>
        <p:spPr>
          <a:xfrm>
            <a:off x="5273449" y="4231577"/>
            <a:ext cx="1411784" cy="580390"/>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Kannur</a:t>
            </a:r>
          </a:p>
        </p:txBody>
      </p:sp>
      <p:sp>
        <p:nvSpPr>
          <p:cNvPr id="33" name="TextBox 33"/>
          <p:cNvSpPr txBox="1"/>
          <p:nvPr/>
        </p:nvSpPr>
        <p:spPr>
          <a:xfrm>
            <a:off x="8216879" y="4231577"/>
            <a:ext cx="1781324" cy="580390"/>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Wayanad</a:t>
            </a:r>
          </a:p>
        </p:txBody>
      </p:sp>
      <p:sp>
        <p:nvSpPr>
          <p:cNvPr id="34" name="TextBox 34"/>
          <p:cNvSpPr txBox="1"/>
          <p:nvPr/>
        </p:nvSpPr>
        <p:spPr>
          <a:xfrm>
            <a:off x="11041781" y="4261080"/>
            <a:ext cx="2474268" cy="580390"/>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Malappuram</a:t>
            </a:r>
          </a:p>
        </p:txBody>
      </p:sp>
      <p:sp>
        <p:nvSpPr>
          <p:cNvPr id="35" name="TextBox 35"/>
          <p:cNvSpPr txBox="1"/>
          <p:nvPr/>
        </p:nvSpPr>
        <p:spPr>
          <a:xfrm>
            <a:off x="10488675" y="9291956"/>
            <a:ext cx="2988915" cy="580390"/>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Pathanamthitta</a:t>
            </a:r>
          </a:p>
        </p:txBody>
      </p:sp>
      <p:sp>
        <p:nvSpPr>
          <p:cNvPr id="36" name="TextBox 36"/>
          <p:cNvSpPr txBox="1"/>
          <p:nvPr/>
        </p:nvSpPr>
        <p:spPr>
          <a:xfrm>
            <a:off x="14421712" y="9291956"/>
            <a:ext cx="1309092" cy="580390"/>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Kollam</a:t>
            </a:r>
          </a:p>
        </p:txBody>
      </p:sp>
      <p:sp>
        <p:nvSpPr>
          <p:cNvPr id="37" name="TextBox 37"/>
          <p:cNvSpPr txBox="1"/>
          <p:nvPr/>
        </p:nvSpPr>
        <p:spPr>
          <a:xfrm>
            <a:off x="14390833" y="4321182"/>
            <a:ext cx="1711375" cy="580390"/>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Palakkad</a:t>
            </a:r>
          </a:p>
        </p:txBody>
      </p:sp>
      <p:sp>
        <p:nvSpPr>
          <p:cNvPr id="38" name="TextBox 38"/>
          <p:cNvSpPr txBox="1"/>
          <p:nvPr/>
        </p:nvSpPr>
        <p:spPr>
          <a:xfrm>
            <a:off x="5541683" y="9291956"/>
            <a:ext cx="1316317" cy="580390"/>
          </a:xfrm>
          <a:prstGeom prst="rect">
            <a:avLst/>
          </a:prstGeom>
        </p:spPr>
        <p:txBody>
          <a:bodyPr wrap="square" lIns="0" tIns="0" rIns="0" bIns="0" rtlCol="0" anchor="t">
            <a:spAutoFit/>
          </a:bodyPr>
          <a:lstStyle/>
          <a:p>
            <a:pPr algn="ctr">
              <a:lnSpc>
                <a:spcPts val="4759"/>
              </a:lnSpc>
            </a:pPr>
            <a:r>
              <a:rPr lang="en-US" sz="3400" dirty="0">
                <a:solidFill>
                  <a:srgbClr val="000000"/>
                </a:solidFill>
                <a:latin typeface="Open Sans Light"/>
              </a:rPr>
              <a:t>Idukki</a:t>
            </a:r>
          </a:p>
        </p:txBody>
      </p:sp>
      <p:sp>
        <p:nvSpPr>
          <p:cNvPr id="39" name="TextBox 39"/>
          <p:cNvSpPr txBox="1"/>
          <p:nvPr/>
        </p:nvSpPr>
        <p:spPr>
          <a:xfrm>
            <a:off x="7975360" y="9291956"/>
            <a:ext cx="2036564" cy="580390"/>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Alappuzha</a:t>
            </a:r>
          </a:p>
        </p:txBody>
      </p:sp>
      <p:grpSp>
        <p:nvGrpSpPr>
          <p:cNvPr id="40" name="Group 40"/>
          <p:cNvGrpSpPr/>
          <p:nvPr/>
        </p:nvGrpSpPr>
        <p:grpSpPr>
          <a:xfrm>
            <a:off x="10665538" y="5495655"/>
            <a:ext cx="2597489" cy="3567099"/>
            <a:chOff x="0" y="0"/>
            <a:chExt cx="3463318" cy="4756133"/>
          </a:xfrm>
        </p:grpSpPr>
        <p:grpSp>
          <p:nvGrpSpPr>
            <p:cNvPr id="41" name="Group 41"/>
            <p:cNvGrpSpPr/>
            <p:nvPr/>
          </p:nvGrpSpPr>
          <p:grpSpPr>
            <a:xfrm>
              <a:off x="0" y="0"/>
              <a:ext cx="3463318" cy="4756133"/>
              <a:chOff x="0" y="0"/>
              <a:chExt cx="1913890" cy="2628322"/>
            </a:xfrm>
          </p:grpSpPr>
          <p:sp>
            <p:nvSpPr>
              <p:cNvPr id="42" name="Freeform 42"/>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43" name="Picture 43"/>
            <p:cNvPicPr>
              <a:picLocks noChangeAspect="1"/>
            </p:cNvPicPr>
            <p:nvPr/>
          </p:nvPicPr>
          <p:blipFill>
            <a:blip r:embed="rId9"/>
            <a:srcRect/>
            <a:stretch>
              <a:fillRect/>
            </a:stretch>
          </p:blipFill>
          <p:spPr>
            <a:xfrm>
              <a:off x="0" y="0"/>
              <a:ext cx="3463318" cy="4756133"/>
            </a:xfrm>
            <a:prstGeom prst="rect">
              <a:avLst/>
            </a:prstGeom>
          </p:spPr>
        </p:pic>
      </p:grpSp>
      <p:grpSp>
        <p:nvGrpSpPr>
          <p:cNvPr id="44" name="Group 44"/>
          <p:cNvGrpSpPr/>
          <p:nvPr/>
        </p:nvGrpSpPr>
        <p:grpSpPr>
          <a:xfrm>
            <a:off x="7706041" y="5496206"/>
            <a:ext cx="2575202" cy="3536493"/>
            <a:chOff x="0" y="0"/>
            <a:chExt cx="3433603" cy="4715325"/>
          </a:xfrm>
        </p:grpSpPr>
        <p:grpSp>
          <p:nvGrpSpPr>
            <p:cNvPr id="45" name="Group 45"/>
            <p:cNvGrpSpPr/>
            <p:nvPr/>
          </p:nvGrpSpPr>
          <p:grpSpPr>
            <a:xfrm>
              <a:off x="0" y="0"/>
              <a:ext cx="3433603" cy="4715325"/>
              <a:chOff x="0" y="0"/>
              <a:chExt cx="1913890" cy="2628322"/>
            </a:xfrm>
          </p:grpSpPr>
          <p:sp>
            <p:nvSpPr>
              <p:cNvPr id="46" name="Freeform 46"/>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47" name="Picture 47"/>
            <p:cNvPicPr>
              <a:picLocks noChangeAspect="1"/>
            </p:cNvPicPr>
            <p:nvPr/>
          </p:nvPicPr>
          <p:blipFill>
            <a:blip r:embed="rId10"/>
            <a:srcRect/>
            <a:stretch>
              <a:fillRect/>
            </a:stretch>
          </p:blipFill>
          <p:spPr>
            <a:xfrm>
              <a:off x="0" y="0"/>
              <a:ext cx="3433603" cy="4715325"/>
            </a:xfrm>
            <a:prstGeom prst="rect">
              <a:avLst/>
            </a:prstGeom>
          </p:spPr>
        </p:pic>
      </p:grpSp>
      <p:grpSp>
        <p:nvGrpSpPr>
          <p:cNvPr id="48" name="Group 48"/>
          <p:cNvGrpSpPr/>
          <p:nvPr/>
        </p:nvGrpSpPr>
        <p:grpSpPr>
          <a:xfrm>
            <a:off x="13777514" y="5496206"/>
            <a:ext cx="2597489" cy="3567099"/>
            <a:chOff x="0" y="0"/>
            <a:chExt cx="3463318" cy="4756133"/>
          </a:xfrm>
        </p:grpSpPr>
        <p:grpSp>
          <p:nvGrpSpPr>
            <p:cNvPr id="49" name="Group 49"/>
            <p:cNvGrpSpPr/>
            <p:nvPr/>
          </p:nvGrpSpPr>
          <p:grpSpPr>
            <a:xfrm>
              <a:off x="0" y="0"/>
              <a:ext cx="3463318" cy="4756133"/>
              <a:chOff x="0" y="0"/>
              <a:chExt cx="1913890" cy="2628322"/>
            </a:xfrm>
          </p:grpSpPr>
          <p:sp>
            <p:nvSpPr>
              <p:cNvPr id="50" name="Freeform 50"/>
              <p:cNvSpPr/>
              <p:nvPr/>
            </p:nvSpPr>
            <p:spPr>
              <a:xfrm>
                <a:off x="0" y="0"/>
                <a:ext cx="1913890" cy="2628322"/>
              </a:xfrm>
              <a:custGeom>
                <a:avLst/>
                <a:gdLst/>
                <a:ahLst/>
                <a:cxnLst/>
                <a:rect l="l" t="t" r="r" b="b"/>
                <a:pathLst>
                  <a:path w="1913890" h="2628322">
                    <a:moveTo>
                      <a:pt x="0" y="0"/>
                    </a:moveTo>
                    <a:lnTo>
                      <a:pt x="1913890" y="0"/>
                    </a:lnTo>
                    <a:lnTo>
                      <a:pt x="1913890" y="2628322"/>
                    </a:lnTo>
                    <a:lnTo>
                      <a:pt x="0" y="2628322"/>
                    </a:lnTo>
                    <a:close/>
                  </a:path>
                </a:pathLst>
              </a:custGeom>
              <a:solidFill>
                <a:srgbClr val="D9D9D9"/>
              </a:solidFill>
            </p:spPr>
          </p:sp>
        </p:grpSp>
        <p:pic>
          <p:nvPicPr>
            <p:cNvPr id="51" name="Picture 51"/>
            <p:cNvPicPr>
              <a:picLocks noChangeAspect="1"/>
            </p:cNvPicPr>
            <p:nvPr/>
          </p:nvPicPr>
          <p:blipFill>
            <a:blip r:embed="rId11"/>
            <a:srcRect/>
            <a:stretch>
              <a:fillRect/>
            </a:stretch>
          </p:blipFill>
          <p:spPr>
            <a:xfrm>
              <a:off x="0" y="0"/>
              <a:ext cx="3463318" cy="4756133"/>
            </a:xfrm>
            <a:prstGeom prst="rect">
              <a:avLst/>
            </a:prstGeom>
          </p:spPr>
        </p:pic>
      </p:grpSp>
      <p:pic>
        <p:nvPicPr>
          <p:cNvPr id="52" name="Picture 51"/>
          <p:cNvPicPr>
            <a:picLocks noChangeAspect="1"/>
          </p:cNvPicPr>
          <p:nvPr/>
        </p:nvPicPr>
        <p:blipFill>
          <a:blip r:embed="rId12"/>
          <a:srcRect l="547" r="547" b="1989"/>
          <a:stretch>
            <a:fillRect/>
          </a:stretch>
        </p:blipFill>
        <p:spPr>
          <a:xfrm>
            <a:off x="249845" y="4213797"/>
            <a:ext cx="1219200" cy="105184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93993" y="5314853"/>
            <a:ext cx="16689188" cy="1104265"/>
          </a:xfrm>
          <a:prstGeom prst="rect">
            <a:avLst/>
          </a:prstGeom>
        </p:spPr>
        <p:txBody>
          <a:bodyPr lIns="0" tIns="0" rIns="0" bIns="0" rtlCol="0" anchor="t">
            <a:spAutoFit/>
          </a:bodyPr>
          <a:lstStyle/>
          <a:p>
            <a:pPr marL="1381760" lvl="1" indent="-690880">
              <a:lnSpc>
                <a:spcPts val="8960"/>
              </a:lnSpc>
              <a:buFont typeface="Arial"/>
              <a:buChar char="•"/>
            </a:pPr>
            <a:r>
              <a:rPr lang="en-US" sz="6400">
                <a:solidFill>
                  <a:srgbClr val="2C2B71"/>
                </a:solidFill>
                <a:latin typeface="Barlow Condensed Bold"/>
              </a:rPr>
              <a:t>Total Population of Kerala : 33,387,677 (3.3 Crores)</a:t>
            </a:r>
          </a:p>
        </p:txBody>
      </p:sp>
      <p:sp>
        <p:nvSpPr>
          <p:cNvPr id="3" name="TextBox 3"/>
          <p:cNvSpPr txBox="1"/>
          <p:nvPr/>
        </p:nvSpPr>
        <p:spPr>
          <a:xfrm>
            <a:off x="2285999" y="4039235"/>
            <a:ext cx="12602943" cy="1154162"/>
          </a:xfrm>
          <a:prstGeom prst="rect">
            <a:avLst/>
          </a:prstGeom>
        </p:spPr>
        <p:txBody>
          <a:bodyPr wrap="square" lIns="0" tIns="0" rIns="0" bIns="0" rtlCol="0" anchor="t">
            <a:spAutoFit/>
          </a:bodyPr>
          <a:lstStyle/>
          <a:p>
            <a:pPr>
              <a:lnSpc>
                <a:spcPts val="8960"/>
              </a:lnSpc>
            </a:pPr>
            <a:r>
              <a:rPr lang="en-US" sz="6400" dirty="0">
                <a:solidFill>
                  <a:srgbClr val="2C2B71"/>
                </a:solidFill>
                <a:latin typeface="Barlow Condensed Bold"/>
              </a:rPr>
              <a:t>According to 2011 Census,</a:t>
            </a:r>
          </a:p>
        </p:txBody>
      </p:sp>
      <p:sp>
        <p:nvSpPr>
          <p:cNvPr id="4" name="TextBox 4"/>
          <p:cNvSpPr txBox="1"/>
          <p:nvPr/>
        </p:nvSpPr>
        <p:spPr>
          <a:xfrm>
            <a:off x="893993" y="6469466"/>
            <a:ext cx="16689188" cy="2237740"/>
          </a:xfrm>
          <a:prstGeom prst="rect">
            <a:avLst/>
          </a:prstGeom>
        </p:spPr>
        <p:txBody>
          <a:bodyPr lIns="0" tIns="0" rIns="0" bIns="0" rtlCol="0" anchor="t">
            <a:spAutoFit/>
          </a:bodyPr>
          <a:lstStyle/>
          <a:p>
            <a:pPr marL="1381760" lvl="1" indent="-690880">
              <a:lnSpc>
                <a:spcPts val="8960"/>
              </a:lnSpc>
              <a:buFont typeface="Arial"/>
              <a:buChar char="•"/>
            </a:pPr>
            <a:r>
              <a:rPr lang="en-US" sz="6400">
                <a:solidFill>
                  <a:srgbClr val="2C2B71"/>
                </a:solidFill>
                <a:latin typeface="Barlow Condensed Bold"/>
              </a:rPr>
              <a:t>Estimated Total Population of Kerala  in 2020: 3.5 Crores</a:t>
            </a:r>
          </a:p>
        </p:txBody>
      </p:sp>
      <p:sp>
        <p:nvSpPr>
          <p:cNvPr id="5" name="TextBox 5"/>
          <p:cNvSpPr txBox="1"/>
          <p:nvPr/>
        </p:nvSpPr>
        <p:spPr>
          <a:xfrm>
            <a:off x="1028700" y="498404"/>
            <a:ext cx="16554481" cy="3371215"/>
          </a:xfrm>
          <a:prstGeom prst="rect">
            <a:avLst/>
          </a:prstGeom>
        </p:spPr>
        <p:txBody>
          <a:bodyPr lIns="0" tIns="0" rIns="0" bIns="0" rtlCol="0" anchor="t">
            <a:spAutoFit/>
          </a:bodyPr>
          <a:lstStyle/>
          <a:p>
            <a:pPr marL="1381760" lvl="1" indent="-690880">
              <a:lnSpc>
                <a:spcPts val="8960"/>
              </a:lnSpc>
              <a:buFont typeface="Arial"/>
              <a:buChar char="•"/>
            </a:pPr>
            <a:r>
              <a:rPr lang="en-US" sz="6400" dirty="0">
                <a:solidFill>
                  <a:srgbClr val="2C2B71"/>
                </a:solidFill>
                <a:latin typeface="Barlow Condensed Bold"/>
              </a:rPr>
              <a:t>Kerala State has 941 </a:t>
            </a:r>
            <a:r>
              <a:rPr lang="en-US" sz="6400" dirty="0" err="1">
                <a:solidFill>
                  <a:srgbClr val="2C2B71"/>
                </a:solidFill>
                <a:latin typeface="Barlow Condensed Bold"/>
              </a:rPr>
              <a:t>Grama</a:t>
            </a:r>
            <a:r>
              <a:rPr lang="en-US" sz="6400" dirty="0">
                <a:solidFill>
                  <a:srgbClr val="2C2B71"/>
                </a:solidFill>
                <a:latin typeface="Barlow Condensed Bold"/>
              </a:rPr>
              <a:t> </a:t>
            </a:r>
            <a:r>
              <a:rPr lang="en-US" sz="6400" dirty="0" err="1">
                <a:solidFill>
                  <a:srgbClr val="2C2B71"/>
                </a:solidFill>
                <a:latin typeface="Barlow Condensed Bold"/>
              </a:rPr>
              <a:t>Panchayats</a:t>
            </a:r>
            <a:r>
              <a:rPr lang="en-US" sz="6400" dirty="0">
                <a:solidFill>
                  <a:srgbClr val="2C2B71"/>
                </a:solidFill>
                <a:latin typeface="Barlow Condensed Bold"/>
              </a:rPr>
              <a:t>, 152 Block </a:t>
            </a:r>
            <a:r>
              <a:rPr lang="en-US" sz="6400" dirty="0" err="1">
                <a:solidFill>
                  <a:srgbClr val="2C2B71"/>
                </a:solidFill>
                <a:latin typeface="Barlow Condensed Bold"/>
              </a:rPr>
              <a:t>Panchayats</a:t>
            </a:r>
            <a:r>
              <a:rPr lang="en-US" sz="6400" dirty="0">
                <a:solidFill>
                  <a:srgbClr val="2C2B71"/>
                </a:solidFill>
                <a:latin typeface="Barlow Condensed Bold"/>
              </a:rPr>
              <a:t>, 14 District </a:t>
            </a:r>
            <a:r>
              <a:rPr lang="en-US" sz="6400" dirty="0" err="1">
                <a:solidFill>
                  <a:srgbClr val="2C2B71"/>
                </a:solidFill>
                <a:latin typeface="Barlow Condensed Bold"/>
              </a:rPr>
              <a:t>Panchayats</a:t>
            </a:r>
            <a:r>
              <a:rPr lang="en-US" sz="6400" dirty="0">
                <a:solidFill>
                  <a:srgbClr val="2C2B71"/>
                </a:solidFill>
                <a:latin typeface="Barlow Condensed Bold"/>
              </a:rPr>
              <a:t>, 87 Municipalities and 6 Corporations. </a:t>
            </a:r>
          </a:p>
        </p:txBody>
      </p:sp>
      <p:pic>
        <p:nvPicPr>
          <p:cNvPr id="6" name="Picture 5"/>
          <p:cNvPicPr>
            <a:picLocks noChangeAspect="1"/>
          </p:cNvPicPr>
          <p:nvPr/>
        </p:nvPicPr>
        <p:blipFill>
          <a:blip r:embed="rId2"/>
          <a:srcRect l="547" r="547" b="1989"/>
          <a:stretch>
            <a:fillRect/>
          </a:stretch>
        </p:blipFill>
        <p:spPr>
          <a:xfrm>
            <a:off x="15925800" y="3023295"/>
            <a:ext cx="1219200" cy="105184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9144000" y="1028700"/>
            <a:ext cx="8368580" cy="5389933"/>
          </a:xfrm>
          <a:prstGeom prst="rect">
            <a:avLst/>
          </a:prstGeom>
        </p:spPr>
      </p:pic>
      <p:sp>
        <p:nvSpPr>
          <p:cNvPr id="3" name="TextBox 3"/>
          <p:cNvSpPr txBox="1"/>
          <p:nvPr/>
        </p:nvSpPr>
        <p:spPr>
          <a:xfrm>
            <a:off x="845195" y="933450"/>
            <a:ext cx="8021288" cy="1403350"/>
          </a:xfrm>
          <a:prstGeom prst="rect">
            <a:avLst/>
          </a:prstGeom>
        </p:spPr>
        <p:txBody>
          <a:bodyPr lIns="0" tIns="0" rIns="0" bIns="0" rtlCol="0" anchor="t">
            <a:spAutoFit/>
          </a:bodyPr>
          <a:lstStyle/>
          <a:p>
            <a:pPr marL="863600" lvl="1" indent="-431800">
              <a:lnSpc>
                <a:spcPts val="5600"/>
              </a:lnSpc>
              <a:buFont typeface="Arial"/>
              <a:buChar char="•"/>
            </a:pPr>
            <a:r>
              <a:rPr lang="en-US" sz="4000">
                <a:solidFill>
                  <a:srgbClr val="2C2B71"/>
                </a:solidFill>
                <a:latin typeface="Barlow Condensed Bold"/>
              </a:rPr>
              <a:t>Kerala has the highest sex ratio of 1084 in the all Indian states.</a:t>
            </a:r>
          </a:p>
        </p:txBody>
      </p:sp>
      <p:sp>
        <p:nvSpPr>
          <p:cNvPr id="4" name="TextBox 4"/>
          <p:cNvSpPr txBox="1"/>
          <p:nvPr/>
        </p:nvSpPr>
        <p:spPr>
          <a:xfrm>
            <a:off x="845195" y="2241550"/>
            <a:ext cx="8021288" cy="4927600"/>
          </a:xfrm>
          <a:prstGeom prst="rect">
            <a:avLst/>
          </a:prstGeom>
        </p:spPr>
        <p:txBody>
          <a:bodyPr lIns="0" tIns="0" rIns="0" bIns="0" rtlCol="0" anchor="t">
            <a:spAutoFit/>
          </a:bodyPr>
          <a:lstStyle/>
          <a:p>
            <a:pPr marL="863600" lvl="1" indent="-431800" algn="just">
              <a:lnSpc>
                <a:spcPts val="5600"/>
              </a:lnSpc>
              <a:buFont typeface="Arial"/>
              <a:buChar char="•"/>
            </a:pPr>
            <a:r>
              <a:rPr lang="en-US" sz="4000">
                <a:solidFill>
                  <a:srgbClr val="2C2B71"/>
                </a:solidFill>
                <a:latin typeface="Barlow Condensed Bold"/>
              </a:rPr>
              <a:t>Kerala has one of the lowest fertility rates in India, which has caused a demographics shift as seen in many developed countries with 12% of its population over the age of 60. Kerala is also considered the healthiest and cleanest state in India.</a:t>
            </a:r>
          </a:p>
        </p:txBody>
      </p:sp>
      <p:sp>
        <p:nvSpPr>
          <p:cNvPr id="5" name="TextBox 5"/>
          <p:cNvSpPr txBox="1"/>
          <p:nvPr/>
        </p:nvSpPr>
        <p:spPr>
          <a:xfrm>
            <a:off x="775420" y="7073900"/>
            <a:ext cx="16737160" cy="2813050"/>
          </a:xfrm>
          <a:prstGeom prst="rect">
            <a:avLst/>
          </a:prstGeom>
        </p:spPr>
        <p:txBody>
          <a:bodyPr lIns="0" tIns="0" rIns="0" bIns="0" rtlCol="0" anchor="t">
            <a:spAutoFit/>
          </a:bodyPr>
          <a:lstStyle/>
          <a:p>
            <a:pPr marL="863600" lvl="1" indent="-431800" algn="just">
              <a:lnSpc>
                <a:spcPts val="5600"/>
              </a:lnSpc>
              <a:buFont typeface="Arial"/>
              <a:buChar char="•"/>
            </a:pPr>
            <a:r>
              <a:rPr lang="en-US" sz="4000" dirty="0">
                <a:solidFill>
                  <a:srgbClr val="2C2B71"/>
                </a:solidFill>
                <a:latin typeface="Barlow Condensed Bold"/>
              </a:rPr>
              <a:t>Kerala has the highest proportion of literate persons in the population among the Indian States. The effective literacy rate is 93.91 per cent as per Census 2011. In Kerala, 96.02 per cent men and 91.98 per cent of women are literate as against 82.14 per cent of men and 65.46 per cent of women at the all India level.</a:t>
            </a:r>
          </a:p>
        </p:txBody>
      </p:sp>
      <p:pic>
        <p:nvPicPr>
          <p:cNvPr id="6" name="Picture 5"/>
          <p:cNvPicPr>
            <a:picLocks noChangeAspect="1"/>
          </p:cNvPicPr>
          <p:nvPr/>
        </p:nvPicPr>
        <p:blipFill>
          <a:blip r:embed="rId3"/>
          <a:srcRect l="547" r="547" b="1989"/>
          <a:stretch>
            <a:fillRect/>
          </a:stretch>
        </p:blipFill>
        <p:spPr>
          <a:xfrm>
            <a:off x="16340983" y="9105900"/>
            <a:ext cx="1219200" cy="105184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4877" b="3554"/>
          <a:stretch>
            <a:fillRect/>
          </a:stretch>
        </p:blipFill>
        <p:spPr>
          <a:xfrm>
            <a:off x="5505072" y="1730786"/>
            <a:ext cx="7277856" cy="4714916"/>
          </a:xfrm>
          <a:prstGeom prst="rect">
            <a:avLst/>
          </a:prstGeom>
        </p:spPr>
      </p:pic>
      <p:sp>
        <p:nvSpPr>
          <p:cNvPr id="3" name="TextBox 3"/>
          <p:cNvSpPr txBox="1"/>
          <p:nvPr/>
        </p:nvSpPr>
        <p:spPr>
          <a:xfrm>
            <a:off x="6238056" y="537528"/>
            <a:ext cx="5811887" cy="887095"/>
          </a:xfrm>
          <a:prstGeom prst="rect">
            <a:avLst/>
          </a:prstGeom>
        </p:spPr>
        <p:txBody>
          <a:bodyPr lIns="0" tIns="0" rIns="0" bIns="0" rtlCol="0" anchor="t">
            <a:spAutoFit/>
          </a:bodyPr>
          <a:lstStyle/>
          <a:p>
            <a:pPr algn="ctr">
              <a:lnSpc>
                <a:spcPts val="7280"/>
              </a:lnSpc>
            </a:pPr>
            <a:r>
              <a:rPr lang="en-US" sz="5200">
                <a:solidFill>
                  <a:srgbClr val="2C2B71"/>
                </a:solidFill>
                <a:latin typeface="Open Sans Bold"/>
              </a:rPr>
              <a:t>Emblem of Kerala</a:t>
            </a:r>
          </a:p>
        </p:txBody>
      </p:sp>
      <p:sp>
        <p:nvSpPr>
          <p:cNvPr id="4" name="TextBox 4"/>
          <p:cNvSpPr txBox="1"/>
          <p:nvPr/>
        </p:nvSpPr>
        <p:spPr>
          <a:xfrm>
            <a:off x="1028700" y="6698840"/>
            <a:ext cx="16230600" cy="2723538"/>
          </a:xfrm>
          <a:prstGeom prst="rect">
            <a:avLst/>
          </a:prstGeom>
        </p:spPr>
        <p:txBody>
          <a:bodyPr lIns="0" tIns="0" rIns="0" bIns="0" rtlCol="0" anchor="t">
            <a:spAutoFit/>
          </a:bodyPr>
          <a:lstStyle/>
          <a:p>
            <a:pPr algn="ctr">
              <a:lnSpc>
                <a:spcPts val="5461"/>
              </a:lnSpc>
              <a:spcBef>
                <a:spcPct val="0"/>
              </a:spcBef>
            </a:pPr>
            <a:r>
              <a:rPr lang="en-US" sz="3901">
                <a:solidFill>
                  <a:srgbClr val="2C2B71"/>
                </a:solidFill>
                <a:latin typeface="League Spartan"/>
              </a:rPr>
              <a:t>The Emblem of Kerala used by Government of Kerala, to represent the state in all its official correspondences. The emblem portrays two elephants guarding the state and national insignias.</a:t>
            </a:r>
          </a:p>
        </p:txBody>
      </p:sp>
      <p:pic>
        <p:nvPicPr>
          <p:cNvPr id="5" name="Picture 4"/>
          <p:cNvPicPr>
            <a:picLocks noChangeAspect="1"/>
          </p:cNvPicPr>
          <p:nvPr/>
        </p:nvPicPr>
        <p:blipFill>
          <a:blip r:embed="rId3"/>
          <a:srcRect l="547" r="547" b="1989"/>
          <a:stretch>
            <a:fillRect/>
          </a:stretch>
        </p:blipFill>
        <p:spPr>
          <a:xfrm>
            <a:off x="16306800" y="455155"/>
            <a:ext cx="1219200" cy="105184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6694224" y="4419024"/>
            <a:ext cx="11593776" cy="5867976"/>
          </a:xfrm>
          <a:prstGeom prst="rect">
            <a:avLst/>
          </a:prstGeom>
        </p:spPr>
      </p:pic>
      <p:pic>
        <p:nvPicPr>
          <p:cNvPr id="3" name="Picture 3"/>
          <p:cNvPicPr>
            <a:picLocks noChangeAspect="1"/>
          </p:cNvPicPr>
          <p:nvPr/>
        </p:nvPicPr>
        <p:blipFill>
          <a:blip r:embed="rId3"/>
          <a:srcRect/>
          <a:stretch>
            <a:fillRect/>
          </a:stretch>
        </p:blipFill>
        <p:spPr>
          <a:xfrm>
            <a:off x="2022680" y="2675972"/>
            <a:ext cx="6588554" cy="4935056"/>
          </a:xfrm>
          <a:prstGeom prst="rect">
            <a:avLst/>
          </a:prstGeom>
        </p:spPr>
      </p:pic>
      <p:sp>
        <p:nvSpPr>
          <p:cNvPr id="4" name="TextBox 4"/>
          <p:cNvSpPr txBox="1"/>
          <p:nvPr/>
        </p:nvSpPr>
        <p:spPr>
          <a:xfrm>
            <a:off x="478043" y="933450"/>
            <a:ext cx="8133192" cy="825968"/>
          </a:xfrm>
          <a:prstGeom prst="rect">
            <a:avLst/>
          </a:prstGeom>
        </p:spPr>
        <p:txBody>
          <a:bodyPr lIns="0" tIns="0" rIns="0" bIns="0" rtlCol="0" anchor="t">
            <a:spAutoFit/>
          </a:bodyPr>
          <a:lstStyle/>
          <a:p>
            <a:pPr algn="ctr">
              <a:lnSpc>
                <a:spcPts val="6719"/>
              </a:lnSpc>
            </a:pPr>
            <a:r>
              <a:rPr lang="en-US" sz="4799">
                <a:solidFill>
                  <a:srgbClr val="2858AA"/>
                </a:solidFill>
                <a:latin typeface="League Spartan"/>
              </a:rPr>
              <a:t>Official Festival - Onam </a:t>
            </a:r>
          </a:p>
        </p:txBody>
      </p:sp>
      <p:sp>
        <p:nvSpPr>
          <p:cNvPr id="5" name="TextBox 5"/>
          <p:cNvSpPr txBox="1"/>
          <p:nvPr/>
        </p:nvSpPr>
        <p:spPr>
          <a:xfrm>
            <a:off x="4038079" y="7820369"/>
            <a:ext cx="2986385" cy="580390"/>
          </a:xfrm>
          <a:prstGeom prst="rect">
            <a:avLst/>
          </a:prstGeom>
        </p:spPr>
        <p:txBody>
          <a:bodyPr lIns="0" tIns="0" rIns="0" bIns="0" rtlCol="0" anchor="t">
            <a:spAutoFit/>
          </a:bodyPr>
          <a:lstStyle/>
          <a:p>
            <a:pPr algn="ctr">
              <a:lnSpc>
                <a:spcPts val="4759"/>
              </a:lnSpc>
            </a:pPr>
            <a:r>
              <a:rPr lang="en-US" sz="3400">
                <a:solidFill>
                  <a:srgbClr val="2E6513"/>
                </a:solidFill>
                <a:latin typeface="Open Sans Light Bold"/>
              </a:rPr>
              <a:t>Onam Sadhya</a:t>
            </a:r>
          </a:p>
        </p:txBody>
      </p:sp>
      <p:sp>
        <p:nvSpPr>
          <p:cNvPr id="6" name="TextBox 6"/>
          <p:cNvSpPr txBox="1"/>
          <p:nvPr/>
        </p:nvSpPr>
        <p:spPr>
          <a:xfrm>
            <a:off x="8611235" y="1702268"/>
            <a:ext cx="9338856" cy="3401381"/>
          </a:xfrm>
          <a:prstGeom prst="rect">
            <a:avLst/>
          </a:prstGeom>
        </p:spPr>
        <p:txBody>
          <a:bodyPr lIns="0" tIns="0" rIns="0" bIns="0" rtlCol="0" anchor="t">
            <a:spAutoFit/>
          </a:bodyPr>
          <a:lstStyle/>
          <a:p>
            <a:pPr algn="ctr">
              <a:lnSpc>
                <a:spcPts val="3866"/>
              </a:lnSpc>
              <a:spcBef>
                <a:spcPct val="0"/>
              </a:spcBef>
            </a:pPr>
            <a:r>
              <a:rPr lang="en-US" sz="2761">
                <a:solidFill>
                  <a:srgbClr val="2E6513"/>
                </a:solidFill>
                <a:latin typeface="League Spartan"/>
              </a:rPr>
              <a:t>Sadhya is a feast of Kerala origin and of importance to all Malayalis, consisting of a variety of traditional vegetarian dishes usually served on a banana leaf in Kerala as lunch. Sadhya means banquet in Malayalam. Sadhya is typically served as a traditional dish for Onam, the state festival of Kerala.</a:t>
            </a:r>
          </a:p>
        </p:txBody>
      </p:sp>
      <p:pic>
        <p:nvPicPr>
          <p:cNvPr id="7" name="Picture 6"/>
          <p:cNvPicPr>
            <a:picLocks noChangeAspect="1"/>
          </p:cNvPicPr>
          <p:nvPr/>
        </p:nvPicPr>
        <p:blipFill>
          <a:blip r:embed="rId4"/>
          <a:srcRect l="547" r="547" b="1989"/>
          <a:stretch>
            <a:fillRect/>
          </a:stretch>
        </p:blipFill>
        <p:spPr>
          <a:xfrm>
            <a:off x="16002000" y="266019"/>
            <a:ext cx="1219200" cy="105184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6BA41A"/>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8480827"/>
            <a:chOff x="0" y="0"/>
            <a:chExt cx="24384000" cy="11307770"/>
          </a:xfrm>
        </p:grpSpPr>
        <p:pic>
          <p:nvPicPr>
            <p:cNvPr id="3" name="Picture 3"/>
            <p:cNvPicPr>
              <a:picLocks noChangeAspect="1"/>
            </p:cNvPicPr>
            <p:nvPr/>
          </p:nvPicPr>
          <p:blipFill>
            <a:blip r:embed="rId2"/>
            <a:srcRect t="2200" b="2200"/>
            <a:stretch>
              <a:fillRect/>
            </a:stretch>
          </p:blipFill>
          <p:spPr>
            <a:xfrm>
              <a:off x="0" y="0"/>
              <a:ext cx="8043333" cy="11307770"/>
            </a:xfrm>
            <a:prstGeom prst="rect">
              <a:avLst/>
            </a:prstGeom>
          </p:spPr>
        </p:pic>
        <p:pic>
          <p:nvPicPr>
            <p:cNvPr id="4" name="Picture 4"/>
            <p:cNvPicPr>
              <a:picLocks noChangeAspect="1"/>
            </p:cNvPicPr>
            <p:nvPr/>
          </p:nvPicPr>
          <p:blipFill>
            <a:blip r:embed="rId3"/>
            <a:srcRect t="3167" b="3167"/>
            <a:stretch>
              <a:fillRect/>
            </a:stretch>
          </p:blipFill>
          <p:spPr>
            <a:xfrm>
              <a:off x="8170333" y="0"/>
              <a:ext cx="8043333" cy="11307770"/>
            </a:xfrm>
            <a:prstGeom prst="rect">
              <a:avLst/>
            </a:prstGeom>
          </p:spPr>
        </p:pic>
        <p:pic>
          <p:nvPicPr>
            <p:cNvPr id="5" name="Picture 5"/>
            <p:cNvPicPr>
              <a:picLocks noChangeAspect="1"/>
            </p:cNvPicPr>
            <p:nvPr/>
          </p:nvPicPr>
          <p:blipFill>
            <a:blip r:embed="rId4"/>
            <a:srcRect l="2579" r="2579"/>
            <a:stretch>
              <a:fillRect/>
            </a:stretch>
          </p:blipFill>
          <p:spPr>
            <a:xfrm>
              <a:off x="16340667" y="0"/>
              <a:ext cx="8043333" cy="11307770"/>
            </a:xfrm>
            <a:prstGeom prst="rect">
              <a:avLst/>
            </a:prstGeom>
          </p:spPr>
        </p:pic>
      </p:grpSp>
      <p:sp>
        <p:nvSpPr>
          <p:cNvPr id="6" name="TextBox 6"/>
          <p:cNvSpPr txBox="1"/>
          <p:nvPr/>
        </p:nvSpPr>
        <p:spPr>
          <a:xfrm>
            <a:off x="-244931" y="8608393"/>
            <a:ext cx="5984903" cy="1678607"/>
          </a:xfrm>
          <a:prstGeom prst="rect">
            <a:avLst/>
          </a:prstGeom>
        </p:spPr>
        <p:txBody>
          <a:bodyPr lIns="0" tIns="0" rIns="0" bIns="0" rtlCol="0" anchor="t">
            <a:spAutoFit/>
          </a:bodyPr>
          <a:lstStyle/>
          <a:p>
            <a:pPr algn="ctr">
              <a:lnSpc>
                <a:spcPts val="6719"/>
              </a:lnSpc>
            </a:pPr>
            <a:r>
              <a:rPr lang="en-US" sz="4799">
                <a:solidFill>
                  <a:srgbClr val="FFFFFF"/>
                </a:solidFill>
                <a:latin typeface="League Spartan"/>
              </a:rPr>
              <a:t>Official Tree - </a:t>
            </a:r>
          </a:p>
          <a:p>
            <a:pPr algn="ctr">
              <a:lnSpc>
                <a:spcPts val="6719"/>
              </a:lnSpc>
            </a:pPr>
            <a:r>
              <a:rPr lang="en-US" sz="4799">
                <a:solidFill>
                  <a:srgbClr val="FFFFFF"/>
                </a:solidFill>
                <a:latin typeface="League Spartan"/>
              </a:rPr>
              <a:t>Coconut tree </a:t>
            </a:r>
          </a:p>
        </p:txBody>
      </p:sp>
      <p:sp>
        <p:nvSpPr>
          <p:cNvPr id="7" name="TextBox 7"/>
          <p:cNvSpPr txBox="1"/>
          <p:nvPr/>
        </p:nvSpPr>
        <p:spPr>
          <a:xfrm>
            <a:off x="6318194" y="8608393"/>
            <a:ext cx="5984903" cy="1678607"/>
          </a:xfrm>
          <a:prstGeom prst="rect">
            <a:avLst/>
          </a:prstGeom>
        </p:spPr>
        <p:txBody>
          <a:bodyPr lIns="0" tIns="0" rIns="0" bIns="0" rtlCol="0" anchor="t">
            <a:spAutoFit/>
          </a:bodyPr>
          <a:lstStyle/>
          <a:p>
            <a:pPr algn="ctr">
              <a:lnSpc>
                <a:spcPts val="6719"/>
              </a:lnSpc>
            </a:pPr>
            <a:r>
              <a:rPr lang="en-US" sz="4799">
                <a:solidFill>
                  <a:srgbClr val="FFFFFF"/>
                </a:solidFill>
                <a:latin typeface="League Spartan"/>
              </a:rPr>
              <a:t>Official Fruit - </a:t>
            </a:r>
          </a:p>
          <a:p>
            <a:pPr algn="ctr">
              <a:lnSpc>
                <a:spcPts val="6719"/>
              </a:lnSpc>
            </a:pPr>
            <a:r>
              <a:rPr lang="en-US" sz="4799">
                <a:solidFill>
                  <a:srgbClr val="FFFFFF"/>
                </a:solidFill>
                <a:latin typeface="League Spartan"/>
              </a:rPr>
              <a:t>JackFruit</a:t>
            </a:r>
          </a:p>
        </p:txBody>
      </p:sp>
      <p:sp>
        <p:nvSpPr>
          <p:cNvPr id="8" name="TextBox 8"/>
          <p:cNvSpPr txBox="1"/>
          <p:nvPr/>
        </p:nvSpPr>
        <p:spPr>
          <a:xfrm>
            <a:off x="12548028" y="8608393"/>
            <a:ext cx="5984903" cy="1678607"/>
          </a:xfrm>
          <a:prstGeom prst="rect">
            <a:avLst/>
          </a:prstGeom>
        </p:spPr>
        <p:txBody>
          <a:bodyPr lIns="0" tIns="0" rIns="0" bIns="0" rtlCol="0" anchor="t">
            <a:spAutoFit/>
          </a:bodyPr>
          <a:lstStyle/>
          <a:p>
            <a:pPr algn="ctr">
              <a:lnSpc>
                <a:spcPts val="6719"/>
              </a:lnSpc>
            </a:pPr>
            <a:r>
              <a:rPr lang="en-US" sz="4799">
                <a:solidFill>
                  <a:srgbClr val="FFFFFF"/>
                </a:solidFill>
                <a:latin typeface="League Spartan"/>
              </a:rPr>
              <a:t>Official Flower - </a:t>
            </a:r>
          </a:p>
          <a:p>
            <a:pPr algn="ctr">
              <a:lnSpc>
                <a:spcPts val="6719"/>
              </a:lnSpc>
            </a:pPr>
            <a:r>
              <a:rPr lang="en-US" sz="4799">
                <a:solidFill>
                  <a:srgbClr val="FFFFFF"/>
                </a:solidFill>
                <a:latin typeface="League Spartan"/>
              </a:rPr>
              <a:t>Kanikonna</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BA41A"/>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l="20543" r="20543"/>
            <a:stretch>
              <a:fillRect/>
            </a:stretch>
          </p:blipFill>
          <p:spPr>
            <a:xfrm>
              <a:off x="0" y="0"/>
              <a:ext cx="12128500" cy="13716000"/>
            </a:xfrm>
            <a:prstGeom prst="rect">
              <a:avLst/>
            </a:prstGeom>
          </p:spPr>
        </p:pic>
        <p:pic>
          <p:nvPicPr>
            <p:cNvPr id="4" name="Picture 4"/>
            <p:cNvPicPr>
              <a:picLocks noChangeAspect="1"/>
            </p:cNvPicPr>
            <p:nvPr/>
          </p:nvPicPr>
          <p:blipFill>
            <a:blip r:embed="rId3"/>
            <a:srcRect t="12714" b="12714"/>
            <a:stretch>
              <a:fillRect/>
            </a:stretch>
          </p:blipFill>
          <p:spPr>
            <a:xfrm>
              <a:off x="12255500" y="0"/>
              <a:ext cx="12128500" cy="6794500"/>
            </a:xfrm>
            <a:prstGeom prst="rect">
              <a:avLst/>
            </a:prstGeom>
          </p:spPr>
        </p:pic>
        <p:pic>
          <p:nvPicPr>
            <p:cNvPr id="5" name="Picture 5"/>
            <p:cNvPicPr>
              <a:picLocks noChangeAspect="1"/>
            </p:cNvPicPr>
            <p:nvPr/>
          </p:nvPicPr>
          <p:blipFill>
            <a:blip r:embed="rId4"/>
            <a:srcRect t="16320" b="16320"/>
            <a:stretch>
              <a:fillRect/>
            </a:stretch>
          </p:blipFill>
          <p:spPr>
            <a:xfrm>
              <a:off x="12255500" y="6921500"/>
              <a:ext cx="12128500" cy="6794500"/>
            </a:xfrm>
            <a:prstGeom prst="rect">
              <a:avLst/>
            </a:prstGeom>
          </p:spPr>
        </p:pic>
      </p:grpSp>
      <p:sp>
        <p:nvSpPr>
          <p:cNvPr id="6" name="TextBox 6"/>
          <p:cNvSpPr txBox="1"/>
          <p:nvPr/>
        </p:nvSpPr>
        <p:spPr>
          <a:xfrm>
            <a:off x="554738" y="202732"/>
            <a:ext cx="8250512" cy="825968"/>
          </a:xfrm>
          <a:prstGeom prst="rect">
            <a:avLst/>
          </a:prstGeom>
        </p:spPr>
        <p:txBody>
          <a:bodyPr lIns="0" tIns="0" rIns="0" bIns="0" rtlCol="0" anchor="t">
            <a:spAutoFit/>
          </a:bodyPr>
          <a:lstStyle/>
          <a:p>
            <a:pPr algn="ctr">
              <a:lnSpc>
                <a:spcPts val="6719"/>
              </a:lnSpc>
            </a:pPr>
            <a:r>
              <a:rPr lang="en-US" sz="4799">
                <a:solidFill>
                  <a:srgbClr val="FFFFFF"/>
                </a:solidFill>
                <a:latin typeface="League Spartan"/>
              </a:rPr>
              <a:t>Official Animal- Elephant</a:t>
            </a:r>
          </a:p>
        </p:txBody>
      </p:sp>
      <p:sp>
        <p:nvSpPr>
          <p:cNvPr id="7" name="TextBox 7"/>
          <p:cNvSpPr txBox="1"/>
          <p:nvPr/>
        </p:nvSpPr>
        <p:spPr>
          <a:xfrm>
            <a:off x="9144000" y="4419681"/>
            <a:ext cx="9144000" cy="723819"/>
          </a:xfrm>
          <a:prstGeom prst="rect">
            <a:avLst/>
          </a:prstGeom>
        </p:spPr>
        <p:txBody>
          <a:bodyPr lIns="0" tIns="0" rIns="0" bIns="0" rtlCol="0" anchor="t">
            <a:spAutoFit/>
          </a:bodyPr>
          <a:lstStyle/>
          <a:p>
            <a:pPr algn="ctr">
              <a:lnSpc>
                <a:spcPts val="5880"/>
              </a:lnSpc>
            </a:pPr>
            <a:r>
              <a:rPr lang="en-US" sz="4200">
                <a:solidFill>
                  <a:srgbClr val="FFFFFF"/>
                </a:solidFill>
                <a:latin typeface="League Spartan"/>
              </a:rPr>
              <a:t>Official Fish -  Green chromide</a:t>
            </a:r>
          </a:p>
        </p:txBody>
      </p:sp>
      <p:sp>
        <p:nvSpPr>
          <p:cNvPr id="8" name="TextBox 8"/>
          <p:cNvSpPr txBox="1"/>
          <p:nvPr/>
        </p:nvSpPr>
        <p:spPr>
          <a:xfrm>
            <a:off x="9144000" y="9563181"/>
            <a:ext cx="9144000" cy="723819"/>
          </a:xfrm>
          <a:prstGeom prst="rect">
            <a:avLst/>
          </a:prstGeom>
        </p:spPr>
        <p:txBody>
          <a:bodyPr lIns="0" tIns="0" rIns="0" bIns="0" rtlCol="0" anchor="t">
            <a:spAutoFit/>
          </a:bodyPr>
          <a:lstStyle/>
          <a:p>
            <a:pPr algn="ctr">
              <a:lnSpc>
                <a:spcPts val="5880"/>
              </a:lnSpc>
            </a:pPr>
            <a:r>
              <a:rPr lang="en-US" sz="4200">
                <a:solidFill>
                  <a:srgbClr val="FFFFFF"/>
                </a:solidFill>
                <a:latin typeface="League Spartan"/>
              </a:rPr>
              <a:t>Official Bird - Great hornbill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401300"/>
            <a:chOff x="0" y="0"/>
            <a:chExt cx="24384000" cy="13868400"/>
          </a:xfrm>
        </p:grpSpPr>
        <p:pic>
          <p:nvPicPr>
            <p:cNvPr id="3" name="Picture 3"/>
            <p:cNvPicPr>
              <a:picLocks noChangeAspect="1"/>
            </p:cNvPicPr>
            <p:nvPr/>
          </p:nvPicPr>
          <p:blipFill>
            <a:blip r:embed="rId2"/>
            <a:srcRect t="89" b="89"/>
            <a:stretch>
              <a:fillRect/>
            </a:stretch>
          </p:blipFill>
          <p:spPr>
            <a:xfrm>
              <a:off x="0" y="152400"/>
              <a:ext cx="11684000" cy="13716000"/>
            </a:xfrm>
            <a:prstGeom prst="rect">
              <a:avLst/>
            </a:prstGeom>
          </p:spPr>
        </p:pic>
        <p:pic>
          <p:nvPicPr>
            <p:cNvPr id="4" name="Picture 4"/>
            <p:cNvPicPr>
              <a:picLocks noChangeAspect="1"/>
            </p:cNvPicPr>
            <p:nvPr/>
          </p:nvPicPr>
          <p:blipFill>
            <a:blip r:embed="rId3"/>
            <a:srcRect t="89" b="89"/>
            <a:stretch>
              <a:fillRect/>
            </a:stretch>
          </p:blipFill>
          <p:spPr>
            <a:xfrm>
              <a:off x="12700000" y="0"/>
              <a:ext cx="11684000" cy="13716000"/>
            </a:xfrm>
            <a:prstGeom prst="rect">
              <a:avLst/>
            </a:prstGeom>
          </p:spPr>
        </p:pic>
      </p:grpSp>
      <p:sp>
        <p:nvSpPr>
          <p:cNvPr id="5" name="TextBox 5"/>
          <p:cNvSpPr txBox="1"/>
          <p:nvPr/>
        </p:nvSpPr>
        <p:spPr>
          <a:xfrm>
            <a:off x="4365743" y="1009650"/>
            <a:ext cx="3461754" cy="759619"/>
          </a:xfrm>
          <a:prstGeom prst="rect">
            <a:avLst/>
          </a:prstGeom>
        </p:spPr>
        <p:txBody>
          <a:bodyPr lIns="0" tIns="0" rIns="0" bIns="0" rtlCol="0" anchor="t">
            <a:spAutoFit/>
          </a:bodyPr>
          <a:lstStyle/>
          <a:p>
            <a:pPr algn="l">
              <a:lnSpc>
                <a:spcPts val="6093"/>
              </a:lnSpc>
            </a:pPr>
            <a:r>
              <a:rPr lang="en-US" sz="4875" spc="487">
                <a:solidFill>
                  <a:srgbClr val="000000"/>
                </a:solidFill>
                <a:latin typeface="League Spartan"/>
              </a:rPr>
              <a:t>KERALA</a:t>
            </a:r>
          </a:p>
        </p:txBody>
      </p:sp>
      <p:sp>
        <p:nvSpPr>
          <p:cNvPr id="6" name="TextBox 6"/>
          <p:cNvSpPr txBox="1"/>
          <p:nvPr/>
        </p:nvSpPr>
        <p:spPr>
          <a:xfrm>
            <a:off x="13552615" y="623888"/>
            <a:ext cx="4490454" cy="1531144"/>
          </a:xfrm>
          <a:prstGeom prst="rect">
            <a:avLst/>
          </a:prstGeom>
        </p:spPr>
        <p:txBody>
          <a:bodyPr lIns="0" tIns="0" rIns="0" bIns="0" rtlCol="0" anchor="t">
            <a:spAutoFit/>
          </a:bodyPr>
          <a:lstStyle/>
          <a:p>
            <a:pPr algn="l">
              <a:lnSpc>
                <a:spcPts val="6093"/>
              </a:lnSpc>
            </a:pPr>
            <a:r>
              <a:rPr lang="en-US" sz="4875" spc="487">
                <a:solidFill>
                  <a:srgbClr val="000000"/>
                </a:solidFill>
                <a:latin typeface="League Spartan"/>
              </a:rPr>
              <a:t>HIMACHAL PRADESH</a:t>
            </a:r>
          </a:p>
        </p:txBody>
      </p:sp>
      <p:pic>
        <p:nvPicPr>
          <p:cNvPr id="7" name="Picture 4"/>
          <p:cNvPicPr>
            <a:picLocks noChangeAspect="1"/>
          </p:cNvPicPr>
          <p:nvPr/>
        </p:nvPicPr>
        <p:blipFill>
          <a:blip r:embed="rId4"/>
          <a:srcRect l="547" r="547" b="1989"/>
          <a:stretch>
            <a:fillRect/>
          </a:stretch>
        </p:blipFill>
        <p:spPr>
          <a:xfrm>
            <a:off x="8343152" y="332219"/>
            <a:ext cx="2130437" cy="211448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BA41A"/>
        </a:solidFill>
        <a:effectLst/>
      </p:bgPr>
    </p:bg>
    <p:spTree>
      <p:nvGrpSpPr>
        <p:cNvPr id="1" name=""/>
        <p:cNvGrpSpPr/>
        <p:nvPr/>
      </p:nvGrpSpPr>
      <p:grpSpPr>
        <a:xfrm>
          <a:off x="0" y="0"/>
          <a:ext cx="0" cy="0"/>
          <a:chOff x="0" y="0"/>
          <a:chExt cx="0" cy="0"/>
        </a:xfrm>
      </p:grpSpPr>
      <p:grpSp>
        <p:nvGrpSpPr>
          <p:cNvPr id="2" name="Group 2"/>
          <p:cNvGrpSpPr/>
          <p:nvPr/>
        </p:nvGrpSpPr>
        <p:grpSpPr>
          <a:xfrm>
            <a:off x="2241733" y="385083"/>
            <a:ext cx="13804535" cy="8059020"/>
            <a:chOff x="0" y="0"/>
            <a:chExt cx="18406046" cy="10745360"/>
          </a:xfrm>
        </p:grpSpPr>
        <p:pic>
          <p:nvPicPr>
            <p:cNvPr id="3" name="Picture 3"/>
            <p:cNvPicPr>
              <a:picLocks noChangeAspect="1"/>
            </p:cNvPicPr>
            <p:nvPr/>
          </p:nvPicPr>
          <p:blipFill>
            <a:blip r:embed="rId2"/>
            <a:srcRect t="12671" b="12671"/>
            <a:stretch>
              <a:fillRect/>
            </a:stretch>
          </p:blipFill>
          <p:spPr>
            <a:xfrm>
              <a:off x="0" y="0"/>
              <a:ext cx="9139523" cy="10745360"/>
            </a:xfrm>
            <a:prstGeom prst="rect">
              <a:avLst/>
            </a:prstGeom>
          </p:spPr>
        </p:pic>
        <p:pic>
          <p:nvPicPr>
            <p:cNvPr id="4" name="Picture 4"/>
            <p:cNvPicPr>
              <a:picLocks noChangeAspect="1"/>
            </p:cNvPicPr>
            <p:nvPr/>
          </p:nvPicPr>
          <p:blipFill>
            <a:blip r:embed="rId3"/>
            <a:srcRect t="5822" b="5822"/>
            <a:stretch>
              <a:fillRect/>
            </a:stretch>
          </p:blipFill>
          <p:spPr>
            <a:xfrm>
              <a:off x="9266523" y="0"/>
              <a:ext cx="9139523" cy="10745360"/>
            </a:xfrm>
            <a:prstGeom prst="rect">
              <a:avLst/>
            </a:prstGeom>
          </p:spPr>
        </p:pic>
      </p:grpSp>
      <p:sp>
        <p:nvSpPr>
          <p:cNvPr id="5" name="TextBox 5"/>
          <p:cNvSpPr txBox="1"/>
          <p:nvPr/>
        </p:nvSpPr>
        <p:spPr>
          <a:xfrm>
            <a:off x="0" y="8601525"/>
            <a:ext cx="18020529" cy="1246875"/>
          </a:xfrm>
          <a:prstGeom prst="rect">
            <a:avLst/>
          </a:prstGeom>
        </p:spPr>
        <p:txBody>
          <a:bodyPr lIns="0" tIns="0" rIns="0" bIns="0" rtlCol="0" anchor="t">
            <a:spAutoFit/>
          </a:bodyPr>
          <a:lstStyle/>
          <a:p>
            <a:pPr algn="ctr">
              <a:lnSpc>
                <a:spcPts val="5031"/>
              </a:lnSpc>
              <a:spcBef>
                <a:spcPct val="0"/>
              </a:spcBef>
            </a:pPr>
            <a:r>
              <a:rPr lang="en-US" sz="3593">
                <a:solidFill>
                  <a:srgbClr val="FFFFFF"/>
                </a:solidFill>
                <a:latin typeface="Open Sans Bold"/>
              </a:rPr>
              <a:t>The Dictionary of the Malayalam Language and Malayalam Bible</a:t>
            </a:r>
          </a:p>
          <a:p>
            <a:pPr algn="ctr">
              <a:lnSpc>
                <a:spcPts val="5031"/>
              </a:lnSpc>
              <a:spcBef>
                <a:spcPct val="0"/>
              </a:spcBef>
            </a:pPr>
            <a:r>
              <a:rPr lang="en-US" sz="3593">
                <a:solidFill>
                  <a:srgbClr val="FFFFFF"/>
                </a:solidFill>
                <a:latin typeface="Open Sans Bold"/>
              </a:rPr>
              <a:t> by Dr. Hermann Gundert on 1830's</a:t>
            </a:r>
          </a:p>
        </p:txBody>
      </p:sp>
      <p:pic>
        <p:nvPicPr>
          <p:cNvPr id="6" name="Picture 5"/>
          <p:cNvPicPr>
            <a:picLocks noChangeAspect="1"/>
          </p:cNvPicPr>
          <p:nvPr/>
        </p:nvPicPr>
        <p:blipFill>
          <a:blip r:embed="rId4"/>
          <a:srcRect l="547" r="547" b="1989"/>
          <a:stretch>
            <a:fillRect/>
          </a:stretch>
        </p:blipFill>
        <p:spPr>
          <a:xfrm>
            <a:off x="16535400" y="647700"/>
            <a:ext cx="1219200" cy="105184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21999"/>
          </a:blip>
          <a:srcRect r="461"/>
          <a:stretch>
            <a:fillRect/>
          </a:stretch>
        </p:blipFill>
        <p:spPr>
          <a:xfrm>
            <a:off x="-9280" y="0"/>
            <a:ext cx="18284923" cy="10287000"/>
          </a:xfrm>
          <a:prstGeom prst="rect">
            <a:avLst/>
          </a:prstGeom>
        </p:spPr>
      </p:pic>
      <p:sp>
        <p:nvSpPr>
          <p:cNvPr id="3" name="TextBox 3"/>
          <p:cNvSpPr txBox="1"/>
          <p:nvPr/>
        </p:nvSpPr>
        <p:spPr>
          <a:xfrm>
            <a:off x="646515" y="5979543"/>
            <a:ext cx="16973332" cy="3955025"/>
          </a:xfrm>
          <a:prstGeom prst="rect">
            <a:avLst/>
          </a:prstGeom>
        </p:spPr>
        <p:txBody>
          <a:bodyPr lIns="0" tIns="0" rIns="0" bIns="0" rtlCol="0" anchor="t">
            <a:spAutoFit/>
          </a:bodyPr>
          <a:lstStyle/>
          <a:p>
            <a:pPr algn="just">
              <a:lnSpc>
                <a:spcPts val="3920"/>
              </a:lnSpc>
              <a:spcBef>
                <a:spcPct val="0"/>
              </a:spcBef>
            </a:pPr>
            <a:r>
              <a:rPr lang="en-US" sz="2800">
                <a:solidFill>
                  <a:srgbClr val="000000"/>
                </a:solidFill>
                <a:latin typeface="League Spartan"/>
              </a:rPr>
              <a:t>Another much earlier Puranic character associated with Kerala is Mahabali, an Asura and a prototypical just king, who ruled the earth from Kerala. He won the war against the Devas, driving them into exile. The Devas pleaded before Lord Vishnu, who took his fifth incarnation as Vamana and pushed Mahabali down to the netherworld to placate the Devas. Lord Vishnu, seeing the devotion of Mahabali, blessed him to be the Indra of the next Manvantara. There is a belief that, once a year during the Onam festival, Mahabali returns to Kerala. It is said that the god Vishnu is guarding Mahabali's Kingdom as a mark of respect for his virtues.</a:t>
            </a:r>
          </a:p>
        </p:txBody>
      </p:sp>
      <p:sp>
        <p:nvSpPr>
          <p:cNvPr id="4" name="TextBox 4"/>
          <p:cNvSpPr txBox="1"/>
          <p:nvPr/>
        </p:nvSpPr>
        <p:spPr>
          <a:xfrm>
            <a:off x="1307672" y="504821"/>
            <a:ext cx="11089332" cy="887095"/>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Why "Kerala" is God's Own Country?</a:t>
            </a:r>
          </a:p>
        </p:txBody>
      </p:sp>
      <p:sp>
        <p:nvSpPr>
          <p:cNvPr id="5" name="TextBox 5"/>
          <p:cNvSpPr txBox="1"/>
          <p:nvPr/>
        </p:nvSpPr>
        <p:spPr>
          <a:xfrm>
            <a:off x="646515" y="2960705"/>
            <a:ext cx="16973332" cy="2957830"/>
          </a:xfrm>
          <a:prstGeom prst="rect">
            <a:avLst/>
          </a:prstGeom>
        </p:spPr>
        <p:txBody>
          <a:bodyPr lIns="0" tIns="0" rIns="0" bIns="0" rtlCol="0" anchor="t">
            <a:spAutoFit/>
          </a:bodyPr>
          <a:lstStyle/>
          <a:p>
            <a:pPr algn="just">
              <a:lnSpc>
                <a:spcPts val="3919"/>
              </a:lnSpc>
              <a:spcBef>
                <a:spcPct val="0"/>
              </a:spcBef>
            </a:pPr>
            <a:r>
              <a:rPr lang="en-US" sz="2800">
                <a:solidFill>
                  <a:srgbClr val="000000"/>
                </a:solidFill>
                <a:latin typeface="League Spartan"/>
              </a:rPr>
              <a:t>Parasurama threw his ax across the sea, and the water receded as far as it reached. According to legend, this new area of land extended from Gokarna to Kanyakumari. The land which rose from sea was filled with salt and was unsuitable for habitation; so Parasurama invoked the Snake King Vasuki, who spat the holy poison and converted the soil into fertile lush green land. Out of respect, Vasuki and all snakes were appointed as protectors and guardians of the land.</a:t>
            </a:r>
          </a:p>
        </p:txBody>
      </p:sp>
      <p:sp>
        <p:nvSpPr>
          <p:cNvPr id="6" name="TextBox 6"/>
          <p:cNvSpPr txBox="1"/>
          <p:nvPr/>
        </p:nvSpPr>
        <p:spPr>
          <a:xfrm>
            <a:off x="1307673" y="1687671"/>
            <a:ext cx="15672656" cy="1360181"/>
          </a:xfrm>
          <a:prstGeom prst="rect">
            <a:avLst/>
          </a:prstGeom>
        </p:spPr>
        <p:txBody>
          <a:bodyPr wrap="square" lIns="0" tIns="0" rIns="0" bIns="0" rtlCol="0" anchor="t">
            <a:spAutoFit/>
          </a:bodyPr>
          <a:lstStyle/>
          <a:p>
            <a:pPr algn="ctr">
              <a:lnSpc>
                <a:spcPts val="5396"/>
              </a:lnSpc>
              <a:spcBef>
                <a:spcPct val="0"/>
              </a:spcBef>
            </a:pPr>
            <a:r>
              <a:rPr lang="en-US" sz="3854" dirty="0">
                <a:solidFill>
                  <a:srgbClr val="000000"/>
                </a:solidFill>
                <a:latin typeface="League Spartan"/>
              </a:rPr>
              <a:t>"God's Own Country" is a phrase meaning an area, region or place supposedly favored by God.</a:t>
            </a:r>
          </a:p>
        </p:txBody>
      </p:sp>
      <p:pic>
        <p:nvPicPr>
          <p:cNvPr id="7" name="Picture 6"/>
          <p:cNvPicPr>
            <a:picLocks noChangeAspect="1"/>
          </p:cNvPicPr>
          <p:nvPr/>
        </p:nvPicPr>
        <p:blipFill>
          <a:blip r:embed="rId3"/>
          <a:srcRect l="547" r="547" b="1989"/>
          <a:stretch>
            <a:fillRect/>
          </a:stretch>
        </p:blipFill>
        <p:spPr>
          <a:xfrm>
            <a:off x="16420967" y="283399"/>
            <a:ext cx="1219200" cy="105184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079776"/>
            <a:ext cx="18288000" cy="8207224"/>
            <a:chOff x="0" y="0"/>
            <a:chExt cx="24384000" cy="10942965"/>
          </a:xfrm>
        </p:grpSpPr>
        <p:pic>
          <p:nvPicPr>
            <p:cNvPr id="3" name="Picture 3"/>
            <p:cNvPicPr>
              <a:picLocks noChangeAspect="1"/>
            </p:cNvPicPr>
            <p:nvPr/>
          </p:nvPicPr>
          <p:blipFill>
            <a:blip r:embed="rId2"/>
            <a:srcRect t="20273" b="20273"/>
            <a:stretch>
              <a:fillRect/>
            </a:stretch>
          </p:blipFill>
          <p:spPr>
            <a:xfrm>
              <a:off x="0" y="0"/>
              <a:ext cx="12128500" cy="5407982"/>
            </a:xfrm>
            <a:prstGeom prst="rect">
              <a:avLst/>
            </a:prstGeom>
          </p:spPr>
        </p:pic>
        <p:pic>
          <p:nvPicPr>
            <p:cNvPr id="4" name="Picture 4"/>
            <p:cNvPicPr>
              <a:picLocks noChangeAspect="1"/>
            </p:cNvPicPr>
            <p:nvPr/>
          </p:nvPicPr>
          <p:blipFill>
            <a:blip r:embed="rId3"/>
            <a:srcRect t="7200" b="7200"/>
            <a:stretch>
              <a:fillRect/>
            </a:stretch>
          </p:blipFill>
          <p:spPr>
            <a:xfrm>
              <a:off x="12255500" y="0"/>
              <a:ext cx="12128500" cy="5407982"/>
            </a:xfrm>
            <a:prstGeom prst="rect">
              <a:avLst/>
            </a:prstGeom>
          </p:spPr>
        </p:pic>
        <p:pic>
          <p:nvPicPr>
            <p:cNvPr id="5" name="Picture 5"/>
            <p:cNvPicPr>
              <a:picLocks noChangeAspect="1"/>
            </p:cNvPicPr>
            <p:nvPr/>
          </p:nvPicPr>
          <p:blipFill>
            <a:blip r:embed="rId4"/>
            <a:srcRect t="39599" b="11608"/>
            <a:stretch>
              <a:fillRect/>
            </a:stretch>
          </p:blipFill>
          <p:spPr>
            <a:xfrm>
              <a:off x="0" y="5534982"/>
              <a:ext cx="24384000" cy="5407982"/>
            </a:xfrm>
            <a:prstGeom prst="rect">
              <a:avLst/>
            </a:prstGeom>
          </p:spPr>
        </p:pic>
      </p:grpSp>
      <p:sp>
        <p:nvSpPr>
          <p:cNvPr id="6" name="TextBox 6"/>
          <p:cNvSpPr txBox="1"/>
          <p:nvPr/>
        </p:nvSpPr>
        <p:spPr>
          <a:xfrm>
            <a:off x="1063786" y="876300"/>
            <a:ext cx="16255677" cy="902170"/>
          </a:xfrm>
          <a:prstGeom prst="rect">
            <a:avLst/>
          </a:prstGeom>
        </p:spPr>
        <p:txBody>
          <a:bodyPr wrap="square" lIns="0" tIns="0" rIns="0" bIns="0" rtlCol="0" anchor="t">
            <a:spAutoFit/>
          </a:bodyPr>
          <a:lstStyle/>
          <a:p>
            <a:pPr algn="ctr">
              <a:lnSpc>
                <a:spcPts val="7280"/>
              </a:lnSpc>
            </a:pPr>
            <a:r>
              <a:rPr lang="en-US" sz="5200" dirty="0">
                <a:solidFill>
                  <a:srgbClr val="000000"/>
                </a:solidFill>
                <a:latin typeface="League Spartan"/>
              </a:rPr>
              <a:t>Nilambur Teak - World Oldest Teak Plantation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58784" y="634087"/>
            <a:ext cx="16570432" cy="9018827"/>
            <a:chOff x="0" y="0"/>
            <a:chExt cx="22093910" cy="12025102"/>
          </a:xfrm>
        </p:grpSpPr>
        <p:pic>
          <p:nvPicPr>
            <p:cNvPr id="3" name="Picture 3"/>
            <p:cNvPicPr>
              <a:picLocks noChangeAspect="1"/>
            </p:cNvPicPr>
            <p:nvPr/>
          </p:nvPicPr>
          <p:blipFill>
            <a:blip r:embed="rId2"/>
            <a:srcRect t="18950" b="40586"/>
            <a:stretch>
              <a:fillRect/>
            </a:stretch>
          </p:blipFill>
          <p:spPr>
            <a:xfrm>
              <a:off x="0" y="0"/>
              <a:ext cx="22093910" cy="5949051"/>
            </a:xfrm>
            <a:prstGeom prst="rect">
              <a:avLst/>
            </a:prstGeom>
          </p:spPr>
        </p:pic>
        <p:pic>
          <p:nvPicPr>
            <p:cNvPr id="4" name="Picture 4"/>
            <p:cNvPicPr>
              <a:picLocks noChangeAspect="1"/>
            </p:cNvPicPr>
            <p:nvPr/>
          </p:nvPicPr>
          <p:blipFill>
            <a:blip r:embed="rId3"/>
            <a:srcRect t="2686" b="2686"/>
            <a:stretch>
              <a:fillRect/>
            </a:stretch>
          </p:blipFill>
          <p:spPr>
            <a:xfrm>
              <a:off x="0" y="6076051"/>
              <a:ext cx="10983455" cy="5949051"/>
            </a:xfrm>
            <a:prstGeom prst="rect">
              <a:avLst/>
            </a:prstGeom>
          </p:spPr>
        </p:pic>
        <p:pic>
          <p:nvPicPr>
            <p:cNvPr id="5" name="Picture 5"/>
            <p:cNvPicPr>
              <a:picLocks noChangeAspect="1"/>
            </p:cNvPicPr>
            <p:nvPr/>
          </p:nvPicPr>
          <p:blipFill>
            <a:blip r:embed="rId4"/>
            <a:srcRect t="9303" b="9303"/>
            <a:stretch>
              <a:fillRect/>
            </a:stretch>
          </p:blipFill>
          <p:spPr>
            <a:xfrm>
              <a:off x="11110455" y="6076051"/>
              <a:ext cx="10983455" cy="5949051"/>
            </a:xfrm>
            <a:prstGeom prst="rect">
              <a:avLst/>
            </a:prstGeom>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1545353"/>
            <a:ext cx="7422972" cy="4196481"/>
            <a:chOff x="0" y="0"/>
            <a:chExt cx="9897296" cy="5595308"/>
          </a:xfrm>
        </p:grpSpPr>
        <p:pic>
          <p:nvPicPr>
            <p:cNvPr id="3" name="Picture 3"/>
            <p:cNvPicPr>
              <a:picLocks noChangeAspect="1"/>
            </p:cNvPicPr>
            <p:nvPr/>
          </p:nvPicPr>
          <p:blipFill>
            <a:blip r:embed="rId2"/>
            <a:srcRect t="4773" b="4773"/>
            <a:stretch>
              <a:fillRect/>
            </a:stretch>
          </p:blipFill>
          <p:spPr>
            <a:xfrm>
              <a:off x="0" y="0"/>
              <a:ext cx="9897296" cy="5595308"/>
            </a:xfrm>
            <a:prstGeom prst="rect">
              <a:avLst/>
            </a:prstGeom>
          </p:spPr>
        </p:pic>
      </p:grpSp>
      <p:pic>
        <p:nvPicPr>
          <p:cNvPr id="4" name="Picture 4"/>
          <p:cNvPicPr>
            <a:picLocks noChangeAspect="1"/>
          </p:cNvPicPr>
          <p:nvPr/>
        </p:nvPicPr>
        <p:blipFill>
          <a:blip r:embed="rId3"/>
          <a:srcRect l="37" r="37"/>
          <a:stretch>
            <a:fillRect/>
          </a:stretch>
        </p:blipFill>
        <p:spPr>
          <a:xfrm>
            <a:off x="9607372" y="1545353"/>
            <a:ext cx="7438295" cy="4196481"/>
          </a:xfrm>
          <a:prstGeom prst="rect">
            <a:avLst/>
          </a:prstGeom>
        </p:spPr>
      </p:pic>
      <p:sp>
        <p:nvSpPr>
          <p:cNvPr id="5" name="TextBox 5"/>
          <p:cNvSpPr txBox="1"/>
          <p:nvPr/>
        </p:nvSpPr>
        <p:spPr>
          <a:xfrm>
            <a:off x="1586307" y="693916"/>
            <a:ext cx="6865365" cy="602893"/>
          </a:xfrm>
          <a:prstGeom prst="rect">
            <a:avLst/>
          </a:prstGeom>
        </p:spPr>
        <p:txBody>
          <a:bodyPr lIns="0" tIns="0" rIns="0" bIns="0" rtlCol="0" anchor="t">
            <a:spAutoFit/>
          </a:bodyPr>
          <a:lstStyle/>
          <a:p>
            <a:pPr algn="ctr">
              <a:lnSpc>
                <a:spcPts val="4929"/>
              </a:lnSpc>
            </a:pPr>
            <a:r>
              <a:rPr lang="en-US" sz="3521">
                <a:solidFill>
                  <a:srgbClr val="000000"/>
                </a:solidFill>
                <a:latin typeface="Open Sans Bold"/>
              </a:rPr>
              <a:t>Alappuzha Green Cardamom</a:t>
            </a:r>
          </a:p>
        </p:txBody>
      </p:sp>
      <p:sp>
        <p:nvSpPr>
          <p:cNvPr id="6" name="TextBox 6"/>
          <p:cNvSpPr txBox="1"/>
          <p:nvPr/>
        </p:nvSpPr>
        <p:spPr>
          <a:xfrm>
            <a:off x="9893837" y="693916"/>
            <a:ext cx="6865365" cy="602893"/>
          </a:xfrm>
          <a:prstGeom prst="rect">
            <a:avLst/>
          </a:prstGeom>
        </p:spPr>
        <p:txBody>
          <a:bodyPr lIns="0" tIns="0" rIns="0" bIns="0" rtlCol="0" anchor="t">
            <a:spAutoFit/>
          </a:bodyPr>
          <a:lstStyle/>
          <a:p>
            <a:pPr algn="ctr">
              <a:lnSpc>
                <a:spcPts val="4929"/>
              </a:lnSpc>
            </a:pPr>
            <a:r>
              <a:rPr lang="en-US" sz="3521">
                <a:solidFill>
                  <a:srgbClr val="000000"/>
                </a:solidFill>
                <a:latin typeface="Open Sans Bold"/>
              </a:rPr>
              <a:t>Malabar Pepper</a:t>
            </a:r>
          </a:p>
        </p:txBody>
      </p:sp>
      <p:sp>
        <p:nvSpPr>
          <p:cNvPr id="7" name="TextBox 7"/>
          <p:cNvSpPr txBox="1"/>
          <p:nvPr/>
        </p:nvSpPr>
        <p:spPr>
          <a:xfrm>
            <a:off x="961339" y="6071015"/>
            <a:ext cx="8115300" cy="3377565"/>
          </a:xfrm>
          <a:prstGeom prst="rect">
            <a:avLst/>
          </a:prstGeom>
        </p:spPr>
        <p:txBody>
          <a:bodyPr lIns="0" tIns="0" rIns="0" bIns="0" rtlCol="0" anchor="t">
            <a:spAutoFit/>
          </a:bodyPr>
          <a:lstStyle/>
          <a:p>
            <a:pPr algn="ctr">
              <a:lnSpc>
                <a:spcPts val="3359"/>
              </a:lnSpc>
              <a:spcBef>
                <a:spcPct val="0"/>
              </a:spcBef>
            </a:pPr>
            <a:r>
              <a:rPr lang="en-US" sz="2399">
                <a:solidFill>
                  <a:srgbClr val="000000"/>
                </a:solidFill>
                <a:latin typeface="League Spartan"/>
              </a:rPr>
              <a:t>Though Alappuzha is too low-lying and warm to cultivate cardamom, one of the most famous varieties of cardamom is named after the former port town. The most prized of all cardamom crops from the Western Ghats were meant for import during the era of the kings. Because they were shipped off to different places from Alappuzha, they were called Alappuzha green cardamom.</a:t>
            </a:r>
          </a:p>
        </p:txBody>
      </p:sp>
      <p:sp>
        <p:nvSpPr>
          <p:cNvPr id="8" name="TextBox 8"/>
          <p:cNvSpPr txBox="1"/>
          <p:nvPr/>
        </p:nvSpPr>
        <p:spPr>
          <a:xfrm>
            <a:off x="9144000" y="6071015"/>
            <a:ext cx="8365040" cy="1295508"/>
          </a:xfrm>
          <a:prstGeom prst="rect">
            <a:avLst/>
          </a:prstGeom>
        </p:spPr>
        <p:txBody>
          <a:bodyPr lIns="0" tIns="0" rIns="0" bIns="0" rtlCol="0" anchor="t">
            <a:spAutoFit/>
          </a:bodyPr>
          <a:lstStyle/>
          <a:p>
            <a:pPr algn="ctr">
              <a:lnSpc>
                <a:spcPts val="3463"/>
              </a:lnSpc>
              <a:spcBef>
                <a:spcPct val="0"/>
              </a:spcBef>
            </a:pPr>
            <a:r>
              <a:rPr lang="en-US" sz="2473">
                <a:solidFill>
                  <a:srgbClr val="000000"/>
                </a:solidFill>
                <a:latin typeface="League Spartan"/>
              </a:rPr>
              <a:t>The world came to the Kerala coast for pepper. Malabar pepper is still the hot favourite in kitchens across the globe.</a:t>
            </a:r>
          </a:p>
        </p:txBody>
      </p:sp>
      <p:pic>
        <p:nvPicPr>
          <p:cNvPr id="9" name="Picture 8"/>
          <p:cNvPicPr>
            <a:picLocks noChangeAspect="1"/>
          </p:cNvPicPr>
          <p:nvPr/>
        </p:nvPicPr>
        <p:blipFill>
          <a:blip r:embed="rId4"/>
          <a:srcRect l="547" r="547" b="1989"/>
          <a:stretch>
            <a:fillRect/>
          </a:stretch>
        </p:blipFill>
        <p:spPr>
          <a:xfrm>
            <a:off x="13487400" y="8039100"/>
            <a:ext cx="1524000" cy="140948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944" b="944"/>
          <a:stretch>
            <a:fillRect/>
          </a:stretch>
        </p:blipFill>
        <p:spPr>
          <a:xfrm>
            <a:off x="1034746" y="0"/>
            <a:ext cx="16224554" cy="10227438"/>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srcRect t="3125" b="3125"/>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rcRect t="861" b="2583"/>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387319" y="3443775"/>
            <a:ext cx="15513362" cy="3399449"/>
            <a:chOff x="0" y="0"/>
            <a:chExt cx="20684482" cy="4532599"/>
          </a:xfrm>
        </p:grpSpPr>
        <p:sp>
          <p:nvSpPr>
            <p:cNvPr id="3" name="TextBox 3"/>
            <p:cNvSpPr txBox="1"/>
            <p:nvPr/>
          </p:nvSpPr>
          <p:spPr>
            <a:xfrm>
              <a:off x="0" y="0"/>
              <a:ext cx="20684482" cy="3305028"/>
            </a:xfrm>
            <a:prstGeom prst="rect">
              <a:avLst/>
            </a:prstGeom>
          </p:spPr>
          <p:txBody>
            <a:bodyPr lIns="0" tIns="0" rIns="0" bIns="0" rtlCol="0" anchor="t">
              <a:spAutoFit/>
            </a:bodyPr>
            <a:lstStyle/>
            <a:p>
              <a:pPr algn="ctr">
                <a:lnSpc>
                  <a:spcPts val="9758"/>
                </a:lnSpc>
              </a:pPr>
              <a:r>
                <a:rPr lang="en-US" sz="8132" spc="1626">
                  <a:solidFill>
                    <a:srgbClr val="2C2B71"/>
                  </a:solidFill>
                  <a:latin typeface="Glacial Indifference Bold"/>
                </a:rPr>
                <a:t>HISTORICAL MONUMENTS </a:t>
              </a:r>
            </a:p>
          </p:txBody>
        </p:sp>
        <p:sp>
          <p:nvSpPr>
            <p:cNvPr id="4" name="TextBox 4"/>
            <p:cNvSpPr txBox="1"/>
            <p:nvPr/>
          </p:nvSpPr>
          <p:spPr>
            <a:xfrm>
              <a:off x="805548" y="3605011"/>
              <a:ext cx="19073385" cy="927588"/>
            </a:xfrm>
            <a:prstGeom prst="rect">
              <a:avLst/>
            </a:prstGeom>
          </p:spPr>
          <p:txBody>
            <a:bodyPr lIns="0" tIns="0" rIns="0" bIns="0" rtlCol="0" anchor="t">
              <a:spAutoFit/>
            </a:bodyPr>
            <a:lstStyle/>
            <a:p>
              <a:pPr algn="ctr">
                <a:lnSpc>
                  <a:spcPts val="5421"/>
                </a:lnSpc>
              </a:pPr>
              <a:r>
                <a:rPr lang="en-US" sz="4518" spc="903">
                  <a:solidFill>
                    <a:srgbClr val="2C2B71"/>
                  </a:solidFill>
                  <a:latin typeface="Glacial Indifference"/>
                </a:rPr>
                <a:t>Exploring the explore a bygone era</a:t>
              </a:r>
            </a:p>
          </p:txBody>
        </p:sp>
      </p:grpSp>
      <p:pic>
        <p:nvPicPr>
          <p:cNvPr id="5" name="Picture 4"/>
          <p:cNvPicPr>
            <a:picLocks noChangeAspect="1"/>
          </p:cNvPicPr>
          <p:nvPr/>
        </p:nvPicPr>
        <p:blipFill>
          <a:blip r:embed="rId3"/>
          <a:srcRect l="547" r="547" b="1989"/>
          <a:stretch>
            <a:fillRect/>
          </a:stretch>
        </p:blipFill>
        <p:spPr>
          <a:xfrm>
            <a:off x="16271119" y="342900"/>
            <a:ext cx="1219200" cy="105184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l="3561" r="30381"/>
            <a:stretch>
              <a:fillRect/>
            </a:stretch>
          </p:blipFill>
          <p:spPr>
            <a:xfrm>
              <a:off x="0" y="0"/>
              <a:ext cx="8043333" cy="6794500"/>
            </a:xfrm>
            <a:prstGeom prst="rect">
              <a:avLst/>
            </a:prstGeom>
          </p:spPr>
        </p:pic>
        <p:pic>
          <p:nvPicPr>
            <p:cNvPr id="4" name="Picture 4"/>
            <p:cNvPicPr>
              <a:picLocks noChangeAspect="1"/>
            </p:cNvPicPr>
            <p:nvPr/>
          </p:nvPicPr>
          <p:blipFill>
            <a:blip r:embed="rId3"/>
            <a:srcRect l="18999" r="18999"/>
            <a:stretch>
              <a:fillRect/>
            </a:stretch>
          </p:blipFill>
          <p:spPr>
            <a:xfrm>
              <a:off x="8170333" y="0"/>
              <a:ext cx="8043333" cy="6794500"/>
            </a:xfrm>
            <a:prstGeom prst="rect">
              <a:avLst/>
            </a:prstGeom>
          </p:spPr>
        </p:pic>
        <p:pic>
          <p:nvPicPr>
            <p:cNvPr id="5" name="Picture 5"/>
            <p:cNvPicPr>
              <a:picLocks noChangeAspect="1"/>
            </p:cNvPicPr>
            <p:nvPr/>
          </p:nvPicPr>
          <p:blipFill>
            <a:blip r:embed="rId4"/>
            <a:srcRect l="10490" r="10490"/>
            <a:stretch>
              <a:fillRect/>
            </a:stretch>
          </p:blipFill>
          <p:spPr>
            <a:xfrm>
              <a:off x="16340667" y="0"/>
              <a:ext cx="8043333" cy="6794500"/>
            </a:xfrm>
            <a:prstGeom prst="rect">
              <a:avLst/>
            </a:prstGeom>
          </p:spPr>
        </p:pic>
        <p:pic>
          <p:nvPicPr>
            <p:cNvPr id="6" name="Picture 6"/>
            <p:cNvPicPr>
              <a:picLocks noChangeAspect="1"/>
            </p:cNvPicPr>
            <p:nvPr/>
          </p:nvPicPr>
          <p:blipFill>
            <a:blip r:embed="rId5"/>
            <a:srcRect l="19428" r="1848"/>
            <a:stretch>
              <a:fillRect/>
            </a:stretch>
          </p:blipFill>
          <p:spPr>
            <a:xfrm>
              <a:off x="0" y="6921500"/>
              <a:ext cx="8043333" cy="6794500"/>
            </a:xfrm>
            <a:prstGeom prst="rect">
              <a:avLst/>
            </a:prstGeom>
          </p:spPr>
        </p:pic>
        <p:pic>
          <p:nvPicPr>
            <p:cNvPr id="7" name="Picture 7"/>
            <p:cNvPicPr>
              <a:picLocks noChangeAspect="1"/>
            </p:cNvPicPr>
            <p:nvPr/>
          </p:nvPicPr>
          <p:blipFill>
            <a:blip r:embed="rId6"/>
            <a:srcRect l="385" r="23559"/>
            <a:stretch>
              <a:fillRect/>
            </a:stretch>
          </p:blipFill>
          <p:spPr>
            <a:xfrm>
              <a:off x="8170333" y="6921500"/>
              <a:ext cx="8043333" cy="6794500"/>
            </a:xfrm>
            <a:prstGeom prst="rect">
              <a:avLst/>
            </a:prstGeom>
          </p:spPr>
        </p:pic>
        <p:pic>
          <p:nvPicPr>
            <p:cNvPr id="8" name="Picture 8"/>
            <p:cNvPicPr>
              <a:picLocks noChangeAspect="1"/>
            </p:cNvPicPr>
            <p:nvPr/>
          </p:nvPicPr>
          <p:blipFill>
            <a:blip r:embed="rId7"/>
            <a:srcRect l="16705" r="16705"/>
            <a:stretch>
              <a:fillRect/>
            </a:stretch>
          </p:blipFill>
          <p:spPr>
            <a:xfrm>
              <a:off x="16340667" y="6921500"/>
              <a:ext cx="8043333" cy="6794500"/>
            </a:xfrm>
            <a:prstGeom prst="rect">
              <a:avLst/>
            </a:prstGeom>
          </p:spPr>
        </p:pic>
      </p:grpSp>
      <p:sp>
        <p:nvSpPr>
          <p:cNvPr id="9" name="TextBox 9"/>
          <p:cNvSpPr txBox="1"/>
          <p:nvPr/>
        </p:nvSpPr>
        <p:spPr>
          <a:xfrm>
            <a:off x="241216" y="4247332"/>
            <a:ext cx="5714096" cy="712470"/>
          </a:xfrm>
          <a:prstGeom prst="rect">
            <a:avLst/>
          </a:prstGeom>
        </p:spPr>
        <p:txBody>
          <a:bodyPr lIns="0" tIns="0" rIns="0" bIns="0" rtlCol="0" anchor="t">
            <a:spAutoFit/>
          </a:bodyPr>
          <a:lstStyle/>
          <a:p>
            <a:pPr algn="ctr">
              <a:lnSpc>
                <a:spcPts val="5880"/>
              </a:lnSpc>
            </a:pPr>
            <a:r>
              <a:rPr lang="en-US" sz="4200">
                <a:solidFill>
                  <a:srgbClr val="FEFEFE"/>
                </a:solidFill>
                <a:latin typeface="Open Sans Bold"/>
              </a:rPr>
              <a:t>Kanakakunnu Palace</a:t>
            </a:r>
          </a:p>
        </p:txBody>
      </p:sp>
      <p:sp>
        <p:nvSpPr>
          <p:cNvPr id="10" name="TextBox 10"/>
          <p:cNvSpPr txBox="1"/>
          <p:nvPr/>
        </p:nvSpPr>
        <p:spPr>
          <a:xfrm>
            <a:off x="6286952" y="4247332"/>
            <a:ext cx="5714096" cy="712470"/>
          </a:xfrm>
          <a:prstGeom prst="rect">
            <a:avLst/>
          </a:prstGeom>
        </p:spPr>
        <p:txBody>
          <a:bodyPr lIns="0" tIns="0" rIns="0" bIns="0" rtlCol="0" anchor="t">
            <a:spAutoFit/>
          </a:bodyPr>
          <a:lstStyle/>
          <a:p>
            <a:pPr algn="ctr">
              <a:lnSpc>
                <a:spcPts val="5880"/>
              </a:lnSpc>
            </a:pPr>
            <a:r>
              <a:rPr lang="en-US" sz="4200">
                <a:solidFill>
                  <a:srgbClr val="FEFEFE"/>
                </a:solidFill>
                <a:latin typeface="Open Sans Bold"/>
              </a:rPr>
              <a:t>Tippu Fort, Palakkad</a:t>
            </a:r>
          </a:p>
        </p:txBody>
      </p:sp>
      <p:sp>
        <p:nvSpPr>
          <p:cNvPr id="11" name="TextBox 11"/>
          <p:cNvSpPr txBox="1"/>
          <p:nvPr/>
        </p:nvSpPr>
        <p:spPr>
          <a:xfrm>
            <a:off x="12573904" y="4247332"/>
            <a:ext cx="5714096" cy="712470"/>
          </a:xfrm>
          <a:prstGeom prst="rect">
            <a:avLst/>
          </a:prstGeom>
        </p:spPr>
        <p:txBody>
          <a:bodyPr lIns="0" tIns="0" rIns="0" bIns="0" rtlCol="0" anchor="t">
            <a:spAutoFit/>
          </a:bodyPr>
          <a:lstStyle/>
          <a:p>
            <a:pPr algn="ctr">
              <a:lnSpc>
                <a:spcPts val="5880"/>
              </a:lnSpc>
            </a:pPr>
            <a:r>
              <a:rPr lang="en-US" sz="4200">
                <a:solidFill>
                  <a:srgbClr val="FEFEFE"/>
                </a:solidFill>
                <a:latin typeface="Open Sans Bold"/>
              </a:rPr>
              <a:t>Thalassery Fort</a:t>
            </a:r>
          </a:p>
        </p:txBody>
      </p:sp>
      <p:sp>
        <p:nvSpPr>
          <p:cNvPr id="12" name="TextBox 12"/>
          <p:cNvSpPr txBox="1"/>
          <p:nvPr/>
        </p:nvSpPr>
        <p:spPr>
          <a:xfrm>
            <a:off x="241216" y="9182100"/>
            <a:ext cx="5714096" cy="712470"/>
          </a:xfrm>
          <a:prstGeom prst="rect">
            <a:avLst/>
          </a:prstGeom>
        </p:spPr>
        <p:txBody>
          <a:bodyPr lIns="0" tIns="0" rIns="0" bIns="0" rtlCol="0" anchor="t">
            <a:spAutoFit/>
          </a:bodyPr>
          <a:lstStyle/>
          <a:p>
            <a:pPr algn="ctr">
              <a:lnSpc>
                <a:spcPts val="5880"/>
              </a:lnSpc>
            </a:pPr>
            <a:r>
              <a:rPr lang="en-US" sz="4200">
                <a:solidFill>
                  <a:srgbClr val="FEFEFE"/>
                </a:solidFill>
                <a:latin typeface="Open Sans Bold"/>
              </a:rPr>
              <a:t>Bekal Fort</a:t>
            </a:r>
          </a:p>
        </p:txBody>
      </p:sp>
      <p:sp>
        <p:nvSpPr>
          <p:cNvPr id="13" name="TextBox 13"/>
          <p:cNvSpPr txBox="1"/>
          <p:nvPr/>
        </p:nvSpPr>
        <p:spPr>
          <a:xfrm>
            <a:off x="6286952" y="9182100"/>
            <a:ext cx="5714096" cy="712470"/>
          </a:xfrm>
          <a:prstGeom prst="rect">
            <a:avLst/>
          </a:prstGeom>
        </p:spPr>
        <p:txBody>
          <a:bodyPr lIns="0" tIns="0" rIns="0" bIns="0" rtlCol="0" anchor="t">
            <a:spAutoFit/>
          </a:bodyPr>
          <a:lstStyle/>
          <a:p>
            <a:pPr algn="ctr">
              <a:lnSpc>
                <a:spcPts val="5880"/>
              </a:lnSpc>
            </a:pPr>
            <a:r>
              <a:rPr lang="en-US" sz="4200">
                <a:solidFill>
                  <a:srgbClr val="FEFEFE"/>
                </a:solidFill>
                <a:latin typeface="Open Sans Bold"/>
              </a:rPr>
              <a:t>Krishnapuram Palace</a:t>
            </a:r>
          </a:p>
        </p:txBody>
      </p:sp>
      <p:sp>
        <p:nvSpPr>
          <p:cNvPr id="14" name="TextBox 14"/>
          <p:cNvSpPr txBox="1"/>
          <p:nvPr/>
        </p:nvSpPr>
        <p:spPr>
          <a:xfrm>
            <a:off x="12573904" y="8831580"/>
            <a:ext cx="5714096" cy="1455420"/>
          </a:xfrm>
          <a:prstGeom prst="rect">
            <a:avLst/>
          </a:prstGeom>
        </p:spPr>
        <p:txBody>
          <a:bodyPr lIns="0" tIns="0" rIns="0" bIns="0" rtlCol="0" anchor="t">
            <a:spAutoFit/>
          </a:bodyPr>
          <a:lstStyle/>
          <a:p>
            <a:pPr algn="ctr">
              <a:lnSpc>
                <a:spcPts val="5880"/>
              </a:lnSpc>
            </a:pPr>
            <a:r>
              <a:rPr lang="en-US" sz="4200">
                <a:solidFill>
                  <a:srgbClr val="FEFEFE"/>
                </a:solidFill>
                <a:latin typeface="Open Sans Bold"/>
              </a:rPr>
              <a:t>Padmanabhapuram Palace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t="7984" b="7984"/>
            <a:stretch>
              <a:fillRect/>
            </a:stretch>
          </p:blipFill>
          <p:spPr>
            <a:xfrm>
              <a:off x="0" y="0"/>
              <a:ext cx="12128500" cy="6794500"/>
            </a:xfrm>
            <a:prstGeom prst="rect">
              <a:avLst/>
            </a:prstGeom>
          </p:spPr>
        </p:pic>
        <p:pic>
          <p:nvPicPr>
            <p:cNvPr id="4" name="Picture 4"/>
            <p:cNvPicPr>
              <a:picLocks noChangeAspect="1"/>
            </p:cNvPicPr>
            <p:nvPr/>
          </p:nvPicPr>
          <p:blipFill>
            <a:blip r:embed="rId3"/>
            <a:srcRect t="12690" b="12690"/>
            <a:stretch>
              <a:fillRect/>
            </a:stretch>
          </p:blipFill>
          <p:spPr>
            <a:xfrm>
              <a:off x="12255500" y="0"/>
              <a:ext cx="12128500" cy="6794500"/>
            </a:xfrm>
            <a:prstGeom prst="rect">
              <a:avLst/>
            </a:prstGeom>
          </p:spPr>
        </p:pic>
        <p:pic>
          <p:nvPicPr>
            <p:cNvPr id="5" name="Picture 5"/>
            <p:cNvPicPr>
              <a:picLocks noChangeAspect="1"/>
            </p:cNvPicPr>
            <p:nvPr/>
          </p:nvPicPr>
          <p:blipFill>
            <a:blip r:embed="rId4"/>
            <a:srcRect t="19902" b="859"/>
            <a:stretch>
              <a:fillRect/>
            </a:stretch>
          </p:blipFill>
          <p:spPr>
            <a:xfrm>
              <a:off x="0" y="6921500"/>
              <a:ext cx="12128500" cy="6794500"/>
            </a:xfrm>
            <a:prstGeom prst="rect">
              <a:avLst/>
            </a:prstGeom>
          </p:spPr>
        </p:pic>
        <p:pic>
          <p:nvPicPr>
            <p:cNvPr id="6" name="Picture 6"/>
            <p:cNvPicPr>
              <a:picLocks noChangeAspect="1"/>
            </p:cNvPicPr>
            <p:nvPr/>
          </p:nvPicPr>
          <p:blipFill>
            <a:blip r:embed="rId5"/>
            <a:srcRect t="3315" b="3315"/>
            <a:stretch>
              <a:fillRect/>
            </a:stretch>
          </p:blipFill>
          <p:spPr>
            <a:xfrm>
              <a:off x="12255500" y="6921500"/>
              <a:ext cx="12128500" cy="6794500"/>
            </a:xfrm>
            <a:prstGeom prst="rect">
              <a:avLst/>
            </a:prstGeom>
          </p:spPr>
        </p:pic>
      </p:grpSp>
      <p:sp>
        <p:nvSpPr>
          <p:cNvPr id="7" name="TextBox 7"/>
          <p:cNvSpPr txBox="1"/>
          <p:nvPr/>
        </p:nvSpPr>
        <p:spPr>
          <a:xfrm>
            <a:off x="1028700" y="3504382"/>
            <a:ext cx="6632586" cy="1455420"/>
          </a:xfrm>
          <a:prstGeom prst="rect">
            <a:avLst/>
          </a:prstGeom>
        </p:spPr>
        <p:txBody>
          <a:bodyPr lIns="0" tIns="0" rIns="0" bIns="0" rtlCol="0" anchor="t">
            <a:spAutoFit/>
          </a:bodyPr>
          <a:lstStyle/>
          <a:p>
            <a:pPr algn="ctr">
              <a:lnSpc>
                <a:spcPts val="5880"/>
              </a:lnSpc>
            </a:pPr>
            <a:r>
              <a:rPr lang="en-US" sz="4200">
                <a:solidFill>
                  <a:srgbClr val="FEFEFE"/>
                </a:solidFill>
                <a:latin typeface="Open Sans Bold"/>
              </a:rPr>
              <a:t>Paradesi Synagogue, Mattancherry</a:t>
            </a:r>
          </a:p>
        </p:txBody>
      </p:sp>
      <p:sp>
        <p:nvSpPr>
          <p:cNvPr id="8" name="TextBox 8"/>
          <p:cNvSpPr txBox="1"/>
          <p:nvPr/>
        </p:nvSpPr>
        <p:spPr>
          <a:xfrm>
            <a:off x="1028700" y="5314825"/>
            <a:ext cx="6632586" cy="1455420"/>
          </a:xfrm>
          <a:prstGeom prst="rect">
            <a:avLst/>
          </a:prstGeom>
        </p:spPr>
        <p:txBody>
          <a:bodyPr lIns="0" tIns="0" rIns="0" bIns="0" rtlCol="0" anchor="t">
            <a:spAutoFit/>
          </a:bodyPr>
          <a:lstStyle/>
          <a:p>
            <a:pPr algn="ctr">
              <a:lnSpc>
                <a:spcPts val="5880"/>
              </a:lnSpc>
            </a:pPr>
            <a:r>
              <a:rPr lang="en-US" sz="4200">
                <a:solidFill>
                  <a:srgbClr val="FEFEFE"/>
                </a:solidFill>
                <a:latin typeface="Open Sans Bold"/>
              </a:rPr>
              <a:t>Edakkal Caves, </a:t>
            </a:r>
          </a:p>
          <a:p>
            <a:pPr algn="ctr">
              <a:lnSpc>
                <a:spcPts val="5880"/>
              </a:lnSpc>
            </a:pPr>
            <a:r>
              <a:rPr lang="en-US" sz="4200">
                <a:solidFill>
                  <a:srgbClr val="FEFEFE"/>
                </a:solidFill>
                <a:latin typeface="Open Sans Bold"/>
              </a:rPr>
              <a:t>Wayanad</a:t>
            </a:r>
          </a:p>
        </p:txBody>
      </p:sp>
      <p:sp>
        <p:nvSpPr>
          <p:cNvPr id="9" name="TextBox 9"/>
          <p:cNvSpPr txBox="1"/>
          <p:nvPr/>
        </p:nvSpPr>
        <p:spPr>
          <a:xfrm>
            <a:off x="10626714" y="5314825"/>
            <a:ext cx="6632586" cy="2198370"/>
          </a:xfrm>
          <a:prstGeom prst="rect">
            <a:avLst/>
          </a:prstGeom>
        </p:spPr>
        <p:txBody>
          <a:bodyPr lIns="0" tIns="0" rIns="0" bIns="0" rtlCol="0" anchor="t">
            <a:spAutoFit/>
          </a:bodyPr>
          <a:lstStyle/>
          <a:p>
            <a:pPr algn="ctr">
              <a:lnSpc>
                <a:spcPts val="5880"/>
              </a:lnSpc>
            </a:pPr>
            <a:r>
              <a:rPr lang="en-US" sz="4200">
                <a:solidFill>
                  <a:srgbClr val="FEFEFE"/>
                </a:solidFill>
                <a:latin typeface="Open Sans Bold"/>
              </a:rPr>
              <a:t>Neolithic Writings at Edakkal Caves, </a:t>
            </a:r>
          </a:p>
          <a:p>
            <a:pPr algn="ctr">
              <a:lnSpc>
                <a:spcPts val="5880"/>
              </a:lnSpc>
            </a:pPr>
            <a:r>
              <a:rPr lang="en-US" sz="4200">
                <a:solidFill>
                  <a:srgbClr val="FEFEFE"/>
                </a:solidFill>
                <a:latin typeface="Open Sans Bold"/>
              </a:rPr>
              <a:t>Wayanad</a:t>
            </a:r>
          </a:p>
        </p:txBody>
      </p:sp>
      <p:sp>
        <p:nvSpPr>
          <p:cNvPr id="10" name="TextBox 10"/>
          <p:cNvSpPr txBox="1"/>
          <p:nvPr/>
        </p:nvSpPr>
        <p:spPr>
          <a:xfrm>
            <a:off x="10626714" y="3504382"/>
            <a:ext cx="6632586" cy="1455420"/>
          </a:xfrm>
          <a:prstGeom prst="rect">
            <a:avLst/>
          </a:prstGeom>
        </p:spPr>
        <p:txBody>
          <a:bodyPr lIns="0" tIns="0" rIns="0" bIns="0" rtlCol="0" anchor="t">
            <a:spAutoFit/>
          </a:bodyPr>
          <a:lstStyle/>
          <a:p>
            <a:pPr algn="ctr">
              <a:lnSpc>
                <a:spcPts val="5880"/>
              </a:lnSpc>
            </a:pPr>
            <a:r>
              <a:rPr lang="en-US" sz="4200">
                <a:solidFill>
                  <a:srgbClr val="FEFEFE"/>
                </a:solidFill>
                <a:latin typeface="Open Sans Bold"/>
              </a:rPr>
              <a:t>Gundert Bungalow, Thalassery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t="28476" b="22012"/>
            <a:stretch>
              <a:fillRect/>
            </a:stretch>
          </p:blipFill>
          <p:spPr>
            <a:xfrm>
              <a:off x="0" y="0"/>
              <a:ext cx="24384000" cy="6794500"/>
            </a:xfrm>
            <a:prstGeom prst="rect">
              <a:avLst/>
            </a:prstGeom>
          </p:spPr>
        </p:pic>
        <p:pic>
          <p:nvPicPr>
            <p:cNvPr id="4" name="Picture 4"/>
            <p:cNvPicPr>
              <a:picLocks noChangeAspect="1"/>
            </p:cNvPicPr>
            <p:nvPr/>
          </p:nvPicPr>
          <p:blipFill>
            <a:blip r:embed="rId3"/>
            <a:srcRect t="15364" b="35872"/>
            <a:stretch>
              <a:fillRect/>
            </a:stretch>
          </p:blipFill>
          <p:spPr>
            <a:xfrm>
              <a:off x="0" y="6921500"/>
              <a:ext cx="24384000" cy="6794500"/>
            </a:xfrm>
            <a:prstGeom prst="rect">
              <a:avLst/>
            </a:prstGeom>
          </p:spPr>
        </p:pic>
      </p:grpSp>
      <p:sp>
        <p:nvSpPr>
          <p:cNvPr id="5" name="TextBox 5"/>
          <p:cNvSpPr txBox="1"/>
          <p:nvPr/>
        </p:nvSpPr>
        <p:spPr>
          <a:xfrm>
            <a:off x="12750436" y="408276"/>
            <a:ext cx="4508864" cy="1440872"/>
          </a:xfrm>
          <a:prstGeom prst="rect">
            <a:avLst/>
          </a:prstGeom>
        </p:spPr>
        <p:txBody>
          <a:bodyPr lIns="0" tIns="0" rIns="0" bIns="0" rtlCol="0" anchor="t">
            <a:spAutoFit/>
          </a:bodyPr>
          <a:lstStyle/>
          <a:p>
            <a:pPr algn="ctr">
              <a:lnSpc>
                <a:spcPts val="10789"/>
              </a:lnSpc>
            </a:pPr>
            <a:r>
              <a:rPr lang="en-US" sz="10789">
                <a:solidFill>
                  <a:srgbClr val="000000"/>
                </a:solidFill>
                <a:latin typeface="Nickainley Bold"/>
              </a:rPr>
              <a:t>Kerala</a:t>
            </a:r>
          </a:p>
        </p:txBody>
      </p:sp>
      <p:sp>
        <p:nvSpPr>
          <p:cNvPr id="6" name="TextBox 6"/>
          <p:cNvSpPr txBox="1"/>
          <p:nvPr/>
        </p:nvSpPr>
        <p:spPr>
          <a:xfrm>
            <a:off x="685800" y="7739062"/>
            <a:ext cx="10401300" cy="1440872"/>
          </a:xfrm>
          <a:prstGeom prst="rect">
            <a:avLst/>
          </a:prstGeom>
        </p:spPr>
        <p:txBody>
          <a:bodyPr wrap="square" lIns="0" tIns="0" rIns="0" bIns="0" rtlCol="0" anchor="t">
            <a:spAutoFit/>
          </a:bodyPr>
          <a:lstStyle/>
          <a:p>
            <a:pPr algn="ctr">
              <a:lnSpc>
                <a:spcPts val="10789"/>
              </a:lnSpc>
            </a:pPr>
            <a:r>
              <a:rPr lang="en-US" sz="10789" dirty="0">
                <a:solidFill>
                  <a:srgbClr val="000000"/>
                </a:solidFill>
                <a:latin typeface="Nickainley Bold"/>
              </a:rPr>
              <a:t>Himachal Pradesh</a:t>
            </a:r>
          </a:p>
        </p:txBody>
      </p:sp>
      <p:pic>
        <p:nvPicPr>
          <p:cNvPr id="8" name="Picture 4"/>
          <p:cNvPicPr>
            <a:picLocks noChangeAspect="1"/>
          </p:cNvPicPr>
          <p:nvPr/>
        </p:nvPicPr>
        <p:blipFill>
          <a:blip r:embed="rId4"/>
          <a:srcRect l="547" r="547" b="1989"/>
          <a:stretch>
            <a:fillRect/>
          </a:stretch>
        </p:blipFill>
        <p:spPr>
          <a:xfrm>
            <a:off x="685801" y="800100"/>
            <a:ext cx="1676400" cy="16002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4032349" y="1423035"/>
            <a:ext cx="10223303" cy="5704603"/>
          </a:xfrm>
          <a:prstGeom prst="rect">
            <a:avLst/>
          </a:prstGeom>
        </p:spPr>
      </p:pic>
      <p:sp>
        <p:nvSpPr>
          <p:cNvPr id="3" name="TextBox 3"/>
          <p:cNvSpPr txBox="1"/>
          <p:nvPr/>
        </p:nvSpPr>
        <p:spPr>
          <a:xfrm>
            <a:off x="552120" y="7432452"/>
            <a:ext cx="17183760" cy="2393832"/>
          </a:xfrm>
          <a:prstGeom prst="rect">
            <a:avLst/>
          </a:prstGeom>
        </p:spPr>
        <p:txBody>
          <a:bodyPr lIns="0" tIns="0" rIns="0" bIns="0" rtlCol="0" anchor="t">
            <a:spAutoFit/>
          </a:bodyPr>
          <a:lstStyle/>
          <a:p>
            <a:pPr algn="ctr">
              <a:lnSpc>
                <a:spcPts val="3808"/>
              </a:lnSpc>
            </a:pPr>
            <a:r>
              <a:rPr lang="en-US" sz="2720">
                <a:solidFill>
                  <a:srgbClr val="000000"/>
                </a:solidFill>
                <a:latin typeface="Open Sans Bold"/>
              </a:rPr>
              <a:t>It is said to be built by Sree Moolam Thirunal. It has been later used by the Travancore royal family to entertain its guests and serve non vegetarian food as the royal family was vegetarian. It is now protected by the tourism department the palace plays host to a lot of cultural meets and programs. The Indian National Trust for Art and Cultural Heritage (INTACH) has listed this place as a heritage monument.</a:t>
            </a:r>
          </a:p>
        </p:txBody>
      </p:sp>
      <p:sp>
        <p:nvSpPr>
          <p:cNvPr id="4" name="TextBox 4"/>
          <p:cNvSpPr txBox="1"/>
          <p:nvPr/>
        </p:nvSpPr>
        <p:spPr>
          <a:xfrm>
            <a:off x="6286952" y="615315"/>
            <a:ext cx="5714096" cy="712470"/>
          </a:xfrm>
          <a:prstGeom prst="rect">
            <a:avLst/>
          </a:prstGeom>
        </p:spPr>
        <p:txBody>
          <a:bodyPr lIns="0" tIns="0" rIns="0" bIns="0" rtlCol="0" anchor="t">
            <a:spAutoFit/>
          </a:bodyPr>
          <a:lstStyle/>
          <a:p>
            <a:pPr algn="ctr">
              <a:lnSpc>
                <a:spcPts val="5880"/>
              </a:lnSpc>
            </a:pPr>
            <a:r>
              <a:rPr lang="en-US" sz="4200">
                <a:solidFill>
                  <a:srgbClr val="2C2B71"/>
                </a:solidFill>
                <a:latin typeface="Open Sans Bold"/>
              </a:rPr>
              <a:t>Kanakakunnu Palace</a:t>
            </a:r>
          </a:p>
        </p:txBody>
      </p:sp>
      <p:pic>
        <p:nvPicPr>
          <p:cNvPr id="5" name="Picture 4"/>
          <p:cNvPicPr>
            <a:picLocks noChangeAspect="1"/>
          </p:cNvPicPr>
          <p:nvPr/>
        </p:nvPicPr>
        <p:blipFill>
          <a:blip r:embed="rId3"/>
          <a:srcRect l="547" r="547" b="1989"/>
          <a:stretch>
            <a:fillRect/>
          </a:stretch>
        </p:blipFill>
        <p:spPr>
          <a:xfrm>
            <a:off x="16230600" y="445630"/>
            <a:ext cx="1219200" cy="105184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3493371" y="1812504"/>
            <a:ext cx="11301259" cy="5919034"/>
          </a:xfrm>
          <a:prstGeom prst="rect">
            <a:avLst/>
          </a:prstGeom>
        </p:spPr>
      </p:pic>
      <p:sp>
        <p:nvSpPr>
          <p:cNvPr id="3" name="TextBox 3"/>
          <p:cNvSpPr txBox="1"/>
          <p:nvPr/>
        </p:nvSpPr>
        <p:spPr>
          <a:xfrm>
            <a:off x="325325" y="7915569"/>
            <a:ext cx="17637350" cy="1773788"/>
          </a:xfrm>
          <a:prstGeom prst="rect">
            <a:avLst/>
          </a:prstGeom>
        </p:spPr>
        <p:txBody>
          <a:bodyPr lIns="0" tIns="0" rIns="0" bIns="0" rtlCol="0" anchor="t">
            <a:spAutoFit/>
          </a:bodyPr>
          <a:lstStyle/>
          <a:p>
            <a:pPr algn="ctr">
              <a:lnSpc>
                <a:spcPts val="4729"/>
              </a:lnSpc>
              <a:spcBef>
                <a:spcPct val="0"/>
              </a:spcBef>
            </a:pPr>
            <a:r>
              <a:rPr lang="en-US" sz="3378">
                <a:solidFill>
                  <a:srgbClr val="000000"/>
                </a:solidFill>
                <a:latin typeface="Open Sans Bold"/>
              </a:rPr>
              <a:t>The Fort of Tipu Sultan, also known as Palakkad Fort is the heart of Palakkad town of Kerala state, southern India. It was recaptured and rebuilt grandly by Sultan Hyder Ali in 1766 ACE and remains one of the best preserved forts in Kerala.</a:t>
            </a:r>
          </a:p>
        </p:txBody>
      </p:sp>
      <p:sp>
        <p:nvSpPr>
          <p:cNvPr id="4" name="TextBox 4"/>
          <p:cNvSpPr txBox="1"/>
          <p:nvPr/>
        </p:nvSpPr>
        <p:spPr>
          <a:xfrm>
            <a:off x="5511850" y="928584"/>
            <a:ext cx="7264301" cy="712470"/>
          </a:xfrm>
          <a:prstGeom prst="rect">
            <a:avLst/>
          </a:prstGeom>
        </p:spPr>
        <p:txBody>
          <a:bodyPr lIns="0" tIns="0" rIns="0" bIns="0" rtlCol="0" anchor="t">
            <a:spAutoFit/>
          </a:bodyPr>
          <a:lstStyle/>
          <a:p>
            <a:pPr algn="ctr">
              <a:lnSpc>
                <a:spcPts val="5880"/>
              </a:lnSpc>
              <a:spcBef>
                <a:spcPct val="0"/>
              </a:spcBef>
            </a:pPr>
            <a:r>
              <a:rPr lang="en-US" sz="4200">
                <a:solidFill>
                  <a:srgbClr val="2C2B71"/>
                </a:solidFill>
                <a:latin typeface="Open Sans Bold"/>
              </a:rPr>
              <a:t>Tipu's Fort or Palakkad fort</a:t>
            </a:r>
          </a:p>
        </p:txBody>
      </p:sp>
      <p:pic>
        <p:nvPicPr>
          <p:cNvPr id="5" name="Picture 4"/>
          <p:cNvPicPr>
            <a:picLocks noChangeAspect="1"/>
          </p:cNvPicPr>
          <p:nvPr/>
        </p:nvPicPr>
        <p:blipFill>
          <a:blip r:embed="rId3"/>
          <a:srcRect l="547" r="547" b="1989"/>
          <a:stretch>
            <a:fillRect/>
          </a:stretch>
        </p:blipFill>
        <p:spPr>
          <a:xfrm>
            <a:off x="16306800" y="267483"/>
            <a:ext cx="1219200" cy="105184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4778730" y="1678588"/>
            <a:ext cx="8730540" cy="5827635"/>
          </a:xfrm>
          <a:prstGeom prst="rect">
            <a:avLst/>
          </a:prstGeom>
        </p:spPr>
      </p:pic>
      <p:sp>
        <p:nvSpPr>
          <p:cNvPr id="3" name="TextBox 3"/>
          <p:cNvSpPr txBox="1"/>
          <p:nvPr/>
        </p:nvSpPr>
        <p:spPr>
          <a:xfrm>
            <a:off x="6286952" y="634365"/>
            <a:ext cx="5714096" cy="712470"/>
          </a:xfrm>
          <a:prstGeom prst="rect">
            <a:avLst/>
          </a:prstGeom>
        </p:spPr>
        <p:txBody>
          <a:bodyPr lIns="0" tIns="0" rIns="0" bIns="0" rtlCol="0" anchor="t">
            <a:spAutoFit/>
          </a:bodyPr>
          <a:lstStyle/>
          <a:p>
            <a:pPr algn="ctr">
              <a:lnSpc>
                <a:spcPts val="5880"/>
              </a:lnSpc>
            </a:pPr>
            <a:r>
              <a:rPr lang="en-US" sz="4200">
                <a:solidFill>
                  <a:srgbClr val="2C2B71"/>
                </a:solidFill>
                <a:latin typeface="Open Sans Bold"/>
              </a:rPr>
              <a:t>Thalassery Fort</a:t>
            </a:r>
          </a:p>
        </p:txBody>
      </p:sp>
      <p:sp>
        <p:nvSpPr>
          <p:cNvPr id="4" name="TextBox 4"/>
          <p:cNvSpPr txBox="1"/>
          <p:nvPr/>
        </p:nvSpPr>
        <p:spPr>
          <a:xfrm>
            <a:off x="645996" y="7971292"/>
            <a:ext cx="16996008" cy="1725930"/>
          </a:xfrm>
          <a:prstGeom prst="rect">
            <a:avLst/>
          </a:prstGeom>
        </p:spPr>
        <p:txBody>
          <a:bodyPr lIns="0" tIns="0" rIns="0" bIns="0" rtlCol="0" anchor="t">
            <a:spAutoFit/>
          </a:bodyPr>
          <a:lstStyle/>
          <a:p>
            <a:pPr algn="ctr">
              <a:lnSpc>
                <a:spcPts val="4619"/>
              </a:lnSpc>
              <a:spcBef>
                <a:spcPct val="0"/>
              </a:spcBef>
            </a:pPr>
            <a:r>
              <a:rPr lang="en-US" sz="3299">
                <a:solidFill>
                  <a:srgbClr val="000000"/>
                </a:solidFill>
                <a:latin typeface="Open Sans Bold"/>
              </a:rPr>
              <a:t>Tellicherry Fort is in Thalassery (Tellicherry) a town in Kannur District of Kerala state in south India. Tellicherry was one of the most important European trading centers of Kerala.</a:t>
            </a:r>
          </a:p>
        </p:txBody>
      </p:sp>
      <p:pic>
        <p:nvPicPr>
          <p:cNvPr id="5" name="Picture 4"/>
          <p:cNvPicPr>
            <a:picLocks noChangeAspect="1"/>
          </p:cNvPicPr>
          <p:nvPr/>
        </p:nvPicPr>
        <p:blipFill>
          <a:blip r:embed="rId3"/>
          <a:srcRect l="547" r="547" b="1989"/>
          <a:stretch>
            <a:fillRect/>
          </a:stretch>
        </p:blipFill>
        <p:spPr>
          <a:xfrm>
            <a:off x="15925800" y="464680"/>
            <a:ext cx="1219200" cy="105184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5108376" y="2063679"/>
            <a:ext cx="8071248" cy="5367380"/>
          </a:xfrm>
          <a:prstGeom prst="rect">
            <a:avLst/>
          </a:prstGeom>
        </p:spPr>
      </p:pic>
      <p:sp>
        <p:nvSpPr>
          <p:cNvPr id="3" name="TextBox 3"/>
          <p:cNvSpPr txBox="1"/>
          <p:nvPr/>
        </p:nvSpPr>
        <p:spPr>
          <a:xfrm>
            <a:off x="6286952" y="952500"/>
            <a:ext cx="5714096" cy="712470"/>
          </a:xfrm>
          <a:prstGeom prst="rect">
            <a:avLst/>
          </a:prstGeom>
        </p:spPr>
        <p:txBody>
          <a:bodyPr lIns="0" tIns="0" rIns="0" bIns="0" rtlCol="0" anchor="t">
            <a:spAutoFit/>
          </a:bodyPr>
          <a:lstStyle/>
          <a:p>
            <a:pPr algn="ctr">
              <a:lnSpc>
                <a:spcPts val="5880"/>
              </a:lnSpc>
            </a:pPr>
            <a:r>
              <a:rPr lang="en-US" sz="4200">
                <a:solidFill>
                  <a:srgbClr val="2858AA"/>
                </a:solidFill>
                <a:latin typeface="Open Sans Bold"/>
              </a:rPr>
              <a:t>Bekal Fort</a:t>
            </a:r>
          </a:p>
        </p:txBody>
      </p:sp>
      <p:sp>
        <p:nvSpPr>
          <p:cNvPr id="4" name="TextBox 4"/>
          <p:cNvSpPr txBox="1"/>
          <p:nvPr/>
        </p:nvSpPr>
        <p:spPr>
          <a:xfrm>
            <a:off x="357577" y="7613449"/>
            <a:ext cx="17572846" cy="1144905"/>
          </a:xfrm>
          <a:prstGeom prst="rect">
            <a:avLst/>
          </a:prstGeom>
        </p:spPr>
        <p:txBody>
          <a:bodyPr lIns="0" tIns="0" rIns="0" bIns="0" rtlCol="0" anchor="t">
            <a:spAutoFit/>
          </a:bodyPr>
          <a:lstStyle/>
          <a:p>
            <a:pPr algn="ctr">
              <a:lnSpc>
                <a:spcPts val="4620"/>
              </a:lnSpc>
              <a:spcBef>
                <a:spcPct val="0"/>
              </a:spcBef>
            </a:pPr>
            <a:r>
              <a:rPr lang="en-US" sz="3300">
                <a:solidFill>
                  <a:srgbClr val="000000"/>
                </a:solidFill>
                <a:latin typeface="Open Sans Bold"/>
              </a:rPr>
              <a:t>Bekal Fort was built by Shivappa Nayaka of Keladi in 1650 AD, at Bekal. It is the largest fort in Kerala, spreading over 40 acres (160,000 m2).</a:t>
            </a:r>
          </a:p>
        </p:txBody>
      </p:sp>
      <p:pic>
        <p:nvPicPr>
          <p:cNvPr id="5" name="Picture 4"/>
          <p:cNvPicPr>
            <a:picLocks noChangeAspect="1"/>
          </p:cNvPicPr>
          <p:nvPr/>
        </p:nvPicPr>
        <p:blipFill>
          <a:blip r:embed="rId3"/>
          <a:srcRect l="547" r="547" b="1989"/>
          <a:stretch>
            <a:fillRect/>
          </a:stretch>
        </p:blipFill>
        <p:spPr>
          <a:xfrm>
            <a:off x="16002000" y="426580"/>
            <a:ext cx="1219200" cy="105184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12589" y="7179479"/>
            <a:ext cx="17462822" cy="2306955"/>
          </a:xfrm>
          <a:prstGeom prst="rect">
            <a:avLst/>
          </a:prstGeom>
        </p:spPr>
        <p:txBody>
          <a:bodyPr lIns="0" tIns="0" rIns="0" bIns="0" rtlCol="0" anchor="t">
            <a:spAutoFit/>
          </a:bodyPr>
          <a:lstStyle/>
          <a:p>
            <a:pPr algn="ctr">
              <a:lnSpc>
                <a:spcPts val="4620"/>
              </a:lnSpc>
              <a:spcBef>
                <a:spcPct val="0"/>
              </a:spcBef>
            </a:pPr>
            <a:r>
              <a:rPr lang="en-US" sz="3300">
                <a:solidFill>
                  <a:srgbClr val="000000"/>
                </a:solidFill>
                <a:latin typeface="Open Sans Bold"/>
              </a:rPr>
              <a:t>The Arakkal Museum is a museum dedicated to the Arakkal family, the only Muslim royal family in Kerala, India. The museum is actually a section of the Arakkalkettu (Arakkal Royal Palace). The durbar hall section of the palace has been converted into a museum by the Government of Kerala.</a:t>
            </a:r>
          </a:p>
        </p:txBody>
      </p:sp>
      <p:sp>
        <p:nvSpPr>
          <p:cNvPr id="3" name="TextBox 3"/>
          <p:cNvSpPr txBox="1"/>
          <p:nvPr/>
        </p:nvSpPr>
        <p:spPr>
          <a:xfrm>
            <a:off x="6286952" y="952500"/>
            <a:ext cx="5714096" cy="712470"/>
          </a:xfrm>
          <a:prstGeom prst="rect">
            <a:avLst/>
          </a:prstGeom>
        </p:spPr>
        <p:txBody>
          <a:bodyPr lIns="0" tIns="0" rIns="0" bIns="0" rtlCol="0" anchor="t">
            <a:spAutoFit/>
          </a:bodyPr>
          <a:lstStyle/>
          <a:p>
            <a:pPr algn="ctr">
              <a:lnSpc>
                <a:spcPts val="5880"/>
              </a:lnSpc>
            </a:pPr>
            <a:r>
              <a:rPr lang="en-US" sz="4200">
                <a:solidFill>
                  <a:srgbClr val="2858AA"/>
                </a:solidFill>
                <a:latin typeface="Open Sans Bold"/>
              </a:rPr>
              <a:t>Arakkal Museum</a:t>
            </a:r>
          </a:p>
        </p:txBody>
      </p:sp>
      <p:pic>
        <p:nvPicPr>
          <p:cNvPr id="4" name="Picture 4"/>
          <p:cNvPicPr>
            <a:picLocks noChangeAspect="1"/>
          </p:cNvPicPr>
          <p:nvPr/>
        </p:nvPicPr>
        <p:blipFill>
          <a:blip r:embed="rId2"/>
          <a:srcRect t="13403" b="12124"/>
          <a:stretch>
            <a:fillRect/>
          </a:stretch>
        </p:blipFill>
        <p:spPr>
          <a:xfrm>
            <a:off x="4654005" y="1968024"/>
            <a:ext cx="8892550" cy="4966871"/>
          </a:xfrm>
          <a:prstGeom prst="rect">
            <a:avLst/>
          </a:prstGeom>
        </p:spPr>
      </p:pic>
      <p:pic>
        <p:nvPicPr>
          <p:cNvPr id="5" name="Picture 4"/>
          <p:cNvPicPr>
            <a:picLocks noChangeAspect="1"/>
          </p:cNvPicPr>
          <p:nvPr/>
        </p:nvPicPr>
        <p:blipFill>
          <a:blip r:embed="rId3"/>
          <a:srcRect l="547" r="547" b="1989"/>
          <a:stretch>
            <a:fillRect/>
          </a:stretch>
        </p:blipFill>
        <p:spPr>
          <a:xfrm>
            <a:off x="15773400" y="782815"/>
            <a:ext cx="1219200" cy="105184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4741445" y="1864995"/>
            <a:ext cx="8805111" cy="5656915"/>
          </a:xfrm>
          <a:prstGeom prst="rect">
            <a:avLst/>
          </a:prstGeom>
        </p:spPr>
      </p:pic>
      <p:sp>
        <p:nvSpPr>
          <p:cNvPr id="3" name="TextBox 3"/>
          <p:cNvSpPr txBox="1"/>
          <p:nvPr/>
        </p:nvSpPr>
        <p:spPr>
          <a:xfrm>
            <a:off x="6286952" y="952500"/>
            <a:ext cx="5714096" cy="712470"/>
          </a:xfrm>
          <a:prstGeom prst="rect">
            <a:avLst/>
          </a:prstGeom>
        </p:spPr>
        <p:txBody>
          <a:bodyPr lIns="0" tIns="0" rIns="0" bIns="0" rtlCol="0" anchor="t">
            <a:spAutoFit/>
          </a:bodyPr>
          <a:lstStyle/>
          <a:p>
            <a:pPr algn="ctr">
              <a:lnSpc>
                <a:spcPts val="5880"/>
              </a:lnSpc>
            </a:pPr>
            <a:r>
              <a:rPr lang="en-US" sz="4200">
                <a:solidFill>
                  <a:srgbClr val="2C2B71"/>
                </a:solidFill>
                <a:latin typeface="Open Sans Bold"/>
              </a:rPr>
              <a:t>Krishnapuram Palace</a:t>
            </a:r>
          </a:p>
        </p:txBody>
      </p:sp>
      <p:sp>
        <p:nvSpPr>
          <p:cNvPr id="4" name="TextBox 4"/>
          <p:cNvSpPr txBox="1"/>
          <p:nvPr/>
        </p:nvSpPr>
        <p:spPr>
          <a:xfrm>
            <a:off x="909693" y="7726871"/>
            <a:ext cx="16468614" cy="2306955"/>
          </a:xfrm>
          <a:prstGeom prst="rect">
            <a:avLst/>
          </a:prstGeom>
        </p:spPr>
        <p:txBody>
          <a:bodyPr lIns="0" tIns="0" rIns="0" bIns="0" rtlCol="0" anchor="t">
            <a:spAutoFit/>
          </a:bodyPr>
          <a:lstStyle/>
          <a:p>
            <a:pPr algn="ctr">
              <a:lnSpc>
                <a:spcPts val="4620"/>
              </a:lnSpc>
              <a:spcBef>
                <a:spcPct val="0"/>
              </a:spcBef>
            </a:pPr>
            <a:r>
              <a:rPr lang="en-US" sz="3300">
                <a:solidFill>
                  <a:srgbClr val="000000"/>
                </a:solidFill>
                <a:latin typeface="Open Sans Bold"/>
              </a:rPr>
              <a:t>The Krishnapuram Palace is a palace and museum located in Kayamkulam near Alappuzha in Alappuzha district, Kerala in southwestern India. It was built in the 18th century by Anizham Thirunal Marthanda Varma (1729–1758 AD), the Travancore kingdom.</a:t>
            </a:r>
          </a:p>
        </p:txBody>
      </p:sp>
      <p:pic>
        <p:nvPicPr>
          <p:cNvPr id="5" name="Picture 4"/>
          <p:cNvPicPr>
            <a:picLocks noChangeAspect="1"/>
          </p:cNvPicPr>
          <p:nvPr/>
        </p:nvPicPr>
        <p:blipFill>
          <a:blip r:embed="rId3"/>
          <a:srcRect l="547" r="547" b="1989"/>
          <a:stretch>
            <a:fillRect/>
          </a:stretch>
        </p:blipFill>
        <p:spPr>
          <a:xfrm>
            <a:off x="15925800" y="782815"/>
            <a:ext cx="1219200" cy="105184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4711778" y="1708491"/>
            <a:ext cx="8864445" cy="4986250"/>
          </a:xfrm>
          <a:prstGeom prst="rect">
            <a:avLst/>
          </a:prstGeom>
        </p:spPr>
      </p:pic>
      <p:sp>
        <p:nvSpPr>
          <p:cNvPr id="3" name="TextBox 3"/>
          <p:cNvSpPr txBox="1"/>
          <p:nvPr/>
        </p:nvSpPr>
        <p:spPr>
          <a:xfrm>
            <a:off x="5230688" y="634365"/>
            <a:ext cx="7826624" cy="712470"/>
          </a:xfrm>
          <a:prstGeom prst="rect">
            <a:avLst/>
          </a:prstGeom>
        </p:spPr>
        <p:txBody>
          <a:bodyPr lIns="0" tIns="0" rIns="0" bIns="0" rtlCol="0" anchor="t">
            <a:spAutoFit/>
          </a:bodyPr>
          <a:lstStyle/>
          <a:p>
            <a:pPr algn="ctr">
              <a:lnSpc>
                <a:spcPts val="5880"/>
              </a:lnSpc>
            </a:pPr>
            <a:r>
              <a:rPr lang="en-US" sz="4200">
                <a:solidFill>
                  <a:srgbClr val="2C2B71"/>
                </a:solidFill>
                <a:latin typeface="Open Sans Bold"/>
              </a:rPr>
              <a:t>Padmanabhapuram Palace</a:t>
            </a:r>
          </a:p>
        </p:txBody>
      </p:sp>
      <p:sp>
        <p:nvSpPr>
          <p:cNvPr id="4" name="TextBox 4"/>
          <p:cNvSpPr txBox="1"/>
          <p:nvPr/>
        </p:nvSpPr>
        <p:spPr>
          <a:xfrm>
            <a:off x="637294" y="6852190"/>
            <a:ext cx="17013412" cy="2766952"/>
          </a:xfrm>
          <a:prstGeom prst="rect">
            <a:avLst/>
          </a:prstGeom>
        </p:spPr>
        <p:txBody>
          <a:bodyPr lIns="0" tIns="0" rIns="0" bIns="0" rtlCol="0" anchor="t">
            <a:spAutoFit/>
          </a:bodyPr>
          <a:lstStyle/>
          <a:p>
            <a:pPr algn="ctr">
              <a:lnSpc>
                <a:spcPts val="3662"/>
              </a:lnSpc>
              <a:spcBef>
                <a:spcPct val="0"/>
              </a:spcBef>
            </a:pPr>
            <a:r>
              <a:rPr lang="en-US" sz="2615">
                <a:solidFill>
                  <a:srgbClr val="000000"/>
                </a:solidFill>
                <a:latin typeface="Open Sans Bold"/>
              </a:rPr>
              <a:t>Padmanabhapuram Palace, also known as Kalkulam Palace, is a Travancore era palace located in Padmanabhapuram in the Kanyakumari district of the Indian state of Tamil Nadu. The palace is owned, controlled and maintained by the government of the neighbouring state of Kerala.</a:t>
            </a:r>
          </a:p>
          <a:p>
            <a:pPr algn="ctr">
              <a:lnSpc>
                <a:spcPts val="3662"/>
              </a:lnSpc>
              <a:spcBef>
                <a:spcPct val="0"/>
              </a:spcBef>
            </a:pPr>
            <a:r>
              <a:rPr lang="en-US" sz="2615">
                <a:solidFill>
                  <a:srgbClr val="000000"/>
                </a:solidFill>
                <a:latin typeface="Open Sans Bold"/>
              </a:rPr>
              <a:t>Padmanabhapuram is the former capital city of the erstwhile Hindu kingdom of Travancore. The palace was constructed around 1601 CE by Iravi Varma Kulasekhara Perumal who ruled Venad between 1592 and 1609.</a:t>
            </a:r>
          </a:p>
        </p:txBody>
      </p:sp>
      <p:pic>
        <p:nvPicPr>
          <p:cNvPr id="5" name="Picture 4"/>
          <p:cNvPicPr>
            <a:picLocks noChangeAspect="1"/>
          </p:cNvPicPr>
          <p:nvPr/>
        </p:nvPicPr>
        <p:blipFill>
          <a:blip r:embed="rId3"/>
          <a:srcRect l="547" r="547" b="1989"/>
          <a:stretch>
            <a:fillRect/>
          </a:stretch>
        </p:blipFill>
        <p:spPr>
          <a:xfrm>
            <a:off x="15925800" y="820915"/>
            <a:ext cx="1219200" cy="105184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5392302" y="2013032"/>
            <a:ext cx="7503397" cy="5002265"/>
          </a:xfrm>
          <a:prstGeom prst="rect">
            <a:avLst/>
          </a:prstGeom>
        </p:spPr>
      </p:pic>
      <p:sp>
        <p:nvSpPr>
          <p:cNvPr id="3" name="TextBox 3"/>
          <p:cNvSpPr txBox="1"/>
          <p:nvPr/>
        </p:nvSpPr>
        <p:spPr>
          <a:xfrm>
            <a:off x="4266274" y="952500"/>
            <a:ext cx="9755453" cy="712470"/>
          </a:xfrm>
          <a:prstGeom prst="rect">
            <a:avLst/>
          </a:prstGeom>
        </p:spPr>
        <p:txBody>
          <a:bodyPr lIns="0" tIns="0" rIns="0" bIns="0" rtlCol="0" anchor="t">
            <a:spAutoFit/>
          </a:bodyPr>
          <a:lstStyle/>
          <a:p>
            <a:pPr algn="ctr">
              <a:lnSpc>
                <a:spcPts val="5880"/>
              </a:lnSpc>
            </a:pPr>
            <a:r>
              <a:rPr lang="en-US" sz="4200">
                <a:solidFill>
                  <a:srgbClr val="2C2B71"/>
                </a:solidFill>
                <a:latin typeface="Open Sans Bold"/>
              </a:rPr>
              <a:t>Paradesi Synagogue, Mattancherry</a:t>
            </a:r>
          </a:p>
        </p:txBody>
      </p:sp>
      <p:sp>
        <p:nvSpPr>
          <p:cNvPr id="4" name="TextBox 4"/>
          <p:cNvSpPr txBox="1"/>
          <p:nvPr/>
        </p:nvSpPr>
        <p:spPr>
          <a:xfrm>
            <a:off x="647700" y="7108190"/>
            <a:ext cx="16992600" cy="2150110"/>
          </a:xfrm>
          <a:prstGeom prst="rect">
            <a:avLst/>
          </a:prstGeom>
        </p:spPr>
        <p:txBody>
          <a:bodyPr lIns="0" tIns="0" rIns="0" bIns="0" rtlCol="0" anchor="t">
            <a:spAutoFit/>
          </a:bodyPr>
          <a:lstStyle/>
          <a:p>
            <a:pPr algn="ctr">
              <a:lnSpc>
                <a:spcPts val="4340"/>
              </a:lnSpc>
              <a:spcBef>
                <a:spcPct val="0"/>
              </a:spcBef>
            </a:pPr>
            <a:r>
              <a:rPr lang="en-US" sz="3100">
                <a:solidFill>
                  <a:srgbClr val="000000"/>
                </a:solidFill>
                <a:latin typeface="Open Sans Bold"/>
              </a:rPr>
              <a:t>The Paradesi Synagogue is the oldest active synagogue in the Commonwealth of Nations, located in Kochi, Kerala, in South India.(The first synagogue in India was built in the 4th century in Kodungallur (Cranganore) when the Jews had a merchantile role in the South Indian region (now called Kerala) along the Malabar coast.</a:t>
            </a:r>
          </a:p>
        </p:txBody>
      </p:sp>
      <p:pic>
        <p:nvPicPr>
          <p:cNvPr id="5" name="Picture 4"/>
          <p:cNvPicPr>
            <a:picLocks noChangeAspect="1"/>
          </p:cNvPicPr>
          <p:nvPr/>
        </p:nvPicPr>
        <p:blipFill>
          <a:blip r:embed="rId3"/>
          <a:srcRect l="547" r="547" b="1989"/>
          <a:stretch>
            <a:fillRect/>
          </a:stretch>
        </p:blipFill>
        <p:spPr>
          <a:xfrm>
            <a:off x="15697200" y="782815"/>
            <a:ext cx="1219200" cy="105184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5757068" y="1664970"/>
            <a:ext cx="6773863" cy="5085608"/>
          </a:xfrm>
          <a:prstGeom prst="rect">
            <a:avLst/>
          </a:prstGeom>
        </p:spPr>
      </p:pic>
      <p:sp>
        <p:nvSpPr>
          <p:cNvPr id="3" name="TextBox 3"/>
          <p:cNvSpPr txBox="1"/>
          <p:nvPr/>
        </p:nvSpPr>
        <p:spPr>
          <a:xfrm>
            <a:off x="5001066" y="634365"/>
            <a:ext cx="8285869" cy="712470"/>
          </a:xfrm>
          <a:prstGeom prst="rect">
            <a:avLst/>
          </a:prstGeom>
        </p:spPr>
        <p:txBody>
          <a:bodyPr lIns="0" tIns="0" rIns="0" bIns="0" rtlCol="0" anchor="t">
            <a:spAutoFit/>
          </a:bodyPr>
          <a:lstStyle/>
          <a:p>
            <a:pPr algn="ctr">
              <a:lnSpc>
                <a:spcPts val="5880"/>
              </a:lnSpc>
            </a:pPr>
            <a:r>
              <a:rPr lang="en-US" sz="4200">
                <a:solidFill>
                  <a:srgbClr val="2C2B71"/>
                </a:solidFill>
                <a:latin typeface="Open Sans Bold"/>
              </a:rPr>
              <a:t>Gundert Bungalow, Thalassery</a:t>
            </a:r>
          </a:p>
        </p:txBody>
      </p:sp>
      <p:sp>
        <p:nvSpPr>
          <p:cNvPr id="4" name="TextBox 4"/>
          <p:cNvSpPr txBox="1"/>
          <p:nvPr/>
        </p:nvSpPr>
        <p:spPr>
          <a:xfrm>
            <a:off x="484369" y="6946070"/>
            <a:ext cx="17319261" cy="2785679"/>
          </a:xfrm>
          <a:prstGeom prst="rect">
            <a:avLst/>
          </a:prstGeom>
        </p:spPr>
        <p:txBody>
          <a:bodyPr lIns="0" tIns="0" rIns="0" bIns="0" rtlCol="0" anchor="t">
            <a:spAutoFit/>
          </a:bodyPr>
          <a:lstStyle/>
          <a:p>
            <a:pPr algn="ctr">
              <a:lnSpc>
                <a:spcPts val="4431"/>
              </a:lnSpc>
              <a:spcBef>
                <a:spcPct val="0"/>
              </a:spcBef>
            </a:pPr>
            <a:r>
              <a:rPr lang="en-US" sz="3165">
                <a:solidFill>
                  <a:srgbClr val="000000"/>
                </a:solidFill>
                <a:latin typeface="Open Sans Bold"/>
              </a:rPr>
              <a:t>A bungalow occupied by the renowned German missionary, scholar and lexicographer, Rev. Hermann Gundert better known as Gundert Bungalow is situated atop Illicoon hill in Nettur, close to the present day NTTF campus. Rev. Hermann Gundert stayed in Illicoon, Nettur since 1839 and most of his literary works including the first English-Malayalam dictionary were published during this period.</a:t>
            </a:r>
          </a:p>
        </p:txBody>
      </p:sp>
      <p:pic>
        <p:nvPicPr>
          <p:cNvPr id="5" name="Picture 4"/>
          <p:cNvPicPr>
            <a:picLocks noChangeAspect="1"/>
          </p:cNvPicPr>
          <p:nvPr/>
        </p:nvPicPr>
        <p:blipFill>
          <a:blip r:embed="rId3"/>
          <a:srcRect l="547" r="547" b="1989"/>
          <a:stretch>
            <a:fillRect/>
          </a:stretch>
        </p:blipFill>
        <p:spPr>
          <a:xfrm>
            <a:off x="15773400" y="820915"/>
            <a:ext cx="1219200" cy="105184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493" b="3493"/>
          <a:stretch>
            <a:fillRect/>
          </a:stretch>
        </p:blipFill>
        <p:spPr>
          <a:xfrm>
            <a:off x="1028700" y="1504388"/>
            <a:ext cx="7710224" cy="5073848"/>
          </a:xfrm>
          <a:prstGeom prst="rect">
            <a:avLst/>
          </a:prstGeom>
        </p:spPr>
      </p:pic>
      <p:pic>
        <p:nvPicPr>
          <p:cNvPr id="3" name="Picture 3"/>
          <p:cNvPicPr>
            <a:picLocks noChangeAspect="1"/>
          </p:cNvPicPr>
          <p:nvPr/>
        </p:nvPicPr>
        <p:blipFill>
          <a:blip r:embed="rId3"/>
          <a:srcRect r="8823"/>
          <a:stretch>
            <a:fillRect/>
          </a:stretch>
        </p:blipFill>
        <p:spPr>
          <a:xfrm>
            <a:off x="9549076" y="1504388"/>
            <a:ext cx="7710224" cy="5073848"/>
          </a:xfrm>
          <a:prstGeom prst="rect">
            <a:avLst/>
          </a:prstGeom>
        </p:spPr>
      </p:pic>
      <p:sp>
        <p:nvSpPr>
          <p:cNvPr id="4" name="TextBox 4"/>
          <p:cNvSpPr txBox="1"/>
          <p:nvPr/>
        </p:nvSpPr>
        <p:spPr>
          <a:xfrm>
            <a:off x="5291921" y="462639"/>
            <a:ext cx="7704158" cy="712470"/>
          </a:xfrm>
          <a:prstGeom prst="rect">
            <a:avLst/>
          </a:prstGeom>
        </p:spPr>
        <p:txBody>
          <a:bodyPr lIns="0" tIns="0" rIns="0" bIns="0" rtlCol="0" anchor="t">
            <a:spAutoFit/>
          </a:bodyPr>
          <a:lstStyle/>
          <a:p>
            <a:pPr algn="ctr">
              <a:lnSpc>
                <a:spcPts val="5880"/>
              </a:lnSpc>
            </a:pPr>
            <a:r>
              <a:rPr lang="en-US" sz="4200">
                <a:solidFill>
                  <a:srgbClr val="2C2B71"/>
                </a:solidFill>
                <a:latin typeface="Open Sans Bold"/>
              </a:rPr>
              <a:t>Edakkal Caves, Wayanad</a:t>
            </a:r>
          </a:p>
        </p:txBody>
      </p:sp>
      <p:sp>
        <p:nvSpPr>
          <p:cNvPr id="5" name="TextBox 5"/>
          <p:cNvSpPr txBox="1"/>
          <p:nvPr/>
        </p:nvSpPr>
        <p:spPr>
          <a:xfrm>
            <a:off x="1028700" y="6725645"/>
            <a:ext cx="16845473" cy="2808227"/>
          </a:xfrm>
          <a:prstGeom prst="rect">
            <a:avLst/>
          </a:prstGeom>
        </p:spPr>
        <p:txBody>
          <a:bodyPr lIns="0" tIns="0" rIns="0" bIns="0" rtlCol="0" anchor="t">
            <a:spAutoFit/>
          </a:bodyPr>
          <a:lstStyle/>
          <a:p>
            <a:pPr algn="ctr">
              <a:lnSpc>
                <a:spcPts val="4483"/>
              </a:lnSpc>
              <a:spcBef>
                <a:spcPct val="0"/>
              </a:spcBef>
            </a:pPr>
            <a:r>
              <a:rPr lang="en-US" sz="3202">
                <a:solidFill>
                  <a:srgbClr val="000000"/>
                </a:solidFill>
                <a:latin typeface="Open Sans Bold"/>
              </a:rPr>
              <a:t>Edakkal Caves also Edakal,  are two natural caves at Edakkal, around 120 km south-west of Mysuru, in Wayanad district of Kerala. The caves are situated 1,200 m (3,900 ft) above sea level on Ambukutty Mala, on the Mysore Plateau, in the Western Ghats. The Edakkal caves are believed to be camping shelters of the Neolithic community (the south Indian Neolithic culture zone).</a:t>
            </a:r>
          </a:p>
        </p:txBody>
      </p:sp>
      <p:pic>
        <p:nvPicPr>
          <p:cNvPr id="6" name="Picture 5"/>
          <p:cNvPicPr>
            <a:picLocks noChangeAspect="1"/>
          </p:cNvPicPr>
          <p:nvPr/>
        </p:nvPicPr>
        <p:blipFill>
          <a:blip r:embed="rId4"/>
          <a:srcRect l="547" r="547" b="1989"/>
          <a:stretch>
            <a:fillRect/>
          </a:stretch>
        </p:blipFill>
        <p:spPr>
          <a:xfrm>
            <a:off x="15939824" y="135969"/>
            <a:ext cx="1219200" cy="105184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3657600" y="1685348"/>
            <a:ext cx="10972800" cy="5752882"/>
          </a:xfrm>
          <a:prstGeom prst="rect">
            <a:avLst/>
          </a:prstGeom>
        </p:spPr>
      </p:pic>
      <p:sp>
        <p:nvSpPr>
          <p:cNvPr id="3" name="TextBox 3"/>
          <p:cNvSpPr txBox="1"/>
          <p:nvPr/>
        </p:nvSpPr>
        <p:spPr>
          <a:xfrm>
            <a:off x="4627512" y="634365"/>
            <a:ext cx="9393287"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2C2B71"/>
                </a:solidFill>
                <a:latin typeface="Open Sans Bold"/>
              </a:rPr>
              <a:t>Jatayu</a:t>
            </a:r>
            <a:r>
              <a:rPr lang="en-US" sz="4200" dirty="0">
                <a:solidFill>
                  <a:srgbClr val="2C2B71"/>
                </a:solidFill>
                <a:latin typeface="Open Sans Bold"/>
              </a:rPr>
              <a:t> Earth's Center Nature Park</a:t>
            </a:r>
          </a:p>
        </p:txBody>
      </p:sp>
      <p:sp>
        <p:nvSpPr>
          <p:cNvPr id="4" name="TextBox 4"/>
          <p:cNvSpPr txBox="1"/>
          <p:nvPr/>
        </p:nvSpPr>
        <p:spPr>
          <a:xfrm>
            <a:off x="655090" y="7588327"/>
            <a:ext cx="17345217" cy="1775664"/>
          </a:xfrm>
          <a:prstGeom prst="rect">
            <a:avLst/>
          </a:prstGeom>
        </p:spPr>
        <p:txBody>
          <a:bodyPr lIns="0" tIns="0" rIns="0" bIns="0" rtlCol="0" anchor="t">
            <a:spAutoFit/>
          </a:bodyPr>
          <a:lstStyle/>
          <a:p>
            <a:pPr algn="ctr">
              <a:lnSpc>
                <a:spcPts val="4708"/>
              </a:lnSpc>
              <a:spcBef>
                <a:spcPct val="0"/>
              </a:spcBef>
            </a:pPr>
            <a:r>
              <a:rPr lang="en-US" sz="3363">
                <a:solidFill>
                  <a:srgbClr val="000000"/>
                </a:solidFill>
                <a:latin typeface="Open Sans Bold"/>
              </a:rPr>
              <a:t>Jatayu Nature Park holds the distinction of having the world’s largest bird sculpture, which is of the great bird Jatayu. It stands at an altitude of 350m (1200ft) above the mean sea level.</a:t>
            </a:r>
          </a:p>
        </p:txBody>
      </p:sp>
      <p:pic>
        <p:nvPicPr>
          <p:cNvPr id="5" name="Picture 4"/>
          <p:cNvPicPr>
            <a:picLocks noChangeAspect="1"/>
          </p:cNvPicPr>
          <p:nvPr/>
        </p:nvPicPr>
        <p:blipFill>
          <a:blip r:embed="rId3"/>
          <a:srcRect l="547" r="547" b="1989"/>
          <a:stretch>
            <a:fillRect/>
          </a:stretch>
        </p:blipFill>
        <p:spPr>
          <a:xfrm>
            <a:off x="15773400" y="633508"/>
            <a:ext cx="1219200" cy="105184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2"/>
          <a:srcRect t="12548" b="12544"/>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366208" y="3913877"/>
            <a:ext cx="21020417" cy="2679036"/>
            <a:chOff x="0" y="161925"/>
            <a:chExt cx="28027222" cy="3572046"/>
          </a:xfrm>
        </p:grpSpPr>
        <p:sp>
          <p:nvSpPr>
            <p:cNvPr id="3" name="TextBox 3"/>
            <p:cNvSpPr txBox="1"/>
            <p:nvPr/>
          </p:nvSpPr>
          <p:spPr>
            <a:xfrm>
              <a:off x="0" y="1969728"/>
              <a:ext cx="28027222" cy="1764243"/>
            </a:xfrm>
            <a:prstGeom prst="rect">
              <a:avLst/>
            </a:prstGeom>
          </p:spPr>
          <p:txBody>
            <a:bodyPr lIns="0" tIns="0" rIns="0" bIns="0" rtlCol="0" anchor="t">
              <a:spAutoFit/>
            </a:bodyPr>
            <a:lstStyle/>
            <a:p>
              <a:pPr algn="ctr">
                <a:lnSpc>
                  <a:spcPts val="8904"/>
                </a:lnSpc>
              </a:pPr>
              <a:r>
                <a:rPr lang="en-US" sz="13800" b="1" dirty="0">
                  <a:ln w="6600">
                    <a:solidFill>
                      <a:schemeClr val="accent2"/>
                    </a:solidFill>
                    <a:prstDash val="solid"/>
                  </a:ln>
                  <a:solidFill>
                    <a:srgbClr val="FFFFFF"/>
                  </a:solidFill>
                  <a:effectLst>
                    <a:outerShdw dist="38100" dir="2700000" algn="tl" rotWithShape="0">
                      <a:schemeClr val="accent2"/>
                    </a:outerShdw>
                  </a:effectLst>
                  <a:latin typeface="Libre Franklin Black Bold"/>
                </a:rPr>
                <a:t>FLORA AND FAUNA</a:t>
              </a:r>
            </a:p>
          </p:txBody>
        </p:sp>
        <p:sp>
          <p:nvSpPr>
            <p:cNvPr id="4" name="TextBox 4"/>
            <p:cNvSpPr txBox="1"/>
            <p:nvPr/>
          </p:nvSpPr>
          <p:spPr>
            <a:xfrm>
              <a:off x="445633" y="161925"/>
              <a:ext cx="27135955" cy="1660454"/>
            </a:xfrm>
            <a:prstGeom prst="rect">
              <a:avLst/>
            </a:prstGeom>
          </p:spPr>
          <p:txBody>
            <a:bodyPr lIns="0" tIns="0" rIns="0" bIns="0" rtlCol="0" anchor="t">
              <a:spAutoFit/>
            </a:bodyPr>
            <a:lstStyle/>
            <a:p>
              <a:pPr algn="ctr">
                <a:lnSpc>
                  <a:spcPts val="8904"/>
                </a:lnSpc>
              </a:pPr>
              <a:r>
                <a:rPr lang="en-US" sz="11500" b="1" dirty="0">
                  <a:solidFill>
                    <a:srgbClr val="FF1616"/>
                  </a:solidFill>
                  <a:latin typeface="Libre Franklin Black Bold"/>
                </a:rPr>
                <a:t>A GLANCE AT KERALA'S</a:t>
              </a:r>
            </a:p>
          </p:txBody>
        </p:sp>
      </p:grpSp>
      <p:pic>
        <p:nvPicPr>
          <p:cNvPr id="5" name="Picture 4"/>
          <p:cNvPicPr>
            <a:picLocks noChangeAspect="1"/>
          </p:cNvPicPr>
          <p:nvPr/>
        </p:nvPicPr>
        <p:blipFill>
          <a:blip r:embed="rId3"/>
          <a:srcRect l="547" r="547" b="1989"/>
          <a:stretch>
            <a:fillRect/>
          </a:stretch>
        </p:blipFill>
        <p:spPr>
          <a:xfrm>
            <a:off x="8229600" y="1333500"/>
            <a:ext cx="1676400" cy="13716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l="10509" r="10509"/>
            <a:stretch>
              <a:fillRect/>
            </a:stretch>
          </p:blipFill>
          <p:spPr>
            <a:xfrm>
              <a:off x="0" y="0"/>
              <a:ext cx="8043333" cy="6794500"/>
            </a:xfrm>
            <a:prstGeom prst="rect">
              <a:avLst/>
            </a:prstGeom>
          </p:spPr>
        </p:pic>
        <p:pic>
          <p:nvPicPr>
            <p:cNvPr id="4" name="Picture 4"/>
            <p:cNvPicPr>
              <a:picLocks noChangeAspect="1"/>
            </p:cNvPicPr>
            <p:nvPr/>
          </p:nvPicPr>
          <p:blipFill>
            <a:blip r:embed="rId3"/>
            <a:srcRect l="10601" r="10601"/>
            <a:stretch>
              <a:fillRect/>
            </a:stretch>
          </p:blipFill>
          <p:spPr>
            <a:xfrm>
              <a:off x="8170333" y="0"/>
              <a:ext cx="8043333" cy="6794500"/>
            </a:xfrm>
            <a:prstGeom prst="rect">
              <a:avLst/>
            </a:prstGeom>
          </p:spPr>
        </p:pic>
        <p:pic>
          <p:nvPicPr>
            <p:cNvPr id="5" name="Picture 5"/>
            <p:cNvPicPr>
              <a:picLocks noChangeAspect="1"/>
            </p:cNvPicPr>
            <p:nvPr/>
          </p:nvPicPr>
          <p:blipFill>
            <a:blip r:embed="rId4"/>
            <a:srcRect l="10509" r="10509"/>
            <a:stretch>
              <a:fillRect/>
            </a:stretch>
          </p:blipFill>
          <p:spPr>
            <a:xfrm>
              <a:off x="16340667" y="0"/>
              <a:ext cx="8043333" cy="6794500"/>
            </a:xfrm>
            <a:prstGeom prst="rect">
              <a:avLst/>
            </a:prstGeom>
          </p:spPr>
        </p:pic>
        <p:pic>
          <p:nvPicPr>
            <p:cNvPr id="6" name="Picture 6"/>
            <p:cNvPicPr>
              <a:picLocks noChangeAspect="1"/>
            </p:cNvPicPr>
            <p:nvPr/>
          </p:nvPicPr>
          <p:blipFill>
            <a:blip r:embed="rId5"/>
            <a:srcRect l="10509" r="10509"/>
            <a:stretch>
              <a:fillRect/>
            </a:stretch>
          </p:blipFill>
          <p:spPr>
            <a:xfrm>
              <a:off x="0" y="6921500"/>
              <a:ext cx="8043333" cy="6794500"/>
            </a:xfrm>
            <a:prstGeom prst="rect">
              <a:avLst/>
            </a:prstGeom>
          </p:spPr>
        </p:pic>
        <p:pic>
          <p:nvPicPr>
            <p:cNvPr id="7" name="Picture 7"/>
            <p:cNvPicPr>
              <a:picLocks noChangeAspect="1"/>
            </p:cNvPicPr>
            <p:nvPr/>
          </p:nvPicPr>
          <p:blipFill>
            <a:blip r:embed="rId6"/>
            <a:srcRect l="10509" r="10509"/>
            <a:stretch>
              <a:fillRect/>
            </a:stretch>
          </p:blipFill>
          <p:spPr>
            <a:xfrm>
              <a:off x="8170333" y="6921500"/>
              <a:ext cx="8043333" cy="6794500"/>
            </a:xfrm>
            <a:prstGeom prst="rect">
              <a:avLst/>
            </a:prstGeom>
          </p:spPr>
        </p:pic>
        <p:pic>
          <p:nvPicPr>
            <p:cNvPr id="8" name="Picture 8"/>
            <p:cNvPicPr>
              <a:picLocks noChangeAspect="1"/>
            </p:cNvPicPr>
            <p:nvPr/>
          </p:nvPicPr>
          <p:blipFill>
            <a:blip r:embed="rId7"/>
            <a:srcRect l="10509" r="10509"/>
            <a:stretch>
              <a:fillRect/>
            </a:stretch>
          </p:blipFill>
          <p:spPr>
            <a:xfrm>
              <a:off x="16340667" y="6921500"/>
              <a:ext cx="8043333" cy="6794500"/>
            </a:xfrm>
            <a:prstGeom prst="rect">
              <a:avLst/>
            </a:prstGeom>
          </p:spPr>
        </p:pic>
      </p:grpSp>
      <p:sp>
        <p:nvSpPr>
          <p:cNvPr id="9" name="TextBox 9"/>
          <p:cNvSpPr txBox="1"/>
          <p:nvPr/>
        </p:nvSpPr>
        <p:spPr>
          <a:xfrm>
            <a:off x="389897" y="2441373"/>
            <a:ext cx="5290156" cy="504319"/>
          </a:xfrm>
          <a:prstGeom prst="rect">
            <a:avLst/>
          </a:prstGeom>
        </p:spPr>
        <p:txBody>
          <a:bodyPr lIns="0" tIns="0" rIns="0" bIns="0" rtlCol="0" anchor="t">
            <a:spAutoFit/>
          </a:bodyPr>
          <a:lstStyle/>
          <a:p>
            <a:pPr algn="ctr">
              <a:lnSpc>
                <a:spcPts val="4132"/>
              </a:lnSpc>
              <a:spcBef>
                <a:spcPct val="0"/>
              </a:spcBef>
            </a:pPr>
            <a:r>
              <a:rPr lang="en-US" sz="2951">
                <a:solidFill>
                  <a:srgbClr val="FEFEFE"/>
                </a:solidFill>
                <a:latin typeface="Open Sans Bold"/>
              </a:rPr>
              <a:t>Nelliyampathy Forest Range</a:t>
            </a:r>
          </a:p>
        </p:txBody>
      </p:sp>
      <p:sp>
        <p:nvSpPr>
          <p:cNvPr id="10" name="TextBox 10"/>
          <p:cNvSpPr txBox="1"/>
          <p:nvPr/>
        </p:nvSpPr>
        <p:spPr>
          <a:xfrm>
            <a:off x="6309676" y="2540572"/>
            <a:ext cx="5668648" cy="405120"/>
          </a:xfrm>
          <a:prstGeom prst="rect">
            <a:avLst/>
          </a:prstGeom>
        </p:spPr>
        <p:txBody>
          <a:bodyPr lIns="0" tIns="0" rIns="0" bIns="0" rtlCol="0" anchor="t">
            <a:spAutoFit/>
          </a:bodyPr>
          <a:lstStyle/>
          <a:p>
            <a:pPr algn="ctr">
              <a:lnSpc>
                <a:spcPts val="3303"/>
              </a:lnSpc>
              <a:spcBef>
                <a:spcPct val="0"/>
              </a:spcBef>
            </a:pPr>
            <a:r>
              <a:rPr lang="en-US" sz="2359">
                <a:solidFill>
                  <a:srgbClr val="FEFEFE"/>
                </a:solidFill>
                <a:latin typeface="Open Sans Bold"/>
              </a:rPr>
              <a:t>Deers at Muthanga Wildlife Sanctuary</a:t>
            </a:r>
          </a:p>
        </p:txBody>
      </p:sp>
      <p:sp>
        <p:nvSpPr>
          <p:cNvPr id="11" name="TextBox 11"/>
          <p:cNvSpPr txBox="1"/>
          <p:nvPr/>
        </p:nvSpPr>
        <p:spPr>
          <a:xfrm>
            <a:off x="12491292" y="2480747"/>
            <a:ext cx="5615733" cy="515247"/>
          </a:xfrm>
          <a:prstGeom prst="rect">
            <a:avLst/>
          </a:prstGeom>
        </p:spPr>
        <p:txBody>
          <a:bodyPr lIns="0" tIns="0" rIns="0" bIns="0" rtlCol="0" anchor="t">
            <a:spAutoFit/>
          </a:bodyPr>
          <a:lstStyle/>
          <a:p>
            <a:pPr algn="ctr">
              <a:lnSpc>
                <a:spcPts val="4233"/>
              </a:lnSpc>
              <a:spcBef>
                <a:spcPct val="0"/>
              </a:spcBef>
            </a:pPr>
            <a:r>
              <a:rPr lang="en-US" sz="3023">
                <a:solidFill>
                  <a:srgbClr val="FEFEFE"/>
                </a:solidFill>
                <a:latin typeface="Open Sans Bold"/>
              </a:rPr>
              <a:t>Tiger at Periyar Tiger Reserve</a:t>
            </a:r>
          </a:p>
        </p:txBody>
      </p:sp>
      <p:sp>
        <p:nvSpPr>
          <p:cNvPr id="12" name="TextBox 12"/>
          <p:cNvSpPr txBox="1"/>
          <p:nvPr/>
        </p:nvSpPr>
        <p:spPr>
          <a:xfrm>
            <a:off x="389897" y="7535252"/>
            <a:ext cx="5246043" cy="712470"/>
          </a:xfrm>
          <a:prstGeom prst="rect">
            <a:avLst/>
          </a:prstGeom>
        </p:spPr>
        <p:txBody>
          <a:bodyPr lIns="0" tIns="0" rIns="0" bIns="0" rtlCol="0" anchor="t">
            <a:spAutoFit/>
          </a:bodyPr>
          <a:lstStyle/>
          <a:p>
            <a:pPr algn="ctr">
              <a:lnSpc>
                <a:spcPts val="5880"/>
              </a:lnSpc>
              <a:spcBef>
                <a:spcPct val="0"/>
              </a:spcBef>
            </a:pPr>
            <a:r>
              <a:rPr lang="en-US" sz="4200">
                <a:solidFill>
                  <a:srgbClr val="FEFEFE"/>
                </a:solidFill>
                <a:latin typeface="Open Sans Bold"/>
              </a:rPr>
              <a:t>Crocodile at Neyyar</a:t>
            </a:r>
          </a:p>
        </p:txBody>
      </p:sp>
      <p:sp>
        <p:nvSpPr>
          <p:cNvPr id="13" name="TextBox 13"/>
          <p:cNvSpPr txBox="1"/>
          <p:nvPr/>
        </p:nvSpPr>
        <p:spPr>
          <a:xfrm>
            <a:off x="6892754" y="7424916"/>
            <a:ext cx="4502493" cy="961716"/>
          </a:xfrm>
          <a:prstGeom prst="rect">
            <a:avLst/>
          </a:prstGeom>
        </p:spPr>
        <p:txBody>
          <a:bodyPr lIns="0" tIns="0" rIns="0" bIns="0" rtlCol="0" anchor="t">
            <a:spAutoFit/>
          </a:bodyPr>
          <a:lstStyle/>
          <a:p>
            <a:pPr algn="ctr">
              <a:lnSpc>
                <a:spcPts val="3897"/>
              </a:lnSpc>
              <a:spcBef>
                <a:spcPct val="0"/>
              </a:spcBef>
            </a:pPr>
            <a:r>
              <a:rPr lang="en-US" sz="2783">
                <a:solidFill>
                  <a:srgbClr val="FEFEFE"/>
                </a:solidFill>
                <a:latin typeface="Open Sans Bold"/>
              </a:rPr>
              <a:t>Neela Kurungi Flowers in </a:t>
            </a:r>
          </a:p>
          <a:p>
            <a:pPr algn="ctr">
              <a:lnSpc>
                <a:spcPts val="3897"/>
              </a:lnSpc>
              <a:spcBef>
                <a:spcPct val="0"/>
              </a:spcBef>
            </a:pPr>
            <a:r>
              <a:rPr lang="en-US" sz="2783">
                <a:solidFill>
                  <a:srgbClr val="FEFEFE"/>
                </a:solidFill>
                <a:latin typeface="Open Sans Bold"/>
              </a:rPr>
              <a:t>Bloom at Munnar</a:t>
            </a:r>
          </a:p>
        </p:txBody>
      </p:sp>
      <p:sp>
        <p:nvSpPr>
          <p:cNvPr id="14" name="TextBox 14"/>
          <p:cNvSpPr txBox="1"/>
          <p:nvPr/>
        </p:nvSpPr>
        <p:spPr>
          <a:xfrm>
            <a:off x="12390834" y="7535252"/>
            <a:ext cx="5716191" cy="712470"/>
          </a:xfrm>
          <a:prstGeom prst="rect">
            <a:avLst/>
          </a:prstGeom>
        </p:spPr>
        <p:txBody>
          <a:bodyPr lIns="0" tIns="0" rIns="0" bIns="0" rtlCol="0" anchor="t">
            <a:spAutoFit/>
          </a:bodyPr>
          <a:lstStyle/>
          <a:p>
            <a:pPr algn="ctr">
              <a:lnSpc>
                <a:spcPts val="5880"/>
              </a:lnSpc>
              <a:spcBef>
                <a:spcPct val="0"/>
              </a:spcBef>
            </a:pPr>
            <a:r>
              <a:rPr lang="en-US" sz="4200">
                <a:solidFill>
                  <a:srgbClr val="FEFEFE"/>
                </a:solidFill>
                <a:latin typeface="Open Sans Bold"/>
              </a:rPr>
              <a:t>Tea Gardens, Munnar</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l="10509" r="10509"/>
            <a:stretch>
              <a:fillRect/>
            </a:stretch>
          </p:blipFill>
          <p:spPr>
            <a:xfrm>
              <a:off x="0" y="0"/>
              <a:ext cx="8043333" cy="6794500"/>
            </a:xfrm>
            <a:prstGeom prst="rect">
              <a:avLst/>
            </a:prstGeom>
          </p:spPr>
        </p:pic>
        <p:pic>
          <p:nvPicPr>
            <p:cNvPr id="4" name="Picture 4"/>
            <p:cNvPicPr>
              <a:picLocks noChangeAspect="1"/>
            </p:cNvPicPr>
            <p:nvPr/>
          </p:nvPicPr>
          <p:blipFill>
            <a:blip r:embed="rId3"/>
            <a:srcRect l="8213" r="8213"/>
            <a:stretch>
              <a:fillRect/>
            </a:stretch>
          </p:blipFill>
          <p:spPr>
            <a:xfrm>
              <a:off x="8170333" y="0"/>
              <a:ext cx="8043333" cy="6794500"/>
            </a:xfrm>
            <a:prstGeom prst="rect">
              <a:avLst/>
            </a:prstGeom>
          </p:spPr>
        </p:pic>
        <p:pic>
          <p:nvPicPr>
            <p:cNvPr id="5" name="Picture 5"/>
            <p:cNvPicPr>
              <a:picLocks noChangeAspect="1"/>
            </p:cNvPicPr>
            <p:nvPr/>
          </p:nvPicPr>
          <p:blipFill>
            <a:blip r:embed="rId4"/>
            <a:srcRect l="10694" r="10694"/>
            <a:stretch>
              <a:fillRect/>
            </a:stretch>
          </p:blipFill>
          <p:spPr>
            <a:xfrm>
              <a:off x="16340667" y="0"/>
              <a:ext cx="8043333" cy="6794500"/>
            </a:xfrm>
            <a:prstGeom prst="rect">
              <a:avLst/>
            </a:prstGeom>
          </p:spPr>
        </p:pic>
        <p:pic>
          <p:nvPicPr>
            <p:cNvPr id="6" name="Picture 6"/>
            <p:cNvPicPr>
              <a:picLocks noChangeAspect="1"/>
            </p:cNvPicPr>
            <p:nvPr/>
          </p:nvPicPr>
          <p:blipFill>
            <a:blip r:embed="rId5"/>
            <a:srcRect l="10601" r="10601"/>
            <a:stretch>
              <a:fillRect/>
            </a:stretch>
          </p:blipFill>
          <p:spPr>
            <a:xfrm>
              <a:off x="0" y="6921500"/>
              <a:ext cx="8043333" cy="6794500"/>
            </a:xfrm>
            <a:prstGeom prst="rect">
              <a:avLst/>
            </a:prstGeom>
          </p:spPr>
        </p:pic>
        <p:pic>
          <p:nvPicPr>
            <p:cNvPr id="7" name="Picture 7"/>
            <p:cNvPicPr>
              <a:picLocks noChangeAspect="1"/>
            </p:cNvPicPr>
            <p:nvPr/>
          </p:nvPicPr>
          <p:blipFill>
            <a:blip r:embed="rId6"/>
            <a:srcRect l="5607" r="5607"/>
            <a:stretch>
              <a:fillRect/>
            </a:stretch>
          </p:blipFill>
          <p:spPr>
            <a:xfrm>
              <a:off x="8170333" y="6921500"/>
              <a:ext cx="8043333" cy="6794500"/>
            </a:xfrm>
            <a:prstGeom prst="rect">
              <a:avLst/>
            </a:prstGeom>
          </p:spPr>
        </p:pic>
        <p:pic>
          <p:nvPicPr>
            <p:cNvPr id="8" name="Picture 8"/>
            <p:cNvPicPr>
              <a:picLocks noChangeAspect="1"/>
            </p:cNvPicPr>
            <p:nvPr/>
          </p:nvPicPr>
          <p:blipFill>
            <a:blip r:embed="rId7"/>
            <a:srcRect l="10694" r="10694"/>
            <a:stretch>
              <a:fillRect/>
            </a:stretch>
          </p:blipFill>
          <p:spPr>
            <a:xfrm>
              <a:off x="16340667" y="6921500"/>
              <a:ext cx="8043333" cy="6794500"/>
            </a:xfrm>
            <a:prstGeom prst="rect">
              <a:avLst/>
            </a:prstGeom>
          </p:spPr>
        </p:pic>
      </p:grpSp>
      <p:sp>
        <p:nvSpPr>
          <p:cNvPr id="9" name="TextBox 9"/>
          <p:cNvSpPr txBox="1"/>
          <p:nvPr/>
        </p:nvSpPr>
        <p:spPr>
          <a:xfrm>
            <a:off x="520478" y="2309383"/>
            <a:ext cx="5073637" cy="610086"/>
          </a:xfrm>
          <a:prstGeom prst="rect">
            <a:avLst/>
          </a:prstGeom>
        </p:spPr>
        <p:txBody>
          <a:bodyPr lIns="0" tIns="0" rIns="0" bIns="0" rtlCol="0" anchor="t">
            <a:spAutoFit/>
          </a:bodyPr>
          <a:lstStyle/>
          <a:p>
            <a:pPr algn="ctr">
              <a:lnSpc>
                <a:spcPts val="5021"/>
              </a:lnSpc>
              <a:spcBef>
                <a:spcPct val="0"/>
              </a:spcBef>
            </a:pPr>
            <a:r>
              <a:rPr lang="en-US" sz="3587">
                <a:solidFill>
                  <a:srgbClr val="FEFEFE"/>
                </a:solidFill>
                <a:latin typeface="Open Sans Bold"/>
              </a:rPr>
              <a:t>Nilgiri Tahr at Munnar</a:t>
            </a:r>
          </a:p>
        </p:txBody>
      </p:sp>
      <p:sp>
        <p:nvSpPr>
          <p:cNvPr id="10" name="TextBox 10"/>
          <p:cNvSpPr txBox="1"/>
          <p:nvPr/>
        </p:nvSpPr>
        <p:spPr>
          <a:xfrm>
            <a:off x="6470391" y="2427975"/>
            <a:ext cx="5347218" cy="491495"/>
          </a:xfrm>
          <a:prstGeom prst="rect">
            <a:avLst/>
          </a:prstGeom>
        </p:spPr>
        <p:txBody>
          <a:bodyPr lIns="0" tIns="0" rIns="0" bIns="0" rtlCol="0" anchor="t">
            <a:spAutoFit/>
          </a:bodyPr>
          <a:lstStyle/>
          <a:p>
            <a:pPr algn="ctr">
              <a:lnSpc>
                <a:spcPts val="4013"/>
              </a:lnSpc>
              <a:spcBef>
                <a:spcPct val="0"/>
              </a:spcBef>
            </a:pPr>
            <a:r>
              <a:rPr lang="en-US" sz="2867">
                <a:solidFill>
                  <a:srgbClr val="FEFEFE"/>
                </a:solidFill>
                <a:latin typeface="Open Sans Bold"/>
              </a:rPr>
              <a:t>Flora near Kerala Backwaters</a:t>
            </a:r>
          </a:p>
        </p:txBody>
      </p:sp>
      <p:sp>
        <p:nvSpPr>
          <p:cNvPr id="11" name="TextBox 11"/>
          <p:cNvSpPr txBox="1"/>
          <p:nvPr/>
        </p:nvSpPr>
        <p:spPr>
          <a:xfrm>
            <a:off x="12650317" y="2200443"/>
            <a:ext cx="5362136" cy="956083"/>
          </a:xfrm>
          <a:prstGeom prst="rect">
            <a:avLst/>
          </a:prstGeom>
        </p:spPr>
        <p:txBody>
          <a:bodyPr lIns="0" tIns="0" rIns="0" bIns="0" rtlCol="0" anchor="t">
            <a:spAutoFit/>
          </a:bodyPr>
          <a:lstStyle/>
          <a:p>
            <a:pPr algn="ctr">
              <a:lnSpc>
                <a:spcPts val="3873"/>
              </a:lnSpc>
              <a:spcBef>
                <a:spcPct val="0"/>
              </a:spcBef>
            </a:pPr>
            <a:r>
              <a:rPr lang="en-US" sz="2766">
                <a:solidFill>
                  <a:srgbClr val="FEFEFE"/>
                </a:solidFill>
                <a:latin typeface="Open Sans Bold"/>
              </a:rPr>
              <a:t>Grasslands at Chembra Peak, </a:t>
            </a:r>
          </a:p>
          <a:p>
            <a:pPr algn="ctr">
              <a:lnSpc>
                <a:spcPts val="3873"/>
              </a:lnSpc>
              <a:spcBef>
                <a:spcPct val="0"/>
              </a:spcBef>
            </a:pPr>
            <a:r>
              <a:rPr lang="en-US" sz="2766">
                <a:solidFill>
                  <a:srgbClr val="FEFEFE"/>
                </a:solidFill>
                <a:latin typeface="Open Sans Bold"/>
              </a:rPr>
              <a:t>Wayanad</a:t>
            </a:r>
          </a:p>
        </p:txBody>
      </p:sp>
      <p:sp>
        <p:nvSpPr>
          <p:cNvPr id="12" name="TextBox 12"/>
          <p:cNvSpPr txBox="1"/>
          <p:nvPr/>
        </p:nvSpPr>
        <p:spPr>
          <a:xfrm>
            <a:off x="160149" y="7305292"/>
            <a:ext cx="5794295" cy="998936"/>
          </a:xfrm>
          <a:prstGeom prst="rect">
            <a:avLst/>
          </a:prstGeom>
        </p:spPr>
        <p:txBody>
          <a:bodyPr lIns="0" tIns="0" rIns="0" bIns="0" rtlCol="0" anchor="t">
            <a:spAutoFit/>
          </a:bodyPr>
          <a:lstStyle/>
          <a:p>
            <a:pPr algn="ctr">
              <a:lnSpc>
                <a:spcPts val="4015"/>
              </a:lnSpc>
              <a:spcBef>
                <a:spcPct val="0"/>
              </a:spcBef>
            </a:pPr>
            <a:r>
              <a:rPr lang="en-US" sz="2867">
                <a:solidFill>
                  <a:srgbClr val="FEFEFE"/>
                </a:solidFill>
                <a:latin typeface="Open Sans Bold"/>
              </a:rPr>
              <a:t>Southern Birdwing  Butterfly at </a:t>
            </a:r>
          </a:p>
          <a:p>
            <a:pPr algn="ctr">
              <a:lnSpc>
                <a:spcPts val="4015"/>
              </a:lnSpc>
              <a:spcBef>
                <a:spcPct val="0"/>
              </a:spcBef>
            </a:pPr>
            <a:r>
              <a:rPr lang="en-US" sz="2867">
                <a:solidFill>
                  <a:srgbClr val="FEFEFE"/>
                </a:solidFill>
                <a:latin typeface="Open Sans Bold"/>
              </a:rPr>
              <a:t>Chimmini Wildlife</a:t>
            </a:r>
          </a:p>
        </p:txBody>
      </p:sp>
      <p:sp>
        <p:nvSpPr>
          <p:cNvPr id="13" name="TextBox 13"/>
          <p:cNvSpPr txBox="1"/>
          <p:nvPr/>
        </p:nvSpPr>
        <p:spPr>
          <a:xfrm>
            <a:off x="6324600" y="7439000"/>
            <a:ext cx="5638800" cy="712470"/>
          </a:xfrm>
          <a:prstGeom prst="rect">
            <a:avLst/>
          </a:prstGeom>
        </p:spPr>
        <p:txBody>
          <a:bodyPr lIns="0" tIns="0" rIns="0" bIns="0" rtlCol="0" anchor="t">
            <a:spAutoFit/>
          </a:bodyPr>
          <a:lstStyle/>
          <a:p>
            <a:pPr algn="ctr">
              <a:lnSpc>
                <a:spcPts val="5880"/>
              </a:lnSpc>
              <a:spcBef>
                <a:spcPct val="0"/>
              </a:spcBef>
            </a:pPr>
            <a:r>
              <a:rPr lang="en-US" sz="4200">
                <a:solidFill>
                  <a:srgbClr val="FEFEFE"/>
                </a:solidFill>
                <a:latin typeface="Open Sans Bold"/>
              </a:rPr>
              <a:t>Periyar Tiger Reserve</a:t>
            </a:r>
          </a:p>
        </p:txBody>
      </p:sp>
      <p:sp>
        <p:nvSpPr>
          <p:cNvPr id="14" name="TextBox 14"/>
          <p:cNvSpPr txBox="1"/>
          <p:nvPr/>
        </p:nvSpPr>
        <p:spPr>
          <a:xfrm>
            <a:off x="13435166" y="7439000"/>
            <a:ext cx="3792438" cy="712470"/>
          </a:xfrm>
          <a:prstGeom prst="rect">
            <a:avLst/>
          </a:prstGeom>
        </p:spPr>
        <p:txBody>
          <a:bodyPr lIns="0" tIns="0" rIns="0" bIns="0" rtlCol="0" anchor="t">
            <a:spAutoFit/>
          </a:bodyPr>
          <a:lstStyle/>
          <a:p>
            <a:pPr algn="ctr">
              <a:lnSpc>
                <a:spcPts val="5880"/>
              </a:lnSpc>
              <a:spcBef>
                <a:spcPct val="0"/>
              </a:spcBef>
            </a:pPr>
            <a:r>
              <a:rPr lang="en-US" sz="4200">
                <a:solidFill>
                  <a:srgbClr val="FEFEFE"/>
                </a:solidFill>
                <a:latin typeface="Open Sans Bold"/>
              </a:rPr>
              <a:t>Coconut Trees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l="16613" r="16613"/>
            <a:stretch>
              <a:fillRect/>
            </a:stretch>
          </p:blipFill>
          <p:spPr>
            <a:xfrm>
              <a:off x="0" y="0"/>
              <a:ext cx="8043333" cy="6794500"/>
            </a:xfrm>
            <a:prstGeom prst="rect">
              <a:avLst/>
            </a:prstGeom>
          </p:spPr>
        </p:pic>
        <p:pic>
          <p:nvPicPr>
            <p:cNvPr id="4" name="Picture 4"/>
            <p:cNvPicPr>
              <a:picLocks noChangeAspect="1"/>
            </p:cNvPicPr>
            <p:nvPr/>
          </p:nvPicPr>
          <p:blipFill>
            <a:blip r:embed="rId3"/>
            <a:srcRect l="5607" r="5607"/>
            <a:stretch>
              <a:fillRect/>
            </a:stretch>
          </p:blipFill>
          <p:spPr>
            <a:xfrm>
              <a:off x="8170333" y="0"/>
              <a:ext cx="8043333" cy="6794500"/>
            </a:xfrm>
            <a:prstGeom prst="rect">
              <a:avLst/>
            </a:prstGeom>
          </p:spPr>
        </p:pic>
        <p:pic>
          <p:nvPicPr>
            <p:cNvPr id="5" name="Picture 5"/>
            <p:cNvPicPr>
              <a:picLocks noChangeAspect="1"/>
            </p:cNvPicPr>
            <p:nvPr/>
          </p:nvPicPr>
          <p:blipFill>
            <a:blip r:embed="rId4"/>
            <a:srcRect l="10601" r="10601"/>
            <a:stretch>
              <a:fillRect/>
            </a:stretch>
          </p:blipFill>
          <p:spPr>
            <a:xfrm>
              <a:off x="16340667" y="0"/>
              <a:ext cx="8043333" cy="6794500"/>
            </a:xfrm>
            <a:prstGeom prst="rect">
              <a:avLst/>
            </a:prstGeom>
          </p:spPr>
        </p:pic>
        <p:pic>
          <p:nvPicPr>
            <p:cNvPr id="6" name="Picture 6"/>
            <p:cNvPicPr>
              <a:picLocks noChangeAspect="1"/>
            </p:cNvPicPr>
            <p:nvPr/>
          </p:nvPicPr>
          <p:blipFill>
            <a:blip r:embed="rId5"/>
            <a:srcRect l="10509" r="10509"/>
            <a:stretch>
              <a:fillRect/>
            </a:stretch>
          </p:blipFill>
          <p:spPr>
            <a:xfrm>
              <a:off x="0" y="6921500"/>
              <a:ext cx="8043333" cy="6794500"/>
            </a:xfrm>
            <a:prstGeom prst="rect">
              <a:avLst/>
            </a:prstGeom>
          </p:spPr>
        </p:pic>
        <p:pic>
          <p:nvPicPr>
            <p:cNvPr id="7" name="Picture 7"/>
            <p:cNvPicPr>
              <a:picLocks noChangeAspect="1"/>
            </p:cNvPicPr>
            <p:nvPr/>
          </p:nvPicPr>
          <p:blipFill>
            <a:blip r:embed="rId6"/>
            <a:srcRect l="5607" r="5607"/>
            <a:stretch>
              <a:fillRect/>
            </a:stretch>
          </p:blipFill>
          <p:spPr>
            <a:xfrm>
              <a:off x="8170333" y="6921500"/>
              <a:ext cx="8043333" cy="6794500"/>
            </a:xfrm>
            <a:prstGeom prst="rect">
              <a:avLst/>
            </a:prstGeom>
          </p:spPr>
        </p:pic>
        <p:pic>
          <p:nvPicPr>
            <p:cNvPr id="8" name="Picture 8"/>
            <p:cNvPicPr>
              <a:picLocks noChangeAspect="1"/>
            </p:cNvPicPr>
            <p:nvPr/>
          </p:nvPicPr>
          <p:blipFill>
            <a:blip r:embed="rId7"/>
            <a:srcRect l="10694" r="10694"/>
            <a:stretch>
              <a:fillRect/>
            </a:stretch>
          </p:blipFill>
          <p:spPr>
            <a:xfrm>
              <a:off x="16340667" y="6921500"/>
              <a:ext cx="8043333" cy="6794500"/>
            </a:xfrm>
            <a:prstGeom prst="rect">
              <a:avLst/>
            </a:prstGeom>
          </p:spPr>
        </p:pic>
      </p:grpSp>
      <p:sp>
        <p:nvSpPr>
          <p:cNvPr id="9" name="TextBox 9"/>
          <p:cNvSpPr txBox="1"/>
          <p:nvPr/>
        </p:nvSpPr>
        <p:spPr>
          <a:xfrm>
            <a:off x="353871" y="2330474"/>
            <a:ext cx="5456188" cy="712470"/>
          </a:xfrm>
          <a:prstGeom prst="rect">
            <a:avLst/>
          </a:prstGeom>
        </p:spPr>
        <p:txBody>
          <a:bodyPr lIns="0" tIns="0" rIns="0" bIns="0" rtlCol="0" anchor="t">
            <a:spAutoFit/>
          </a:bodyPr>
          <a:lstStyle/>
          <a:p>
            <a:pPr algn="ctr">
              <a:lnSpc>
                <a:spcPts val="5880"/>
              </a:lnSpc>
              <a:spcBef>
                <a:spcPct val="0"/>
              </a:spcBef>
            </a:pPr>
            <a:r>
              <a:rPr lang="en-US" sz="4200">
                <a:solidFill>
                  <a:srgbClr val="FEFEFE"/>
                </a:solidFill>
                <a:latin typeface="Open Sans Bold"/>
              </a:rPr>
              <a:t>Lion Tailed Macaque</a:t>
            </a:r>
          </a:p>
        </p:txBody>
      </p:sp>
      <p:sp>
        <p:nvSpPr>
          <p:cNvPr id="10" name="TextBox 10"/>
          <p:cNvSpPr txBox="1"/>
          <p:nvPr/>
        </p:nvSpPr>
        <p:spPr>
          <a:xfrm>
            <a:off x="6975314" y="2186158"/>
            <a:ext cx="4766902" cy="1020153"/>
          </a:xfrm>
          <a:prstGeom prst="rect">
            <a:avLst/>
          </a:prstGeom>
        </p:spPr>
        <p:txBody>
          <a:bodyPr lIns="0" tIns="0" rIns="0" bIns="0" rtlCol="0" anchor="t">
            <a:spAutoFit/>
          </a:bodyPr>
          <a:lstStyle/>
          <a:p>
            <a:pPr algn="ctr">
              <a:lnSpc>
                <a:spcPts val="4105"/>
              </a:lnSpc>
              <a:spcBef>
                <a:spcPct val="0"/>
              </a:spcBef>
            </a:pPr>
            <a:r>
              <a:rPr lang="en-US" sz="2932">
                <a:solidFill>
                  <a:srgbClr val="FEFEFE"/>
                </a:solidFill>
                <a:latin typeface="Open Sans Bold"/>
              </a:rPr>
              <a:t>Peacock found in Tropical</a:t>
            </a:r>
          </a:p>
          <a:p>
            <a:pPr algn="ctr">
              <a:lnSpc>
                <a:spcPts val="4105"/>
              </a:lnSpc>
              <a:spcBef>
                <a:spcPct val="0"/>
              </a:spcBef>
            </a:pPr>
            <a:r>
              <a:rPr lang="en-US" sz="2932">
                <a:solidFill>
                  <a:srgbClr val="FEFEFE"/>
                </a:solidFill>
                <a:latin typeface="Open Sans Bold"/>
              </a:rPr>
              <a:t> Kerala Forest</a:t>
            </a:r>
          </a:p>
        </p:txBody>
      </p:sp>
      <p:sp>
        <p:nvSpPr>
          <p:cNvPr id="11" name="TextBox 11"/>
          <p:cNvSpPr txBox="1"/>
          <p:nvPr/>
        </p:nvSpPr>
        <p:spPr>
          <a:xfrm>
            <a:off x="13044240" y="2114794"/>
            <a:ext cx="4782839" cy="1153356"/>
          </a:xfrm>
          <a:prstGeom prst="rect">
            <a:avLst/>
          </a:prstGeom>
        </p:spPr>
        <p:txBody>
          <a:bodyPr lIns="0" tIns="0" rIns="0" bIns="0" rtlCol="0" anchor="t">
            <a:spAutoFit/>
          </a:bodyPr>
          <a:lstStyle/>
          <a:p>
            <a:pPr algn="ctr">
              <a:lnSpc>
                <a:spcPts val="4632"/>
              </a:lnSpc>
              <a:spcBef>
                <a:spcPct val="0"/>
              </a:spcBef>
            </a:pPr>
            <a:r>
              <a:rPr lang="en-US" sz="3309">
                <a:solidFill>
                  <a:srgbClr val="FEFEFE"/>
                </a:solidFill>
                <a:latin typeface="Open Sans Bold"/>
              </a:rPr>
              <a:t>Elephant at Muthanga </a:t>
            </a:r>
          </a:p>
          <a:p>
            <a:pPr algn="ctr">
              <a:lnSpc>
                <a:spcPts val="4632"/>
              </a:lnSpc>
              <a:spcBef>
                <a:spcPct val="0"/>
              </a:spcBef>
            </a:pPr>
            <a:r>
              <a:rPr lang="en-US" sz="3309">
                <a:solidFill>
                  <a:srgbClr val="FEFEFE"/>
                </a:solidFill>
                <a:latin typeface="Open Sans Bold"/>
              </a:rPr>
              <a:t>Wildlife Sanctuary</a:t>
            </a:r>
          </a:p>
        </p:txBody>
      </p:sp>
      <p:sp>
        <p:nvSpPr>
          <p:cNvPr id="12" name="TextBox 12"/>
          <p:cNvSpPr txBox="1"/>
          <p:nvPr/>
        </p:nvSpPr>
        <p:spPr>
          <a:xfrm>
            <a:off x="541031" y="7468239"/>
            <a:ext cx="5269028" cy="541646"/>
          </a:xfrm>
          <a:prstGeom prst="rect">
            <a:avLst/>
          </a:prstGeom>
        </p:spPr>
        <p:txBody>
          <a:bodyPr lIns="0" tIns="0" rIns="0" bIns="0" rtlCol="0" anchor="t">
            <a:spAutoFit/>
          </a:bodyPr>
          <a:lstStyle/>
          <a:p>
            <a:pPr algn="ctr">
              <a:lnSpc>
                <a:spcPts val="4477"/>
              </a:lnSpc>
              <a:spcBef>
                <a:spcPct val="0"/>
              </a:spcBef>
            </a:pPr>
            <a:r>
              <a:rPr lang="en-US" sz="3198" dirty="0">
                <a:solidFill>
                  <a:srgbClr val="FEFEFE"/>
                </a:solidFill>
                <a:latin typeface="Open Sans Bold"/>
              </a:rPr>
              <a:t>Hornbill at </a:t>
            </a:r>
            <a:r>
              <a:rPr lang="en-US" sz="3198" dirty="0" err="1">
                <a:solidFill>
                  <a:srgbClr val="FEFEFE"/>
                </a:solidFill>
                <a:latin typeface="Open Sans Bold"/>
              </a:rPr>
              <a:t>Nelliyampathy</a:t>
            </a:r>
            <a:endParaRPr lang="en-US" sz="3198" dirty="0">
              <a:solidFill>
                <a:srgbClr val="FEFEFE"/>
              </a:solidFill>
              <a:latin typeface="Open Sans Bold"/>
            </a:endParaRPr>
          </a:p>
        </p:txBody>
      </p:sp>
      <p:sp>
        <p:nvSpPr>
          <p:cNvPr id="13" name="TextBox 13"/>
          <p:cNvSpPr txBox="1"/>
          <p:nvPr/>
        </p:nvSpPr>
        <p:spPr>
          <a:xfrm>
            <a:off x="7129759" y="7388372"/>
            <a:ext cx="3403996"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Kani</a:t>
            </a:r>
            <a:r>
              <a:rPr lang="en-US" sz="4200" dirty="0">
                <a:solidFill>
                  <a:srgbClr val="FEFEFE"/>
                </a:solidFill>
                <a:latin typeface="Open Sans Bold"/>
              </a:rPr>
              <a:t> </a:t>
            </a:r>
            <a:r>
              <a:rPr lang="en-US" sz="4200" dirty="0" err="1">
                <a:solidFill>
                  <a:srgbClr val="FEFEFE"/>
                </a:solidFill>
                <a:latin typeface="Open Sans Bold"/>
              </a:rPr>
              <a:t>Konna</a:t>
            </a:r>
            <a:endParaRPr lang="en-US" sz="4200" dirty="0">
              <a:solidFill>
                <a:srgbClr val="FEFEFE"/>
              </a:solidFill>
              <a:latin typeface="Open Sans Bold"/>
            </a:endParaRPr>
          </a:p>
        </p:txBody>
      </p:sp>
      <p:sp>
        <p:nvSpPr>
          <p:cNvPr id="14" name="TextBox 14"/>
          <p:cNvSpPr txBox="1"/>
          <p:nvPr/>
        </p:nvSpPr>
        <p:spPr>
          <a:xfrm>
            <a:off x="13481051" y="7262414"/>
            <a:ext cx="3909216" cy="1177130"/>
          </a:xfrm>
          <a:prstGeom prst="rect">
            <a:avLst/>
          </a:prstGeom>
        </p:spPr>
        <p:txBody>
          <a:bodyPr lIns="0" tIns="0" rIns="0" bIns="0" rtlCol="0" anchor="t">
            <a:spAutoFit/>
          </a:bodyPr>
          <a:lstStyle/>
          <a:p>
            <a:pPr algn="ctr">
              <a:lnSpc>
                <a:spcPts val="4734"/>
              </a:lnSpc>
              <a:spcBef>
                <a:spcPct val="0"/>
              </a:spcBef>
            </a:pPr>
            <a:r>
              <a:rPr lang="en-US" sz="3381">
                <a:solidFill>
                  <a:srgbClr val="FEFEFE"/>
                </a:solidFill>
                <a:latin typeface="Open Sans Bold"/>
              </a:rPr>
              <a:t>Bisons at Idukki </a:t>
            </a:r>
          </a:p>
          <a:p>
            <a:pPr algn="ctr">
              <a:lnSpc>
                <a:spcPts val="4734"/>
              </a:lnSpc>
              <a:spcBef>
                <a:spcPct val="0"/>
              </a:spcBef>
            </a:pPr>
            <a:r>
              <a:rPr lang="en-US" sz="3381">
                <a:solidFill>
                  <a:srgbClr val="FEFEFE"/>
                </a:solidFill>
                <a:latin typeface="Open Sans Bold"/>
              </a:rPr>
              <a:t>Wildlife Sanctuary</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t="29259" b="29259"/>
            <a:stretch>
              <a:fillRect/>
            </a:stretch>
          </p:blipFill>
          <p:spPr>
            <a:xfrm>
              <a:off x="0" y="0"/>
              <a:ext cx="16213667" cy="4487333"/>
            </a:xfrm>
            <a:prstGeom prst="rect">
              <a:avLst/>
            </a:prstGeom>
          </p:spPr>
        </p:pic>
        <p:pic>
          <p:nvPicPr>
            <p:cNvPr id="4" name="Picture 4"/>
            <p:cNvPicPr>
              <a:picLocks noChangeAspect="1"/>
            </p:cNvPicPr>
            <p:nvPr/>
          </p:nvPicPr>
          <p:blipFill>
            <a:blip r:embed="rId3"/>
            <a:srcRect t="8288" b="8288"/>
            <a:stretch>
              <a:fillRect/>
            </a:stretch>
          </p:blipFill>
          <p:spPr>
            <a:xfrm>
              <a:off x="16340667" y="0"/>
              <a:ext cx="8043333" cy="4487333"/>
            </a:xfrm>
            <a:prstGeom prst="rect">
              <a:avLst/>
            </a:prstGeom>
          </p:spPr>
        </p:pic>
        <p:pic>
          <p:nvPicPr>
            <p:cNvPr id="5" name="Picture 5"/>
            <p:cNvPicPr>
              <a:picLocks noChangeAspect="1"/>
            </p:cNvPicPr>
            <p:nvPr/>
          </p:nvPicPr>
          <p:blipFill>
            <a:blip r:embed="rId4"/>
            <a:srcRect t="8190" b="8190"/>
            <a:stretch>
              <a:fillRect/>
            </a:stretch>
          </p:blipFill>
          <p:spPr>
            <a:xfrm>
              <a:off x="0" y="4614333"/>
              <a:ext cx="8043333" cy="4487333"/>
            </a:xfrm>
            <a:prstGeom prst="rect">
              <a:avLst/>
            </a:prstGeom>
          </p:spPr>
        </p:pic>
        <p:pic>
          <p:nvPicPr>
            <p:cNvPr id="6" name="Picture 6"/>
            <p:cNvPicPr>
              <a:picLocks noChangeAspect="1"/>
            </p:cNvPicPr>
            <p:nvPr/>
          </p:nvPicPr>
          <p:blipFill>
            <a:blip r:embed="rId5"/>
            <a:srcRect t="13038" b="13038"/>
            <a:stretch>
              <a:fillRect/>
            </a:stretch>
          </p:blipFill>
          <p:spPr>
            <a:xfrm>
              <a:off x="0" y="9228667"/>
              <a:ext cx="8043333" cy="4487333"/>
            </a:xfrm>
            <a:prstGeom prst="rect">
              <a:avLst/>
            </a:prstGeom>
          </p:spPr>
        </p:pic>
        <p:pic>
          <p:nvPicPr>
            <p:cNvPr id="7" name="Picture 7"/>
            <p:cNvPicPr>
              <a:picLocks noChangeAspect="1"/>
            </p:cNvPicPr>
            <p:nvPr/>
          </p:nvPicPr>
          <p:blipFill>
            <a:blip r:embed="rId6"/>
            <a:srcRect t="7931" b="7931"/>
            <a:stretch>
              <a:fillRect/>
            </a:stretch>
          </p:blipFill>
          <p:spPr>
            <a:xfrm>
              <a:off x="8170333" y="4614333"/>
              <a:ext cx="16213667" cy="9101667"/>
            </a:xfrm>
            <a:prstGeom prst="rect">
              <a:avLst/>
            </a:prstGeom>
          </p:spPr>
        </p:pic>
      </p:grpSp>
      <p:sp>
        <p:nvSpPr>
          <p:cNvPr id="8" name="TextBox 8"/>
          <p:cNvSpPr txBox="1"/>
          <p:nvPr/>
        </p:nvSpPr>
        <p:spPr>
          <a:xfrm>
            <a:off x="0" y="6139516"/>
            <a:ext cx="5890509" cy="515600"/>
          </a:xfrm>
          <a:prstGeom prst="rect">
            <a:avLst/>
          </a:prstGeom>
        </p:spPr>
        <p:txBody>
          <a:bodyPr lIns="0" tIns="0" rIns="0" bIns="0" rtlCol="0" anchor="t">
            <a:spAutoFit/>
          </a:bodyPr>
          <a:lstStyle/>
          <a:p>
            <a:pPr algn="ctr">
              <a:lnSpc>
                <a:spcPts val="4236"/>
              </a:lnSpc>
              <a:spcBef>
                <a:spcPct val="0"/>
              </a:spcBef>
            </a:pPr>
            <a:r>
              <a:rPr lang="en-US" sz="3026">
                <a:solidFill>
                  <a:srgbClr val="FEFEFE"/>
                </a:solidFill>
                <a:latin typeface="Open Sans Bold"/>
              </a:rPr>
              <a:t>Malabar Flying Squirrel at Gavi</a:t>
            </a:r>
          </a:p>
        </p:txBody>
      </p:sp>
      <p:sp>
        <p:nvSpPr>
          <p:cNvPr id="9" name="TextBox 9"/>
          <p:cNvSpPr txBox="1"/>
          <p:nvPr/>
        </p:nvSpPr>
        <p:spPr>
          <a:xfrm>
            <a:off x="2371347" y="2594455"/>
            <a:ext cx="7038323" cy="510385"/>
          </a:xfrm>
          <a:prstGeom prst="rect">
            <a:avLst/>
          </a:prstGeom>
        </p:spPr>
        <p:txBody>
          <a:bodyPr lIns="0" tIns="0" rIns="0" bIns="0" rtlCol="0" anchor="t">
            <a:spAutoFit/>
          </a:bodyPr>
          <a:lstStyle/>
          <a:p>
            <a:pPr algn="ctr">
              <a:lnSpc>
                <a:spcPts val="4188"/>
              </a:lnSpc>
              <a:spcBef>
                <a:spcPct val="0"/>
              </a:spcBef>
            </a:pPr>
            <a:r>
              <a:rPr lang="en-US" sz="2991">
                <a:solidFill>
                  <a:srgbClr val="FEFEFE"/>
                </a:solidFill>
                <a:latin typeface="Open Sans Bold"/>
              </a:rPr>
              <a:t>Monkey at Periyar Wildlife Sanctuary</a:t>
            </a:r>
          </a:p>
        </p:txBody>
      </p:sp>
      <p:sp>
        <p:nvSpPr>
          <p:cNvPr id="10" name="TextBox 10"/>
          <p:cNvSpPr txBox="1"/>
          <p:nvPr/>
        </p:nvSpPr>
        <p:spPr>
          <a:xfrm>
            <a:off x="9144000" y="6349691"/>
            <a:ext cx="6647259" cy="712470"/>
          </a:xfrm>
          <a:prstGeom prst="rect">
            <a:avLst/>
          </a:prstGeom>
        </p:spPr>
        <p:txBody>
          <a:bodyPr lIns="0" tIns="0" rIns="0" bIns="0" rtlCol="0" anchor="t">
            <a:spAutoFit/>
          </a:bodyPr>
          <a:lstStyle/>
          <a:p>
            <a:pPr algn="ctr">
              <a:lnSpc>
                <a:spcPts val="5880"/>
              </a:lnSpc>
              <a:spcBef>
                <a:spcPct val="0"/>
              </a:spcBef>
            </a:pPr>
            <a:r>
              <a:rPr lang="en-US" sz="4200">
                <a:solidFill>
                  <a:srgbClr val="FEFEFE"/>
                </a:solidFill>
                <a:latin typeface="Open Sans Bold"/>
              </a:rPr>
              <a:t>Paddy Field in Alappuzha</a:t>
            </a:r>
          </a:p>
        </p:txBody>
      </p:sp>
      <p:sp>
        <p:nvSpPr>
          <p:cNvPr id="11" name="TextBox 11"/>
          <p:cNvSpPr txBox="1"/>
          <p:nvPr/>
        </p:nvSpPr>
        <p:spPr>
          <a:xfrm>
            <a:off x="564840" y="9210675"/>
            <a:ext cx="4760829" cy="490323"/>
          </a:xfrm>
          <a:prstGeom prst="rect">
            <a:avLst/>
          </a:prstGeom>
        </p:spPr>
        <p:txBody>
          <a:bodyPr lIns="0" tIns="0" rIns="0" bIns="0" rtlCol="0" anchor="t">
            <a:spAutoFit/>
          </a:bodyPr>
          <a:lstStyle/>
          <a:p>
            <a:pPr algn="ctr">
              <a:lnSpc>
                <a:spcPts val="4091"/>
              </a:lnSpc>
              <a:spcBef>
                <a:spcPct val="0"/>
              </a:spcBef>
            </a:pPr>
            <a:r>
              <a:rPr lang="en-US" sz="2922">
                <a:solidFill>
                  <a:srgbClr val="FEFEFE"/>
                </a:solidFill>
                <a:latin typeface="Open Sans Bold"/>
              </a:rPr>
              <a:t>Spice Plantation  (Pepper)</a:t>
            </a:r>
          </a:p>
        </p:txBody>
      </p:sp>
      <p:sp>
        <p:nvSpPr>
          <p:cNvPr id="12" name="TextBox 12"/>
          <p:cNvSpPr txBox="1"/>
          <p:nvPr/>
        </p:nvSpPr>
        <p:spPr>
          <a:xfrm>
            <a:off x="14302919" y="2594455"/>
            <a:ext cx="2513908" cy="584892"/>
          </a:xfrm>
          <a:prstGeom prst="rect">
            <a:avLst/>
          </a:prstGeom>
        </p:spPr>
        <p:txBody>
          <a:bodyPr lIns="0" tIns="0" rIns="0" bIns="0" rtlCol="0" anchor="t">
            <a:spAutoFit/>
          </a:bodyPr>
          <a:lstStyle/>
          <a:p>
            <a:pPr algn="ctr">
              <a:lnSpc>
                <a:spcPts val="4877"/>
              </a:lnSpc>
              <a:spcBef>
                <a:spcPct val="0"/>
              </a:spcBef>
            </a:pPr>
            <a:r>
              <a:rPr lang="en-US" sz="3483">
                <a:solidFill>
                  <a:srgbClr val="FEFEFE"/>
                </a:solidFill>
                <a:latin typeface="Open Sans Bold"/>
              </a:rPr>
              <a:t>Wild Coffee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l="16840" r="16840"/>
            <a:stretch>
              <a:fillRect/>
            </a:stretch>
          </p:blipFill>
          <p:spPr>
            <a:xfrm>
              <a:off x="0" y="0"/>
              <a:ext cx="12128500" cy="13716000"/>
            </a:xfrm>
            <a:prstGeom prst="rect">
              <a:avLst/>
            </a:prstGeom>
          </p:spPr>
        </p:pic>
        <p:pic>
          <p:nvPicPr>
            <p:cNvPr id="4" name="Picture 4"/>
            <p:cNvPicPr>
              <a:picLocks noChangeAspect="1"/>
            </p:cNvPicPr>
            <p:nvPr/>
          </p:nvPicPr>
          <p:blipFill>
            <a:blip r:embed="rId3"/>
            <a:srcRect l="41194" r="85"/>
            <a:stretch>
              <a:fillRect/>
            </a:stretch>
          </p:blipFill>
          <p:spPr>
            <a:xfrm>
              <a:off x="12255500" y="0"/>
              <a:ext cx="12128500" cy="13716000"/>
            </a:xfrm>
            <a:prstGeom prst="rect">
              <a:avLst/>
            </a:prstGeom>
          </p:spPr>
        </p:pic>
      </p:grpSp>
      <p:sp>
        <p:nvSpPr>
          <p:cNvPr id="5" name="TextBox 5"/>
          <p:cNvSpPr txBox="1"/>
          <p:nvPr/>
        </p:nvSpPr>
        <p:spPr>
          <a:xfrm>
            <a:off x="609600" y="8545830"/>
            <a:ext cx="7715255" cy="712470"/>
          </a:xfrm>
          <a:prstGeom prst="rect">
            <a:avLst/>
          </a:prstGeom>
        </p:spPr>
        <p:txBody>
          <a:bodyPr wrap="square" lIns="0" tIns="0" rIns="0" bIns="0" rtlCol="0" anchor="t">
            <a:spAutoFit/>
          </a:bodyPr>
          <a:lstStyle/>
          <a:p>
            <a:pPr algn="ctr">
              <a:lnSpc>
                <a:spcPts val="5880"/>
              </a:lnSpc>
              <a:spcBef>
                <a:spcPct val="0"/>
              </a:spcBef>
            </a:pPr>
            <a:r>
              <a:rPr lang="en-US" sz="4200" dirty="0">
                <a:solidFill>
                  <a:srgbClr val="FEFEFE"/>
                </a:solidFill>
                <a:latin typeface="Open Sans Bold"/>
              </a:rPr>
              <a:t>Rubber Plantations Kerala</a:t>
            </a:r>
          </a:p>
        </p:txBody>
      </p:sp>
      <p:sp>
        <p:nvSpPr>
          <p:cNvPr id="6" name="TextBox 6"/>
          <p:cNvSpPr txBox="1"/>
          <p:nvPr/>
        </p:nvSpPr>
        <p:spPr>
          <a:xfrm>
            <a:off x="9496606" y="8647433"/>
            <a:ext cx="8546463" cy="528314"/>
          </a:xfrm>
          <a:prstGeom prst="rect">
            <a:avLst/>
          </a:prstGeom>
        </p:spPr>
        <p:txBody>
          <a:bodyPr lIns="0" tIns="0" rIns="0" bIns="0" rtlCol="0" anchor="t">
            <a:spAutoFit/>
          </a:bodyPr>
          <a:lstStyle/>
          <a:p>
            <a:pPr algn="ctr">
              <a:lnSpc>
                <a:spcPts val="4354"/>
              </a:lnSpc>
              <a:spcBef>
                <a:spcPct val="0"/>
              </a:spcBef>
            </a:pPr>
            <a:r>
              <a:rPr lang="en-US" sz="3110">
                <a:solidFill>
                  <a:srgbClr val="FEFEFE"/>
                </a:solidFill>
                <a:latin typeface="Open Sans Bold"/>
              </a:rPr>
              <a:t>Coconut Trees Leaning into the Backwaters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alphaModFix amt="25000"/>
            </a:blip>
            <a:srcRect t="40863" b="34599"/>
            <a:stretch>
              <a:fillRect/>
            </a:stretch>
          </p:blipFill>
          <p:spPr>
            <a:xfrm>
              <a:off x="0" y="0"/>
              <a:ext cx="24384000" cy="4487333"/>
            </a:xfrm>
            <a:prstGeom prst="rect">
              <a:avLst/>
            </a:prstGeom>
          </p:spPr>
        </p:pic>
        <p:pic>
          <p:nvPicPr>
            <p:cNvPr id="4" name="Picture 4"/>
            <p:cNvPicPr>
              <a:picLocks noChangeAspect="1"/>
            </p:cNvPicPr>
            <p:nvPr/>
          </p:nvPicPr>
          <p:blipFill>
            <a:blip r:embed="rId3">
              <a:alphaModFix amt="25000"/>
            </a:blip>
            <a:srcRect t="29882" b="20786"/>
            <a:stretch>
              <a:fillRect/>
            </a:stretch>
          </p:blipFill>
          <p:spPr>
            <a:xfrm>
              <a:off x="0" y="4614333"/>
              <a:ext cx="12128500" cy="4487333"/>
            </a:xfrm>
            <a:prstGeom prst="rect">
              <a:avLst/>
            </a:prstGeom>
          </p:spPr>
        </p:pic>
        <p:pic>
          <p:nvPicPr>
            <p:cNvPr id="5" name="Picture 5"/>
            <p:cNvPicPr>
              <a:picLocks noChangeAspect="1"/>
            </p:cNvPicPr>
            <p:nvPr/>
          </p:nvPicPr>
          <p:blipFill>
            <a:blip r:embed="rId4">
              <a:alphaModFix amt="25000"/>
            </a:blip>
            <a:srcRect t="35130" b="15538"/>
            <a:stretch>
              <a:fillRect/>
            </a:stretch>
          </p:blipFill>
          <p:spPr>
            <a:xfrm>
              <a:off x="12255500" y="4614333"/>
              <a:ext cx="12128500" cy="4487333"/>
            </a:xfrm>
            <a:prstGeom prst="rect">
              <a:avLst/>
            </a:prstGeom>
          </p:spPr>
        </p:pic>
        <p:pic>
          <p:nvPicPr>
            <p:cNvPr id="6" name="Picture 6"/>
            <p:cNvPicPr>
              <a:picLocks noChangeAspect="1"/>
            </p:cNvPicPr>
            <p:nvPr/>
          </p:nvPicPr>
          <p:blipFill>
            <a:blip r:embed="rId5">
              <a:alphaModFix amt="25000"/>
            </a:blip>
            <a:srcRect t="22076" b="22076"/>
            <a:stretch>
              <a:fillRect/>
            </a:stretch>
          </p:blipFill>
          <p:spPr>
            <a:xfrm>
              <a:off x="0" y="9228667"/>
              <a:ext cx="12128500" cy="4487333"/>
            </a:xfrm>
            <a:prstGeom prst="rect">
              <a:avLst/>
            </a:prstGeom>
          </p:spPr>
        </p:pic>
        <p:pic>
          <p:nvPicPr>
            <p:cNvPr id="7" name="Picture 7"/>
            <p:cNvPicPr>
              <a:picLocks noChangeAspect="1"/>
            </p:cNvPicPr>
            <p:nvPr/>
          </p:nvPicPr>
          <p:blipFill>
            <a:blip r:embed="rId6">
              <a:alphaModFix amt="25000"/>
            </a:blip>
            <a:srcRect t="60057" b="15276"/>
            <a:stretch>
              <a:fillRect/>
            </a:stretch>
          </p:blipFill>
          <p:spPr>
            <a:xfrm>
              <a:off x="12255500" y="9228667"/>
              <a:ext cx="12128500" cy="4487333"/>
            </a:xfrm>
            <a:prstGeom prst="rect">
              <a:avLst/>
            </a:prstGeom>
          </p:spPr>
        </p:pic>
      </p:grpSp>
      <p:sp>
        <p:nvSpPr>
          <p:cNvPr id="8" name="TextBox 8"/>
          <p:cNvSpPr txBox="1"/>
          <p:nvPr/>
        </p:nvSpPr>
        <p:spPr>
          <a:xfrm>
            <a:off x="0" y="3098321"/>
            <a:ext cx="18288000" cy="5780093"/>
          </a:xfrm>
          <a:prstGeom prst="rect">
            <a:avLst/>
          </a:prstGeom>
        </p:spPr>
        <p:txBody>
          <a:bodyPr lIns="0" tIns="0" rIns="0" bIns="0" rtlCol="0" anchor="t">
            <a:spAutoFit/>
          </a:bodyPr>
          <a:lstStyle/>
          <a:p>
            <a:pPr algn="ctr">
              <a:lnSpc>
                <a:spcPts val="22238"/>
              </a:lnSpc>
            </a:pPr>
            <a:r>
              <a:rPr lang="en-US" sz="22238" dirty="0">
                <a:solidFill>
                  <a:srgbClr val="2C2B71"/>
                </a:solidFill>
                <a:latin typeface="Horta"/>
              </a:rPr>
              <a:t>FAMOUS PLACES OF WORSHIP</a:t>
            </a:r>
          </a:p>
        </p:txBody>
      </p:sp>
      <p:pic>
        <p:nvPicPr>
          <p:cNvPr id="9" name="Picture 8"/>
          <p:cNvPicPr>
            <a:picLocks noChangeAspect="1"/>
          </p:cNvPicPr>
          <p:nvPr/>
        </p:nvPicPr>
        <p:blipFill>
          <a:blip r:embed="rId7"/>
          <a:srcRect l="547" r="547" b="1989"/>
          <a:stretch>
            <a:fillRect/>
          </a:stretch>
        </p:blipFill>
        <p:spPr>
          <a:xfrm>
            <a:off x="8534400" y="1023240"/>
            <a:ext cx="1600200" cy="1377059"/>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sp>
        <p:nvSpPr>
          <p:cNvPr id="2" name="TextBox 2"/>
          <p:cNvSpPr txBox="1"/>
          <p:nvPr/>
        </p:nvSpPr>
        <p:spPr>
          <a:xfrm>
            <a:off x="508781" y="5536909"/>
            <a:ext cx="17270438" cy="4098290"/>
          </a:xfrm>
          <a:prstGeom prst="rect">
            <a:avLst/>
          </a:prstGeom>
        </p:spPr>
        <p:txBody>
          <a:bodyPr lIns="0" tIns="0" rIns="0" bIns="0" rtlCol="0" anchor="t">
            <a:spAutoFit/>
          </a:bodyPr>
          <a:lstStyle/>
          <a:p>
            <a:pPr algn="ctr">
              <a:lnSpc>
                <a:spcPts val="4059"/>
              </a:lnSpc>
              <a:spcBef>
                <a:spcPct val="0"/>
              </a:spcBef>
            </a:pPr>
            <a:r>
              <a:rPr lang="en-US" sz="2900">
                <a:solidFill>
                  <a:srgbClr val="000000"/>
                </a:solidFill>
                <a:latin typeface="Open Sans Bold"/>
              </a:rPr>
              <a:t>With an annual footfall of 30 million pilgrims, Sabarimala has a high religious significance. Dedicated to Lord Ayyappa, this temple is an example of secularist values. It is mandatory to visit the nearby mosque (believed to be the tomb of lord Ayyappa’s friend) before entering the temple. Nestled amidst the hill ranges of Western Ghats, the shrine consists of 18 sacred golden steps. Taking vows for 41 days and following certain rituals is an absolute must. One can easily identify Sabarimala pilgrims from a distance, as they call each other with the name ‘Ayyappa Swami’. They wear blue or black dress and smudge the sandal paste or Vibhuti on their forehead and are not allowed to shave their head till the completion of this holy visit.</a:t>
            </a:r>
          </a:p>
        </p:txBody>
      </p:sp>
      <p:pic>
        <p:nvPicPr>
          <p:cNvPr id="3" name="Picture 3"/>
          <p:cNvPicPr>
            <a:picLocks noChangeAspect="1"/>
          </p:cNvPicPr>
          <p:nvPr/>
        </p:nvPicPr>
        <p:blipFill>
          <a:blip r:embed="rId2"/>
          <a:srcRect/>
          <a:stretch>
            <a:fillRect/>
          </a:stretch>
        </p:blipFill>
        <p:spPr>
          <a:xfrm>
            <a:off x="10543237" y="1664970"/>
            <a:ext cx="4807726" cy="3605795"/>
          </a:xfrm>
          <a:prstGeom prst="rect">
            <a:avLst/>
          </a:prstGeom>
        </p:spPr>
      </p:pic>
      <p:pic>
        <p:nvPicPr>
          <p:cNvPr id="4" name="Picture 4"/>
          <p:cNvPicPr>
            <a:picLocks noChangeAspect="1"/>
          </p:cNvPicPr>
          <p:nvPr/>
        </p:nvPicPr>
        <p:blipFill>
          <a:blip r:embed="rId3"/>
          <a:srcRect/>
          <a:stretch>
            <a:fillRect/>
          </a:stretch>
        </p:blipFill>
        <p:spPr>
          <a:xfrm>
            <a:off x="2937037" y="1664970"/>
            <a:ext cx="7211589" cy="3605795"/>
          </a:xfrm>
          <a:prstGeom prst="rect">
            <a:avLst/>
          </a:prstGeom>
        </p:spPr>
      </p:pic>
      <p:sp>
        <p:nvSpPr>
          <p:cNvPr id="5" name="TextBox 5"/>
          <p:cNvSpPr txBox="1"/>
          <p:nvPr/>
        </p:nvSpPr>
        <p:spPr>
          <a:xfrm>
            <a:off x="6455941" y="819428"/>
            <a:ext cx="5376118" cy="712470"/>
          </a:xfrm>
          <a:prstGeom prst="rect">
            <a:avLst/>
          </a:prstGeom>
        </p:spPr>
        <p:txBody>
          <a:bodyPr wrap="square" lIns="0" tIns="0" rIns="0" bIns="0" rtlCol="0" anchor="t">
            <a:spAutoFit/>
          </a:bodyPr>
          <a:lstStyle/>
          <a:p>
            <a:pPr algn="ctr">
              <a:lnSpc>
                <a:spcPts val="5880"/>
              </a:lnSpc>
              <a:spcBef>
                <a:spcPct val="0"/>
              </a:spcBef>
            </a:pPr>
            <a:r>
              <a:rPr lang="en-US" sz="4200" dirty="0">
                <a:solidFill>
                  <a:srgbClr val="000000"/>
                </a:solidFill>
                <a:latin typeface="Open Sans Bold"/>
              </a:rPr>
              <a:t>Sabarimala Temple</a:t>
            </a:r>
          </a:p>
        </p:txBody>
      </p:sp>
      <p:pic>
        <p:nvPicPr>
          <p:cNvPr id="6" name="Picture 5"/>
          <p:cNvPicPr>
            <a:picLocks noChangeAspect="1"/>
          </p:cNvPicPr>
          <p:nvPr/>
        </p:nvPicPr>
        <p:blipFill>
          <a:blip r:embed="rId4"/>
          <a:srcRect l="547" r="547" b="1989"/>
          <a:stretch>
            <a:fillRect/>
          </a:stretch>
        </p:blipFill>
        <p:spPr>
          <a:xfrm>
            <a:off x="16002000" y="480058"/>
            <a:ext cx="1219200" cy="105184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sp>
        <p:nvSpPr>
          <p:cNvPr id="2" name="TextBox 2"/>
          <p:cNvSpPr txBox="1"/>
          <p:nvPr/>
        </p:nvSpPr>
        <p:spPr>
          <a:xfrm>
            <a:off x="514350" y="5988950"/>
            <a:ext cx="17259300" cy="3583940"/>
          </a:xfrm>
          <a:prstGeom prst="rect">
            <a:avLst/>
          </a:prstGeom>
        </p:spPr>
        <p:txBody>
          <a:bodyPr lIns="0" tIns="0" rIns="0" bIns="0" rtlCol="0" anchor="t">
            <a:spAutoFit/>
          </a:bodyPr>
          <a:lstStyle/>
          <a:p>
            <a:pPr algn="ctr">
              <a:lnSpc>
                <a:spcPts val="4059"/>
              </a:lnSpc>
              <a:spcBef>
                <a:spcPct val="0"/>
              </a:spcBef>
            </a:pPr>
            <a:r>
              <a:rPr lang="en-US" sz="2900">
                <a:solidFill>
                  <a:srgbClr val="000000"/>
                </a:solidFill>
                <a:latin typeface="Open Sans Bold"/>
              </a:rPr>
              <a:t>Guruvayur is the third largest abode of Lord Krishna in India. The divine architect Vishwakarma designed it so well that on the very first day of Malayalam New Year, the first rays of sun falls directly on the feet of the Lord. The center of attraction is the idol of principal deity who stands straight wearing a holy Basil garland. Due to the idol being a replica of the image of Lord Vishnu as seen by Devaki and Vasudev at the time of Krishna’s birth, this place is also known as ‘Bhuloka Vaikuntha’. Titled as the ‘Dwarka of the South’, this holy shrine allows only Hindus into the premises.</a:t>
            </a:r>
          </a:p>
        </p:txBody>
      </p:sp>
      <p:pic>
        <p:nvPicPr>
          <p:cNvPr id="3" name="Picture 3"/>
          <p:cNvPicPr>
            <a:picLocks noChangeAspect="1"/>
          </p:cNvPicPr>
          <p:nvPr/>
        </p:nvPicPr>
        <p:blipFill>
          <a:blip r:embed="rId2"/>
          <a:srcRect t="16097"/>
          <a:stretch>
            <a:fillRect/>
          </a:stretch>
        </p:blipFill>
        <p:spPr>
          <a:xfrm>
            <a:off x="9609486" y="1547125"/>
            <a:ext cx="6967862" cy="4384675"/>
          </a:xfrm>
          <a:prstGeom prst="rect">
            <a:avLst/>
          </a:prstGeom>
        </p:spPr>
      </p:pic>
      <p:pic>
        <p:nvPicPr>
          <p:cNvPr id="4" name="Picture 4"/>
          <p:cNvPicPr>
            <a:picLocks noChangeAspect="1"/>
          </p:cNvPicPr>
          <p:nvPr/>
        </p:nvPicPr>
        <p:blipFill>
          <a:blip r:embed="rId3"/>
          <a:srcRect/>
          <a:stretch>
            <a:fillRect/>
          </a:stretch>
        </p:blipFill>
        <p:spPr>
          <a:xfrm>
            <a:off x="1710651" y="1547125"/>
            <a:ext cx="7774361" cy="4373078"/>
          </a:xfrm>
          <a:prstGeom prst="rect">
            <a:avLst/>
          </a:prstGeom>
        </p:spPr>
      </p:pic>
      <p:sp>
        <p:nvSpPr>
          <p:cNvPr id="5" name="TextBox 5"/>
          <p:cNvSpPr txBox="1"/>
          <p:nvPr/>
        </p:nvSpPr>
        <p:spPr>
          <a:xfrm>
            <a:off x="6495975" y="709464"/>
            <a:ext cx="5296049"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000000"/>
                </a:solidFill>
                <a:latin typeface="Open Sans Bold"/>
              </a:rPr>
              <a:t>Guruvayur</a:t>
            </a:r>
            <a:r>
              <a:rPr lang="en-US" sz="4200" dirty="0">
                <a:solidFill>
                  <a:srgbClr val="000000"/>
                </a:solidFill>
                <a:latin typeface="Open Sans Bold"/>
              </a:rPr>
              <a:t> Temple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39000"/>
          </a:blip>
          <a:srcRect t="11865" b="11865"/>
          <a:stretch>
            <a:fillRect/>
          </a:stretch>
        </p:blipFill>
        <p:spPr>
          <a:xfrm>
            <a:off x="-9293" y="0"/>
            <a:ext cx="18288000" cy="10287000"/>
          </a:xfrm>
          <a:prstGeom prst="rect">
            <a:avLst/>
          </a:prstGeom>
        </p:spPr>
      </p:pic>
      <p:pic>
        <p:nvPicPr>
          <p:cNvPr id="3" name="Picture 3"/>
          <p:cNvPicPr>
            <a:picLocks noChangeAspect="1"/>
          </p:cNvPicPr>
          <p:nvPr/>
        </p:nvPicPr>
        <p:blipFill>
          <a:blip r:embed="rId3"/>
          <a:srcRect l="19453" r="19172"/>
          <a:stretch>
            <a:fillRect/>
          </a:stretch>
        </p:blipFill>
        <p:spPr>
          <a:xfrm>
            <a:off x="1947190" y="1557756"/>
            <a:ext cx="5262745" cy="4639790"/>
          </a:xfrm>
          <a:prstGeom prst="rect">
            <a:avLst/>
          </a:prstGeom>
        </p:spPr>
      </p:pic>
      <p:sp>
        <p:nvSpPr>
          <p:cNvPr id="4" name="TextBox 4"/>
          <p:cNvSpPr txBox="1"/>
          <p:nvPr/>
        </p:nvSpPr>
        <p:spPr>
          <a:xfrm>
            <a:off x="7467600" y="2398976"/>
            <a:ext cx="9792069" cy="3798570"/>
          </a:xfrm>
          <a:prstGeom prst="rect">
            <a:avLst/>
          </a:prstGeom>
        </p:spPr>
        <p:txBody>
          <a:bodyPr lIns="0" tIns="0" rIns="0" bIns="0" rtlCol="0" anchor="t">
            <a:spAutoFit/>
          </a:bodyPr>
          <a:lstStyle/>
          <a:p>
            <a:pPr algn="ctr">
              <a:lnSpc>
                <a:spcPts val="7560"/>
              </a:lnSpc>
            </a:pPr>
            <a:r>
              <a:rPr lang="en-US" sz="5600" dirty="0">
                <a:solidFill>
                  <a:srgbClr val="000000"/>
                </a:solidFill>
                <a:latin typeface="Arapey Bold"/>
              </a:rPr>
              <a:t>“Sardar Patel gave us </a:t>
            </a:r>
            <a:r>
              <a:rPr lang="en-US" sz="5600" dirty="0" err="1">
                <a:solidFill>
                  <a:srgbClr val="000000"/>
                </a:solidFill>
                <a:latin typeface="Arapey Bold"/>
              </a:rPr>
              <a:t>Ek</a:t>
            </a:r>
            <a:r>
              <a:rPr lang="en-US" sz="5600" dirty="0">
                <a:solidFill>
                  <a:srgbClr val="000000"/>
                </a:solidFill>
                <a:latin typeface="Arapey Bold"/>
              </a:rPr>
              <a:t> Bharat</a:t>
            </a:r>
          </a:p>
          <a:p>
            <a:pPr algn="ctr">
              <a:lnSpc>
                <a:spcPts val="7560"/>
              </a:lnSpc>
            </a:pPr>
            <a:r>
              <a:rPr lang="en-US" sz="5600" dirty="0">
                <a:solidFill>
                  <a:srgbClr val="000000"/>
                </a:solidFill>
                <a:latin typeface="Arapey Bold"/>
              </a:rPr>
              <a:t>It is now the solemn duty of 135 crore Indians to collectively make </a:t>
            </a:r>
            <a:r>
              <a:rPr lang="en-US" sz="5600" dirty="0" err="1">
                <a:solidFill>
                  <a:srgbClr val="000000"/>
                </a:solidFill>
                <a:latin typeface="Arapey Bold"/>
              </a:rPr>
              <a:t>Shreshtha</a:t>
            </a:r>
            <a:r>
              <a:rPr lang="en-US" sz="5600" dirty="0">
                <a:solidFill>
                  <a:srgbClr val="000000"/>
                </a:solidFill>
                <a:latin typeface="Arapey Bold"/>
              </a:rPr>
              <a:t> Bharat”</a:t>
            </a:r>
          </a:p>
        </p:txBody>
      </p:sp>
      <p:pic>
        <p:nvPicPr>
          <p:cNvPr id="5" name="Picture 4"/>
          <p:cNvPicPr>
            <a:picLocks noChangeAspect="1"/>
          </p:cNvPicPr>
          <p:nvPr/>
        </p:nvPicPr>
        <p:blipFill>
          <a:blip r:embed="rId4"/>
          <a:srcRect l="547" r="547" b="1989"/>
          <a:stretch>
            <a:fillRect/>
          </a:stretch>
        </p:blipFill>
        <p:spPr>
          <a:xfrm>
            <a:off x="291110" y="266700"/>
            <a:ext cx="1676400" cy="16002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sp>
        <p:nvSpPr>
          <p:cNvPr id="2" name="TextBox 2"/>
          <p:cNvSpPr txBox="1"/>
          <p:nvPr/>
        </p:nvSpPr>
        <p:spPr>
          <a:xfrm>
            <a:off x="252426" y="6580294"/>
            <a:ext cx="17783149" cy="3181350"/>
          </a:xfrm>
          <a:prstGeom prst="rect">
            <a:avLst/>
          </a:prstGeom>
        </p:spPr>
        <p:txBody>
          <a:bodyPr lIns="0" tIns="0" rIns="0" bIns="0" rtlCol="0" anchor="t">
            <a:spAutoFit/>
          </a:bodyPr>
          <a:lstStyle/>
          <a:p>
            <a:pPr algn="ctr">
              <a:lnSpc>
                <a:spcPts val="4200"/>
              </a:lnSpc>
              <a:spcBef>
                <a:spcPct val="0"/>
              </a:spcBef>
            </a:pPr>
            <a:r>
              <a:rPr lang="en-US" sz="3000">
                <a:solidFill>
                  <a:srgbClr val="000000"/>
                </a:solidFill>
                <a:latin typeface="Open Sans Bold"/>
              </a:rPr>
              <a:t>World’s richest temple. The 260-year old Sri Padmanabhaswamy temple has brought Trivandrum into limelight. The meaning of Thiruvananthapuram is ‘City of Lord Anantha’ and it is derived from the presiding deity of Anantha Padmanabha Swamy Temple situated here.   An intricate mélange of the Dravidian and Kerala style architecture amuses anybody who visits this place. It houses the idol of Lord Vishnu in eternal yogic sleep pose on the serpent Adisheshan.</a:t>
            </a:r>
          </a:p>
        </p:txBody>
      </p:sp>
      <p:pic>
        <p:nvPicPr>
          <p:cNvPr id="3" name="Picture 3"/>
          <p:cNvPicPr>
            <a:picLocks noChangeAspect="1"/>
          </p:cNvPicPr>
          <p:nvPr/>
        </p:nvPicPr>
        <p:blipFill>
          <a:blip r:embed="rId2"/>
          <a:srcRect/>
          <a:stretch>
            <a:fillRect/>
          </a:stretch>
        </p:blipFill>
        <p:spPr>
          <a:xfrm>
            <a:off x="6116359" y="1857858"/>
            <a:ext cx="6055281" cy="4541461"/>
          </a:xfrm>
          <a:prstGeom prst="rect">
            <a:avLst/>
          </a:prstGeom>
        </p:spPr>
      </p:pic>
      <p:sp>
        <p:nvSpPr>
          <p:cNvPr id="4" name="TextBox 4"/>
          <p:cNvSpPr txBox="1"/>
          <p:nvPr/>
        </p:nvSpPr>
        <p:spPr>
          <a:xfrm>
            <a:off x="4946264" y="964413"/>
            <a:ext cx="8395469" cy="712470"/>
          </a:xfrm>
          <a:prstGeom prst="rect">
            <a:avLst/>
          </a:prstGeom>
        </p:spPr>
        <p:txBody>
          <a:bodyPr wrap="square" lIns="0" tIns="0" rIns="0" bIns="0" rtlCol="0" anchor="t">
            <a:spAutoFit/>
          </a:bodyPr>
          <a:lstStyle/>
          <a:p>
            <a:pPr algn="ctr">
              <a:lnSpc>
                <a:spcPts val="5880"/>
              </a:lnSpc>
              <a:spcBef>
                <a:spcPct val="0"/>
              </a:spcBef>
            </a:pPr>
            <a:r>
              <a:rPr lang="en-US" sz="4200" dirty="0">
                <a:solidFill>
                  <a:srgbClr val="000000"/>
                </a:solidFill>
                <a:latin typeface="Open Sans Bold"/>
              </a:rPr>
              <a:t>Sri Padmanabhaswamy Temple</a:t>
            </a:r>
          </a:p>
        </p:txBody>
      </p:sp>
      <p:pic>
        <p:nvPicPr>
          <p:cNvPr id="5" name="Picture 4"/>
          <p:cNvPicPr>
            <a:picLocks noChangeAspect="1"/>
          </p:cNvPicPr>
          <p:nvPr/>
        </p:nvPicPr>
        <p:blipFill>
          <a:blip r:embed="rId3"/>
          <a:srcRect l="547" r="547" b="1989"/>
          <a:stretch>
            <a:fillRect/>
          </a:stretch>
        </p:blipFill>
        <p:spPr>
          <a:xfrm>
            <a:off x="15773400" y="806018"/>
            <a:ext cx="1219200" cy="105184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sp>
        <p:nvSpPr>
          <p:cNvPr id="2" name="TextBox 2"/>
          <p:cNvSpPr txBox="1"/>
          <p:nvPr/>
        </p:nvSpPr>
        <p:spPr>
          <a:xfrm>
            <a:off x="377508" y="6371330"/>
            <a:ext cx="17532984" cy="2647950"/>
          </a:xfrm>
          <a:prstGeom prst="rect">
            <a:avLst/>
          </a:prstGeom>
        </p:spPr>
        <p:txBody>
          <a:bodyPr lIns="0" tIns="0" rIns="0" bIns="0" rtlCol="0" anchor="t">
            <a:spAutoFit/>
          </a:bodyPr>
          <a:lstStyle/>
          <a:p>
            <a:pPr algn="ctr">
              <a:lnSpc>
                <a:spcPts val="4200"/>
              </a:lnSpc>
              <a:spcBef>
                <a:spcPct val="0"/>
              </a:spcBef>
            </a:pPr>
            <a:r>
              <a:rPr lang="en-US" sz="3000">
                <a:solidFill>
                  <a:srgbClr val="000000"/>
                </a:solidFill>
                <a:latin typeface="Open Sans Bold"/>
              </a:rPr>
              <a:t>The Malayatoor Church has now been accorded an international pilgrimage station.the Malayatoor Church is situated atop the 609 m high Malayatoor Hill. The church is dedicated to St. Thomas in AD 52, who is believed to have prayed at this shrine. One of the most important Christian pilgrim centres in Kerala, this holy shrine attracts devotees in very large numbers not only from Kerala but also from the neighbouring states. </a:t>
            </a:r>
          </a:p>
        </p:txBody>
      </p:sp>
      <p:pic>
        <p:nvPicPr>
          <p:cNvPr id="3" name="Picture 3"/>
          <p:cNvPicPr>
            <a:picLocks noChangeAspect="1"/>
          </p:cNvPicPr>
          <p:nvPr/>
        </p:nvPicPr>
        <p:blipFill>
          <a:blip r:embed="rId2"/>
          <a:srcRect/>
          <a:stretch>
            <a:fillRect/>
          </a:stretch>
        </p:blipFill>
        <p:spPr>
          <a:xfrm>
            <a:off x="5893651" y="2007468"/>
            <a:ext cx="6500697" cy="4306712"/>
          </a:xfrm>
          <a:prstGeom prst="rect">
            <a:avLst/>
          </a:prstGeom>
        </p:spPr>
      </p:pic>
      <p:sp>
        <p:nvSpPr>
          <p:cNvPr id="4" name="TextBox 4"/>
          <p:cNvSpPr txBox="1"/>
          <p:nvPr/>
        </p:nvSpPr>
        <p:spPr>
          <a:xfrm>
            <a:off x="5961376" y="1078230"/>
            <a:ext cx="6365246" cy="712470"/>
          </a:xfrm>
          <a:prstGeom prst="rect">
            <a:avLst/>
          </a:prstGeom>
        </p:spPr>
        <p:txBody>
          <a:bodyPr wrap="square" lIns="0" tIns="0" rIns="0" bIns="0" rtlCol="0" anchor="t">
            <a:spAutoFit/>
          </a:bodyPr>
          <a:lstStyle/>
          <a:p>
            <a:pPr algn="ctr">
              <a:lnSpc>
                <a:spcPts val="5880"/>
              </a:lnSpc>
              <a:spcBef>
                <a:spcPct val="0"/>
              </a:spcBef>
            </a:pPr>
            <a:r>
              <a:rPr lang="en-US" sz="4200" dirty="0">
                <a:solidFill>
                  <a:srgbClr val="000000"/>
                </a:solidFill>
                <a:latin typeface="Open Sans Bold"/>
              </a:rPr>
              <a:t>The </a:t>
            </a:r>
            <a:r>
              <a:rPr lang="en-US" sz="4200" dirty="0" err="1">
                <a:solidFill>
                  <a:srgbClr val="000000"/>
                </a:solidFill>
                <a:latin typeface="Open Sans Bold"/>
              </a:rPr>
              <a:t>Malayatoor</a:t>
            </a:r>
            <a:r>
              <a:rPr lang="en-US" sz="4200" dirty="0">
                <a:solidFill>
                  <a:srgbClr val="000000"/>
                </a:solidFill>
                <a:latin typeface="Open Sans Bold"/>
              </a:rPr>
              <a:t> Church</a:t>
            </a:r>
          </a:p>
        </p:txBody>
      </p:sp>
      <p:pic>
        <p:nvPicPr>
          <p:cNvPr id="5" name="Picture 4"/>
          <p:cNvPicPr>
            <a:picLocks noChangeAspect="1"/>
          </p:cNvPicPr>
          <p:nvPr/>
        </p:nvPicPr>
        <p:blipFill>
          <a:blip r:embed="rId3"/>
          <a:srcRect l="547" r="547" b="1989"/>
          <a:stretch>
            <a:fillRect/>
          </a:stretch>
        </p:blipFill>
        <p:spPr>
          <a:xfrm>
            <a:off x="15621000" y="756640"/>
            <a:ext cx="1219200" cy="105184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sp>
        <p:nvSpPr>
          <p:cNvPr id="2" name="TextBox 2"/>
          <p:cNvSpPr txBox="1"/>
          <p:nvPr/>
        </p:nvSpPr>
        <p:spPr>
          <a:xfrm>
            <a:off x="173871" y="5331071"/>
            <a:ext cx="17940259" cy="4612640"/>
          </a:xfrm>
          <a:prstGeom prst="rect">
            <a:avLst/>
          </a:prstGeom>
        </p:spPr>
        <p:txBody>
          <a:bodyPr lIns="0" tIns="0" rIns="0" bIns="0" rtlCol="0" anchor="t">
            <a:spAutoFit/>
          </a:bodyPr>
          <a:lstStyle/>
          <a:p>
            <a:pPr algn="ctr">
              <a:lnSpc>
                <a:spcPts val="4059"/>
              </a:lnSpc>
              <a:spcBef>
                <a:spcPct val="0"/>
              </a:spcBef>
            </a:pPr>
            <a:r>
              <a:rPr lang="en-US" sz="2900">
                <a:solidFill>
                  <a:srgbClr val="000000"/>
                </a:solidFill>
                <a:latin typeface="Open Sans Bold"/>
              </a:rPr>
              <a:t>A legend claims that it was built in 629 AD, which makes it the oldest mosque in the Indian subcontinent which is still in use. It was built by Malik Deenar, Persian companion of the Islamic Prophet Muhammad, on the orders of the successor of Cheraman Perumal, the Chera King of modern-day Kerala. The mosque was constructed in Kerala style with hanging lamps, making the historicity of its date claims more convincing. The mosque was completely destroyed by the Portuguese in 1504 when Lopo Soares de Albergaria attacked the port of Kodungallur. The old building was built some time after the 1504 de Algabaria attack (i.e., from mid-16th to the early 17th century). Modern corridors and halls were built in 1984. The 1984 extensions, which surround the old building, conceal almost all of the exterior features of the old building.</a:t>
            </a:r>
          </a:p>
        </p:txBody>
      </p:sp>
      <p:pic>
        <p:nvPicPr>
          <p:cNvPr id="3" name="Picture 3"/>
          <p:cNvPicPr>
            <a:picLocks noChangeAspect="1"/>
          </p:cNvPicPr>
          <p:nvPr/>
        </p:nvPicPr>
        <p:blipFill>
          <a:blip r:embed="rId2"/>
          <a:srcRect t="34318"/>
          <a:stretch>
            <a:fillRect/>
          </a:stretch>
        </p:blipFill>
        <p:spPr>
          <a:xfrm>
            <a:off x="4451539" y="1504340"/>
            <a:ext cx="3693753" cy="3639160"/>
          </a:xfrm>
          <a:prstGeom prst="rect">
            <a:avLst/>
          </a:prstGeom>
        </p:spPr>
      </p:pic>
      <p:pic>
        <p:nvPicPr>
          <p:cNvPr id="4" name="Picture 4"/>
          <p:cNvPicPr>
            <a:picLocks noChangeAspect="1"/>
          </p:cNvPicPr>
          <p:nvPr/>
        </p:nvPicPr>
        <p:blipFill>
          <a:blip r:embed="rId3"/>
          <a:srcRect/>
          <a:stretch>
            <a:fillRect/>
          </a:stretch>
        </p:blipFill>
        <p:spPr>
          <a:xfrm>
            <a:off x="8536713" y="1504340"/>
            <a:ext cx="5299748" cy="3639160"/>
          </a:xfrm>
          <a:prstGeom prst="rect">
            <a:avLst/>
          </a:prstGeom>
        </p:spPr>
      </p:pic>
      <p:sp>
        <p:nvSpPr>
          <p:cNvPr id="5" name="TextBox 5"/>
          <p:cNvSpPr txBox="1"/>
          <p:nvPr/>
        </p:nvSpPr>
        <p:spPr>
          <a:xfrm>
            <a:off x="5723706" y="697230"/>
            <a:ext cx="6840587"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000000"/>
                </a:solidFill>
                <a:latin typeface="Open Sans Bold"/>
              </a:rPr>
              <a:t>Cheraman</a:t>
            </a:r>
            <a:r>
              <a:rPr lang="en-US" sz="4200" dirty="0">
                <a:solidFill>
                  <a:srgbClr val="000000"/>
                </a:solidFill>
                <a:latin typeface="Open Sans Bold"/>
              </a:rPr>
              <a:t> </a:t>
            </a:r>
            <a:r>
              <a:rPr lang="en-US" sz="4200" dirty="0" err="1">
                <a:solidFill>
                  <a:srgbClr val="000000"/>
                </a:solidFill>
                <a:latin typeface="Open Sans Bold"/>
              </a:rPr>
              <a:t>Juma</a:t>
            </a:r>
            <a:r>
              <a:rPr lang="en-US" sz="4200" dirty="0">
                <a:solidFill>
                  <a:srgbClr val="000000"/>
                </a:solidFill>
                <a:latin typeface="Open Sans Bold"/>
              </a:rPr>
              <a:t> </a:t>
            </a:r>
            <a:r>
              <a:rPr lang="en-US" sz="4200" dirty="0" smtClean="0">
                <a:solidFill>
                  <a:srgbClr val="000000"/>
                </a:solidFill>
                <a:latin typeface="Open Sans Bold"/>
              </a:rPr>
              <a:t>Masjid</a:t>
            </a:r>
            <a:endParaRPr lang="en-US" sz="4200" dirty="0">
              <a:solidFill>
                <a:srgbClr val="000000"/>
              </a:solidFill>
              <a:latin typeface="Open Sans Bold"/>
            </a:endParaRPr>
          </a:p>
        </p:txBody>
      </p:sp>
      <p:pic>
        <p:nvPicPr>
          <p:cNvPr id="6" name="Picture 5"/>
          <p:cNvPicPr>
            <a:picLocks noChangeAspect="1"/>
          </p:cNvPicPr>
          <p:nvPr/>
        </p:nvPicPr>
        <p:blipFill>
          <a:blip r:embed="rId4"/>
          <a:srcRect l="547" r="547" b="1989"/>
          <a:stretch>
            <a:fillRect/>
          </a:stretch>
        </p:blipFill>
        <p:spPr>
          <a:xfrm>
            <a:off x="15621000" y="738860"/>
            <a:ext cx="1219200" cy="105184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a:blip r:embed="rId2"/>
          <a:srcRect t="5024" b="5024"/>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944289" y="3216275"/>
            <a:ext cx="16399422" cy="4159250"/>
          </a:xfrm>
          <a:prstGeom prst="rect">
            <a:avLst/>
          </a:prstGeom>
        </p:spPr>
        <p:txBody>
          <a:bodyPr lIns="0" tIns="0" rIns="0" bIns="0" rtlCol="0" anchor="t">
            <a:spAutoFit/>
          </a:bodyPr>
          <a:lstStyle/>
          <a:p>
            <a:pPr algn="ctr">
              <a:lnSpc>
                <a:spcPts val="16000"/>
              </a:lnSpc>
            </a:pPr>
            <a:r>
              <a:rPr lang="en-US" sz="16000" b="1" dirty="0">
                <a:ln w="13462">
                  <a:solidFill>
                    <a:schemeClr val="bg1"/>
                  </a:solidFill>
                  <a:prstDash val="solid"/>
                </a:ln>
                <a:solidFill>
                  <a:srgbClr val="FF0000"/>
                </a:solidFill>
                <a:effectLst>
                  <a:outerShdw dist="38100" dir="2700000" algn="bl" rotWithShape="0">
                    <a:schemeClr val="accent5"/>
                  </a:outerShdw>
                </a:effectLst>
                <a:latin typeface="Libre Franklin Black Bold"/>
              </a:rPr>
              <a:t>LAND OF  FESTIVALS</a:t>
            </a:r>
          </a:p>
        </p:txBody>
      </p:sp>
      <p:pic>
        <p:nvPicPr>
          <p:cNvPr id="3" name="Picture 2"/>
          <p:cNvPicPr>
            <a:picLocks noChangeAspect="1"/>
          </p:cNvPicPr>
          <p:nvPr/>
        </p:nvPicPr>
        <p:blipFill>
          <a:blip r:embed="rId3"/>
          <a:stretch>
            <a:fillRect/>
          </a:stretch>
        </p:blipFill>
        <p:spPr>
          <a:xfrm>
            <a:off x="8534346" y="952500"/>
            <a:ext cx="1676453" cy="1353403"/>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AutoShape 3"/>
            <p:cNvSpPr/>
            <p:nvPr/>
          </p:nvSpPr>
          <p:spPr>
            <a:xfrm>
              <a:off x="0" y="0"/>
              <a:ext cx="12128500" cy="13716000"/>
            </a:xfrm>
            <a:prstGeom prst="rect">
              <a:avLst/>
            </a:prstGeom>
            <a:solidFill>
              <a:srgbClr val="A6A6A6"/>
            </a:solidFill>
          </p:spPr>
        </p:sp>
        <p:pic>
          <p:nvPicPr>
            <p:cNvPr id="4" name="Picture 4"/>
            <p:cNvPicPr>
              <a:picLocks noChangeAspect="1"/>
            </p:cNvPicPr>
            <p:nvPr/>
          </p:nvPicPr>
          <p:blipFill>
            <a:blip r:embed="rId2"/>
            <a:srcRect t="12604" b="12604"/>
            <a:stretch>
              <a:fillRect/>
            </a:stretch>
          </p:blipFill>
          <p:spPr>
            <a:xfrm>
              <a:off x="12255500" y="0"/>
              <a:ext cx="12128500" cy="6794500"/>
            </a:xfrm>
            <a:prstGeom prst="rect">
              <a:avLst/>
            </a:prstGeom>
          </p:spPr>
        </p:pic>
        <p:pic>
          <p:nvPicPr>
            <p:cNvPr id="5" name="Picture 5"/>
            <p:cNvPicPr>
              <a:picLocks noChangeAspect="1"/>
            </p:cNvPicPr>
            <p:nvPr/>
          </p:nvPicPr>
          <p:blipFill>
            <a:blip r:embed="rId3"/>
            <a:srcRect l="1715" r="1715"/>
            <a:stretch>
              <a:fillRect/>
            </a:stretch>
          </p:blipFill>
          <p:spPr>
            <a:xfrm>
              <a:off x="12255500" y="6921500"/>
              <a:ext cx="12128500" cy="6794500"/>
            </a:xfrm>
            <a:prstGeom prst="rect">
              <a:avLst/>
            </a:prstGeom>
          </p:spPr>
        </p:pic>
      </p:grpSp>
      <p:sp>
        <p:nvSpPr>
          <p:cNvPr id="6" name="TextBox 6"/>
          <p:cNvSpPr txBox="1"/>
          <p:nvPr/>
        </p:nvSpPr>
        <p:spPr>
          <a:xfrm>
            <a:off x="244931" y="962025"/>
            <a:ext cx="8603191" cy="8928160"/>
          </a:xfrm>
          <a:prstGeom prst="rect">
            <a:avLst/>
          </a:prstGeom>
        </p:spPr>
        <p:txBody>
          <a:bodyPr lIns="0" tIns="0" rIns="0" bIns="0" rtlCol="0" anchor="t">
            <a:spAutoFit/>
          </a:bodyPr>
          <a:lstStyle/>
          <a:p>
            <a:pPr algn="ctr">
              <a:lnSpc>
                <a:spcPts val="5040"/>
              </a:lnSpc>
              <a:spcBef>
                <a:spcPct val="0"/>
              </a:spcBef>
            </a:pPr>
            <a:r>
              <a:rPr lang="en-US" sz="3600">
                <a:solidFill>
                  <a:srgbClr val="FEFEFE"/>
                </a:solidFill>
                <a:latin typeface="Open Sans Bold"/>
              </a:rPr>
              <a:t>Onam! The national festival of Kerala celebrated for the coming of the King Mahabali. This festival falls in August-September and has a wonderful story attached to it. Onam is a very important festival to the people of Kerala and has been celebrated in a grand manner every year. The houses are decorated with florals for ten days before the actual day. On the day of Onam, presents are exchanged, relatives meet each other no matter how far and sit together to feast on Plantain leaves.</a:t>
            </a:r>
          </a:p>
        </p:txBody>
      </p:sp>
      <p:sp>
        <p:nvSpPr>
          <p:cNvPr id="7" name="TextBox 7"/>
          <p:cNvSpPr txBox="1"/>
          <p:nvPr/>
        </p:nvSpPr>
        <p:spPr>
          <a:xfrm>
            <a:off x="2618512" y="66040"/>
            <a:ext cx="3366167" cy="962660"/>
          </a:xfrm>
          <a:prstGeom prst="rect">
            <a:avLst/>
          </a:prstGeom>
        </p:spPr>
        <p:txBody>
          <a:bodyPr lIns="0" tIns="0" rIns="0" bIns="0" rtlCol="0" anchor="t">
            <a:spAutoFit/>
          </a:bodyPr>
          <a:lstStyle/>
          <a:p>
            <a:pPr algn="ctr">
              <a:lnSpc>
                <a:spcPts val="7839"/>
              </a:lnSpc>
              <a:spcBef>
                <a:spcPct val="0"/>
              </a:spcBef>
            </a:pPr>
            <a:r>
              <a:rPr lang="en-US" sz="5600">
                <a:solidFill>
                  <a:srgbClr val="FEFEFE"/>
                </a:solidFill>
                <a:latin typeface="Open Sans Bold"/>
              </a:rPr>
              <a:t>Onam</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t="203" b="203"/>
            <a:stretch>
              <a:fillRect/>
            </a:stretch>
          </p:blipFill>
          <p:spPr>
            <a:xfrm>
              <a:off x="0" y="0"/>
              <a:ext cx="12128500" cy="6794500"/>
            </a:xfrm>
            <a:prstGeom prst="rect">
              <a:avLst/>
            </a:prstGeom>
          </p:spPr>
        </p:pic>
        <p:sp>
          <p:nvSpPr>
            <p:cNvPr id="4" name="AutoShape 4"/>
            <p:cNvSpPr/>
            <p:nvPr/>
          </p:nvSpPr>
          <p:spPr>
            <a:xfrm>
              <a:off x="12255500" y="0"/>
              <a:ext cx="12128500" cy="6794500"/>
            </a:xfrm>
            <a:prstGeom prst="rect">
              <a:avLst/>
            </a:prstGeom>
            <a:solidFill>
              <a:srgbClr val="8D6E6E"/>
            </a:solidFill>
          </p:spPr>
        </p:sp>
        <p:sp>
          <p:nvSpPr>
            <p:cNvPr id="5" name="AutoShape 5"/>
            <p:cNvSpPr/>
            <p:nvPr/>
          </p:nvSpPr>
          <p:spPr>
            <a:xfrm>
              <a:off x="0" y="6921500"/>
              <a:ext cx="12128500" cy="6794500"/>
            </a:xfrm>
            <a:prstGeom prst="rect">
              <a:avLst/>
            </a:prstGeom>
            <a:solidFill>
              <a:srgbClr val="8D6E6E"/>
            </a:solidFill>
          </p:spPr>
        </p:sp>
        <p:sp>
          <p:nvSpPr>
            <p:cNvPr id="6" name="AutoShape 6"/>
            <p:cNvSpPr/>
            <p:nvPr/>
          </p:nvSpPr>
          <p:spPr>
            <a:xfrm>
              <a:off x="12255500" y="6921500"/>
              <a:ext cx="12128500" cy="6794500"/>
            </a:xfrm>
            <a:prstGeom prst="rect">
              <a:avLst/>
            </a:prstGeom>
            <a:solidFill>
              <a:srgbClr val="8D6E6E"/>
            </a:solidFill>
          </p:spPr>
        </p:sp>
      </p:grpSp>
      <p:pic>
        <p:nvPicPr>
          <p:cNvPr id="12" name="Picture 11" descr="A group of people sitting at a table&#10;&#10;Description automatically generated">
            <a:extLst>
              <a:ext uri="{FF2B5EF4-FFF2-40B4-BE49-F238E27FC236}">
                <a16:creationId xmlns="" xmlns:a16="http://schemas.microsoft.com/office/drawing/2014/main" id="{E664C5C3-C7C8-477C-84C6-7F0E3EFB0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1624" y="5227831"/>
            <a:ext cx="9096375" cy="5059169"/>
          </a:xfrm>
          <a:prstGeom prst="rect">
            <a:avLst/>
          </a:prstGeom>
        </p:spPr>
      </p:pic>
      <p:sp>
        <p:nvSpPr>
          <p:cNvPr id="7" name="TextBox 7"/>
          <p:cNvSpPr txBox="1"/>
          <p:nvPr/>
        </p:nvSpPr>
        <p:spPr>
          <a:xfrm>
            <a:off x="152400" y="5143500"/>
            <a:ext cx="8763000" cy="5202706"/>
          </a:xfrm>
          <a:prstGeom prst="rect">
            <a:avLst/>
          </a:prstGeom>
        </p:spPr>
        <p:txBody>
          <a:bodyPr wrap="square" lIns="0" tIns="0" rIns="0" bIns="0" rtlCol="0" anchor="t">
            <a:spAutoFit/>
          </a:bodyPr>
          <a:lstStyle/>
          <a:p>
            <a:pPr algn="just">
              <a:lnSpc>
                <a:spcPts val="3361"/>
              </a:lnSpc>
              <a:spcBef>
                <a:spcPct val="0"/>
              </a:spcBef>
            </a:pPr>
            <a:r>
              <a:rPr lang="en-US" sz="2401" dirty="0">
                <a:solidFill>
                  <a:srgbClr val="FEFEFE"/>
                </a:solidFill>
                <a:latin typeface="Open Sans Bold"/>
              </a:rPr>
              <a:t>There is not much to be said about </a:t>
            </a:r>
            <a:r>
              <a:rPr lang="en-US" sz="2401" dirty="0" err="1">
                <a:solidFill>
                  <a:srgbClr val="FEFEFE"/>
                </a:solidFill>
                <a:latin typeface="Open Sans Bold"/>
              </a:rPr>
              <a:t>Vishu</a:t>
            </a:r>
            <a:r>
              <a:rPr lang="en-US" sz="2401" dirty="0">
                <a:solidFill>
                  <a:srgbClr val="FEFEFE"/>
                </a:solidFill>
                <a:latin typeface="Open Sans Bold"/>
              </a:rPr>
              <a:t> but it is the Second most important festival of Kerala as it marks the New year which normally falls on the 14th, 15th, or 16th of April. This day determines how the rest of the year is going to be for the </a:t>
            </a:r>
            <a:r>
              <a:rPr lang="en-US" sz="2401" dirty="0" err="1">
                <a:solidFill>
                  <a:srgbClr val="FEFEFE"/>
                </a:solidFill>
                <a:latin typeface="Open Sans Bold"/>
              </a:rPr>
              <a:t>malayalis</a:t>
            </a:r>
            <a:r>
              <a:rPr lang="en-US" sz="2401" dirty="0">
                <a:solidFill>
                  <a:srgbClr val="FEFEFE"/>
                </a:solidFill>
                <a:latin typeface="Open Sans Bold"/>
              </a:rPr>
              <a:t>. It is believed that the whole year depends on the first thing that the person sees on the morning of the </a:t>
            </a:r>
            <a:r>
              <a:rPr lang="en-US" sz="2401" dirty="0" err="1">
                <a:solidFill>
                  <a:srgbClr val="FEFEFE"/>
                </a:solidFill>
                <a:latin typeface="Open Sans Bold"/>
              </a:rPr>
              <a:t>Vishu</a:t>
            </a:r>
            <a:r>
              <a:rPr lang="en-US" sz="2401" dirty="0">
                <a:solidFill>
                  <a:srgbClr val="FEFEFE"/>
                </a:solidFill>
                <a:latin typeface="Open Sans Bold"/>
              </a:rPr>
              <a:t> and it has to be an auspicious article. So, the people prepare a </a:t>
            </a:r>
            <a:r>
              <a:rPr lang="en-US" sz="2401" dirty="0" err="1">
                <a:solidFill>
                  <a:srgbClr val="FEFEFE"/>
                </a:solidFill>
                <a:latin typeface="Open Sans Bold"/>
              </a:rPr>
              <a:t>Kani</a:t>
            </a:r>
            <a:r>
              <a:rPr lang="en-US" sz="2401" dirty="0">
                <a:solidFill>
                  <a:srgbClr val="FEFEFE"/>
                </a:solidFill>
                <a:latin typeface="Open Sans Bold"/>
              </a:rPr>
              <a:t> to see the next day. The main attractions of this festival is the first gift that the elders give to the young ones, shopping and of course, most importantly what the kids enjoy the most- Fireworks!.</a:t>
            </a:r>
          </a:p>
        </p:txBody>
      </p:sp>
      <p:sp>
        <p:nvSpPr>
          <p:cNvPr id="8" name="TextBox 8"/>
          <p:cNvSpPr txBox="1"/>
          <p:nvPr/>
        </p:nvSpPr>
        <p:spPr>
          <a:xfrm>
            <a:off x="9176755" y="5275224"/>
            <a:ext cx="1789752"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Vishu</a:t>
            </a:r>
            <a:endParaRPr lang="en-US" sz="4200" dirty="0">
              <a:solidFill>
                <a:srgbClr val="FEFEFE"/>
              </a:solidFill>
              <a:latin typeface="Open Sans Bold"/>
            </a:endParaRPr>
          </a:p>
        </p:txBody>
      </p:sp>
      <p:sp>
        <p:nvSpPr>
          <p:cNvPr id="9" name="TextBox 9"/>
          <p:cNvSpPr txBox="1"/>
          <p:nvPr/>
        </p:nvSpPr>
        <p:spPr>
          <a:xfrm>
            <a:off x="9525000" y="114300"/>
            <a:ext cx="8382000" cy="4969053"/>
          </a:xfrm>
          <a:prstGeom prst="rect">
            <a:avLst/>
          </a:prstGeom>
        </p:spPr>
        <p:txBody>
          <a:bodyPr wrap="square" lIns="0" tIns="0" rIns="0" bIns="0" rtlCol="0" anchor="t">
            <a:spAutoFit/>
          </a:bodyPr>
          <a:lstStyle/>
          <a:p>
            <a:pPr algn="just">
              <a:lnSpc>
                <a:spcPts val="3919"/>
              </a:lnSpc>
              <a:spcBef>
                <a:spcPct val="0"/>
              </a:spcBef>
            </a:pPr>
            <a:r>
              <a:rPr lang="en-US" sz="2800" dirty="0">
                <a:solidFill>
                  <a:srgbClr val="FFFFFF"/>
                </a:solidFill>
                <a:latin typeface="Open Sans Bold"/>
              </a:rPr>
              <a:t>This festival is mostly celebrated in the month of either December or January. This festival is in total dedication to Lord Shiva and it is believed that this day is perfect and very auspicious to worship Lord Shiva. All the devotees of Lord Shiva make their way to the temple for the Lord’s </a:t>
            </a:r>
            <a:r>
              <a:rPr lang="en-US" sz="2800" dirty="0" err="1">
                <a:solidFill>
                  <a:srgbClr val="FFFFFF"/>
                </a:solidFill>
                <a:latin typeface="Open Sans Bold"/>
              </a:rPr>
              <a:t>blessing.The</a:t>
            </a:r>
            <a:r>
              <a:rPr lang="en-US" sz="2800" dirty="0">
                <a:solidFill>
                  <a:srgbClr val="FFFFFF"/>
                </a:solidFill>
                <a:latin typeface="Open Sans Bold"/>
              </a:rPr>
              <a:t> myth behind this festival is that t is celebrated to commemorate the death of the God of Love, Kamadeva.</a:t>
            </a:r>
          </a:p>
        </p:txBody>
      </p:sp>
      <p:sp>
        <p:nvSpPr>
          <p:cNvPr id="10" name="TextBox 10"/>
          <p:cNvSpPr txBox="1"/>
          <p:nvPr/>
        </p:nvSpPr>
        <p:spPr>
          <a:xfrm>
            <a:off x="5448335" y="4051706"/>
            <a:ext cx="3648039"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FFFFF"/>
                </a:solidFill>
                <a:latin typeface="Open Sans Bold"/>
              </a:rPr>
              <a:t>Thiruvathira</a:t>
            </a:r>
            <a:endParaRPr lang="en-US" sz="4200" dirty="0">
              <a:solidFill>
                <a:srgbClr val="FFFFFF"/>
              </a:solidFill>
              <a:latin typeface="Open Sans Bold"/>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AutoShape 3"/>
            <p:cNvSpPr/>
            <p:nvPr/>
          </p:nvSpPr>
          <p:spPr>
            <a:xfrm>
              <a:off x="0" y="0"/>
              <a:ext cx="12128500" cy="13716000"/>
            </a:xfrm>
            <a:prstGeom prst="rect">
              <a:avLst/>
            </a:prstGeom>
            <a:solidFill>
              <a:srgbClr val="4D3D31"/>
            </a:solidFill>
          </p:spPr>
        </p:sp>
        <p:sp>
          <p:nvSpPr>
            <p:cNvPr id="4" name="AutoShape 4"/>
            <p:cNvSpPr/>
            <p:nvPr/>
          </p:nvSpPr>
          <p:spPr>
            <a:xfrm>
              <a:off x="12255500" y="0"/>
              <a:ext cx="12128500" cy="6794500"/>
            </a:xfrm>
            <a:prstGeom prst="rect">
              <a:avLst/>
            </a:prstGeom>
            <a:solidFill>
              <a:srgbClr val="4D3D31"/>
            </a:solidFill>
          </p:spPr>
        </p:sp>
        <p:sp>
          <p:nvSpPr>
            <p:cNvPr id="5" name="AutoShape 5"/>
            <p:cNvSpPr/>
            <p:nvPr/>
          </p:nvSpPr>
          <p:spPr>
            <a:xfrm>
              <a:off x="12255500" y="6921500"/>
              <a:ext cx="12128500" cy="6794500"/>
            </a:xfrm>
            <a:prstGeom prst="rect">
              <a:avLst/>
            </a:prstGeom>
            <a:solidFill>
              <a:srgbClr val="4D3D31"/>
            </a:solidFill>
          </p:spPr>
        </p:sp>
      </p:grpSp>
      <p:sp>
        <p:nvSpPr>
          <p:cNvPr id="6" name="TextBox 6"/>
          <p:cNvSpPr txBox="1"/>
          <p:nvPr/>
        </p:nvSpPr>
        <p:spPr>
          <a:xfrm>
            <a:off x="291382" y="1545081"/>
            <a:ext cx="8621837" cy="8170419"/>
          </a:xfrm>
          <a:prstGeom prst="rect">
            <a:avLst/>
          </a:prstGeom>
        </p:spPr>
        <p:txBody>
          <a:bodyPr lIns="0" tIns="0" rIns="0" bIns="0" rtlCol="0" anchor="t">
            <a:spAutoFit/>
          </a:bodyPr>
          <a:lstStyle/>
          <a:p>
            <a:pPr algn="just">
              <a:lnSpc>
                <a:spcPts val="4327"/>
              </a:lnSpc>
              <a:spcBef>
                <a:spcPct val="0"/>
              </a:spcBef>
            </a:pPr>
            <a:r>
              <a:rPr lang="en-US" sz="3090" dirty="0" err="1">
                <a:solidFill>
                  <a:srgbClr val="FEFEFE"/>
                </a:solidFill>
                <a:latin typeface="Open Sans Bold"/>
              </a:rPr>
              <a:t>Attukal</a:t>
            </a:r>
            <a:r>
              <a:rPr lang="en-US" sz="3090" dirty="0">
                <a:solidFill>
                  <a:srgbClr val="FEFEFE"/>
                </a:solidFill>
                <a:latin typeface="Open Sans Bold"/>
              </a:rPr>
              <a:t> </a:t>
            </a:r>
            <a:r>
              <a:rPr lang="en-US" sz="3090" dirty="0" err="1">
                <a:solidFill>
                  <a:srgbClr val="FEFEFE"/>
                </a:solidFill>
                <a:latin typeface="Open Sans Bold"/>
              </a:rPr>
              <a:t>Pongala</a:t>
            </a:r>
            <a:r>
              <a:rPr lang="en-US" sz="3090" dirty="0">
                <a:solidFill>
                  <a:srgbClr val="FEFEFE"/>
                </a:solidFill>
                <a:latin typeface="Open Sans Bold"/>
              </a:rPr>
              <a:t> is a 10-day festival celebrated at the </a:t>
            </a:r>
            <a:r>
              <a:rPr lang="en-US" sz="3090" dirty="0" err="1">
                <a:solidFill>
                  <a:srgbClr val="FEFEFE"/>
                </a:solidFill>
                <a:latin typeface="Open Sans Bold"/>
              </a:rPr>
              <a:t>Attukal</a:t>
            </a:r>
            <a:r>
              <a:rPr lang="en-US" sz="3090" dirty="0">
                <a:solidFill>
                  <a:srgbClr val="FEFEFE"/>
                </a:solidFill>
                <a:latin typeface="Open Sans Bold"/>
              </a:rPr>
              <a:t> Temple, Thiruvananthapuram, Kerala, India, during which there is a huge gathering of millions of women on the ninth day. These women prepare a divine food made of rice in earthen pots and offer it to the Goddess of the Temple. The </a:t>
            </a:r>
            <a:r>
              <a:rPr lang="en-US" sz="3090" dirty="0" err="1">
                <a:solidFill>
                  <a:srgbClr val="FEFEFE"/>
                </a:solidFill>
                <a:latin typeface="Open Sans Bold"/>
              </a:rPr>
              <a:t>pongala</a:t>
            </a:r>
            <a:r>
              <a:rPr lang="en-US" sz="3090" dirty="0">
                <a:solidFill>
                  <a:srgbClr val="FEFEFE"/>
                </a:solidFill>
                <a:latin typeface="Open Sans Bold"/>
              </a:rPr>
              <a:t> preparation starts with the ritual called '</a:t>
            </a:r>
            <a:r>
              <a:rPr lang="en-US" sz="3090" dirty="0" err="1">
                <a:solidFill>
                  <a:srgbClr val="FEFEFE"/>
                </a:solidFill>
                <a:latin typeface="Open Sans Bold"/>
              </a:rPr>
              <a:t>Aduppuvettu</a:t>
            </a:r>
            <a:r>
              <a:rPr lang="en-US" sz="3090" dirty="0">
                <a:solidFill>
                  <a:srgbClr val="FEFEFE"/>
                </a:solidFill>
                <a:latin typeface="Open Sans Bold"/>
              </a:rPr>
              <a:t>'. This is the lighting of the </a:t>
            </a:r>
            <a:r>
              <a:rPr lang="en-US" sz="3090" dirty="0" err="1">
                <a:solidFill>
                  <a:srgbClr val="FEFEFE"/>
                </a:solidFill>
                <a:latin typeface="Open Sans Bold"/>
              </a:rPr>
              <a:t>pongala</a:t>
            </a:r>
            <a:r>
              <a:rPr lang="en-US" sz="3090" dirty="0">
                <a:solidFill>
                  <a:srgbClr val="FEFEFE"/>
                </a:solidFill>
                <a:latin typeface="Open Sans Bold"/>
              </a:rPr>
              <a:t> hearth (called </a:t>
            </a:r>
            <a:r>
              <a:rPr lang="en-US" sz="3090" dirty="0" err="1">
                <a:solidFill>
                  <a:srgbClr val="FEFEFE"/>
                </a:solidFill>
                <a:latin typeface="Open Sans Bold"/>
              </a:rPr>
              <a:t>Pandarayaduppu</a:t>
            </a:r>
            <a:r>
              <a:rPr lang="en-US" sz="3090" dirty="0">
                <a:solidFill>
                  <a:srgbClr val="FEFEFE"/>
                </a:solidFill>
                <a:latin typeface="Open Sans Bold"/>
              </a:rPr>
              <a:t>) placed inside the temple by the chief priest. The festival is marked as the largest annual gathering of women by the Guinness World Records. This is the earliest </a:t>
            </a:r>
            <a:r>
              <a:rPr lang="en-US" sz="3090" dirty="0" err="1">
                <a:solidFill>
                  <a:srgbClr val="FEFEFE"/>
                </a:solidFill>
                <a:latin typeface="Open Sans Bold"/>
              </a:rPr>
              <a:t>Pongala</a:t>
            </a:r>
            <a:r>
              <a:rPr lang="en-US" sz="3090" dirty="0">
                <a:solidFill>
                  <a:srgbClr val="FEFEFE"/>
                </a:solidFill>
                <a:latin typeface="Open Sans Bold"/>
              </a:rPr>
              <a:t> festival in Kerala.</a:t>
            </a:r>
          </a:p>
        </p:txBody>
      </p:sp>
      <p:sp>
        <p:nvSpPr>
          <p:cNvPr id="7" name="TextBox 7"/>
          <p:cNvSpPr txBox="1"/>
          <p:nvPr/>
        </p:nvSpPr>
        <p:spPr>
          <a:xfrm>
            <a:off x="296958" y="464354"/>
            <a:ext cx="5195018" cy="825374"/>
          </a:xfrm>
          <a:prstGeom prst="rect">
            <a:avLst/>
          </a:prstGeom>
        </p:spPr>
        <p:txBody>
          <a:bodyPr wrap="square" lIns="0" tIns="0" rIns="0" bIns="0" rtlCol="0" anchor="t">
            <a:spAutoFit/>
          </a:bodyPr>
          <a:lstStyle/>
          <a:p>
            <a:pPr algn="ctr">
              <a:lnSpc>
                <a:spcPts val="6835"/>
              </a:lnSpc>
              <a:spcBef>
                <a:spcPct val="0"/>
              </a:spcBef>
            </a:pPr>
            <a:r>
              <a:rPr lang="en-US" sz="4882" dirty="0" err="1">
                <a:solidFill>
                  <a:srgbClr val="FEFEFE"/>
                </a:solidFill>
                <a:latin typeface="Open Sans Bold"/>
              </a:rPr>
              <a:t>Attukal</a:t>
            </a:r>
            <a:r>
              <a:rPr lang="en-US" sz="4882" dirty="0">
                <a:solidFill>
                  <a:srgbClr val="FEFEFE"/>
                </a:solidFill>
                <a:latin typeface="Open Sans Bold"/>
              </a:rPr>
              <a:t> </a:t>
            </a:r>
            <a:r>
              <a:rPr lang="en-US" sz="4882" dirty="0" err="1">
                <a:solidFill>
                  <a:srgbClr val="FEFEFE"/>
                </a:solidFill>
                <a:latin typeface="Open Sans Bold"/>
              </a:rPr>
              <a:t>Pongala</a:t>
            </a:r>
            <a:endParaRPr lang="en-US" sz="4882" dirty="0">
              <a:solidFill>
                <a:srgbClr val="FEFEFE"/>
              </a:solidFill>
              <a:latin typeface="Open Sans Bold"/>
            </a:endParaRPr>
          </a:p>
        </p:txBody>
      </p:sp>
      <p:pic>
        <p:nvPicPr>
          <p:cNvPr id="9" name="Picture 8" descr="A crowd of people&#10;&#10;Description automatically generated">
            <a:extLst>
              <a:ext uri="{FF2B5EF4-FFF2-40B4-BE49-F238E27FC236}">
                <a16:creationId xmlns="" xmlns:a16="http://schemas.microsoft.com/office/drawing/2014/main" id="{83116D2F-916A-4415-95C6-99E1D13FCA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39249" y="47626"/>
            <a:ext cx="9048751" cy="5048250"/>
          </a:xfrm>
          <a:prstGeom prst="rect">
            <a:avLst/>
          </a:prstGeom>
        </p:spPr>
      </p:pic>
      <p:pic>
        <p:nvPicPr>
          <p:cNvPr id="11" name="Picture 10" descr="A group of people standing in front of a crowd&#10;&#10;Description automatically generated">
            <a:extLst>
              <a:ext uri="{FF2B5EF4-FFF2-40B4-BE49-F238E27FC236}">
                <a16:creationId xmlns="" xmlns:a16="http://schemas.microsoft.com/office/drawing/2014/main" id="{C7748B83-3BF9-456A-BE16-6DA4A1D8C8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8804" y="5191124"/>
            <a:ext cx="9096375" cy="504825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t="45313" b="11279"/>
            <a:stretch>
              <a:fillRect/>
            </a:stretch>
          </p:blipFill>
          <p:spPr>
            <a:xfrm>
              <a:off x="0" y="0"/>
              <a:ext cx="24384000" cy="9059333"/>
            </a:xfrm>
            <a:prstGeom prst="rect">
              <a:avLst/>
            </a:prstGeom>
          </p:spPr>
        </p:pic>
        <p:sp>
          <p:nvSpPr>
            <p:cNvPr id="4" name="AutoShape 4"/>
            <p:cNvSpPr/>
            <p:nvPr/>
          </p:nvSpPr>
          <p:spPr>
            <a:xfrm>
              <a:off x="0" y="9186333"/>
              <a:ext cx="24384000" cy="4529667"/>
            </a:xfrm>
            <a:prstGeom prst="rect">
              <a:avLst/>
            </a:prstGeom>
            <a:solidFill>
              <a:srgbClr val="AF9D83"/>
            </a:solidFill>
          </p:spPr>
        </p:sp>
      </p:grpSp>
      <p:sp>
        <p:nvSpPr>
          <p:cNvPr id="5" name="TextBox 5"/>
          <p:cNvSpPr txBox="1"/>
          <p:nvPr/>
        </p:nvSpPr>
        <p:spPr>
          <a:xfrm>
            <a:off x="249772" y="7048500"/>
            <a:ext cx="17760590" cy="3022430"/>
          </a:xfrm>
          <a:prstGeom prst="rect">
            <a:avLst/>
          </a:prstGeom>
        </p:spPr>
        <p:txBody>
          <a:bodyPr lIns="0" tIns="0" rIns="0" bIns="0" rtlCol="0" anchor="t">
            <a:spAutoFit/>
          </a:bodyPr>
          <a:lstStyle/>
          <a:p>
            <a:pPr algn="ctr">
              <a:lnSpc>
                <a:spcPts val="3354"/>
              </a:lnSpc>
              <a:spcBef>
                <a:spcPct val="0"/>
              </a:spcBef>
            </a:pPr>
            <a:r>
              <a:rPr lang="en-US" sz="2396" dirty="0">
                <a:solidFill>
                  <a:srgbClr val="FFFFFF"/>
                </a:solidFill>
                <a:latin typeface="Open Sans Bold"/>
              </a:rPr>
              <a:t>This festival is one of the most famous Temple festivals of Kerala. It is celebrated in </a:t>
            </a:r>
            <a:r>
              <a:rPr lang="en-US" sz="2396" dirty="0" err="1">
                <a:solidFill>
                  <a:srgbClr val="FFFFFF"/>
                </a:solidFill>
                <a:latin typeface="Open Sans Bold"/>
              </a:rPr>
              <a:t>Vadakkunnathan</a:t>
            </a:r>
            <a:r>
              <a:rPr lang="en-US" sz="2396" dirty="0">
                <a:solidFill>
                  <a:srgbClr val="FFFFFF"/>
                </a:solidFill>
                <a:latin typeface="Open Sans Bold"/>
              </a:rPr>
              <a:t> Temple in Thrissur. People sit on huge elephants that are fully dressed for the occasion outside the temple. It requires a continuous dedication of 3 days which is almost 36 hours in which time people do their traditional pujas, decorations and </a:t>
            </a:r>
            <a:r>
              <a:rPr lang="en-US" sz="2396" dirty="0" err="1">
                <a:solidFill>
                  <a:srgbClr val="FFFFFF"/>
                </a:solidFill>
                <a:latin typeface="Open Sans Bold"/>
              </a:rPr>
              <a:t>ens</a:t>
            </a:r>
            <a:r>
              <a:rPr lang="en-US" sz="2396" dirty="0">
                <a:solidFill>
                  <a:srgbClr val="FFFFFF"/>
                </a:solidFill>
                <a:latin typeface="Open Sans Bold"/>
              </a:rPr>
              <a:t> the beautiful festival with breathtaking fireworks. The festival is attended by almost 300,000 people across India and makes Kerala busy and filled with people so if you want to attend this festival early booking in hotels will get you good rooftop rooms so you can view the amazing fireworks and parade.</a:t>
            </a:r>
          </a:p>
          <a:p>
            <a:pPr algn="ctr">
              <a:lnSpc>
                <a:spcPts val="3354"/>
              </a:lnSpc>
              <a:spcBef>
                <a:spcPct val="0"/>
              </a:spcBef>
            </a:pPr>
            <a:r>
              <a:rPr lang="en-US" sz="2396" dirty="0">
                <a:solidFill>
                  <a:srgbClr val="FFFFFF"/>
                </a:solidFill>
                <a:latin typeface="Open Sans Bold"/>
              </a:rPr>
              <a:t>Thrissur </a:t>
            </a:r>
            <a:r>
              <a:rPr lang="en-US" sz="2396" dirty="0" err="1">
                <a:solidFill>
                  <a:srgbClr val="FFFFFF"/>
                </a:solidFill>
                <a:latin typeface="Open Sans Bold"/>
              </a:rPr>
              <a:t>Pooram</a:t>
            </a:r>
            <a:r>
              <a:rPr lang="en-US" sz="2396" dirty="0">
                <a:solidFill>
                  <a:srgbClr val="FFFFFF"/>
                </a:solidFill>
                <a:latin typeface="Open Sans Bold"/>
              </a:rPr>
              <a:t> is a famous festival of Kerala for its very long and beautiful fireworks that are lit all night.</a:t>
            </a:r>
          </a:p>
        </p:txBody>
      </p:sp>
      <p:sp>
        <p:nvSpPr>
          <p:cNvPr id="6" name="TextBox 6"/>
          <p:cNvSpPr txBox="1"/>
          <p:nvPr/>
        </p:nvSpPr>
        <p:spPr>
          <a:xfrm>
            <a:off x="13258800" y="5820737"/>
            <a:ext cx="4751561" cy="712470"/>
          </a:xfrm>
          <a:prstGeom prst="rect">
            <a:avLst/>
          </a:prstGeom>
        </p:spPr>
        <p:txBody>
          <a:bodyPr wrap="square" lIns="0" tIns="0" rIns="0" bIns="0" rtlCol="0" anchor="t">
            <a:spAutoFit/>
          </a:bodyPr>
          <a:lstStyle/>
          <a:p>
            <a:pPr algn="ctr">
              <a:lnSpc>
                <a:spcPts val="5880"/>
              </a:lnSpc>
              <a:spcBef>
                <a:spcPct val="0"/>
              </a:spcBef>
            </a:pPr>
            <a:r>
              <a:rPr lang="en-US" sz="4200" dirty="0">
                <a:solidFill>
                  <a:srgbClr val="FFFFFF"/>
                </a:solidFill>
                <a:latin typeface="Open Sans Bold"/>
              </a:rPr>
              <a:t> Thrissur </a:t>
            </a:r>
            <a:r>
              <a:rPr lang="en-US" sz="4200" dirty="0" err="1">
                <a:solidFill>
                  <a:srgbClr val="FFFFFF"/>
                </a:solidFill>
                <a:latin typeface="Open Sans Bold"/>
              </a:rPr>
              <a:t>Pooram</a:t>
            </a:r>
            <a:endParaRPr lang="en-US" sz="4200" dirty="0">
              <a:solidFill>
                <a:srgbClr val="FFFFFF"/>
              </a:solidFill>
              <a:latin typeface="Open Sans Bold"/>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t="7907" b="7907"/>
            <a:stretch>
              <a:fillRect/>
            </a:stretch>
          </p:blipFill>
          <p:spPr>
            <a:xfrm>
              <a:off x="0" y="0"/>
              <a:ext cx="12128500" cy="6794500"/>
            </a:xfrm>
            <a:prstGeom prst="rect">
              <a:avLst/>
            </a:prstGeom>
          </p:spPr>
        </p:pic>
        <p:sp>
          <p:nvSpPr>
            <p:cNvPr id="4" name="AutoShape 4"/>
            <p:cNvSpPr/>
            <p:nvPr/>
          </p:nvSpPr>
          <p:spPr>
            <a:xfrm>
              <a:off x="12255500" y="0"/>
              <a:ext cx="12128500" cy="6794500"/>
            </a:xfrm>
            <a:prstGeom prst="rect">
              <a:avLst/>
            </a:prstGeom>
            <a:solidFill>
              <a:srgbClr val="7A6A6C"/>
            </a:solidFill>
          </p:spPr>
        </p:sp>
        <p:sp>
          <p:nvSpPr>
            <p:cNvPr id="5" name="AutoShape 5"/>
            <p:cNvSpPr/>
            <p:nvPr/>
          </p:nvSpPr>
          <p:spPr>
            <a:xfrm>
              <a:off x="0" y="6921500"/>
              <a:ext cx="12128500" cy="6794500"/>
            </a:xfrm>
            <a:prstGeom prst="rect">
              <a:avLst/>
            </a:prstGeom>
            <a:solidFill>
              <a:srgbClr val="737373"/>
            </a:solidFill>
          </p:spPr>
        </p:sp>
        <p:pic>
          <p:nvPicPr>
            <p:cNvPr id="6" name="Picture 6"/>
            <p:cNvPicPr>
              <a:picLocks noChangeAspect="1"/>
            </p:cNvPicPr>
            <p:nvPr/>
          </p:nvPicPr>
          <p:blipFill>
            <a:blip r:embed="rId3"/>
            <a:srcRect t="6823" b="6823"/>
            <a:stretch>
              <a:fillRect/>
            </a:stretch>
          </p:blipFill>
          <p:spPr>
            <a:xfrm>
              <a:off x="12255500" y="6921500"/>
              <a:ext cx="12128500" cy="6794500"/>
            </a:xfrm>
            <a:prstGeom prst="rect">
              <a:avLst/>
            </a:prstGeom>
          </p:spPr>
        </p:pic>
      </p:grpSp>
      <p:sp>
        <p:nvSpPr>
          <p:cNvPr id="7" name="TextBox 7"/>
          <p:cNvSpPr txBox="1"/>
          <p:nvPr/>
        </p:nvSpPr>
        <p:spPr>
          <a:xfrm>
            <a:off x="291531" y="5368857"/>
            <a:ext cx="8513312" cy="4675855"/>
          </a:xfrm>
          <a:prstGeom prst="rect">
            <a:avLst/>
          </a:prstGeom>
        </p:spPr>
        <p:txBody>
          <a:bodyPr lIns="0" tIns="0" rIns="0" bIns="0" rtlCol="0" anchor="t">
            <a:spAutoFit/>
          </a:bodyPr>
          <a:lstStyle/>
          <a:p>
            <a:pPr algn="just">
              <a:lnSpc>
                <a:spcPts val="4127"/>
              </a:lnSpc>
              <a:spcBef>
                <a:spcPct val="0"/>
              </a:spcBef>
            </a:pPr>
            <a:r>
              <a:rPr lang="en-US" sz="2948" dirty="0">
                <a:solidFill>
                  <a:srgbClr val="FEFEFE"/>
                </a:solidFill>
                <a:latin typeface="Open Sans Bold"/>
              </a:rPr>
              <a:t>Mawlid or Mawlid al-Nabi al-Sharif  'Birth of the Prophet', sometimes simply called in colloquial Arabic, mawlid, </a:t>
            </a:r>
            <a:r>
              <a:rPr lang="en-US" sz="2948" dirty="0" err="1">
                <a:solidFill>
                  <a:srgbClr val="FEFEFE"/>
                </a:solidFill>
                <a:latin typeface="Open Sans Bold"/>
              </a:rPr>
              <a:t>mevlid</a:t>
            </a:r>
            <a:r>
              <a:rPr lang="en-US" sz="2948" dirty="0">
                <a:solidFill>
                  <a:srgbClr val="FEFEFE"/>
                </a:solidFill>
                <a:latin typeface="Open Sans Bold"/>
              </a:rPr>
              <a:t>, </a:t>
            </a:r>
            <a:r>
              <a:rPr lang="en-US" sz="2948" dirty="0" err="1">
                <a:solidFill>
                  <a:srgbClr val="FEFEFE"/>
                </a:solidFill>
                <a:latin typeface="Open Sans Bold"/>
              </a:rPr>
              <a:t>mevlit</a:t>
            </a:r>
            <a:r>
              <a:rPr lang="en-US" sz="2948" dirty="0">
                <a:solidFill>
                  <a:srgbClr val="FEFEFE"/>
                </a:solidFill>
                <a:latin typeface="Open Sans Bold"/>
              </a:rPr>
              <a:t>, </a:t>
            </a:r>
            <a:r>
              <a:rPr lang="en-US" sz="2948" dirty="0" err="1">
                <a:solidFill>
                  <a:srgbClr val="FEFEFE"/>
                </a:solidFill>
                <a:latin typeface="Open Sans Bold"/>
              </a:rPr>
              <a:t>mulud</a:t>
            </a:r>
            <a:r>
              <a:rPr lang="en-US" sz="2948" dirty="0">
                <a:solidFill>
                  <a:srgbClr val="FEFEFE"/>
                </a:solidFill>
                <a:latin typeface="Open Sans Bold"/>
              </a:rPr>
              <a:t>, among other vernacular pronunciations; sometimes </a:t>
            </a:r>
            <a:r>
              <a:rPr lang="en-US" sz="2948" dirty="0" err="1">
                <a:solidFill>
                  <a:srgbClr val="FEFEFE"/>
                </a:solidFill>
                <a:latin typeface="Open Sans Bold"/>
              </a:rPr>
              <a:t>mīlād</a:t>
            </a:r>
            <a:r>
              <a:rPr lang="en-US" sz="2948" dirty="0">
                <a:solidFill>
                  <a:srgbClr val="FEFEFE"/>
                </a:solidFill>
                <a:latin typeface="Open Sans Bold"/>
              </a:rPr>
              <a:t>) is the observance of the birthday of Islamic prophet Muhammad which is commemorated in Rabi' al-</a:t>
            </a:r>
            <a:r>
              <a:rPr lang="en-US" sz="2948" dirty="0" err="1">
                <a:solidFill>
                  <a:srgbClr val="FEFEFE"/>
                </a:solidFill>
                <a:latin typeface="Open Sans Bold"/>
              </a:rPr>
              <a:t>awwal</a:t>
            </a:r>
            <a:r>
              <a:rPr lang="en-US" sz="2948" dirty="0">
                <a:solidFill>
                  <a:srgbClr val="FEFEFE"/>
                </a:solidFill>
                <a:latin typeface="Open Sans Bold"/>
              </a:rPr>
              <a:t>, the third month in the Islamic calendar.</a:t>
            </a:r>
          </a:p>
        </p:txBody>
      </p:sp>
      <p:sp>
        <p:nvSpPr>
          <p:cNvPr id="8" name="TextBox 8"/>
          <p:cNvSpPr txBox="1"/>
          <p:nvPr/>
        </p:nvSpPr>
        <p:spPr>
          <a:xfrm>
            <a:off x="9144000" y="5368857"/>
            <a:ext cx="4381500" cy="712470"/>
          </a:xfrm>
          <a:prstGeom prst="rect">
            <a:avLst/>
          </a:prstGeom>
        </p:spPr>
        <p:txBody>
          <a:bodyPr wrap="square" lIns="0" tIns="0" rIns="0" bIns="0" rtlCol="0" anchor="t">
            <a:spAutoFit/>
          </a:bodyPr>
          <a:lstStyle/>
          <a:p>
            <a:pPr algn="ctr">
              <a:lnSpc>
                <a:spcPts val="5880"/>
              </a:lnSpc>
              <a:spcBef>
                <a:spcPct val="0"/>
              </a:spcBef>
            </a:pPr>
            <a:r>
              <a:rPr lang="en-US" sz="4200" dirty="0">
                <a:solidFill>
                  <a:srgbClr val="FEFEFE"/>
                </a:solidFill>
                <a:latin typeface="Open Sans Bold"/>
              </a:rPr>
              <a:t>Milad-e-</a:t>
            </a:r>
            <a:r>
              <a:rPr lang="en-US" sz="4200" dirty="0" err="1">
                <a:solidFill>
                  <a:srgbClr val="FEFEFE"/>
                </a:solidFill>
                <a:latin typeface="Open Sans Bold"/>
              </a:rPr>
              <a:t>sherif</a:t>
            </a:r>
            <a:endParaRPr lang="en-US" sz="4200" dirty="0">
              <a:solidFill>
                <a:srgbClr val="FEFEFE"/>
              </a:solidFill>
              <a:latin typeface="Open Sans Bold"/>
            </a:endParaRPr>
          </a:p>
        </p:txBody>
      </p:sp>
      <p:sp>
        <p:nvSpPr>
          <p:cNvPr id="9" name="TextBox 9"/>
          <p:cNvSpPr txBox="1"/>
          <p:nvPr/>
        </p:nvSpPr>
        <p:spPr>
          <a:xfrm>
            <a:off x="9434512" y="319155"/>
            <a:ext cx="8610600" cy="4578305"/>
          </a:xfrm>
          <a:prstGeom prst="rect">
            <a:avLst/>
          </a:prstGeom>
        </p:spPr>
        <p:txBody>
          <a:bodyPr wrap="square" lIns="0" tIns="0" rIns="0" bIns="0" rtlCol="0" anchor="t">
            <a:spAutoFit/>
          </a:bodyPr>
          <a:lstStyle/>
          <a:p>
            <a:pPr algn="just">
              <a:lnSpc>
                <a:spcPts val="4480"/>
              </a:lnSpc>
              <a:spcBef>
                <a:spcPct val="0"/>
              </a:spcBef>
            </a:pPr>
            <a:r>
              <a:rPr lang="en-US" sz="3200" dirty="0">
                <a:solidFill>
                  <a:srgbClr val="FEFEFE"/>
                </a:solidFill>
                <a:latin typeface="Open Sans Bold"/>
              </a:rPr>
              <a:t>Eid al-</a:t>
            </a:r>
            <a:r>
              <a:rPr lang="en-US" sz="3200" dirty="0" err="1">
                <a:solidFill>
                  <a:srgbClr val="FEFEFE"/>
                </a:solidFill>
                <a:latin typeface="Open Sans Bold"/>
              </a:rPr>
              <a:t>Fitr</a:t>
            </a:r>
            <a:r>
              <a:rPr lang="en-US" sz="3200" dirty="0">
                <a:solidFill>
                  <a:srgbClr val="FEFEFE"/>
                </a:solidFill>
                <a:latin typeface="Open Sans Bold"/>
              </a:rPr>
              <a:t> - which means 'festival of the breaking of the fast - is celebrated at the end of Ramadan, , a month when many adult Muslims fast. Eid al-</a:t>
            </a:r>
            <a:r>
              <a:rPr lang="en-US" sz="3200" dirty="0" err="1">
                <a:solidFill>
                  <a:srgbClr val="FEFEFE"/>
                </a:solidFill>
                <a:latin typeface="Open Sans Bold"/>
              </a:rPr>
              <a:t>Adha</a:t>
            </a:r>
            <a:r>
              <a:rPr lang="en-US" sz="3200" dirty="0">
                <a:solidFill>
                  <a:srgbClr val="FEFEFE"/>
                </a:solidFill>
                <a:latin typeface="Open Sans Bold"/>
              </a:rPr>
              <a:t> - which means 'feast of the sacrifice' - is celebrated just over two months later, at the same time when many Muslims perform the Hajj pilgrimage.</a:t>
            </a:r>
          </a:p>
        </p:txBody>
      </p:sp>
      <p:sp>
        <p:nvSpPr>
          <p:cNvPr id="10" name="TextBox 10"/>
          <p:cNvSpPr txBox="1"/>
          <p:nvPr/>
        </p:nvSpPr>
        <p:spPr>
          <a:xfrm>
            <a:off x="5855835" y="4236367"/>
            <a:ext cx="3092902" cy="712470"/>
          </a:xfrm>
          <a:prstGeom prst="rect">
            <a:avLst/>
          </a:prstGeom>
        </p:spPr>
        <p:txBody>
          <a:bodyPr wrap="square" lIns="0" tIns="0" rIns="0" bIns="0" rtlCol="0" anchor="t">
            <a:spAutoFit/>
          </a:bodyPr>
          <a:lstStyle/>
          <a:p>
            <a:pPr algn="ctr">
              <a:lnSpc>
                <a:spcPts val="5880"/>
              </a:lnSpc>
              <a:spcBef>
                <a:spcPct val="0"/>
              </a:spcBef>
            </a:pPr>
            <a:r>
              <a:rPr lang="en-US" sz="4200" dirty="0">
                <a:solidFill>
                  <a:srgbClr val="FEFEFE"/>
                </a:solidFill>
                <a:latin typeface="Open Sans Bold"/>
              </a:rPr>
              <a:t>Eid al-</a:t>
            </a:r>
            <a:r>
              <a:rPr lang="en-US" sz="4200" dirty="0" err="1">
                <a:solidFill>
                  <a:srgbClr val="FEFEFE"/>
                </a:solidFill>
                <a:latin typeface="Open Sans Bold"/>
              </a:rPr>
              <a:t>Fitr</a:t>
            </a:r>
            <a:endParaRPr lang="en-US" sz="4200" dirty="0">
              <a:solidFill>
                <a:srgbClr val="FEFEFE"/>
              </a:solidFill>
              <a:latin typeface="Open Sans Bold"/>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t="22490" b="2718"/>
            <a:stretch>
              <a:fillRect/>
            </a:stretch>
          </p:blipFill>
          <p:spPr>
            <a:xfrm>
              <a:off x="0" y="0"/>
              <a:ext cx="12128500" cy="6794500"/>
            </a:xfrm>
            <a:prstGeom prst="rect">
              <a:avLst/>
            </a:prstGeom>
          </p:spPr>
        </p:pic>
        <p:pic>
          <p:nvPicPr>
            <p:cNvPr id="4" name="Picture 4"/>
            <p:cNvPicPr>
              <a:picLocks noChangeAspect="1"/>
            </p:cNvPicPr>
            <p:nvPr/>
          </p:nvPicPr>
          <p:blipFill>
            <a:blip r:embed="rId3"/>
            <a:srcRect t="5466" b="5466"/>
            <a:stretch>
              <a:fillRect/>
            </a:stretch>
          </p:blipFill>
          <p:spPr>
            <a:xfrm>
              <a:off x="0" y="6921500"/>
              <a:ext cx="12128500" cy="6794500"/>
            </a:xfrm>
            <a:prstGeom prst="rect">
              <a:avLst/>
            </a:prstGeom>
          </p:spPr>
        </p:pic>
        <p:sp>
          <p:nvSpPr>
            <p:cNvPr id="5" name="AutoShape 5"/>
            <p:cNvSpPr/>
            <p:nvPr/>
          </p:nvSpPr>
          <p:spPr>
            <a:xfrm>
              <a:off x="12255500" y="0"/>
              <a:ext cx="12128500" cy="13716000"/>
            </a:xfrm>
            <a:prstGeom prst="rect">
              <a:avLst/>
            </a:prstGeom>
            <a:solidFill>
              <a:srgbClr val="4D3D31"/>
            </a:solidFill>
          </p:spPr>
        </p:sp>
      </p:grpSp>
      <p:sp>
        <p:nvSpPr>
          <p:cNvPr id="6" name="TextBox 6"/>
          <p:cNvSpPr txBox="1"/>
          <p:nvPr/>
        </p:nvSpPr>
        <p:spPr>
          <a:xfrm>
            <a:off x="9603245" y="2148840"/>
            <a:ext cx="8300968" cy="5913120"/>
          </a:xfrm>
          <a:prstGeom prst="rect">
            <a:avLst/>
          </a:prstGeom>
        </p:spPr>
        <p:txBody>
          <a:bodyPr lIns="0" tIns="0" rIns="0" bIns="0" rtlCol="0" anchor="t">
            <a:spAutoFit/>
          </a:bodyPr>
          <a:lstStyle/>
          <a:p>
            <a:pPr algn="just">
              <a:lnSpc>
                <a:spcPts val="5880"/>
              </a:lnSpc>
              <a:spcBef>
                <a:spcPct val="0"/>
              </a:spcBef>
            </a:pPr>
            <a:r>
              <a:rPr lang="en-US" sz="4200" dirty="0">
                <a:solidFill>
                  <a:srgbClr val="FEFEFE"/>
                </a:solidFill>
                <a:latin typeface="Open Sans Bold"/>
              </a:rPr>
              <a:t>Christmas (or Feast of the Nativity) is an annual festival commemorating the birth of Jesus Christ, observed primarily on December 25th as a religious and cultural celebration among billions of people around the world.</a:t>
            </a:r>
          </a:p>
        </p:txBody>
      </p:sp>
      <p:sp>
        <p:nvSpPr>
          <p:cNvPr id="7" name="TextBox 7"/>
          <p:cNvSpPr txBox="1"/>
          <p:nvPr/>
        </p:nvSpPr>
        <p:spPr>
          <a:xfrm>
            <a:off x="9372600" y="1131251"/>
            <a:ext cx="4036555" cy="964249"/>
          </a:xfrm>
          <a:prstGeom prst="rect">
            <a:avLst/>
          </a:prstGeom>
        </p:spPr>
        <p:txBody>
          <a:bodyPr wrap="square" lIns="0" tIns="0" rIns="0" bIns="0" rtlCol="0" anchor="t">
            <a:spAutoFit/>
          </a:bodyPr>
          <a:lstStyle/>
          <a:p>
            <a:pPr algn="ctr">
              <a:lnSpc>
                <a:spcPts val="7854"/>
              </a:lnSpc>
              <a:spcBef>
                <a:spcPct val="0"/>
              </a:spcBef>
            </a:pPr>
            <a:r>
              <a:rPr lang="en-US" sz="5610" dirty="0">
                <a:solidFill>
                  <a:srgbClr val="FEFEFE"/>
                </a:solidFill>
                <a:latin typeface="Open Sans Bold"/>
              </a:rPr>
              <a:t>Christmas</a:t>
            </a:r>
          </a:p>
        </p:txBody>
      </p:sp>
      <p:pic>
        <p:nvPicPr>
          <p:cNvPr id="8" name="Picture 7"/>
          <p:cNvPicPr>
            <a:picLocks noChangeAspect="1"/>
          </p:cNvPicPr>
          <p:nvPr/>
        </p:nvPicPr>
        <p:blipFill>
          <a:blip r:embed="rId4"/>
          <a:srcRect l="547" r="547" b="1989"/>
          <a:stretch>
            <a:fillRect/>
          </a:stretch>
        </p:blipFill>
        <p:spPr>
          <a:xfrm>
            <a:off x="16002000" y="357860"/>
            <a:ext cx="1219200" cy="105184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39000"/>
          </a:blip>
          <a:srcRect t="11865" b="11865"/>
          <a:stretch>
            <a:fillRect/>
          </a:stretch>
        </p:blipFill>
        <p:spPr>
          <a:xfrm>
            <a:off x="0" y="2540"/>
            <a:ext cx="18652946" cy="10287000"/>
          </a:xfrm>
          <a:prstGeom prst="rect">
            <a:avLst/>
          </a:prstGeom>
        </p:spPr>
      </p:pic>
      <p:sp>
        <p:nvSpPr>
          <p:cNvPr id="3" name="TextBox 3"/>
          <p:cNvSpPr txBox="1"/>
          <p:nvPr/>
        </p:nvSpPr>
        <p:spPr>
          <a:xfrm>
            <a:off x="660090" y="2356765"/>
            <a:ext cx="16599210" cy="7079136"/>
          </a:xfrm>
          <a:prstGeom prst="rect">
            <a:avLst/>
          </a:prstGeom>
        </p:spPr>
        <p:txBody>
          <a:bodyPr lIns="0" tIns="0" rIns="0" bIns="0" rtlCol="0" anchor="t">
            <a:spAutoFit/>
          </a:bodyPr>
          <a:lstStyle/>
          <a:p>
            <a:pPr marL="1079500" lvl="1" indent="-539750" algn="just">
              <a:lnSpc>
                <a:spcPts val="7000"/>
              </a:lnSpc>
              <a:buFont typeface="Arial"/>
              <a:buChar char="•"/>
            </a:pPr>
            <a:r>
              <a:rPr lang="en-US" sz="5000" dirty="0">
                <a:solidFill>
                  <a:srgbClr val="2C2B71"/>
                </a:solidFill>
                <a:latin typeface="Anton"/>
              </a:rPr>
              <a:t>The idea of EK BHARAT SHREHTHA BHARATH was mooted by Prime Minister Shri Narendra Modi during the </a:t>
            </a:r>
            <a:r>
              <a:rPr lang="en-US" sz="5000" dirty="0" err="1">
                <a:solidFill>
                  <a:srgbClr val="2C2B71"/>
                </a:solidFill>
                <a:latin typeface="Anton"/>
              </a:rPr>
              <a:t>Rashtriya</a:t>
            </a:r>
            <a:r>
              <a:rPr lang="en-US" sz="5000" dirty="0">
                <a:solidFill>
                  <a:srgbClr val="2C2B71"/>
                </a:solidFill>
                <a:latin typeface="Anton"/>
              </a:rPr>
              <a:t> Ekta Divas held on 31 </a:t>
            </a:r>
            <a:r>
              <a:rPr lang="en-US" sz="5000" dirty="0" err="1">
                <a:solidFill>
                  <a:srgbClr val="2C2B71"/>
                </a:solidFill>
                <a:latin typeface="Anton"/>
              </a:rPr>
              <a:t>st</a:t>
            </a:r>
            <a:r>
              <a:rPr lang="en-US" sz="5000" dirty="0">
                <a:solidFill>
                  <a:srgbClr val="2C2B71"/>
                </a:solidFill>
                <a:latin typeface="Anton"/>
              </a:rPr>
              <a:t> October, 2015</a:t>
            </a:r>
          </a:p>
          <a:p>
            <a:pPr marL="1079500" lvl="1" indent="-539750" algn="just">
              <a:lnSpc>
                <a:spcPts val="7000"/>
              </a:lnSpc>
              <a:buFont typeface="Arial"/>
              <a:buChar char="•"/>
            </a:pPr>
            <a:r>
              <a:rPr lang="en-US" sz="5000" dirty="0">
                <a:solidFill>
                  <a:srgbClr val="2C2B71"/>
                </a:solidFill>
                <a:latin typeface="Anton"/>
              </a:rPr>
              <a:t>Hon’ble Prime Minister propounded that cultural diversity is a joy that ought to be celebrated through mutual interaction reciprocity between people of different States and UTs so that a common spirit of understanding resonates throughout the country</a:t>
            </a:r>
          </a:p>
        </p:txBody>
      </p:sp>
      <p:sp>
        <p:nvSpPr>
          <p:cNvPr id="4" name="TextBox 4"/>
          <p:cNvSpPr txBox="1"/>
          <p:nvPr/>
        </p:nvSpPr>
        <p:spPr>
          <a:xfrm>
            <a:off x="1028700" y="1318540"/>
            <a:ext cx="16583046" cy="1038225"/>
          </a:xfrm>
          <a:prstGeom prst="rect">
            <a:avLst/>
          </a:prstGeom>
        </p:spPr>
        <p:txBody>
          <a:bodyPr lIns="0" tIns="0" rIns="0" bIns="0" rtlCol="0" anchor="t">
            <a:spAutoFit/>
          </a:bodyPr>
          <a:lstStyle/>
          <a:p>
            <a:pPr algn="ctr">
              <a:lnSpc>
                <a:spcPts val="8100"/>
              </a:lnSpc>
            </a:pPr>
            <a:r>
              <a:rPr lang="en-US" sz="6750" spc="1350" dirty="0">
                <a:solidFill>
                  <a:srgbClr val="000000"/>
                </a:solidFill>
                <a:latin typeface="Glacial Indifference Bold"/>
              </a:rPr>
              <a:t>EK BHARAT SHRESHTA BHARAT</a:t>
            </a:r>
          </a:p>
        </p:txBody>
      </p:sp>
      <p:pic>
        <p:nvPicPr>
          <p:cNvPr id="5" name="Picture 4"/>
          <p:cNvPicPr>
            <a:picLocks noChangeAspect="1"/>
          </p:cNvPicPr>
          <p:nvPr/>
        </p:nvPicPr>
        <p:blipFill>
          <a:blip r:embed="rId3"/>
          <a:srcRect l="547" r="547" b="1989"/>
          <a:stretch>
            <a:fillRect/>
          </a:stretch>
        </p:blipFill>
        <p:spPr>
          <a:xfrm>
            <a:off x="8229600" y="357860"/>
            <a:ext cx="1219200" cy="1051840"/>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AutoShape 3"/>
            <p:cNvSpPr/>
            <p:nvPr/>
          </p:nvSpPr>
          <p:spPr>
            <a:xfrm>
              <a:off x="0" y="0"/>
              <a:ext cx="24384000" cy="6731000"/>
            </a:xfrm>
            <a:prstGeom prst="rect">
              <a:avLst/>
            </a:prstGeom>
            <a:solidFill>
              <a:srgbClr val="0274BF"/>
            </a:solidFill>
          </p:spPr>
        </p:sp>
        <p:pic>
          <p:nvPicPr>
            <p:cNvPr id="4" name="Picture 4"/>
            <p:cNvPicPr>
              <a:picLocks noChangeAspect="1"/>
            </p:cNvPicPr>
            <p:nvPr/>
          </p:nvPicPr>
          <p:blipFill>
            <a:blip r:embed="rId2"/>
            <a:srcRect t="16489" b="16489"/>
            <a:stretch>
              <a:fillRect/>
            </a:stretch>
          </p:blipFill>
          <p:spPr>
            <a:xfrm>
              <a:off x="0" y="6858000"/>
              <a:ext cx="8085667" cy="3365500"/>
            </a:xfrm>
            <a:prstGeom prst="rect">
              <a:avLst/>
            </a:prstGeom>
          </p:spPr>
        </p:pic>
        <p:pic>
          <p:nvPicPr>
            <p:cNvPr id="5" name="Picture 5"/>
            <p:cNvPicPr>
              <a:picLocks noChangeAspect="1"/>
            </p:cNvPicPr>
            <p:nvPr/>
          </p:nvPicPr>
          <p:blipFill>
            <a:blip r:embed="rId3"/>
            <a:srcRect t="12836" b="12836"/>
            <a:stretch>
              <a:fillRect/>
            </a:stretch>
          </p:blipFill>
          <p:spPr>
            <a:xfrm>
              <a:off x="0" y="10350500"/>
              <a:ext cx="8085667" cy="3365500"/>
            </a:xfrm>
            <a:prstGeom prst="rect">
              <a:avLst/>
            </a:prstGeom>
          </p:spPr>
        </p:pic>
        <p:pic>
          <p:nvPicPr>
            <p:cNvPr id="6" name="Picture 6"/>
            <p:cNvPicPr>
              <a:picLocks noChangeAspect="1"/>
            </p:cNvPicPr>
            <p:nvPr/>
          </p:nvPicPr>
          <p:blipFill>
            <a:blip r:embed="rId4"/>
            <a:srcRect t="9162" b="9162"/>
            <a:stretch>
              <a:fillRect/>
            </a:stretch>
          </p:blipFill>
          <p:spPr>
            <a:xfrm>
              <a:off x="8212667" y="6858000"/>
              <a:ext cx="16171333" cy="6858000"/>
            </a:xfrm>
            <a:prstGeom prst="rect">
              <a:avLst/>
            </a:prstGeom>
          </p:spPr>
        </p:pic>
      </p:grpSp>
      <p:sp>
        <p:nvSpPr>
          <p:cNvPr id="7" name="TextBox 7"/>
          <p:cNvSpPr txBox="1"/>
          <p:nvPr/>
        </p:nvSpPr>
        <p:spPr>
          <a:xfrm>
            <a:off x="330652" y="1788666"/>
            <a:ext cx="17626696" cy="2917433"/>
          </a:xfrm>
          <a:prstGeom prst="rect">
            <a:avLst/>
          </a:prstGeom>
        </p:spPr>
        <p:txBody>
          <a:bodyPr lIns="0" tIns="0" rIns="0" bIns="0" rtlCol="0" anchor="t">
            <a:spAutoFit/>
          </a:bodyPr>
          <a:lstStyle/>
          <a:p>
            <a:pPr algn="ctr">
              <a:lnSpc>
                <a:spcPts val="4645"/>
              </a:lnSpc>
              <a:spcBef>
                <a:spcPct val="0"/>
              </a:spcBef>
            </a:pPr>
            <a:r>
              <a:rPr lang="en-US" sz="3318" dirty="0">
                <a:solidFill>
                  <a:srgbClr val="FEFEFE"/>
                </a:solidFill>
                <a:latin typeface="Open Sans Bold"/>
              </a:rPr>
              <a:t>The Nehru Trophy Boat Tri Race is a popular </a:t>
            </a:r>
            <a:r>
              <a:rPr lang="en-US" sz="3318" dirty="0" err="1">
                <a:solidFill>
                  <a:srgbClr val="FEFEFE"/>
                </a:solidFill>
                <a:latin typeface="Open Sans Bold"/>
              </a:rPr>
              <a:t>Vallam</a:t>
            </a:r>
            <a:r>
              <a:rPr lang="en-US" sz="3318" dirty="0">
                <a:solidFill>
                  <a:srgbClr val="FEFEFE"/>
                </a:solidFill>
                <a:latin typeface="Open Sans Bold"/>
              </a:rPr>
              <a:t> Kali held in the </a:t>
            </a:r>
            <a:r>
              <a:rPr lang="en-US" sz="3318" dirty="0" err="1">
                <a:solidFill>
                  <a:srgbClr val="FEFEFE"/>
                </a:solidFill>
                <a:latin typeface="Open Sans Bold"/>
              </a:rPr>
              <a:t>Punnamada</a:t>
            </a:r>
            <a:r>
              <a:rPr lang="en-US" sz="3318" dirty="0">
                <a:solidFill>
                  <a:srgbClr val="FEFEFE"/>
                </a:solidFill>
                <a:latin typeface="Open Sans Bold"/>
              </a:rPr>
              <a:t> Lake near Alappuzha, Kerala, India. </a:t>
            </a:r>
            <a:r>
              <a:rPr lang="en-US" sz="3318" dirty="0" err="1">
                <a:solidFill>
                  <a:srgbClr val="FEFEFE"/>
                </a:solidFill>
                <a:latin typeface="Open Sans Bold"/>
              </a:rPr>
              <a:t>Vallam</a:t>
            </a:r>
            <a:r>
              <a:rPr lang="en-US" sz="3318" dirty="0">
                <a:solidFill>
                  <a:srgbClr val="FEFEFE"/>
                </a:solidFill>
                <a:latin typeface="Open Sans Bold"/>
              </a:rPr>
              <a:t> Kali or </a:t>
            </a:r>
            <a:r>
              <a:rPr lang="en-US" sz="3318" dirty="0" err="1">
                <a:solidFill>
                  <a:srgbClr val="FEFEFE"/>
                </a:solidFill>
                <a:latin typeface="Open Sans Bold"/>
              </a:rPr>
              <a:t>Vallamkaliy</a:t>
            </a:r>
            <a:r>
              <a:rPr lang="en-US" sz="3318" dirty="0">
                <a:solidFill>
                  <a:srgbClr val="FEFEFE"/>
                </a:solidFill>
                <a:latin typeface="Open Sans Bold"/>
              </a:rPr>
              <a:t> literally means boat play / game, but can be translated to boat race in English. The most popular event of the race is the competition of </a:t>
            </a:r>
            <a:r>
              <a:rPr lang="en-US" sz="3318" dirty="0" err="1">
                <a:solidFill>
                  <a:srgbClr val="FEFEFE"/>
                </a:solidFill>
                <a:latin typeface="Open Sans Bold"/>
              </a:rPr>
              <a:t>Chundan</a:t>
            </a:r>
            <a:r>
              <a:rPr lang="en-US" sz="3318" dirty="0">
                <a:solidFill>
                  <a:srgbClr val="FEFEFE"/>
                </a:solidFill>
                <a:latin typeface="Open Sans Bold"/>
              </a:rPr>
              <a:t> </a:t>
            </a:r>
            <a:r>
              <a:rPr lang="en-US" sz="3318" dirty="0" err="1">
                <a:solidFill>
                  <a:srgbClr val="FEFEFE"/>
                </a:solidFill>
                <a:latin typeface="Open Sans Bold"/>
              </a:rPr>
              <a:t>Vallams</a:t>
            </a:r>
            <a:r>
              <a:rPr lang="en-US" sz="3318" dirty="0">
                <a:solidFill>
                  <a:srgbClr val="FEFEFE"/>
                </a:solidFill>
                <a:latin typeface="Open Sans Bold"/>
              </a:rPr>
              <a:t> (snake boats). Hence the race is also known as Snake Boat Race in English. </a:t>
            </a:r>
          </a:p>
        </p:txBody>
      </p:sp>
      <p:sp>
        <p:nvSpPr>
          <p:cNvPr id="8" name="TextBox 8"/>
          <p:cNvSpPr txBox="1"/>
          <p:nvPr/>
        </p:nvSpPr>
        <p:spPr>
          <a:xfrm>
            <a:off x="3300189" y="598676"/>
            <a:ext cx="11687621" cy="1094740"/>
          </a:xfrm>
          <a:prstGeom prst="rect">
            <a:avLst/>
          </a:prstGeom>
        </p:spPr>
        <p:txBody>
          <a:bodyPr wrap="square" lIns="0" tIns="0" rIns="0" bIns="0" rtlCol="0" anchor="t">
            <a:spAutoFit/>
          </a:bodyPr>
          <a:lstStyle/>
          <a:p>
            <a:pPr algn="ctr">
              <a:lnSpc>
                <a:spcPts val="8960"/>
              </a:lnSpc>
              <a:spcBef>
                <a:spcPct val="0"/>
              </a:spcBef>
            </a:pPr>
            <a:r>
              <a:rPr lang="en-US" sz="6400" dirty="0">
                <a:solidFill>
                  <a:srgbClr val="FFFFFF"/>
                </a:solidFill>
                <a:latin typeface="Open Sans Light Bold"/>
              </a:rPr>
              <a:t>Nehru Trophy Boat Tri Race</a:t>
            </a:r>
          </a:p>
        </p:txBody>
      </p:sp>
      <p:pic>
        <p:nvPicPr>
          <p:cNvPr id="9" name="Picture 8"/>
          <p:cNvPicPr>
            <a:picLocks noChangeAspect="1"/>
          </p:cNvPicPr>
          <p:nvPr/>
        </p:nvPicPr>
        <p:blipFill>
          <a:blip r:embed="rId5"/>
          <a:srcRect l="547" r="547" b="1989"/>
          <a:stretch>
            <a:fillRect/>
          </a:stretch>
        </p:blipFill>
        <p:spPr>
          <a:xfrm>
            <a:off x="16028305" y="394675"/>
            <a:ext cx="1219200" cy="105184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a:blip r:embed="rId2"/>
          <a:srcRect t="12306" b="12306"/>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0" y="647700"/>
            <a:ext cx="4348134" cy="1184400"/>
          </a:xfrm>
          <a:prstGeom prst="rect">
            <a:avLst/>
          </a:prstGeom>
        </p:spPr>
        <p:txBody>
          <a:bodyPr lIns="0" tIns="0" rIns="0" bIns="0" rtlCol="0" anchor="t">
            <a:spAutoFit/>
          </a:bodyPr>
          <a:lstStyle/>
          <a:p>
            <a:pPr algn="ctr">
              <a:lnSpc>
                <a:spcPts val="8852"/>
              </a:lnSpc>
            </a:pPr>
            <a:r>
              <a:rPr lang="en-US" sz="8852" dirty="0">
                <a:solidFill>
                  <a:srgbClr val="0274BF"/>
                </a:solidFill>
                <a:latin typeface="Horta Bold"/>
              </a:rPr>
              <a:t>RIVERS</a:t>
            </a:r>
          </a:p>
        </p:txBody>
      </p:sp>
      <p:sp>
        <p:nvSpPr>
          <p:cNvPr id="3" name="TextBox 3"/>
          <p:cNvSpPr txBox="1"/>
          <p:nvPr/>
        </p:nvSpPr>
        <p:spPr>
          <a:xfrm>
            <a:off x="1028700" y="1625663"/>
            <a:ext cx="16996008" cy="8272714"/>
          </a:xfrm>
          <a:prstGeom prst="rect">
            <a:avLst/>
          </a:prstGeom>
        </p:spPr>
        <p:txBody>
          <a:bodyPr lIns="0" tIns="0" rIns="0" bIns="0" rtlCol="0" anchor="t">
            <a:spAutoFit/>
          </a:bodyPr>
          <a:lstStyle/>
          <a:p>
            <a:pPr algn="just">
              <a:lnSpc>
                <a:spcPts val="5880"/>
              </a:lnSpc>
              <a:spcBef>
                <a:spcPct val="0"/>
              </a:spcBef>
            </a:pPr>
            <a:r>
              <a:rPr lang="en-US" sz="4200" dirty="0">
                <a:solidFill>
                  <a:srgbClr val="2C2B71"/>
                </a:solidFill>
                <a:latin typeface="Open Sans Bold"/>
              </a:rPr>
              <a:t>There are 44 rivers in Kerala, all but three originating in the Western Ghats. 41 of them flow westward and 3 eastward. The rivers of Kerala are small, in terms of length, breadth and water discharge. The rivers flow faster, owing to the hilly terrain and as the short distance between the Western Ghats and the sea. All the rivers are entirely monsoon-fed and many of them shrink into rivulets or dry up completely during summer. </a:t>
            </a:r>
            <a:r>
              <a:rPr lang="en-US" sz="4200" dirty="0" err="1">
                <a:solidFill>
                  <a:srgbClr val="2C2B71"/>
                </a:solidFill>
                <a:latin typeface="Open Sans Bold"/>
              </a:rPr>
              <a:t>Periyar</a:t>
            </a:r>
            <a:r>
              <a:rPr lang="en-US" sz="4200" dirty="0">
                <a:solidFill>
                  <a:srgbClr val="2C2B71"/>
                </a:solidFill>
                <a:latin typeface="Open Sans Bold"/>
              </a:rPr>
              <a:t> River is the biggest river in Kerala with a length of 244kms. Originating from the </a:t>
            </a:r>
            <a:r>
              <a:rPr lang="en-US" sz="4200" dirty="0" err="1">
                <a:solidFill>
                  <a:srgbClr val="2C2B71"/>
                </a:solidFill>
                <a:latin typeface="Open Sans Bold"/>
              </a:rPr>
              <a:t>Sivagiri</a:t>
            </a:r>
            <a:r>
              <a:rPr lang="en-US" sz="4200" dirty="0">
                <a:solidFill>
                  <a:srgbClr val="2C2B71"/>
                </a:solidFill>
                <a:latin typeface="Open Sans Bold"/>
              </a:rPr>
              <a:t> Hills, this river flows through the </a:t>
            </a:r>
            <a:r>
              <a:rPr lang="en-US" sz="4200" dirty="0" err="1">
                <a:solidFill>
                  <a:srgbClr val="2C2B71"/>
                </a:solidFill>
                <a:latin typeface="Open Sans Bold"/>
              </a:rPr>
              <a:t>Periyar</a:t>
            </a:r>
            <a:r>
              <a:rPr lang="en-US" sz="4200" dirty="0">
                <a:solidFill>
                  <a:srgbClr val="2C2B71"/>
                </a:solidFill>
                <a:latin typeface="Open Sans Bold"/>
              </a:rPr>
              <a:t> National Park and finally into the </a:t>
            </a:r>
            <a:r>
              <a:rPr lang="en-US" sz="4200" dirty="0" err="1">
                <a:solidFill>
                  <a:srgbClr val="2C2B71"/>
                </a:solidFill>
                <a:latin typeface="Open Sans Bold"/>
              </a:rPr>
              <a:t>Periyar</a:t>
            </a:r>
            <a:r>
              <a:rPr lang="en-US" sz="4200" dirty="0">
                <a:solidFill>
                  <a:srgbClr val="2C2B71"/>
                </a:solidFill>
                <a:latin typeface="Open Sans Bold"/>
              </a:rPr>
              <a:t> Lake.</a:t>
            </a:r>
          </a:p>
        </p:txBody>
      </p:sp>
      <p:pic>
        <p:nvPicPr>
          <p:cNvPr id="4" name="Picture 3"/>
          <p:cNvPicPr>
            <a:picLocks noChangeAspect="1"/>
          </p:cNvPicPr>
          <p:nvPr/>
        </p:nvPicPr>
        <p:blipFill>
          <a:blip r:embed="rId3"/>
          <a:srcRect l="547" r="547" b="1989"/>
          <a:stretch>
            <a:fillRect/>
          </a:stretch>
        </p:blipFill>
        <p:spPr>
          <a:xfrm>
            <a:off x="16078200" y="205840"/>
            <a:ext cx="1219200" cy="105184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1028700"/>
            <a:ext cx="18288000" cy="9258300"/>
            <a:chOff x="0" y="0"/>
            <a:chExt cx="24384000" cy="12344400"/>
          </a:xfrm>
        </p:grpSpPr>
        <p:pic>
          <p:nvPicPr>
            <p:cNvPr id="3" name="Picture 3"/>
            <p:cNvPicPr>
              <a:picLocks noChangeAspect="1"/>
            </p:cNvPicPr>
            <p:nvPr/>
          </p:nvPicPr>
          <p:blipFill>
            <a:blip r:embed="rId2"/>
            <a:srcRect l="984" r="984"/>
            <a:stretch>
              <a:fillRect/>
            </a:stretch>
          </p:blipFill>
          <p:spPr>
            <a:xfrm>
              <a:off x="0" y="0"/>
              <a:ext cx="12128500" cy="6108700"/>
            </a:xfrm>
            <a:prstGeom prst="rect">
              <a:avLst/>
            </a:prstGeom>
          </p:spPr>
        </p:pic>
        <p:pic>
          <p:nvPicPr>
            <p:cNvPr id="4" name="Picture 4"/>
            <p:cNvPicPr>
              <a:picLocks noChangeAspect="1"/>
            </p:cNvPicPr>
            <p:nvPr/>
          </p:nvPicPr>
          <p:blipFill>
            <a:blip r:embed="rId3"/>
            <a:srcRect t="11671" b="11671"/>
            <a:stretch>
              <a:fillRect/>
            </a:stretch>
          </p:blipFill>
          <p:spPr>
            <a:xfrm>
              <a:off x="12255500" y="0"/>
              <a:ext cx="12128500" cy="6108700"/>
            </a:xfrm>
            <a:prstGeom prst="rect">
              <a:avLst/>
            </a:prstGeom>
          </p:spPr>
        </p:pic>
        <p:pic>
          <p:nvPicPr>
            <p:cNvPr id="5" name="Picture 5"/>
            <p:cNvPicPr>
              <a:picLocks noChangeAspect="1"/>
            </p:cNvPicPr>
            <p:nvPr/>
          </p:nvPicPr>
          <p:blipFill>
            <a:blip r:embed="rId4"/>
            <a:srcRect t="9592" b="9592"/>
            <a:stretch>
              <a:fillRect/>
            </a:stretch>
          </p:blipFill>
          <p:spPr>
            <a:xfrm>
              <a:off x="0" y="6235700"/>
              <a:ext cx="12128500" cy="6108700"/>
            </a:xfrm>
            <a:prstGeom prst="rect">
              <a:avLst/>
            </a:prstGeom>
          </p:spPr>
        </p:pic>
        <p:pic>
          <p:nvPicPr>
            <p:cNvPr id="6" name="Picture 6"/>
            <p:cNvPicPr>
              <a:picLocks noChangeAspect="1"/>
            </p:cNvPicPr>
            <p:nvPr/>
          </p:nvPicPr>
          <p:blipFill>
            <a:blip r:embed="rId5"/>
            <a:srcRect t="5029" b="5029"/>
            <a:stretch>
              <a:fillRect/>
            </a:stretch>
          </p:blipFill>
          <p:spPr>
            <a:xfrm>
              <a:off x="12255500" y="6235700"/>
              <a:ext cx="12128500" cy="6108700"/>
            </a:xfrm>
            <a:prstGeom prst="rect">
              <a:avLst/>
            </a:prstGeom>
          </p:spPr>
        </p:pic>
      </p:grpSp>
      <p:sp>
        <p:nvSpPr>
          <p:cNvPr id="7" name="TextBox 7"/>
          <p:cNvSpPr txBox="1"/>
          <p:nvPr/>
        </p:nvSpPr>
        <p:spPr>
          <a:xfrm>
            <a:off x="2085039" y="4431030"/>
            <a:ext cx="4259461" cy="712470"/>
          </a:xfrm>
          <a:prstGeom prst="rect">
            <a:avLst/>
          </a:prstGeom>
        </p:spPr>
        <p:txBody>
          <a:bodyPr lIns="0" tIns="0" rIns="0" bIns="0" rtlCol="0" anchor="t">
            <a:spAutoFit/>
          </a:bodyPr>
          <a:lstStyle/>
          <a:p>
            <a:pPr algn="ctr">
              <a:lnSpc>
                <a:spcPts val="5880"/>
              </a:lnSpc>
              <a:spcBef>
                <a:spcPct val="0"/>
              </a:spcBef>
            </a:pPr>
            <a:r>
              <a:rPr lang="en-US" sz="4200">
                <a:solidFill>
                  <a:srgbClr val="FEFEFE"/>
                </a:solidFill>
                <a:latin typeface="Open Sans Bold"/>
              </a:rPr>
              <a:t>Bharathapuzha </a:t>
            </a:r>
          </a:p>
        </p:txBody>
      </p:sp>
      <p:sp>
        <p:nvSpPr>
          <p:cNvPr id="8" name="TextBox 8"/>
          <p:cNvSpPr txBox="1"/>
          <p:nvPr/>
        </p:nvSpPr>
        <p:spPr>
          <a:xfrm>
            <a:off x="3118777" y="9012555"/>
            <a:ext cx="2191984"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Pamba</a:t>
            </a:r>
            <a:endParaRPr lang="en-US" sz="4200" dirty="0">
              <a:solidFill>
                <a:srgbClr val="FEFEFE"/>
              </a:solidFill>
              <a:latin typeface="Open Sans Bold"/>
            </a:endParaRPr>
          </a:p>
        </p:txBody>
      </p:sp>
      <p:sp>
        <p:nvSpPr>
          <p:cNvPr id="9" name="TextBox 9"/>
          <p:cNvSpPr txBox="1"/>
          <p:nvPr/>
        </p:nvSpPr>
        <p:spPr>
          <a:xfrm>
            <a:off x="12584277" y="9012555"/>
            <a:ext cx="2311069"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Chaliyar</a:t>
            </a:r>
            <a:endParaRPr lang="en-US" sz="4200" dirty="0">
              <a:solidFill>
                <a:srgbClr val="FEFEFE"/>
              </a:solidFill>
              <a:latin typeface="Open Sans Bold"/>
            </a:endParaRPr>
          </a:p>
        </p:txBody>
      </p:sp>
      <p:sp>
        <p:nvSpPr>
          <p:cNvPr id="10" name="TextBox 10"/>
          <p:cNvSpPr txBox="1"/>
          <p:nvPr/>
        </p:nvSpPr>
        <p:spPr>
          <a:xfrm>
            <a:off x="12773350" y="4431030"/>
            <a:ext cx="2416061"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Periyar</a:t>
            </a:r>
            <a:endParaRPr lang="en-US" sz="4200" dirty="0">
              <a:solidFill>
                <a:srgbClr val="FEFEFE"/>
              </a:solidFill>
              <a:latin typeface="Open Sans Bold"/>
            </a:endParaRPr>
          </a:p>
        </p:txBody>
      </p:sp>
      <p:sp>
        <p:nvSpPr>
          <p:cNvPr id="11" name="TextBox 11"/>
          <p:cNvSpPr txBox="1"/>
          <p:nvPr/>
        </p:nvSpPr>
        <p:spPr>
          <a:xfrm>
            <a:off x="86064" y="107498"/>
            <a:ext cx="6416706" cy="712470"/>
          </a:xfrm>
          <a:prstGeom prst="rect">
            <a:avLst/>
          </a:prstGeom>
        </p:spPr>
        <p:txBody>
          <a:bodyPr lIns="0" tIns="0" rIns="0" bIns="0" rtlCol="0" anchor="t">
            <a:spAutoFit/>
          </a:bodyPr>
          <a:lstStyle/>
          <a:p>
            <a:pPr algn="ctr">
              <a:lnSpc>
                <a:spcPts val="5880"/>
              </a:lnSpc>
              <a:spcBef>
                <a:spcPct val="0"/>
              </a:spcBef>
            </a:pPr>
            <a:r>
              <a:rPr lang="en-US" sz="4200">
                <a:solidFill>
                  <a:srgbClr val="2C2B71"/>
                </a:solidFill>
                <a:latin typeface="Open Sans Bold"/>
              </a:rPr>
              <a:t>Major Rivers in Kerala</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a:blip r:embed="rId2"/>
          <a:srcRect t="12500" b="12500"/>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831785" y="3586162"/>
            <a:ext cx="14624430" cy="3057525"/>
          </a:xfrm>
          <a:prstGeom prst="rect">
            <a:avLst/>
          </a:prstGeom>
        </p:spPr>
        <p:txBody>
          <a:bodyPr lIns="0" tIns="0" rIns="0" bIns="0" rtlCol="0" anchor="t">
            <a:spAutoFit/>
          </a:bodyPr>
          <a:lstStyle/>
          <a:p>
            <a:pPr algn="ctr">
              <a:lnSpc>
                <a:spcPts val="11025"/>
              </a:lnSpc>
            </a:pPr>
            <a:r>
              <a:rPr lang="en-US" sz="10500">
                <a:solidFill>
                  <a:srgbClr val="000000"/>
                </a:solidFill>
                <a:latin typeface="Kollektif"/>
              </a:rPr>
              <a:t>The Famous Dams and Reservoirs in Kerala</a:t>
            </a:r>
          </a:p>
        </p:txBody>
      </p:sp>
      <p:sp>
        <p:nvSpPr>
          <p:cNvPr id="3" name="TextBox 3"/>
          <p:cNvSpPr txBox="1"/>
          <p:nvPr/>
        </p:nvSpPr>
        <p:spPr>
          <a:xfrm>
            <a:off x="6855393" y="5733700"/>
            <a:ext cx="4577214" cy="419100"/>
          </a:xfrm>
          <a:prstGeom prst="rect">
            <a:avLst/>
          </a:prstGeom>
        </p:spPr>
        <p:txBody>
          <a:bodyPr lIns="0" tIns="0" rIns="0" bIns="0" rtlCol="0" anchor="t">
            <a:spAutoFit/>
          </a:bodyPr>
          <a:lstStyle/>
          <a:p>
            <a:pPr algn="ctr">
              <a:lnSpc>
                <a:spcPts val="3375"/>
              </a:lnSpc>
            </a:pPr>
            <a:endParaRPr/>
          </a:p>
        </p:txBody>
      </p:sp>
      <p:pic>
        <p:nvPicPr>
          <p:cNvPr id="4" name="Picture 3"/>
          <p:cNvPicPr>
            <a:picLocks noChangeAspect="1"/>
          </p:cNvPicPr>
          <p:nvPr/>
        </p:nvPicPr>
        <p:blipFill>
          <a:blip r:embed="rId3"/>
          <a:srcRect l="547" r="547" b="1989"/>
          <a:stretch>
            <a:fillRect/>
          </a:stretch>
        </p:blipFill>
        <p:spPr>
          <a:xfrm>
            <a:off x="8839200" y="1181100"/>
            <a:ext cx="1524000" cy="144780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7259554"/>
            <a:chOff x="0" y="0"/>
            <a:chExt cx="24384000" cy="9679406"/>
          </a:xfrm>
        </p:grpSpPr>
        <p:pic>
          <p:nvPicPr>
            <p:cNvPr id="3" name="Picture 3"/>
            <p:cNvPicPr>
              <a:picLocks noChangeAspect="1"/>
            </p:cNvPicPr>
            <p:nvPr/>
          </p:nvPicPr>
          <p:blipFill>
            <a:blip r:embed="rId2"/>
            <a:srcRect t="18178" b="28893"/>
            <a:stretch>
              <a:fillRect/>
            </a:stretch>
          </p:blipFill>
          <p:spPr>
            <a:xfrm>
              <a:off x="0" y="0"/>
              <a:ext cx="24384000" cy="9679406"/>
            </a:xfrm>
            <a:prstGeom prst="rect">
              <a:avLst/>
            </a:prstGeom>
          </p:spPr>
        </p:pic>
      </p:grpSp>
      <p:sp>
        <p:nvSpPr>
          <p:cNvPr id="4" name="TextBox 4"/>
          <p:cNvSpPr txBox="1"/>
          <p:nvPr/>
        </p:nvSpPr>
        <p:spPr>
          <a:xfrm>
            <a:off x="14896494" y="6351415"/>
            <a:ext cx="3068389" cy="712470"/>
          </a:xfrm>
          <a:prstGeom prst="rect">
            <a:avLst/>
          </a:prstGeom>
        </p:spPr>
        <p:txBody>
          <a:bodyPr lIns="0" tIns="0" rIns="0" bIns="0" rtlCol="0" anchor="t">
            <a:spAutoFit/>
          </a:bodyPr>
          <a:lstStyle/>
          <a:p>
            <a:pPr algn="ctr">
              <a:lnSpc>
                <a:spcPts val="5880"/>
              </a:lnSpc>
              <a:spcBef>
                <a:spcPct val="0"/>
              </a:spcBef>
            </a:pPr>
            <a:r>
              <a:rPr lang="en-US" sz="4200">
                <a:solidFill>
                  <a:srgbClr val="FEFEFE"/>
                </a:solidFill>
                <a:latin typeface="Open Sans Bold"/>
              </a:rPr>
              <a:t>Idukki Dam</a:t>
            </a:r>
          </a:p>
        </p:txBody>
      </p:sp>
      <p:sp>
        <p:nvSpPr>
          <p:cNvPr id="5" name="TextBox 5"/>
          <p:cNvSpPr txBox="1"/>
          <p:nvPr/>
        </p:nvSpPr>
        <p:spPr>
          <a:xfrm>
            <a:off x="0" y="7499043"/>
            <a:ext cx="18288000" cy="2527935"/>
          </a:xfrm>
          <a:prstGeom prst="rect">
            <a:avLst/>
          </a:prstGeom>
        </p:spPr>
        <p:txBody>
          <a:bodyPr lIns="0" tIns="0" rIns="0" bIns="0" rtlCol="0" anchor="t">
            <a:spAutoFit/>
          </a:bodyPr>
          <a:lstStyle/>
          <a:p>
            <a:pPr algn="ctr">
              <a:lnSpc>
                <a:spcPts val="5040"/>
              </a:lnSpc>
              <a:spcBef>
                <a:spcPct val="0"/>
              </a:spcBef>
            </a:pPr>
            <a:r>
              <a:rPr lang="en-US" sz="3600">
                <a:solidFill>
                  <a:srgbClr val="2C2B71"/>
                </a:solidFill>
                <a:latin typeface="Open Sans Bold"/>
              </a:rPr>
              <a:t>Idukki Dam stands between the two mountains and one of the highest arch dams in Asia. The Idukki Dam along with two other dams at Cheruthoni and Kulamavu are constructed across the Periyar river and identified as an ideal spot to promote hydel tourism in Kerala.</a:t>
            </a:r>
          </a:p>
        </p:txBody>
      </p:sp>
      <p:pic>
        <p:nvPicPr>
          <p:cNvPr id="6" name="Picture 5"/>
          <p:cNvPicPr>
            <a:picLocks noChangeAspect="1"/>
          </p:cNvPicPr>
          <p:nvPr/>
        </p:nvPicPr>
        <p:blipFill>
          <a:blip r:embed="rId3"/>
          <a:srcRect l="547" r="547" b="1989"/>
          <a:stretch>
            <a:fillRect/>
          </a:stretch>
        </p:blipFill>
        <p:spPr>
          <a:xfrm>
            <a:off x="16420528" y="342900"/>
            <a:ext cx="1219200" cy="105184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0398" r="6701"/>
          <a:stretch>
            <a:fillRect/>
          </a:stretch>
        </p:blipFill>
        <p:spPr>
          <a:xfrm>
            <a:off x="120077" y="0"/>
            <a:ext cx="10248383" cy="10287000"/>
          </a:xfrm>
          <a:prstGeom prst="rect">
            <a:avLst/>
          </a:prstGeom>
        </p:spPr>
      </p:pic>
      <p:sp>
        <p:nvSpPr>
          <p:cNvPr id="3" name="TextBox 3"/>
          <p:cNvSpPr txBox="1"/>
          <p:nvPr/>
        </p:nvSpPr>
        <p:spPr>
          <a:xfrm>
            <a:off x="14868" y="1224861"/>
            <a:ext cx="5229401"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2C2B71"/>
                </a:solidFill>
                <a:latin typeface="Open Sans Bold"/>
              </a:rPr>
              <a:t>Malampuzha</a:t>
            </a:r>
            <a:r>
              <a:rPr lang="en-US" sz="4200" dirty="0">
                <a:solidFill>
                  <a:srgbClr val="2C2B71"/>
                </a:solidFill>
                <a:latin typeface="Open Sans Bold"/>
              </a:rPr>
              <a:t> Dam</a:t>
            </a:r>
          </a:p>
        </p:txBody>
      </p:sp>
      <p:sp>
        <p:nvSpPr>
          <p:cNvPr id="4" name="TextBox 4"/>
          <p:cNvSpPr txBox="1"/>
          <p:nvPr/>
        </p:nvSpPr>
        <p:spPr>
          <a:xfrm>
            <a:off x="10668000" y="1581096"/>
            <a:ext cx="7076315" cy="7516097"/>
          </a:xfrm>
          <a:prstGeom prst="rect">
            <a:avLst/>
          </a:prstGeom>
        </p:spPr>
        <p:txBody>
          <a:bodyPr lIns="0" tIns="0" rIns="0" bIns="0" rtlCol="0" anchor="t">
            <a:spAutoFit/>
          </a:bodyPr>
          <a:lstStyle/>
          <a:p>
            <a:pPr algn="just">
              <a:lnSpc>
                <a:spcPts val="5880"/>
              </a:lnSpc>
              <a:spcBef>
                <a:spcPct val="0"/>
              </a:spcBef>
            </a:pPr>
            <a:r>
              <a:rPr lang="en-US" sz="4200" dirty="0" err="1">
                <a:solidFill>
                  <a:srgbClr val="2C2B71"/>
                </a:solidFill>
                <a:latin typeface="Open Sans Bold"/>
              </a:rPr>
              <a:t>Malampuzha</a:t>
            </a:r>
            <a:r>
              <a:rPr lang="en-US" sz="4200" dirty="0">
                <a:solidFill>
                  <a:srgbClr val="2C2B71"/>
                </a:solidFill>
                <a:latin typeface="Open Sans Bold"/>
              </a:rPr>
              <a:t> Dam is located on the foot hills of the Western Ghats and is the largest reservoir in Kerala state. The </a:t>
            </a:r>
            <a:r>
              <a:rPr lang="en-US" sz="4200" dirty="0" err="1">
                <a:solidFill>
                  <a:srgbClr val="2C2B71"/>
                </a:solidFill>
                <a:latin typeface="Open Sans Bold"/>
              </a:rPr>
              <a:t>Malampuzha</a:t>
            </a:r>
            <a:r>
              <a:rPr lang="en-US" sz="4200" dirty="0">
                <a:solidFill>
                  <a:srgbClr val="2C2B71"/>
                </a:solidFill>
                <a:latin typeface="Open Sans Bold"/>
              </a:rPr>
              <a:t> Dam and reservoir has tourist gardens</a:t>
            </a:r>
            <a:r>
              <a:rPr lang="en-US" sz="4200" dirty="0" smtClean="0">
                <a:solidFill>
                  <a:srgbClr val="2C2B71"/>
                </a:solidFill>
                <a:latin typeface="Open Sans Bold"/>
              </a:rPr>
              <a:t>, amusement </a:t>
            </a:r>
            <a:r>
              <a:rPr lang="en-US" sz="4200" dirty="0">
                <a:solidFill>
                  <a:srgbClr val="2C2B71"/>
                </a:solidFill>
                <a:latin typeface="Open Sans Bold"/>
              </a:rPr>
              <a:t>parks</a:t>
            </a:r>
            <a:r>
              <a:rPr lang="en-US" sz="4200" dirty="0" smtClean="0">
                <a:solidFill>
                  <a:srgbClr val="2C2B71"/>
                </a:solidFill>
                <a:latin typeface="Open Sans Bold"/>
              </a:rPr>
              <a:t>, rock </a:t>
            </a:r>
            <a:r>
              <a:rPr lang="en-US" sz="4200" dirty="0">
                <a:solidFill>
                  <a:srgbClr val="2C2B71"/>
                </a:solidFill>
                <a:latin typeface="Open Sans Bold"/>
              </a:rPr>
              <a:t>garden and ropeway.</a:t>
            </a:r>
          </a:p>
        </p:txBody>
      </p:sp>
      <p:pic>
        <p:nvPicPr>
          <p:cNvPr id="5" name="Picture 4"/>
          <p:cNvPicPr>
            <a:picLocks noChangeAspect="1"/>
          </p:cNvPicPr>
          <p:nvPr/>
        </p:nvPicPr>
        <p:blipFill>
          <a:blip r:embed="rId3"/>
          <a:srcRect l="547" r="547" b="1989"/>
          <a:stretch>
            <a:fillRect/>
          </a:stretch>
        </p:blipFill>
        <p:spPr>
          <a:xfrm>
            <a:off x="7848600" y="342900"/>
            <a:ext cx="1219200" cy="105184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r="21205"/>
          <a:stretch>
            <a:fillRect/>
          </a:stretch>
        </p:blipFill>
        <p:spPr>
          <a:xfrm>
            <a:off x="7480552" y="0"/>
            <a:ext cx="10807448" cy="10287000"/>
          </a:xfrm>
          <a:prstGeom prst="rect">
            <a:avLst/>
          </a:prstGeom>
        </p:spPr>
      </p:pic>
      <p:sp>
        <p:nvSpPr>
          <p:cNvPr id="3" name="TextBox 3"/>
          <p:cNvSpPr txBox="1"/>
          <p:nvPr/>
        </p:nvSpPr>
        <p:spPr>
          <a:xfrm>
            <a:off x="12039600" y="8835390"/>
            <a:ext cx="5650783"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Mullaperiyar</a:t>
            </a:r>
            <a:r>
              <a:rPr lang="en-US" sz="4200" dirty="0">
                <a:solidFill>
                  <a:srgbClr val="FEFEFE"/>
                </a:solidFill>
                <a:latin typeface="Open Sans Bold"/>
              </a:rPr>
              <a:t> Dam</a:t>
            </a:r>
          </a:p>
        </p:txBody>
      </p:sp>
      <p:sp>
        <p:nvSpPr>
          <p:cNvPr id="4" name="TextBox 4"/>
          <p:cNvSpPr txBox="1"/>
          <p:nvPr/>
        </p:nvSpPr>
        <p:spPr>
          <a:xfrm>
            <a:off x="304800" y="250525"/>
            <a:ext cx="6882935" cy="9785949"/>
          </a:xfrm>
          <a:prstGeom prst="rect">
            <a:avLst/>
          </a:prstGeom>
        </p:spPr>
        <p:txBody>
          <a:bodyPr wrap="square" lIns="0" tIns="0" rIns="0" bIns="0" rtlCol="0" anchor="t">
            <a:spAutoFit/>
          </a:bodyPr>
          <a:lstStyle/>
          <a:p>
            <a:pPr algn="just">
              <a:lnSpc>
                <a:spcPts val="5880"/>
              </a:lnSpc>
              <a:spcBef>
                <a:spcPct val="0"/>
              </a:spcBef>
            </a:pPr>
            <a:r>
              <a:rPr lang="en-US" sz="4200" dirty="0" err="1">
                <a:solidFill>
                  <a:srgbClr val="2C2B71"/>
                </a:solidFill>
                <a:latin typeface="Open Sans Bold"/>
              </a:rPr>
              <a:t>Mullaperiyar</a:t>
            </a:r>
            <a:r>
              <a:rPr lang="en-US" sz="4200" dirty="0">
                <a:solidFill>
                  <a:srgbClr val="2C2B71"/>
                </a:solidFill>
                <a:latin typeface="Open Sans Bold"/>
              </a:rPr>
              <a:t> masonry gravity dam is constructed on the </a:t>
            </a:r>
            <a:r>
              <a:rPr lang="en-US" sz="4200" dirty="0" err="1">
                <a:solidFill>
                  <a:srgbClr val="2C2B71"/>
                </a:solidFill>
                <a:latin typeface="Open Sans Bold"/>
              </a:rPr>
              <a:t>Periyar</a:t>
            </a:r>
            <a:r>
              <a:rPr lang="en-US" sz="4200" dirty="0">
                <a:solidFill>
                  <a:srgbClr val="2C2B71"/>
                </a:solidFill>
                <a:latin typeface="Open Sans Bold"/>
              </a:rPr>
              <a:t> river and Kerala’s most famous tourist destination </a:t>
            </a:r>
            <a:r>
              <a:rPr lang="en-US" sz="4200" dirty="0" err="1">
                <a:solidFill>
                  <a:srgbClr val="2C2B71"/>
                </a:solidFill>
                <a:latin typeface="Open Sans Bold"/>
              </a:rPr>
              <a:t>Thekkady</a:t>
            </a:r>
            <a:r>
              <a:rPr lang="en-US" sz="4200" dirty="0">
                <a:solidFill>
                  <a:srgbClr val="2C2B71"/>
                </a:solidFill>
                <a:latin typeface="Open Sans Bold"/>
              </a:rPr>
              <a:t> is located around the dam’s reservoir. Dam reservoir is home to different kinds of mammals including Indian </a:t>
            </a:r>
            <a:r>
              <a:rPr lang="en-US" sz="4200" dirty="0" err="1">
                <a:solidFill>
                  <a:srgbClr val="2C2B71"/>
                </a:solidFill>
                <a:latin typeface="Open Sans Bold"/>
              </a:rPr>
              <a:t>elephants,India</a:t>
            </a:r>
            <a:r>
              <a:rPr lang="en-US" sz="4200" dirty="0">
                <a:solidFill>
                  <a:srgbClr val="2C2B71"/>
                </a:solidFill>
                <a:latin typeface="Open Sans Bold"/>
              </a:rPr>
              <a:t> bison and Indian wild dogs.</a:t>
            </a:r>
          </a:p>
        </p:txBody>
      </p:sp>
      <p:pic>
        <p:nvPicPr>
          <p:cNvPr id="5" name="Picture 4"/>
          <p:cNvPicPr>
            <a:picLocks noChangeAspect="1"/>
          </p:cNvPicPr>
          <p:nvPr/>
        </p:nvPicPr>
        <p:blipFill>
          <a:blip r:embed="rId3"/>
          <a:srcRect l="547" r="547" b="1989"/>
          <a:stretch>
            <a:fillRect/>
          </a:stretch>
        </p:blipFill>
        <p:spPr>
          <a:xfrm>
            <a:off x="16306800" y="237825"/>
            <a:ext cx="1219200" cy="105184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t="7907" b="7907"/>
            <a:stretch>
              <a:fillRect/>
            </a:stretch>
          </p:blipFill>
          <p:spPr>
            <a:xfrm>
              <a:off x="0" y="0"/>
              <a:ext cx="12128500" cy="6794500"/>
            </a:xfrm>
            <a:prstGeom prst="rect">
              <a:avLst/>
            </a:prstGeom>
          </p:spPr>
        </p:pic>
        <p:pic>
          <p:nvPicPr>
            <p:cNvPr id="4" name="Picture 4"/>
            <p:cNvPicPr>
              <a:picLocks noChangeAspect="1"/>
            </p:cNvPicPr>
            <p:nvPr/>
          </p:nvPicPr>
          <p:blipFill>
            <a:blip r:embed="rId3"/>
            <a:srcRect l="5373" r="5373"/>
            <a:stretch>
              <a:fillRect/>
            </a:stretch>
          </p:blipFill>
          <p:spPr>
            <a:xfrm>
              <a:off x="12255500" y="0"/>
              <a:ext cx="12128500" cy="6794500"/>
            </a:xfrm>
            <a:prstGeom prst="rect">
              <a:avLst/>
            </a:prstGeom>
          </p:spPr>
        </p:pic>
        <p:sp>
          <p:nvSpPr>
            <p:cNvPr id="5" name="AutoShape 5"/>
            <p:cNvSpPr/>
            <p:nvPr/>
          </p:nvSpPr>
          <p:spPr>
            <a:xfrm>
              <a:off x="0" y="6921500"/>
              <a:ext cx="24384000" cy="6794500"/>
            </a:xfrm>
            <a:prstGeom prst="rect">
              <a:avLst/>
            </a:prstGeom>
            <a:solidFill>
              <a:srgbClr val="D9D9D9"/>
            </a:solidFill>
          </p:spPr>
        </p:sp>
      </p:grpSp>
      <p:sp>
        <p:nvSpPr>
          <p:cNvPr id="6" name="TextBox 6"/>
          <p:cNvSpPr txBox="1"/>
          <p:nvPr/>
        </p:nvSpPr>
        <p:spPr>
          <a:xfrm>
            <a:off x="6377508" y="6188133"/>
            <a:ext cx="6043092" cy="712470"/>
          </a:xfrm>
          <a:prstGeom prst="rect">
            <a:avLst/>
          </a:prstGeom>
        </p:spPr>
        <p:txBody>
          <a:bodyPr wrap="square" lIns="0" tIns="0" rIns="0" bIns="0" rtlCol="0" anchor="t">
            <a:spAutoFit/>
          </a:bodyPr>
          <a:lstStyle/>
          <a:p>
            <a:pPr algn="ctr">
              <a:lnSpc>
                <a:spcPts val="5880"/>
              </a:lnSpc>
              <a:spcBef>
                <a:spcPct val="0"/>
              </a:spcBef>
            </a:pPr>
            <a:r>
              <a:rPr lang="en-US" sz="4200" dirty="0">
                <a:solidFill>
                  <a:srgbClr val="2C2B71"/>
                </a:solidFill>
                <a:latin typeface="Open Sans Bold"/>
              </a:rPr>
              <a:t>Banasura Sagar Dam</a:t>
            </a:r>
          </a:p>
        </p:txBody>
      </p:sp>
      <p:sp>
        <p:nvSpPr>
          <p:cNvPr id="7" name="TextBox 7"/>
          <p:cNvSpPr txBox="1"/>
          <p:nvPr/>
        </p:nvSpPr>
        <p:spPr>
          <a:xfrm>
            <a:off x="633754" y="7195760"/>
            <a:ext cx="17020491" cy="1878417"/>
          </a:xfrm>
          <a:prstGeom prst="rect">
            <a:avLst/>
          </a:prstGeom>
        </p:spPr>
        <p:txBody>
          <a:bodyPr lIns="0" tIns="0" rIns="0" bIns="0" rtlCol="0" anchor="t">
            <a:spAutoFit/>
          </a:bodyPr>
          <a:lstStyle/>
          <a:p>
            <a:pPr algn="ctr">
              <a:lnSpc>
                <a:spcPts val="5040"/>
              </a:lnSpc>
              <a:spcBef>
                <a:spcPct val="0"/>
              </a:spcBef>
            </a:pPr>
            <a:r>
              <a:rPr lang="en-US" sz="3600">
                <a:solidFill>
                  <a:srgbClr val="2C2B71"/>
                </a:solidFill>
                <a:latin typeface="Open Sans Bold"/>
              </a:rPr>
              <a:t>Banasura Sagar Dam in Wayanad District of Kerala is home to the only floating solar power plant in India, The dam is the largest earth dam in India and the reservoir submerged the surrounding areas of Banasura Hill.</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1919" b="15537"/>
          <a:stretch>
            <a:fillRect/>
          </a:stretch>
        </p:blipFill>
        <p:spPr>
          <a:xfrm>
            <a:off x="0" y="0"/>
            <a:ext cx="18288000" cy="7206766"/>
          </a:xfrm>
          <a:prstGeom prst="rect">
            <a:avLst/>
          </a:prstGeom>
        </p:spPr>
      </p:pic>
      <p:sp>
        <p:nvSpPr>
          <p:cNvPr id="3" name="TextBox 3"/>
          <p:cNvSpPr txBox="1"/>
          <p:nvPr/>
        </p:nvSpPr>
        <p:spPr>
          <a:xfrm>
            <a:off x="13944600" y="6157517"/>
            <a:ext cx="4141341"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Neyyar</a:t>
            </a:r>
            <a:r>
              <a:rPr lang="en-US" sz="4200" dirty="0">
                <a:solidFill>
                  <a:srgbClr val="FEFEFE"/>
                </a:solidFill>
                <a:latin typeface="Open Sans Bold"/>
              </a:rPr>
              <a:t> Dam</a:t>
            </a:r>
          </a:p>
        </p:txBody>
      </p:sp>
      <p:sp>
        <p:nvSpPr>
          <p:cNvPr id="4" name="TextBox 4"/>
          <p:cNvSpPr txBox="1"/>
          <p:nvPr/>
        </p:nvSpPr>
        <p:spPr>
          <a:xfrm>
            <a:off x="202059" y="7130566"/>
            <a:ext cx="17883882" cy="2976392"/>
          </a:xfrm>
          <a:prstGeom prst="rect">
            <a:avLst/>
          </a:prstGeom>
        </p:spPr>
        <p:txBody>
          <a:bodyPr wrap="square" lIns="0" tIns="0" rIns="0" bIns="0" rtlCol="0" anchor="t">
            <a:spAutoFit/>
          </a:bodyPr>
          <a:lstStyle/>
          <a:p>
            <a:pPr algn="just">
              <a:lnSpc>
                <a:spcPts val="5880"/>
              </a:lnSpc>
              <a:spcBef>
                <a:spcPct val="0"/>
              </a:spcBef>
            </a:pPr>
            <a:r>
              <a:rPr lang="en-US" sz="4200" dirty="0" err="1">
                <a:solidFill>
                  <a:srgbClr val="2C2B71"/>
                </a:solidFill>
                <a:latin typeface="Open Sans Bold"/>
              </a:rPr>
              <a:t>Neyyar</a:t>
            </a:r>
            <a:r>
              <a:rPr lang="en-US" sz="4200" dirty="0">
                <a:solidFill>
                  <a:srgbClr val="2C2B71"/>
                </a:solidFill>
                <a:latin typeface="Open Sans Bold"/>
              </a:rPr>
              <a:t> Dam on the </a:t>
            </a:r>
            <a:r>
              <a:rPr lang="en-US" sz="4200" dirty="0" err="1">
                <a:solidFill>
                  <a:srgbClr val="2C2B71"/>
                </a:solidFill>
                <a:latin typeface="Open Sans Bold"/>
              </a:rPr>
              <a:t>Neyyar</a:t>
            </a:r>
            <a:r>
              <a:rPr lang="en-US" sz="4200" dirty="0">
                <a:solidFill>
                  <a:srgbClr val="2C2B71"/>
                </a:solidFill>
                <a:latin typeface="Open Sans Bold"/>
              </a:rPr>
              <a:t> river is a gravity dam, located on the foot of the Western Ghats in Thiruvananthapuram district. The scenic lake of </a:t>
            </a:r>
            <a:r>
              <a:rPr lang="en-US" sz="4200" dirty="0" err="1">
                <a:solidFill>
                  <a:srgbClr val="2C2B71"/>
                </a:solidFill>
                <a:latin typeface="Open Sans Bold"/>
              </a:rPr>
              <a:t>Neyyar</a:t>
            </a:r>
            <a:r>
              <a:rPr lang="en-US" sz="4200" dirty="0">
                <a:solidFill>
                  <a:srgbClr val="2C2B71"/>
                </a:solidFill>
                <a:latin typeface="Open Sans Bold"/>
              </a:rPr>
              <a:t> dam is one of the most popular picnic spot along with peak </a:t>
            </a:r>
            <a:r>
              <a:rPr lang="en-US" sz="4200" dirty="0" err="1">
                <a:solidFill>
                  <a:srgbClr val="2C2B71"/>
                </a:solidFill>
                <a:latin typeface="Open Sans Bold"/>
              </a:rPr>
              <a:t>Agasthya</a:t>
            </a:r>
            <a:r>
              <a:rPr lang="en-US" sz="4200" dirty="0">
                <a:solidFill>
                  <a:srgbClr val="2C2B71"/>
                </a:solidFill>
                <a:latin typeface="Open Sans Bold"/>
              </a:rPr>
              <a:t> </a:t>
            </a:r>
            <a:r>
              <a:rPr lang="en-US" sz="4200" dirty="0" err="1">
                <a:solidFill>
                  <a:srgbClr val="2C2B71"/>
                </a:solidFill>
                <a:latin typeface="Open Sans Bold"/>
              </a:rPr>
              <a:t>kooodam</a:t>
            </a:r>
            <a:r>
              <a:rPr lang="en-US" sz="4200" dirty="0">
                <a:solidFill>
                  <a:srgbClr val="2C2B71"/>
                </a:solidFill>
                <a:latin typeface="Open Sans Bold"/>
              </a:rPr>
              <a:t> and </a:t>
            </a:r>
            <a:r>
              <a:rPr lang="en-US" sz="4200" dirty="0" err="1">
                <a:solidFill>
                  <a:srgbClr val="2C2B71"/>
                </a:solidFill>
                <a:latin typeface="Open Sans Bold"/>
              </a:rPr>
              <a:t>Neyyar</a:t>
            </a:r>
            <a:r>
              <a:rPr lang="en-US" sz="4200" dirty="0">
                <a:solidFill>
                  <a:srgbClr val="2C2B71"/>
                </a:solidFill>
                <a:latin typeface="Open Sans Bold"/>
              </a:rPr>
              <a:t> Wildlife Sanctuary.</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r="35134"/>
          <a:stretch>
            <a:fillRect/>
          </a:stretch>
        </p:blipFill>
        <p:spPr>
          <a:xfrm>
            <a:off x="8226841" y="0"/>
            <a:ext cx="10061159" cy="10287000"/>
          </a:xfrm>
          <a:prstGeom prst="rect">
            <a:avLst/>
          </a:prstGeom>
        </p:spPr>
      </p:pic>
      <p:sp>
        <p:nvSpPr>
          <p:cNvPr id="3" name="TextBox 3"/>
          <p:cNvSpPr txBox="1"/>
          <p:nvPr/>
        </p:nvSpPr>
        <p:spPr>
          <a:xfrm>
            <a:off x="446990" y="350202"/>
            <a:ext cx="7381839" cy="9772034"/>
          </a:xfrm>
          <a:prstGeom prst="rect">
            <a:avLst/>
          </a:prstGeom>
        </p:spPr>
        <p:txBody>
          <a:bodyPr lIns="0" tIns="0" rIns="0" bIns="0" rtlCol="0" anchor="t">
            <a:spAutoFit/>
          </a:bodyPr>
          <a:lstStyle/>
          <a:p>
            <a:pPr algn="just">
              <a:lnSpc>
                <a:spcPts val="4480"/>
              </a:lnSpc>
              <a:spcBef>
                <a:spcPct val="0"/>
              </a:spcBef>
            </a:pPr>
            <a:r>
              <a:rPr lang="en-US" sz="3200" dirty="0">
                <a:solidFill>
                  <a:srgbClr val="2C2B71"/>
                </a:solidFill>
                <a:latin typeface="Open Sans Bold"/>
              </a:rPr>
              <a:t>The </a:t>
            </a:r>
            <a:r>
              <a:rPr lang="en-US" sz="3200" dirty="0" err="1">
                <a:solidFill>
                  <a:srgbClr val="2C2B71"/>
                </a:solidFill>
                <a:latin typeface="Open Sans Bold"/>
              </a:rPr>
              <a:t>Cheruthoni</a:t>
            </a:r>
            <a:r>
              <a:rPr lang="en-US" sz="3200" dirty="0">
                <a:solidFill>
                  <a:srgbClr val="2C2B71"/>
                </a:solidFill>
                <a:latin typeface="Open Sans Bold"/>
              </a:rPr>
              <a:t> Dam, located in Idukki District, Kerala, India, is a 138m tall concrete gravity dam. This dam was constructed as part of the Idukki Hydroelectric Project along with two other dams at Idukki and </a:t>
            </a:r>
            <a:r>
              <a:rPr lang="en-US" sz="3200" dirty="0" err="1">
                <a:solidFill>
                  <a:srgbClr val="2C2B71"/>
                </a:solidFill>
                <a:latin typeface="Open Sans Bold"/>
              </a:rPr>
              <a:t>Kulamavu.Construction</a:t>
            </a:r>
            <a:r>
              <a:rPr lang="en-US" sz="3200" dirty="0">
                <a:solidFill>
                  <a:srgbClr val="2C2B71"/>
                </a:solidFill>
                <a:latin typeface="Open Sans Bold"/>
              </a:rPr>
              <a:t> of this </a:t>
            </a:r>
            <a:r>
              <a:rPr lang="en-US" sz="3200" dirty="0" err="1">
                <a:solidFill>
                  <a:srgbClr val="2C2B71"/>
                </a:solidFill>
                <a:latin typeface="Open Sans Bold"/>
              </a:rPr>
              <a:t>Cheruthoni</a:t>
            </a:r>
            <a:r>
              <a:rPr lang="en-US" sz="3200" dirty="0">
                <a:solidFill>
                  <a:srgbClr val="2C2B71"/>
                </a:solidFill>
                <a:latin typeface="Open Sans Bold"/>
              </a:rPr>
              <a:t> Dam, Idukki Arch Dam and </a:t>
            </a:r>
            <a:r>
              <a:rPr lang="en-US" sz="3200" dirty="0" err="1">
                <a:solidFill>
                  <a:srgbClr val="2C2B71"/>
                </a:solidFill>
                <a:latin typeface="Open Sans Bold"/>
              </a:rPr>
              <a:t>Kulamavu</a:t>
            </a:r>
            <a:r>
              <a:rPr lang="en-US" sz="3200" dirty="0">
                <a:solidFill>
                  <a:srgbClr val="2C2B71"/>
                </a:solidFill>
                <a:latin typeface="Open Sans Bold"/>
              </a:rPr>
              <a:t> Dam created an artificial lake of 60 km2 and the water stored, is used for production of electricity at the </a:t>
            </a:r>
            <a:r>
              <a:rPr lang="en-US" sz="3200" dirty="0" err="1">
                <a:solidFill>
                  <a:srgbClr val="2C2B71"/>
                </a:solidFill>
                <a:latin typeface="Open Sans Bold"/>
              </a:rPr>
              <a:t>Moolamattom</a:t>
            </a:r>
            <a:r>
              <a:rPr lang="en-US" sz="3200" dirty="0">
                <a:solidFill>
                  <a:srgbClr val="2C2B71"/>
                </a:solidFill>
                <a:latin typeface="Open Sans Bold"/>
              </a:rPr>
              <a:t> Power house. The power house at </a:t>
            </a:r>
            <a:r>
              <a:rPr lang="en-US" sz="3200" dirty="0" err="1">
                <a:solidFill>
                  <a:srgbClr val="2C2B71"/>
                </a:solidFill>
                <a:latin typeface="Open Sans Bold"/>
              </a:rPr>
              <a:t>Moolamattom</a:t>
            </a:r>
            <a:r>
              <a:rPr lang="en-US" sz="3200" dirty="0">
                <a:solidFill>
                  <a:srgbClr val="2C2B71"/>
                </a:solidFill>
                <a:latin typeface="Open Sans Bold"/>
              </a:rPr>
              <a:t> is the biggest underground power station in India and the pressure shaft is the largest in the country</a:t>
            </a:r>
          </a:p>
        </p:txBody>
      </p:sp>
      <p:sp>
        <p:nvSpPr>
          <p:cNvPr id="4" name="TextBox 4"/>
          <p:cNvSpPr txBox="1"/>
          <p:nvPr/>
        </p:nvSpPr>
        <p:spPr>
          <a:xfrm>
            <a:off x="8416404" y="331152"/>
            <a:ext cx="5070996"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Cheruthoni</a:t>
            </a:r>
            <a:r>
              <a:rPr lang="en-US" sz="4200" dirty="0">
                <a:solidFill>
                  <a:srgbClr val="FEFEFE"/>
                </a:solidFill>
                <a:latin typeface="Open Sans Bold"/>
              </a:rPr>
              <a:t> Dam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alphaModFix amt="81000"/>
          </a:blip>
          <a:srcRect t="3977" b="3977"/>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rot="-500557">
            <a:off x="1433399" y="4261017"/>
            <a:ext cx="15421200" cy="3785652"/>
          </a:xfrm>
          <a:prstGeom prst="rect">
            <a:avLst/>
          </a:prstGeom>
        </p:spPr>
        <p:txBody>
          <a:bodyPr lIns="0" tIns="0" rIns="0" bIns="0" rtlCol="0" anchor="t">
            <a:spAutoFit/>
          </a:bodyPr>
          <a:lstStyle/>
          <a:p>
            <a:pPr algn="ctr">
              <a:lnSpc>
                <a:spcPts val="24580"/>
              </a:lnSpc>
            </a:pPr>
            <a:r>
              <a:rPr lang="en-US" sz="36900" b="1" dirty="0">
                <a:solidFill>
                  <a:srgbClr val="FFFFFF"/>
                </a:solidFill>
                <a:latin typeface="Adobe Devanagari" panose="02040503050201020203" pitchFamily="18" charset="0"/>
                <a:cs typeface="Adobe Devanagari" panose="02040503050201020203" pitchFamily="18" charset="0"/>
              </a:rPr>
              <a:t>Kerala</a:t>
            </a:r>
          </a:p>
        </p:txBody>
      </p:sp>
      <p:pic>
        <p:nvPicPr>
          <p:cNvPr id="3" name="Picture 2"/>
          <p:cNvPicPr>
            <a:picLocks noChangeAspect="1"/>
          </p:cNvPicPr>
          <p:nvPr/>
        </p:nvPicPr>
        <p:blipFill>
          <a:blip r:embed="rId3"/>
          <a:srcRect l="547" r="547" b="1989"/>
          <a:stretch>
            <a:fillRect/>
          </a:stretch>
        </p:blipFill>
        <p:spPr>
          <a:xfrm>
            <a:off x="630757" y="8801100"/>
            <a:ext cx="1219200" cy="105184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31000"/>
          </a:blip>
          <a:srcRect/>
          <a:stretch>
            <a:fillRect/>
          </a:stretch>
        </p:blipFill>
        <p:spPr>
          <a:xfrm>
            <a:off x="0" y="0"/>
            <a:ext cx="18288000" cy="10271342"/>
          </a:xfrm>
          <a:prstGeom prst="rect">
            <a:avLst/>
          </a:prstGeom>
        </p:spPr>
      </p:pic>
      <p:sp>
        <p:nvSpPr>
          <p:cNvPr id="3" name="TextBox 3"/>
          <p:cNvSpPr txBox="1"/>
          <p:nvPr/>
        </p:nvSpPr>
        <p:spPr>
          <a:xfrm>
            <a:off x="1028700" y="2476317"/>
            <a:ext cx="16230600" cy="5585408"/>
          </a:xfrm>
          <a:prstGeom prst="rect">
            <a:avLst/>
          </a:prstGeom>
        </p:spPr>
        <p:txBody>
          <a:bodyPr lIns="0" tIns="0" rIns="0" bIns="0" rtlCol="0" anchor="t">
            <a:spAutoFit/>
          </a:bodyPr>
          <a:lstStyle/>
          <a:p>
            <a:pPr algn="ctr">
              <a:lnSpc>
                <a:spcPts val="14400"/>
              </a:lnSpc>
              <a:spcBef>
                <a:spcPct val="0"/>
              </a:spcBef>
            </a:pPr>
            <a:r>
              <a:rPr lang="en-US" sz="14400">
                <a:solidFill>
                  <a:srgbClr val="2E6513"/>
                </a:solidFill>
                <a:latin typeface="Noot Bold"/>
              </a:rPr>
              <a:t>TOURIST ATTRACTIONS OF KERALA</a:t>
            </a:r>
          </a:p>
        </p:txBody>
      </p:sp>
      <p:pic>
        <p:nvPicPr>
          <p:cNvPr id="4" name="Picture 3"/>
          <p:cNvPicPr>
            <a:picLocks noChangeAspect="1"/>
          </p:cNvPicPr>
          <p:nvPr/>
        </p:nvPicPr>
        <p:blipFill>
          <a:blip r:embed="rId3"/>
          <a:srcRect l="547" r="547" b="1989"/>
          <a:stretch>
            <a:fillRect/>
          </a:stretch>
        </p:blipFill>
        <p:spPr>
          <a:xfrm>
            <a:off x="15697200" y="495300"/>
            <a:ext cx="1219200" cy="105184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2E6513"/>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AutoShape 3"/>
            <p:cNvSpPr/>
            <p:nvPr/>
          </p:nvSpPr>
          <p:spPr>
            <a:xfrm>
              <a:off x="0" y="0"/>
              <a:ext cx="8043333" cy="6794500"/>
            </a:xfrm>
            <a:prstGeom prst="rect">
              <a:avLst/>
            </a:prstGeom>
            <a:solidFill>
              <a:srgbClr val="D9D9D9"/>
            </a:solidFill>
          </p:spPr>
        </p:sp>
        <p:sp>
          <p:nvSpPr>
            <p:cNvPr id="4" name="AutoShape 4"/>
            <p:cNvSpPr/>
            <p:nvPr/>
          </p:nvSpPr>
          <p:spPr>
            <a:xfrm>
              <a:off x="8170333" y="0"/>
              <a:ext cx="8043333" cy="6794500"/>
            </a:xfrm>
            <a:prstGeom prst="rect">
              <a:avLst/>
            </a:prstGeom>
            <a:solidFill>
              <a:srgbClr val="D9D9D9"/>
            </a:solidFill>
          </p:spPr>
        </p:sp>
        <p:sp>
          <p:nvSpPr>
            <p:cNvPr id="5" name="AutoShape 5"/>
            <p:cNvSpPr/>
            <p:nvPr/>
          </p:nvSpPr>
          <p:spPr>
            <a:xfrm>
              <a:off x="16340667" y="0"/>
              <a:ext cx="8043333" cy="6794500"/>
            </a:xfrm>
            <a:prstGeom prst="rect">
              <a:avLst/>
            </a:prstGeom>
            <a:solidFill>
              <a:srgbClr val="D9D9D9"/>
            </a:solidFill>
          </p:spPr>
        </p:sp>
        <p:sp>
          <p:nvSpPr>
            <p:cNvPr id="6" name="AutoShape 6"/>
            <p:cNvSpPr/>
            <p:nvPr/>
          </p:nvSpPr>
          <p:spPr>
            <a:xfrm>
              <a:off x="0" y="6921500"/>
              <a:ext cx="8043333" cy="6794500"/>
            </a:xfrm>
            <a:prstGeom prst="rect">
              <a:avLst/>
            </a:prstGeom>
            <a:solidFill>
              <a:srgbClr val="D9D9D9"/>
            </a:solidFill>
          </p:spPr>
        </p:sp>
        <p:sp>
          <p:nvSpPr>
            <p:cNvPr id="7" name="AutoShape 7"/>
            <p:cNvSpPr/>
            <p:nvPr/>
          </p:nvSpPr>
          <p:spPr>
            <a:xfrm>
              <a:off x="8170333" y="6921500"/>
              <a:ext cx="8043333" cy="6794500"/>
            </a:xfrm>
            <a:prstGeom prst="rect">
              <a:avLst/>
            </a:prstGeom>
            <a:solidFill>
              <a:srgbClr val="D9D9D9"/>
            </a:solidFill>
          </p:spPr>
        </p:sp>
        <p:sp>
          <p:nvSpPr>
            <p:cNvPr id="8" name="AutoShape 8"/>
            <p:cNvSpPr/>
            <p:nvPr/>
          </p:nvSpPr>
          <p:spPr>
            <a:xfrm>
              <a:off x="16340667" y="6921500"/>
              <a:ext cx="8043333" cy="6794500"/>
            </a:xfrm>
            <a:prstGeom prst="rect">
              <a:avLst/>
            </a:prstGeom>
            <a:solidFill>
              <a:srgbClr val="D9D9D9"/>
            </a:solidFill>
          </p:spPr>
        </p:sp>
      </p:grpSp>
      <p:pic>
        <p:nvPicPr>
          <p:cNvPr id="21" name="Picture 20">
            <a:extLst>
              <a:ext uri="{FF2B5EF4-FFF2-40B4-BE49-F238E27FC236}">
                <a16:creationId xmlns="" xmlns:a16="http://schemas.microsoft.com/office/drawing/2014/main" id="{3BABCC95-ADA9-445C-8FB9-FBE355AC40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7750" y="5014"/>
            <a:ext cx="6032500" cy="5090861"/>
          </a:xfrm>
          <a:prstGeom prst="rect">
            <a:avLst/>
          </a:prstGeom>
        </p:spPr>
      </p:pic>
      <p:sp>
        <p:nvSpPr>
          <p:cNvPr id="9" name="TextBox 9"/>
          <p:cNvSpPr txBox="1"/>
          <p:nvPr/>
        </p:nvSpPr>
        <p:spPr>
          <a:xfrm>
            <a:off x="136524" y="5279721"/>
            <a:ext cx="5759450" cy="4443730"/>
          </a:xfrm>
          <a:prstGeom prst="rect">
            <a:avLst/>
          </a:prstGeom>
        </p:spPr>
        <p:txBody>
          <a:bodyPr wrap="square" lIns="0" tIns="0" rIns="0" bIns="0" rtlCol="0" anchor="t">
            <a:spAutoFit/>
          </a:bodyPr>
          <a:lstStyle/>
          <a:p>
            <a:pPr algn="just">
              <a:lnSpc>
                <a:spcPts val="3919"/>
              </a:lnSpc>
              <a:spcBef>
                <a:spcPct val="0"/>
              </a:spcBef>
            </a:pPr>
            <a:r>
              <a:rPr lang="en-US" sz="2800" dirty="0">
                <a:solidFill>
                  <a:srgbClr val="2C2B71"/>
                </a:solidFill>
                <a:latin typeface="Open Sans Bold"/>
              </a:rPr>
              <a:t>There is the whole of Kerala in one side, and then there is this heavenly tourist destination called Alappuzha or Alleppey! Esteemed as the ‘Backwater Capital of India’ or the ‘Venice of the East’, Alleppey is known for its silent backwaters and bountiful beauty!</a:t>
            </a:r>
          </a:p>
        </p:txBody>
      </p:sp>
      <p:sp>
        <p:nvSpPr>
          <p:cNvPr id="10" name="TextBox 10"/>
          <p:cNvSpPr txBox="1"/>
          <p:nvPr/>
        </p:nvSpPr>
        <p:spPr>
          <a:xfrm>
            <a:off x="6285416" y="5254535"/>
            <a:ext cx="5754752" cy="4969053"/>
          </a:xfrm>
          <a:prstGeom prst="rect">
            <a:avLst/>
          </a:prstGeom>
        </p:spPr>
        <p:txBody>
          <a:bodyPr wrap="square" lIns="0" tIns="0" rIns="0" bIns="0" rtlCol="0" anchor="t">
            <a:spAutoFit/>
          </a:bodyPr>
          <a:lstStyle/>
          <a:p>
            <a:pPr algn="just">
              <a:lnSpc>
                <a:spcPts val="3919"/>
              </a:lnSpc>
              <a:spcBef>
                <a:spcPct val="0"/>
              </a:spcBef>
            </a:pPr>
            <a:r>
              <a:rPr lang="en-US" sz="2800" dirty="0">
                <a:solidFill>
                  <a:srgbClr val="2C2B71"/>
                </a:solidFill>
                <a:latin typeface="Open Sans Bold"/>
              </a:rPr>
              <a:t>Cradled in the lap of the Western Ghats, Wayanad truly deserves a top rank in the list of places to visit in Kerala. Situated at an astounding height of 700-2,100m, this stunning hill station is all about fantasy, untouched nature, unforgettable moments, and merriment!</a:t>
            </a:r>
          </a:p>
        </p:txBody>
      </p:sp>
      <p:sp>
        <p:nvSpPr>
          <p:cNvPr id="11" name="TextBox 11"/>
          <p:cNvSpPr txBox="1"/>
          <p:nvPr/>
        </p:nvSpPr>
        <p:spPr>
          <a:xfrm>
            <a:off x="12414249" y="5254535"/>
            <a:ext cx="5715000" cy="4468916"/>
          </a:xfrm>
          <a:prstGeom prst="rect">
            <a:avLst/>
          </a:prstGeom>
        </p:spPr>
        <p:txBody>
          <a:bodyPr wrap="square" lIns="0" tIns="0" rIns="0" bIns="0" rtlCol="0" anchor="t">
            <a:spAutoFit/>
          </a:bodyPr>
          <a:lstStyle/>
          <a:p>
            <a:pPr algn="just">
              <a:lnSpc>
                <a:spcPts val="3919"/>
              </a:lnSpc>
              <a:spcBef>
                <a:spcPct val="0"/>
              </a:spcBef>
            </a:pPr>
            <a:r>
              <a:rPr lang="en-US" sz="2800" dirty="0">
                <a:solidFill>
                  <a:srgbClr val="2C2B71"/>
                </a:solidFill>
                <a:latin typeface="Open Sans Bold"/>
              </a:rPr>
              <a:t>Kochi or Cochin is a unique </a:t>
            </a:r>
            <a:r>
              <a:rPr lang="en-US" sz="2800" dirty="0" err="1">
                <a:solidFill>
                  <a:srgbClr val="2C2B71"/>
                </a:solidFill>
                <a:latin typeface="Open Sans Bold"/>
              </a:rPr>
              <a:t>placein</a:t>
            </a:r>
            <a:r>
              <a:rPr lang="en-US" sz="2800" dirty="0">
                <a:solidFill>
                  <a:srgbClr val="2C2B71"/>
                </a:solidFill>
                <a:latin typeface="Open Sans Bold"/>
              </a:rPr>
              <a:t> God’s Own Country that is perfectly blended with cultural values and modern ideas! Fondly called the ‘Queen of the Arabian Sea’, this imposing port-city has always been an attraction point since the beginning of history.</a:t>
            </a:r>
          </a:p>
        </p:txBody>
      </p:sp>
      <p:pic>
        <p:nvPicPr>
          <p:cNvPr id="18" name="Picture 3">
            <a:extLst>
              <a:ext uri="{FF2B5EF4-FFF2-40B4-BE49-F238E27FC236}">
                <a16:creationId xmlns="" xmlns:a16="http://schemas.microsoft.com/office/drawing/2014/main" id="{A5F059BA-4412-4710-B472-EFEEAD3D3557}"/>
              </a:ext>
            </a:extLst>
          </p:cNvPr>
          <p:cNvPicPr>
            <a:picLocks noChangeAspect="1"/>
          </p:cNvPicPr>
          <p:nvPr/>
        </p:nvPicPr>
        <p:blipFill>
          <a:blip r:embed="rId3"/>
          <a:srcRect l="16705" r="16705"/>
          <a:stretch>
            <a:fillRect/>
          </a:stretch>
        </p:blipFill>
        <p:spPr>
          <a:xfrm>
            <a:off x="0" y="0"/>
            <a:ext cx="6032500" cy="5095876"/>
          </a:xfrm>
          <a:prstGeom prst="rect">
            <a:avLst/>
          </a:prstGeom>
        </p:spPr>
      </p:pic>
      <p:sp>
        <p:nvSpPr>
          <p:cNvPr id="12" name="TextBox 12"/>
          <p:cNvSpPr txBox="1"/>
          <p:nvPr/>
        </p:nvSpPr>
        <p:spPr>
          <a:xfrm>
            <a:off x="209202" y="3390900"/>
            <a:ext cx="5614095" cy="712470"/>
          </a:xfrm>
          <a:prstGeom prst="rect">
            <a:avLst/>
          </a:prstGeom>
        </p:spPr>
        <p:txBody>
          <a:bodyPr lIns="0" tIns="0" rIns="0" bIns="0" rtlCol="0" anchor="t">
            <a:spAutoFit/>
          </a:bodyPr>
          <a:lstStyle/>
          <a:p>
            <a:pPr algn="ctr">
              <a:lnSpc>
                <a:spcPts val="5880"/>
              </a:lnSpc>
              <a:spcBef>
                <a:spcPct val="0"/>
              </a:spcBef>
            </a:pPr>
            <a:r>
              <a:rPr lang="en-US" sz="4200" dirty="0">
                <a:solidFill>
                  <a:srgbClr val="FEFEFE"/>
                </a:solidFill>
                <a:latin typeface="Open Sans Bold"/>
              </a:rPr>
              <a:t>Alleppey (Alappuzha)</a:t>
            </a:r>
          </a:p>
        </p:txBody>
      </p:sp>
      <p:sp>
        <p:nvSpPr>
          <p:cNvPr id="13" name="TextBox 13"/>
          <p:cNvSpPr txBox="1"/>
          <p:nvPr/>
        </p:nvSpPr>
        <p:spPr>
          <a:xfrm>
            <a:off x="7763544" y="3747135"/>
            <a:ext cx="2760911" cy="712470"/>
          </a:xfrm>
          <a:prstGeom prst="rect">
            <a:avLst/>
          </a:prstGeom>
        </p:spPr>
        <p:txBody>
          <a:bodyPr wrap="square" lIns="0" tIns="0" rIns="0" bIns="0" rtlCol="0" anchor="t">
            <a:spAutoFit/>
          </a:bodyPr>
          <a:lstStyle/>
          <a:p>
            <a:pPr algn="ctr">
              <a:lnSpc>
                <a:spcPts val="5880"/>
              </a:lnSpc>
              <a:spcBef>
                <a:spcPct val="0"/>
              </a:spcBef>
            </a:pPr>
            <a:r>
              <a:rPr lang="en-US" sz="4200" dirty="0">
                <a:solidFill>
                  <a:srgbClr val="FEFEFE"/>
                </a:solidFill>
                <a:latin typeface="Open Sans Bold"/>
              </a:rPr>
              <a:t>Wayanad</a:t>
            </a:r>
          </a:p>
        </p:txBody>
      </p:sp>
      <p:pic>
        <p:nvPicPr>
          <p:cNvPr id="23" name="Picture 22">
            <a:extLst>
              <a:ext uri="{FF2B5EF4-FFF2-40B4-BE49-F238E27FC236}">
                <a16:creationId xmlns="" xmlns:a16="http://schemas.microsoft.com/office/drawing/2014/main" id="{BCE954B2-1443-4279-8CFB-2782DA334F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55500" y="-1"/>
            <a:ext cx="6032500" cy="5090861"/>
          </a:xfrm>
          <a:prstGeom prst="rect">
            <a:avLst/>
          </a:prstGeom>
        </p:spPr>
      </p:pic>
      <p:sp>
        <p:nvSpPr>
          <p:cNvPr id="14" name="TextBox 14"/>
          <p:cNvSpPr txBox="1"/>
          <p:nvPr/>
        </p:nvSpPr>
        <p:spPr>
          <a:xfrm>
            <a:off x="14228271" y="3747135"/>
            <a:ext cx="2086957" cy="706540"/>
          </a:xfrm>
          <a:prstGeom prst="rect">
            <a:avLst/>
          </a:prstGeom>
        </p:spPr>
        <p:txBody>
          <a:bodyPr wrap="square" lIns="0" tIns="0" rIns="0" bIns="0" rtlCol="0" anchor="t">
            <a:spAutoFit/>
          </a:bodyPr>
          <a:lstStyle/>
          <a:p>
            <a:pPr algn="ctr">
              <a:lnSpc>
                <a:spcPts val="5880"/>
              </a:lnSpc>
              <a:spcBef>
                <a:spcPct val="0"/>
              </a:spcBef>
            </a:pPr>
            <a:r>
              <a:rPr lang="en-US" sz="4200" dirty="0">
                <a:solidFill>
                  <a:srgbClr val="FEFEFE"/>
                </a:solidFill>
                <a:latin typeface="Open Sans Bold"/>
              </a:rPr>
              <a:t>Cochin</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2E6513"/>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AutoShape 3"/>
            <p:cNvSpPr/>
            <p:nvPr/>
          </p:nvSpPr>
          <p:spPr>
            <a:xfrm>
              <a:off x="0" y="0"/>
              <a:ext cx="8043333" cy="6794500"/>
            </a:xfrm>
            <a:prstGeom prst="rect">
              <a:avLst/>
            </a:prstGeom>
            <a:solidFill>
              <a:srgbClr val="D9D9D9"/>
            </a:solidFill>
          </p:spPr>
        </p:sp>
        <p:sp>
          <p:nvSpPr>
            <p:cNvPr id="4" name="AutoShape 4"/>
            <p:cNvSpPr/>
            <p:nvPr/>
          </p:nvSpPr>
          <p:spPr>
            <a:xfrm>
              <a:off x="8170333" y="0"/>
              <a:ext cx="8043333" cy="6794500"/>
            </a:xfrm>
            <a:prstGeom prst="rect">
              <a:avLst/>
            </a:prstGeom>
            <a:solidFill>
              <a:srgbClr val="D9D9D9"/>
            </a:solidFill>
          </p:spPr>
        </p:sp>
        <p:sp>
          <p:nvSpPr>
            <p:cNvPr id="5" name="AutoShape 5"/>
            <p:cNvSpPr/>
            <p:nvPr/>
          </p:nvSpPr>
          <p:spPr>
            <a:xfrm>
              <a:off x="16340667" y="0"/>
              <a:ext cx="8043333" cy="6794500"/>
            </a:xfrm>
            <a:prstGeom prst="rect">
              <a:avLst/>
            </a:prstGeom>
            <a:solidFill>
              <a:srgbClr val="D9D9D9"/>
            </a:solidFill>
          </p:spPr>
        </p:sp>
        <p:pic>
          <p:nvPicPr>
            <p:cNvPr id="6" name="Picture 6"/>
            <p:cNvPicPr>
              <a:picLocks noChangeAspect="1"/>
            </p:cNvPicPr>
            <p:nvPr/>
          </p:nvPicPr>
          <p:blipFill>
            <a:blip r:embed="rId2"/>
            <a:srcRect l="6567" r="26844"/>
            <a:stretch>
              <a:fillRect/>
            </a:stretch>
          </p:blipFill>
          <p:spPr>
            <a:xfrm>
              <a:off x="0" y="6921500"/>
              <a:ext cx="8043333" cy="6794500"/>
            </a:xfrm>
            <a:prstGeom prst="rect">
              <a:avLst/>
            </a:prstGeom>
          </p:spPr>
        </p:pic>
        <p:pic>
          <p:nvPicPr>
            <p:cNvPr id="7" name="Picture 7"/>
            <p:cNvPicPr>
              <a:picLocks noChangeAspect="1"/>
            </p:cNvPicPr>
            <p:nvPr/>
          </p:nvPicPr>
          <p:blipFill>
            <a:blip r:embed="rId3"/>
            <a:srcRect l="10622" r="22788"/>
            <a:stretch>
              <a:fillRect/>
            </a:stretch>
          </p:blipFill>
          <p:spPr>
            <a:xfrm>
              <a:off x="8170333" y="6921500"/>
              <a:ext cx="8043333" cy="6794500"/>
            </a:xfrm>
            <a:prstGeom prst="rect">
              <a:avLst/>
            </a:prstGeom>
          </p:spPr>
        </p:pic>
        <p:pic>
          <p:nvPicPr>
            <p:cNvPr id="8" name="Picture 8"/>
            <p:cNvPicPr>
              <a:picLocks noChangeAspect="1"/>
            </p:cNvPicPr>
            <p:nvPr/>
          </p:nvPicPr>
          <p:blipFill>
            <a:blip r:embed="rId4"/>
            <a:srcRect l="16705" r="16705"/>
            <a:stretch>
              <a:fillRect/>
            </a:stretch>
          </p:blipFill>
          <p:spPr>
            <a:xfrm>
              <a:off x="16340667" y="6921500"/>
              <a:ext cx="8043333" cy="6794500"/>
            </a:xfrm>
            <a:prstGeom prst="rect">
              <a:avLst/>
            </a:prstGeom>
          </p:spPr>
        </p:pic>
      </p:grpSp>
      <p:sp>
        <p:nvSpPr>
          <p:cNvPr id="9" name="TextBox 9"/>
          <p:cNvSpPr txBox="1"/>
          <p:nvPr/>
        </p:nvSpPr>
        <p:spPr>
          <a:xfrm>
            <a:off x="115951" y="92874"/>
            <a:ext cx="5791200" cy="4939030"/>
          </a:xfrm>
          <a:prstGeom prst="rect">
            <a:avLst/>
          </a:prstGeom>
        </p:spPr>
        <p:txBody>
          <a:bodyPr wrap="square" lIns="0" tIns="0" rIns="0" bIns="0" rtlCol="0" anchor="t">
            <a:spAutoFit/>
          </a:bodyPr>
          <a:lstStyle/>
          <a:p>
            <a:pPr algn="just">
              <a:lnSpc>
                <a:spcPts val="3919"/>
              </a:lnSpc>
              <a:spcBef>
                <a:spcPct val="0"/>
              </a:spcBef>
            </a:pPr>
            <a:r>
              <a:rPr lang="en-US" sz="2800" dirty="0">
                <a:solidFill>
                  <a:srgbClr val="2C2B71"/>
                </a:solidFill>
                <a:latin typeface="Open Sans Bold"/>
              </a:rPr>
              <a:t>Yet another gorgeous hill station in the lap of the fascinating Western Ghats, Munnar needs no introduction. Rising 1,600m above the sea level, a vacation in the beguiling locales of this hilly retreat is all about the lofty clouds, picturesque mountains, rolling hills, and a soothing ambience.</a:t>
            </a:r>
          </a:p>
        </p:txBody>
      </p:sp>
      <p:sp>
        <p:nvSpPr>
          <p:cNvPr id="10" name="TextBox 10"/>
          <p:cNvSpPr txBox="1"/>
          <p:nvPr/>
        </p:nvSpPr>
        <p:spPr>
          <a:xfrm>
            <a:off x="6251174" y="92874"/>
            <a:ext cx="5785650" cy="4969053"/>
          </a:xfrm>
          <a:prstGeom prst="rect">
            <a:avLst/>
          </a:prstGeom>
        </p:spPr>
        <p:txBody>
          <a:bodyPr wrap="square" lIns="0" tIns="0" rIns="0" bIns="0" rtlCol="0" anchor="t">
            <a:spAutoFit/>
          </a:bodyPr>
          <a:lstStyle/>
          <a:p>
            <a:pPr algn="just">
              <a:lnSpc>
                <a:spcPts val="3919"/>
              </a:lnSpc>
              <a:spcBef>
                <a:spcPct val="0"/>
              </a:spcBef>
            </a:pPr>
            <a:r>
              <a:rPr lang="en-US" sz="2800" dirty="0">
                <a:solidFill>
                  <a:srgbClr val="2C2B71"/>
                </a:solidFill>
                <a:latin typeface="Open Sans Bold"/>
              </a:rPr>
              <a:t>Adorned by the magical charm of the </a:t>
            </a:r>
            <a:r>
              <a:rPr lang="en-US" sz="2800" dirty="0" err="1">
                <a:solidFill>
                  <a:srgbClr val="2C2B71"/>
                </a:solidFill>
                <a:latin typeface="Open Sans Bold"/>
              </a:rPr>
              <a:t>Vembanad</a:t>
            </a:r>
            <a:r>
              <a:rPr lang="en-US" sz="2800" dirty="0">
                <a:solidFill>
                  <a:srgbClr val="2C2B71"/>
                </a:solidFill>
                <a:latin typeface="Open Sans Bold"/>
              </a:rPr>
              <a:t> Lake, </a:t>
            </a:r>
            <a:r>
              <a:rPr lang="en-US" sz="2800" dirty="0" err="1">
                <a:solidFill>
                  <a:srgbClr val="2C2B71"/>
                </a:solidFill>
                <a:latin typeface="Open Sans Bold"/>
              </a:rPr>
              <a:t>Kumarakom</a:t>
            </a:r>
            <a:r>
              <a:rPr lang="en-US" sz="2800" dirty="0">
                <a:solidFill>
                  <a:srgbClr val="2C2B71"/>
                </a:solidFill>
                <a:latin typeface="Open Sans Bold"/>
              </a:rPr>
              <a:t> is another beguiling backwater destination in God’s Own Country. Located within the proximity to Kottayam city, this is the place where even being lazy is also one of the best things you can do during your Kerala holidays.</a:t>
            </a:r>
          </a:p>
        </p:txBody>
      </p:sp>
      <p:sp>
        <p:nvSpPr>
          <p:cNvPr id="11" name="TextBox 11"/>
          <p:cNvSpPr txBox="1"/>
          <p:nvPr/>
        </p:nvSpPr>
        <p:spPr>
          <a:xfrm>
            <a:off x="12345709" y="190018"/>
            <a:ext cx="5852082" cy="4715838"/>
          </a:xfrm>
          <a:prstGeom prst="rect">
            <a:avLst/>
          </a:prstGeom>
        </p:spPr>
        <p:txBody>
          <a:bodyPr lIns="0" tIns="0" rIns="0" bIns="0" rtlCol="0" anchor="t">
            <a:spAutoFit/>
          </a:bodyPr>
          <a:lstStyle/>
          <a:p>
            <a:pPr algn="just">
              <a:lnSpc>
                <a:spcPts val="3740"/>
              </a:lnSpc>
              <a:spcBef>
                <a:spcPct val="0"/>
              </a:spcBef>
            </a:pPr>
            <a:r>
              <a:rPr lang="en-US" sz="2671" dirty="0">
                <a:solidFill>
                  <a:srgbClr val="2C2B71"/>
                </a:solidFill>
                <a:latin typeface="Open Sans Bold"/>
              </a:rPr>
              <a:t>If you are a beach goer, and is still assuming none can beat the charm and allurement of Goa or other popular beach destinations, you must visit </a:t>
            </a:r>
            <a:r>
              <a:rPr lang="en-US" sz="2671" dirty="0" err="1">
                <a:solidFill>
                  <a:srgbClr val="2C2B71"/>
                </a:solidFill>
                <a:latin typeface="Open Sans Bold"/>
              </a:rPr>
              <a:t>Kovalam</a:t>
            </a:r>
            <a:r>
              <a:rPr lang="en-US" sz="2671" dirty="0">
                <a:solidFill>
                  <a:srgbClr val="2C2B71"/>
                </a:solidFill>
                <a:latin typeface="Open Sans Bold"/>
              </a:rPr>
              <a:t> today! Located along the coastlines of the charismatic Arabian Sea, this beach town is undoubtedly one of the best tourist attractions to visit in Kerala.</a:t>
            </a:r>
          </a:p>
        </p:txBody>
      </p:sp>
      <p:sp>
        <p:nvSpPr>
          <p:cNvPr id="12" name="TextBox 12"/>
          <p:cNvSpPr txBox="1"/>
          <p:nvPr/>
        </p:nvSpPr>
        <p:spPr>
          <a:xfrm>
            <a:off x="1852322" y="7382827"/>
            <a:ext cx="2318459" cy="712470"/>
          </a:xfrm>
          <a:prstGeom prst="rect">
            <a:avLst/>
          </a:prstGeom>
        </p:spPr>
        <p:txBody>
          <a:bodyPr wrap="square" lIns="0" tIns="0" rIns="0" bIns="0" rtlCol="0" anchor="t">
            <a:spAutoFit/>
          </a:bodyPr>
          <a:lstStyle/>
          <a:p>
            <a:pPr algn="ctr">
              <a:lnSpc>
                <a:spcPts val="5880"/>
              </a:lnSpc>
              <a:spcBef>
                <a:spcPct val="0"/>
              </a:spcBef>
            </a:pPr>
            <a:r>
              <a:rPr lang="en-US" sz="4200" dirty="0">
                <a:solidFill>
                  <a:srgbClr val="FEFEFE"/>
                </a:solidFill>
                <a:latin typeface="Open Sans Bold"/>
              </a:rPr>
              <a:t>Munnar</a:t>
            </a:r>
          </a:p>
        </p:txBody>
      </p:sp>
      <p:sp>
        <p:nvSpPr>
          <p:cNvPr id="13" name="TextBox 13"/>
          <p:cNvSpPr txBox="1"/>
          <p:nvPr/>
        </p:nvSpPr>
        <p:spPr>
          <a:xfrm>
            <a:off x="7366508" y="7383547"/>
            <a:ext cx="3554983"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Kumarakom</a:t>
            </a:r>
            <a:endParaRPr lang="en-US" sz="4200" dirty="0">
              <a:solidFill>
                <a:srgbClr val="FEFEFE"/>
              </a:solidFill>
              <a:latin typeface="Open Sans Bold"/>
            </a:endParaRPr>
          </a:p>
        </p:txBody>
      </p:sp>
      <p:sp>
        <p:nvSpPr>
          <p:cNvPr id="14" name="TextBox 14"/>
          <p:cNvSpPr txBox="1"/>
          <p:nvPr/>
        </p:nvSpPr>
        <p:spPr>
          <a:xfrm>
            <a:off x="14043394" y="7382827"/>
            <a:ext cx="2456712"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Kovalam</a:t>
            </a:r>
            <a:endParaRPr lang="en-US" sz="4200" dirty="0">
              <a:solidFill>
                <a:srgbClr val="FEFEFE"/>
              </a:solidFill>
              <a:latin typeface="Open Sans Bold"/>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2E6513"/>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AutoShape 3"/>
            <p:cNvSpPr/>
            <p:nvPr/>
          </p:nvSpPr>
          <p:spPr>
            <a:xfrm>
              <a:off x="0" y="0"/>
              <a:ext cx="8043333" cy="6794500"/>
            </a:xfrm>
            <a:prstGeom prst="rect">
              <a:avLst/>
            </a:prstGeom>
            <a:solidFill>
              <a:srgbClr val="D9D9D9"/>
            </a:solidFill>
          </p:spPr>
        </p:sp>
        <p:pic>
          <p:nvPicPr>
            <p:cNvPr id="4" name="Picture 4"/>
            <p:cNvPicPr>
              <a:picLocks noChangeAspect="1"/>
            </p:cNvPicPr>
            <p:nvPr/>
          </p:nvPicPr>
          <p:blipFill>
            <a:blip r:embed="rId2"/>
            <a:srcRect l="16705" r="16705"/>
            <a:stretch>
              <a:fillRect/>
            </a:stretch>
          </p:blipFill>
          <p:spPr>
            <a:xfrm>
              <a:off x="8170333" y="0"/>
              <a:ext cx="8043333" cy="6794500"/>
            </a:xfrm>
            <a:prstGeom prst="rect">
              <a:avLst/>
            </a:prstGeom>
          </p:spPr>
        </p:pic>
        <p:sp>
          <p:nvSpPr>
            <p:cNvPr id="5" name="AutoShape 5"/>
            <p:cNvSpPr/>
            <p:nvPr/>
          </p:nvSpPr>
          <p:spPr>
            <a:xfrm>
              <a:off x="16340667" y="0"/>
              <a:ext cx="8043333" cy="6794500"/>
            </a:xfrm>
            <a:prstGeom prst="rect">
              <a:avLst/>
            </a:prstGeom>
            <a:solidFill>
              <a:srgbClr val="D9D9D9"/>
            </a:solidFill>
          </p:spPr>
        </p:sp>
        <p:pic>
          <p:nvPicPr>
            <p:cNvPr id="6" name="Picture 6"/>
            <p:cNvPicPr>
              <a:picLocks noChangeAspect="1"/>
            </p:cNvPicPr>
            <p:nvPr/>
          </p:nvPicPr>
          <p:blipFill>
            <a:blip r:embed="rId3"/>
            <a:srcRect l="10416" r="10416"/>
            <a:stretch>
              <a:fillRect/>
            </a:stretch>
          </p:blipFill>
          <p:spPr>
            <a:xfrm>
              <a:off x="0" y="6921500"/>
              <a:ext cx="8043333" cy="6794500"/>
            </a:xfrm>
            <a:prstGeom prst="rect">
              <a:avLst/>
            </a:prstGeom>
          </p:spPr>
        </p:pic>
        <p:sp>
          <p:nvSpPr>
            <p:cNvPr id="7" name="AutoShape 7"/>
            <p:cNvSpPr/>
            <p:nvPr/>
          </p:nvSpPr>
          <p:spPr>
            <a:xfrm>
              <a:off x="8170333" y="6921500"/>
              <a:ext cx="8043333" cy="6794500"/>
            </a:xfrm>
            <a:prstGeom prst="rect">
              <a:avLst/>
            </a:prstGeom>
            <a:solidFill>
              <a:srgbClr val="D9D9D9"/>
            </a:solidFill>
          </p:spPr>
        </p:sp>
        <p:pic>
          <p:nvPicPr>
            <p:cNvPr id="8" name="Picture 8"/>
            <p:cNvPicPr>
              <a:picLocks noChangeAspect="1"/>
            </p:cNvPicPr>
            <p:nvPr/>
          </p:nvPicPr>
          <p:blipFill>
            <a:blip r:embed="rId4"/>
            <a:srcRect l="16705" r="16705"/>
            <a:stretch>
              <a:fillRect/>
            </a:stretch>
          </p:blipFill>
          <p:spPr>
            <a:xfrm>
              <a:off x="16340667" y="6921500"/>
              <a:ext cx="8043333" cy="6794500"/>
            </a:xfrm>
            <a:prstGeom prst="rect">
              <a:avLst/>
            </a:prstGeom>
          </p:spPr>
        </p:pic>
      </p:grpSp>
      <p:sp>
        <p:nvSpPr>
          <p:cNvPr id="9" name="TextBox 9"/>
          <p:cNvSpPr txBox="1"/>
          <p:nvPr/>
        </p:nvSpPr>
        <p:spPr>
          <a:xfrm>
            <a:off x="12448594" y="43905"/>
            <a:ext cx="5605483" cy="5061495"/>
          </a:xfrm>
          <a:prstGeom prst="rect">
            <a:avLst/>
          </a:prstGeom>
        </p:spPr>
        <p:txBody>
          <a:bodyPr lIns="0" tIns="0" rIns="0" bIns="0" rtlCol="0" anchor="t">
            <a:spAutoFit/>
          </a:bodyPr>
          <a:lstStyle/>
          <a:p>
            <a:pPr algn="just">
              <a:lnSpc>
                <a:spcPts val="3648"/>
              </a:lnSpc>
              <a:spcBef>
                <a:spcPct val="0"/>
              </a:spcBef>
            </a:pPr>
            <a:r>
              <a:rPr lang="en-US" sz="2605" dirty="0">
                <a:solidFill>
                  <a:srgbClr val="2C2B71"/>
                </a:solidFill>
                <a:latin typeface="Open Sans Bold"/>
              </a:rPr>
              <a:t>Considering that you want more from your Kerala holidays, you should not miss a trip to </a:t>
            </a:r>
            <a:r>
              <a:rPr lang="en-US" sz="2605" dirty="0" err="1">
                <a:solidFill>
                  <a:srgbClr val="2C2B71"/>
                </a:solidFill>
                <a:latin typeface="Open Sans Bold"/>
              </a:rPr>
              <a:t>Thekkady</a:t>
            </a:r>
            <a:r>
              <a:rPr lang="en-US" sz="2605" dirty="0">
                <a:solidFill>
                  <a:srgbClr val="2C2B71"/>
                </a:solidFill>
                <a:latin typeface="Open Sans Bold"/>
              </a:rPr>
              <a:t>, the evergreen abode of God’s Own Country! Strategically located and well-connected with some of the major Kerala holiday destinations, this is the place that always wears the green </a:t>
            </a:r>
            <a:r>
              <a:rPr lang="en-US" sz="2605" dirty="0" err="1">
                <a:solidFill>
                  <a:srgbClr val="2C2B71"/>
                </a:solidFill>
                <a:latin typeface="Open Sans Bold"/>
              </a:rPr>
              <a:t>colour</a:t>
            </a:r>
            <a:r>
              <a:rPr lang="en-US" sz="2605" dirty="0">
                <a:solidFill>
                  <a:srgbClr val="2C2B71"/>
                </a:solidFill>
                <a:latin typeface="Open Sans Bold"/>
              </a:rPr>
              <a:t> of Mother Nature!</a:t>
            </a:r>
          </a:p>
        </p:txBody>
      </p:sp>
      <p:sp>
        <p:nvSpPr>
          <p:cNvPr id="10" name="TextBox 10"/>
          <p:cNvSpPr txBox="1"/>
          <p:nvPr/>
        </p:nvSpPr>
        <p:spPr>
          <a:xfrm>
            <a:off x="6167074" y="5583255"/>
            <a:ext cx="5953851" cy="4353436"/>
          </a:xfrm>
          <a:prstGeom prst="rect">
            <a:avLst/>
          </a:prstGeom>
        </p:spPr>
        <p:txBody>
          <a:bodyPr wrap="square" lIns="0" tIns="0" rIns="0" bIns="0" rtlCol="0" anchor="t">
            <a:spAutoFit/>
          </a:bodyPr>
          <a:lstStyle/>
          <a:p>
            <a:pPr algn="just">
              <a:lnSpc>
                <a:spcPts val="3783"/>
              </a:lnSpc>
              <a:spcBef>
                <a:spcPct val="0"/>
              </a:spcBef>
            </a:pPr>
            <a:r>
              <a:rPr lang="en-US" sz="2702" dirty="0">
                <a:solidFill>
                  <a:srgbClr val="2C2B71"/>
                </a:solidFill>
                <a:latin typeface="Open Sans Bold"/>
              </a:rPr>
              <a:t>If you are looking for an offbeat, yet captivating holiday experience in Kerala, you must plan your vacation in </a:t>
            </a:r>
            <a:r>
              <a:rPr lang="en-US" sz="2702" dirty="0" err="1">
                <a:solidFill>
                  <a:srgbClr val="2C2B71"/>
                </a:solidFill>
                <a:latin typeface="Open Sans Bold"/>
              </a:rPr>
              <a:t>Vagamon</a:t>
            </a:r>
            <a:r>
              <a:rPr lang="en-US" sz="2702" dirty="0">
                <a:solidFill>
                  <a:srgbClr val="2C2B71"/>
                </a:solidFill>
                <a:latin typeface="Open Sans Bold"/>
              </a:rPr>
              <a:t>. One of the most scenic hill stations and least explored tourist places in Kerala, this retreat in the Idukki district is known for its salubrious beauty, pleasant climate, and much more.</a:t>
            </a:r>
          </a:p>
        </p:txBody>
      </p:sp>
      <p:sp>
        <p:nvSpPr>
          <p:cNvPr id="11" name="TextBox 11"/>
          <p:cNvSpPr txBox="1"/>
          <p:nvPr/>
        </p:nvSpPr>
        <p:spPr>
          <a:xfrm>
            <a:off x="90896" y="429242"/>
            <a:ext cx="5780901" cy="4112295"/>
          </a:xfrm>
          <a:prstGeom prst="rect">
            <a:avLst/>
          </a:prstGeom>
        </p:spPr>
        <p:txBody>
          <a:bodyPr lIns="0" tIns="0" rIns="0" bIns="0" rtlCol="0" anchor="t">
            <a:spAutoFit/>
          </a:bodyPr>
          <a:lstStyle/>
          <a:p>
            <a:pPr algn="just">
              <a:lnSpc>
                <a:spcPts val="3623"/>
              </a:lnSpc>
              <a:spcBef>
                <a:spcPct val="0"/>
              </a:spcBef>
            </a:pPr>
            <a:r>
              <a:rPr lang="en-US" sz="2588" dirty="0">
                <a:solidFill>
                  <a:srgbClr val="2C2B71"/>
                </a:solidFill>
                <a:latin typeface="Open Sans Bold"/>
              </a:rPr>
              <a:t>Kozhikode Beach or Calicut Beach is a beach on the western side of Kozhikode, situated on the Malabar Coast of India. The beach is accessible through four road </a:t>
            </a:r>
            <a:r>
              <a:rPr lang="en-US" sz="2588" dirty="0" err="1">
                <a:solidFill>
                  <a:srgbClr val="2C2B71"/>
                </a:solidFill>
                <a:latin typeface="Open Sans Bold"/>
              </a:rPr>
              <a:t>overbridges</a:t>
            </a:r>
            <a:r>
              <a:rPr lang="en-US" sz="2588" dirty="0">
                <a:solidFill>
                  <a:srgbClr val="2C2B71"/>
                </a:solidFill>
                <a:latin typeface="Open Sans Bold"/>
              </a:rPr>
              <a:t> in the city. The beach has paved stones and illumination. There is one Lions Park for the children and an aquarium</a:t>
            </a:r>
          </a:p>
        </p:txBody>
      </p:sp>
      <p:sp>
        <p:nvSpPr>
          <p:cNvPr id="12" name="TextBox 12"/>
          <p:cNvSpPr txBox="1"/>
          <p:nvPr/>
        </p:nvSpPr>
        <p:spPr>
          <a:xfrm>
            <a:off x="13951694" y="7516607"/>
            <a:ext cx="2888506"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Thekkady</a:t>
            </a:r>
            <a:endParaRPr lang="en-US" sz="4200" dirty="0">
              <a:solidFill>
                <a:srgbClr val="FEFEFE"/>
              </a:solidFill>
              <a:latin typeface="Open Sans Bold"/>
            </a:endParaRPr>
          </a:p>
        </p:txBody>
      </p:sp>
      <p:sp>
        <p:nvSpPr>
          <p:cNvPr id="13" name="TextBox 13"/>
          <p:cNvSpPr txBox="1"/>
          <p:nvPr/>
        </p:nvSpPr>
        <p:spPr>
          <a:xfrm>
            <a:off x="7848600" y="2527027"/>
            <a:ext cx="2543919" cy="712470"/>
          </a:xfrm>
          <a:prstGeom prst="rect">
            <a:avLst/>
          </a:prstGeom>
        </p:spPr>
        <p:txBody>
          <a:bodyPr wrap="square" lIns="0" tIns="0" rIns="0" bIns="0" rtlCol="0" anchor="t">
            <a:spAutoFit/>
          </a:bodyPr>
          <a:lstStyle/>
          <a:p>
            <a:pPr algn="ctr">
              <a:lnSpc>
                <a:spcPts val="5880"/>
              </a:lnSpc>
              <a:spcBef>
                <a:spcPct val="0"/>
              </a:spcBef>
            </a:pPr>
            <a:r>
              <a:rPr lang="en-US" sz="4200" dirty="0" err="1">
                <a:solidFill>
                  <a:srgbClr val="FEFEFE"/>
                </a:solidFill>
                <a:latin typeface="Open Sans Bold"/>
              </a:rPr>
              <a:t>Vagamon</a:t>
            </a:r>
            <a:endParaRPr lang="en-US" sz="4200" dirty="0">
              <a:solidFill>
                <a:srgbClr val="FEFEFE"/>
              </a:solidFill>
              <a:latin typeface="Open Sans Bold"/>
            </a:endParaRPr>
          </a:p>
        </p:txBody>
      </p:sp>
      <p:sp>
        <p:nvSpPr>
          <p:cNvPr id="14" name="TextBox 14"/>
          <p:cNvSpPr txBox="1"/>
          <p:nvPr/>
        </p:nvSpPr>
        <p:spPr>
          <a:xfrm>
            <a:off x="754249" y="7516607"/>
            <a:ext cx="3981873" cy="1455420"/>
          </a:xfrm>
          <a:prstGeom prst="rect">
            <a:avLst/>
          </a:prstGeom>
        </p:spPr>
        <p:txBody>
          <a:bodyPr lIns="0" tIns="0" rIns="0" bIns="0" rtlCol="0" anchor="t">
            <a:spAutoFit/>
          </a:bodyPr>
          <a:lstStyle/>
          <a:p>
            <a:pPr algn="ctr">
              <a:lnSpc>
                <a:spcPts val="5880"/>
              </a:lnSpc>
              <a:spcBef>
                <a:spcPct val="0"/>
              </a:spcBef>
            </a:pPr>
            <a:r>
              <a:rPr lang="en-US" sz="4200">
                <a:solidFill>
                  <a:srgbClr val="FEFEFE"/>
                </a:solidFill>
                <a:latin typeface="Open Sans Bold"/>
              </a:rPr>
              <a:t>Kozhikode Beach</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a:blip r:embed="rId2">
            <a:alphaModFix amt="9999"/>
          </a:blip>
          <a:srcRect l="42" t="1876" b="8041"/>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504651" y="1206868"/>
            <a:ext cx="15962712" cy="3556615"/>
          </a:xfrm>
          <a:prstGeom prst="rect">
            <a:avLst/>
          </a:prstGeom>
        </p:spPr>
        <p:txBody>
          <a:bodyPr wrap="square" lIns="0" tIns="0" rIns="0" bIns="0" rtlCol="0" anchor="t">
            <a:spAutoFit/>
          </a:bodyPr>
          <a:lstStyle/>
          <a:p>
            <a:pPr algn="just">
              <a:lnSpc>
                <a:spcPts val="3981"/>
              </a:lnSpc>
              <a:spcBef>
                <a:spcPct val="0"/>
              </a:spcBef>
            </a:pPr>
            <a:r>
              <a:rPr lang="en-US" sz="2844" dirty="0">
                <a:solidFill>
                  <a:srgbClr val="2C2B71"/>
                </a:solidFill>
                <a:latin typeface="Open Sans Bold"/>
              </a:rPr>
              <a:t>The Kerala model of development is a model of development based on the practices adopted in the state of Kerala, India. It is characterized by achievements in social indicators such as education, healthcare, high life expectancy, low infant mortality and low birth rate, by the creation of productive social infrastructure rather than materialistic infrastructure. Kerala has achieved material conditions of living, reflected in indicators of social development comparable to those of developed countries, even though the state's per capita income is moderate.</a:t>
            </a:r>
          </a:p>
        </p:txBody>
      </p:sp>
      <p:pic>
        <p:nvPicPr>
          <p:cNvPr id="3" name="Picture 3"/>
          <p:cNvPicPr>
            <a:picLocks noChangeAspect="1"/>
          </p:cNvPicPr>
          <p:nvPr/>
        </p:nvPicPr>
        <p:blipFill>
          <a:blip r:embed="rId3"/>
          <a:srcRect b="817"/>
          <a:stretch>
            <a:fillRect/>
          </a:stretch>
        </p:blipFill>
        <p:spPr>
          <a:xfrm>
            <a:off x="9486007" y="4862341"/>
            <a:ext cx="8150630" cy="4881880"/>
          </a:xfrm>
          <a:prstGeom prst="rect">
            <a:avLst/>
          </a:prstGeom>
        </p:spPr>
      </p:pic>
      <p:sp>
        <p:nvSpPr>
          <p:cNvPr id="4" name="TextBox 4"/>
          <p:cNvSpPr txBox="1"/>
          <p:nvPr/>
        </p:nvSpPr>
        <p:spPr>
          <a:xfrm>
            <a:off x="877488" y="4805191"/>
            <a:ext cx="8266512" cy="4939030"/>
          </a:xfrm>
          <a:prstGeom prst="rect">
            <a:avLst/>
          </a:prstGeom>
        </p:spPr>
        <p:txBody>
          <a:bodyPr lIns="0" tIns="0" rIns="0" bIns="0" rtlCol="0" anchor="t">
            <a:spAutoFit/>
          </a:bodyPr>
          <a:lstStyle/>
          <a:p>
            <a:pPr marL="604519" lvl="1" indent="-302260" algn="just">
              <a:lnSpc>
                <a:spcPts val="3919"/>
              </a:lnSpc>
              <a:buFont typeface="Arial"/>
              <a:buChar char="•"/>
            </a:pPr>
            <a:r>
              <a:rPr lang="en-US" sz="2800">
                <a:solidFill>
                  <a:srgbClr val="2C2B71"/>
                </a:solidFill>
                <a:latin typeface="Open Sans Bold"/>
              </a:rPr>
              <a:t>The India Human Development Report, 2011 prepared by Institute of Applied Manpower Research, placed Kerala on top of the index for achieving highest literacy rate, quality health services and consumption expenditure of people.</a:t>
            </a:r>
          </a:p>
          <a:p>
            <a:pPr marL="604520" lvl="1" indent="-302260" algn="just">
              <a:lnSpc>
                <a:spcPts val="3919"/>
              </a:lnSpc>
              <a:buFont typeface="Arial"/>
              <a:buChar char="•"/>
            </a:pPr>
            <a:r>
              <a:rPr lang="en-US" sz="2799">
                <a:solidFill>
                  <a:srgbClr val="2C2B71"/>
                </a:solidFill>
                <a:latin typeface="Open Sans Bold"/>
              </a:rPr>
              <a:t>Kerala has around 2,700 government medical institutions in the state, with 330 beds per 100,000 population, the highest in the country.</a:t>
            </a:r>
          </a:p>
        </p:txBody>
      </p:sp>
      <p:sp>
        <p:nvSpPr>
          <p:cNvPr id="5" name="TextBox 5"/>
          <p:cNvSpPr txBox="1"/>
          <p:nvPr/>
        </p:nvSpPr>
        <p:spPr>
          <a:xfrm>
            <a:off x="-533833" y="421567"/>
            <a:ext cx="19355666" cy="848230"/>
          </a:xfrm>
          <a:prstGeom prst="rect">
            <a:avLst/>
          </a:prstGeom>
        </p:spPr>
        <p:txBody>
          <a:bodyPr lIns="0" tIns="0" rIns="0" bIns="0" rtlCol="0" anchor="t">
            <a:spAutoFit/>
          </a:bodyPr>
          <a:lstStyle/>
          <a:p>
            <a:pPr algn="ctr">
              <a:lnSpc>
                <a:spcPts val="6399"/>
              </a:lnSpc>
            </a:pPr>
            <a:r>
              <a:rPr lang="en-US" sz="6399">
                <a:solidFill>
                  <a:srgbClr val="FF1616"/>
                </a:solidFill>
                <a:latin typeface="League Spartan Bold"/>
              </a:rPr>
              <a:t>MAJOR DEVELOPMENTS OF KERALA </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a:blip r:embed="rId2">
            <a:alphaModFix amt="9999"/>
          </a:blip>
          <a:srcRect l="42" t="1876" b="8041"/>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700514" y="665768"/>
            <a:ext cx="16672658" cy="4443730"/>
          </a:xfrm>
          <a:prstGeom prst="rect">
            <a:avLst/>
          </a:prstGeom>
        </p:spPr>
        <p:txBody>
          <a:bodyPr lIns="0" tIns="0" rIns="0" bIns="0" rtlCol="0" anchor="t">
            <a:spAutoFit/>
          </a:bodyPr>
          <a:lstStyle/>
          <a:p>
            <a:pPr marL="604519" lvl="1" indent="-302260" algn="just">
              <a:lnSpc>
                <a:spcPts val="3919"/>
              </a:lnSpc>
              <a:buFont typeface="Arial"/>
              <a:buChar char="•"/>
            </a:pPr>
            <a:r>
              <a:rPr lang="en-US" sz="2800">
                <a:solidFill>
                  <a:srgbClr val="2C2B71"/>
                </a:solidFill>
                <a:latin typeface="Open Sans Bold"/>
              </a:rPr>
              <a:t>Kerala, southern most state of India has a network of 11 National Highways, 72 State Hig</a:t>
            </a:r>
            <a:r>
              <a:rPr lang="en-US" sz="2799">
                <a:solidFill>
                  <a:srgbClr val="2C2B71"/>
                </a:solidFill>
                <a:latin typeface="Open Sans Bold"/>
              </a:rPr>
              <a:t>hways and many district roads.</a:t>
            </a:r>
          </a:p>
          <a:p>
            <a:pPr marL="604519" lvl="1" indent="-302260" algn="just">
              <a:lnSpc>
                <a:spcPts val="3919"/>
              </a:lnSpc>
              <a:buFont typeface="Arial"/>
              <a:buChar char="•"/>
            </a:pPr>
            <a:r>
              <a:rPr lang="en-US" sz="2799">
                <a:solidFill>
                  <a:srgbClr val="2C2B71"/>
                </a:solidFill>
                <a:latin typeface="Open Sans Bold"/>
              </a:rPr>
              <a:t>The SWTD - State Water Transport Department transports about 150 lakhs of passengers per annum using wooden/steel and fibre Glass Passenger Boats. Approximately 40,000 people use their service every day. It operates vehicle carrier (Two-wheeler) boats in ferry services. The operating distance per day is 700 km approximately.</a:t>
            </a:r>
          </a:p>
          <a:p>
            <a:pPr marL="604520" lvl="1" indent="-302260" algn="just">
              <a:lnSpc>
                <a:spcPts val="3919"/>
              </a:lnSpc>
              <a:buFont typeface="Arial"/>
              <a:buChar char="•"/>
            </a:pPr>
            <a:r>
              <a:rPr lang="en-US" sz="2799">
                <a:solidFill>
                  <a:srgbClr val="2C2B71"/>
                </a:solidFill>
                <a:latin typeface="Open Sans Bold"/>
              </a:rPr>
              <a:t>The most important means of transport in Kerala is the Railways. ... The total length of the rail route comes about 1050 kms and it includes 13 railway routes. This includes 933 kms of broad gauge lines and 117 kms of meter gauge lines.</a:t>
            </a:r>
          </a:p>
        </p:txBody>
      </p:sp>
      <p:sp>
        <p:nvSpPr>
          <p:cNvPr id="3" name="TextBox 3"/>
          <p:cNvSpPr txBox="1"/>
          <p:nvPr/>
        </p:nvSpPr>
        <p:spPr>
          <a:xfrm>
            <a:off x="700514" y="5120352"/>
            <a:ext cx="9110422" cy="4443730"/>
          </a:xfrm>
          <a:prstGeom prst="rect">
            <a:avLst/>
          </a:prstGeom>
        </p:spPr>
        <p:txBody>
          <a:bodyPr lIns="0" tIns="0" rIns="0" bIns="0" rtlCol="0" anchor="t">
            <a:spAutoFit/>
          </a:bodyPr>
          <a:lstStyle/>
          <a:p>
            <a:pPr marL="604520" lvl="1" indent="-302260" algn="just">
              <a:lnSpc>
                <a:spcPts val="3919"/>
              </a:lnSpc>
              <a:buFont typeface="Arial"/>
              <a:buChar char="•"/>
            </a:pPr>
            <a:r>
              <a:rPr lang="en-US" sz="2800">
                <a:solidFill>
                  <a:srgbClr val="2C2B71"/>
                </a:solidFill>
                <a:latin typeface="Open Sans Bold"/>
              </a:rPr>
              <a:t>The Kochi Metro is a rapid transit system serving the city of Kochi in Kerala, I</a:t>
            </a:r>
            <a:r>
              <a:rPr lang="en-US" sz="2799">
                <a:solidFill>
                  <a:srgbClr val="2C2B71"/>
                </a:solidFill>
                <a:latin typeface="Open Sans Bold"/>
              </a:rPr>
              <a:t>ndia. It was opened to the public within four years of starting construction, making it the fastest completed metro project in India until the Lucknow Metro overtook it. The Kochi metro project is the first metro in the country which connects rail, road and water transport facilities.</a:t>
            </a:r>
          </a:p>
        </p:txBody>
      </p:sp>
      <p:pic>
        <p:nvPicPr>
          <p:cNvPr id="4" name="Picture 4"/>
          <p:cNvPicPr>
            <a:picLocks noChangeAspect="1"/>
          </p:cNvPicPr>
          <p:nvPr/>
        </p:nvPicPr>
        <p:blipFill>
          <a:blip r:embed="rId3"/>
          <a:srcRect/>
          <a:stretch>
            <a:fillRect/>
          </a:stretch>
        </p:blipFill>
        <p:spPr>
          <a:xfrm>
            <a:off x="10191113" y="5285015"/>
            <a:ext cx="7396373" cy="4171555"/>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29823" y="1331811"/>
            <a:ext cx="14828354" cy="7623379"/>
            <a:chOff x="0" y="0"/>
            <a:chExt cx="19771138" cy="10164505"/>
          </a:xfrm>
        </p:grpSpPr>
        <p:pic>
          <p:nvPicPr>
            <p:cNvPr id="3" name="Picture 3"/>
            <p:cNvPicPr>
              <a:picLocks noChangeAspect="1"/>
            </p:cNvPicPr>
            <p:nvPr/>
          </p:nvPicPr>
          <p:blipFill>
            <a:blip r:embed="rId2"/>
            <a:srcRect t="3688" b="3688"/>
            <a:stretch>
              <a:fillRect/>
            </a:stretch>
          </p:blipFill>
          <p:spPr>
            <a:xfrm>
              <a:off x="0" y="0"/>
              <a:ext cx="9822069" cy="5018752"/>
            </a:xfrm>
            <a:prstGeom prst="rect">
              <a:avLst/>
            </a:prstGeom>
          </p:spPr>
        </p:pic>
        <p:pic>
          <p:nvPicPr>
            <p:cNvPr id="4" name="Picture 4"/>
            <p:cNvPicPr>
              <a:picLocks noChangeAspect="1"/>
            </p:cNvPicPr>
            <p:nvPr/>
          </p:nvPicPr>
          <p:blipFill>
            <a:blip r:embed="rId3"/>
            <a:srcRect t="3653" b="3653"/>
            <a:stretch>
              <a:fillRect/>
            </a:stretch>
          </p:blipFill>
          <p:spPr>
            <a:xfrm>
              <a:off x="9949069" y="0"/>
              <a:ext cx="9822069" cy="5018752"/>
            </a:xfrm>
            <a:prstGeom prst="rect">
              <a:avLst/>
            </a:prstGeom>
          </p:spPr>
        </p:pic>
        <p:pic>
          <p:nvPicPr>
            <p:cNvPr id="5" name="Picture 5"/>
            <p:cNvPicPr>
              <a:picLocks noChangeAspect="1"/>
            </p:cNvPicPr>
            <p:nvPr/>
          </p:nvPicPr>
          <p:blipFill>
            <a:blip r:embed="rId4"/>
            <a:srcRect t="3653" b="3653"/>
            <a:stretch>
              <a:fillRect/>
            </a:stretch>
          </p:blipFill>
          <p:spPr>
            <a:xfrm>
              <a:off x="0" y="5145752"/>
              <a:ext cx="9822069" cy="5018752"/>
            </a:xfrm>
            <a:prstGeom prst="rect">
              <a:avLst/>
            </a:prstGeom>
          </p:spPr>
        </p:pic>
        <p:pic>
          <p:nvPicPr>
            <p:cNvPr id="6" name="Picture 6"/>
            <p:cNvPicPr>
              <a:picLocks noChangeAspect="1"/>
            </p:cNvPicPr>
            <p:nvPr/>
          </p:nvPicPr>
          <p:blipFill>
            <a:blip r:embed="rId5"/>
            <a:srcRect l="1073" r="1073"/>
            <a:stretch>
              <a:fillRect/>
            </a:stretch>
          </p:blipFill>
          <p:spPr>
            <a:xfrm>
              <a:off x="9949069" y="5145752"/>
              <a:ext cx="9822069" cy="5018752"/>
            </a:xfrm>
            <a:prstGeom prst="rect">
              <a:avLst/>
            </a:prstGeom>
          </p:spPr>
        </p:pic>
      </p:grpSp>
      <p:sp>
        <p:nvSpPr>
          <p:cNvPr id="7" name="TextBox 7"/>
          <p:cNvSpPr txBox="1"/>
          <p:nvPr/>
        </p:nvSpPr>
        <p:spPr>
          <a:xfrm>
            <a:off x="724874" y="8936139"/>
            <a:ext cx="16838252" cy="1148907"/>
          </a:xfrm>
          <a:prstGeom prst="rect">
            <a:avLst/>
          </a:prstGeom>
        </p:spPr>
        <p:txBody>
          <a:bodyPr lIns="0" tIns="0" rIns="0" bIns="0" rtlCol="0" anchor="t">
            <a:spAutoFit/>
          </a:bodyPr>
          <a:lstStyle/>
          <a:p>
            <a:pPr algn="ctr">
              <a:lnSpc>
                <a:spcPts val="4613"/>
              </a:lnSpc>
              <a:spcBef>
                <a:spcPct val="0"/>
              </a:spcBef>
            </a:pPr>
            <a:r>
              <a:rPr lang="en-US" sz="3295">
                <a:solidFill>
                  <a:srgbClr val="2C2B71"/>
                </a:solidFill>
                <a:latin typeface="Open Sans Bold"/>
              </a:rPr>
              <a:t>Kerala is the only state in India that has four international airports.  Airports are well connected with the rest of the country and the world.</a:t>
            </a:r>
          </a:p>
        </p:txBody>
      </p:sp>
      <p:sp>
        <p:nvSpPr>
          <p:cNvPr id="8" name="TextBox 8"/>
          <p:cNvSpPr txBox="1"/>
          <p:nvPr/>
        </p:nvSpPr>
        <p:spPr>
          <a:xfrm>
            <a:off x="5701907" y="283363"/>
            <a:ext cx="6884185" cy="1048448"/>
          </a:xfrm>
          <a:prstGeom prst="rect">
            <a:avLst/>
          </a:prstGeom>
        </p:spPr>
        <p:txBody>
          <a:bodyPr lIns="0" tIns="0" rIns="0" bIns="0" rtlCol="0" anchor="t">
            <a:spAutoFit/>
          </a:bodyPr>
          <a:lstStyle/>
          <a:p>
            <a:pPr algn="ctr">
              <a:lnSpc>
                <a:spcPts val="8632"/>
              </a:lnSpc>
              <a:spcBef>
                <a:spcPct val="0"/>
              </a:spcBef>
            </a:pPr>
            <a:r>
              <a:rPr lang="en-US" sz="6166">
                <a:solidFill>
                  <a:srgbClr val="2C2B71"/>
                </a:solidFill>
                <a:latin typeface="Open Sans Bold"/>
              </a:rPr>
              <a:t>Airports in Kerala</a:t>
            </a:r>
          </a:p>
        </p:txBody>
      </p:sp>
      <p:sp>
        <p:nvSpPr>
          <p:cNvPr id="9" name="TextBox 9"/>
          <p:cNvSpPr txBox="1"/>
          <p:nvPr/>
        </p:nvSpPr>
        <p:spPr>
          <a:xfrm>
            <a:off x="2133601" y="4349111"/>
            <a:ext cx="6562742" cy="405202"/>
          </a:xfrm>
          <a:prstGeom prst="rect">
            <a:avLst/>
          </a:prstGeom>
        </p:spPr>
        <p:txBody>
          <a:bodyPr wrap="square" lIns="0" tIns="0" rIns="0" bIns="0" rtlCol="0" anchor="t">
            <a:spAutoFit/>
          </a:bodyPr>
          <a:lstStyle/>
          <a:p>
            <a:pPr algn="ctr">
              <a:lnSpc>
                <a:spcPts val="3304"/>
              </a:lnSpc>
              <a:spcBef>
                <a:spcPct val="0"/>
              </a:spcBef>
            </a:pPr>
            <a:r>
              <a:rPr lang="en-US" sz="2360" dirty="0">
                <a:solidFill>
                  <a:srgbClr val="FEFEFE"/>
                </a:solidFill>
                <a:latin typeface="Open Sans Bold"/>
              </a:rPr>
              <a:t>Thiruvananthapuram International Airport.</a:t>
            </a:r>
          </a:p>
        </p:txBody>
      </p:sp>
      <p:sp>
        <p:nvSpPr>
          <p:cNvPr id="10" name="TextBox 10"/>
          <p:cNvSpPr txBox="1"/>
          <p:nvPr/>
        </p:nvSpPr>
        <p:spPr>
          <a:xfrm>
            <a:off x="10661688" y="4349111"/>
            <a:ext cx="4509330" cy="405202"/>
          </a:xfrm>
          <a:prstGeom prst="rect">
            <a:avLst/>
          </a:prstGeom>
        </p:spPr>
        <p:txBody>
          <a:bodyPr wrap="square" lIns="0" tIns="0" rIns="0" bIns="0" rtlCol="0" anchor="t">
            <a:spAutoFit/>
          </a:bodyPr>
          <a:lstStyle/>
          <a:p>
            <a:pPr algn="ctr">
              <a:lnSpc>
                <a:spcPts val="3304"/>
              </a:lnSpc>
              <a:spcBef>
                <a:spcPct val="0"/>
              </a:spcBef>
            </a:pPr>
            <a:r>
              <a:rPr lang="en-US" sz="2360" dirty="0">
                <a:solidFill>
                  <a:srgbClr val="FEFEFE"/>
                </a:solidFill>
                <a:latin typeface="Open Sans Bold"/>
              </a:rPr>
              <a:t>Cochin International Airport</a:t>
            </a:r>
          </a:p>
        </p:txBody>
      </p:sp>
      <p:sp>
        <p:nvSpPr>
          <p:cNvPr id="11" name="TextBox 11"/>
          <p:cNvSpPr txBox="1"/>
          <p:nvPr/>
        </p:nvSpPr>
        <p:spPr>
          <a:xfrm>
            <a:off x="3295135" y="8298619"/>
            <a:ext cx="4705865" cy="405202"/>
          </a:xfrm>
          <a:prstGeom prst="rect">
            <a:avLst/>
          </a:prstGeom>
        </p:spPr>
        <p:txBody>
          <a:bodyPr wrap="square" lIns="0" tIns="0" rIns="0" bIns="0" rtlCol="0" anchor="t">
            <a:spAutoFit/>
          </a:bodyPr>
          <a:lstStyle/>
          <a:p>
            <a:pPr algn="ctr">
              <a:lnSpc>
                <a:spcPts val="3304"/>
              </a:lnSpc>
              <a:spcBef>
                <a:spcPct val="0"/>
              </a:spcBef>
            </a:pPr>
            <a:r>
              <a:rPr lang="en-US" sz="2360" dirty="0">
                <a:solidFill>
                  <a:srgbClr val="FEFEFE"/>
                </a:solidFill>
                <a:latin typeface="Open Sans Bold"/>
              </a:rPr>
              <a:t>Calicut International Airport</a:t>
            </a:r>
          </a:p>
        </p:txBody>
      </p:sp>
      <p:sp>
        <p:nvSpPr>
          <p:cNvPr id="12" name="TextBox 12"/>
          <p:cNvSpPr txBox="1"/>
          <p:nvPr/>
        </p:nvSpPr>
        <p:spPr>
          <a:xfrm>
            <a:off x="10661688" y="8298619"/>
            <a:ext cx="4554872" cy="395558"/>
          </a:xfrm>
          <a:prstGeom prst="rect">
            <a:avLst/>
          </a:prstGeom>
        </p:spPr>
        <p:txBody>
          <a:bodyPr wrap="square" lIns="0" tIns="0" rIns="0" bIns="0" rtlCol="0" anchor="t">
            <a:spAutoFit/>
          </a:bodyPr>
          <a:lstStyle/>
          <a:p>
            <a:pPr algn="ctr">
              <a:lnSpc>
                <a:spcPts val="3304"/>
              </a:lnSpc>
              <a:spcBef>
                <a:spcPct val="0"/>
              </a:spcBef>
            </a:pPr>
            <a:r>
              <a:rPr lang="en-US" sz="2360" dirty="0">
                <a:solidFill>
                  <a:srgbClr val="FEFEFE"/>
                </a:solidFill>
                <a:latin typeface="Open Sans Bold"/>
              </a:rPr>
              <a:t>Kannur International Airport</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5627" b="7372"/>
          <a:stretch>
            <a:fillRect/>
          </a:stretch>
        </p:blipFill>
        <p:spPr>
          <a:xfrm>
            <a:off x="0" y="209550"/>
            <a:ext cx="18288000" cy="8949730"/>
          </a:xfrm>
          <a:prstGeom prst="rect">
            <a:avLst/>
          </a:prstGeom>
        </p:spPr>
      </p:pic>
      <p:sp>
        <p:nvSpPr>
          <p:cNvPr id="3" name="TextBox 3"/>
          <p:cNvSpPr txBox="1"/>
          <p:nvPr/>
        </p:nvSpPr>
        <p:spPr>
          <a:xfrm>
            <a:off x="609601" y="9286875"/>
            <a:ext cx="17383976" cy="679673"/>
          </a:xfrm>
          <a:prstGeom prst="rect">
            <a:avLst/>
          </a:prstGeom>
        </p:spPr>
        <p:txBody>
          <a:bodyPr wrap="square" lIns="0" tIns="0" rIns="0" bIns="0" rtlCol="0" anchor="t">
            <a:spAutoFit/>
          </a:bodyPr>
          <a:lstStyle/>
          <a:p>
            <a:pPr algn="ctr">
              <a:lnSpc>
                <a:spcPts val="5273"/>
              </a:lnSpc>
            </a:pPr>
            <a:r>
              <a:rPr lang="en-US" sz="4800" dirty="0" smtClean="0">
                <a:solidFill>
                  <a:srgbClr val="2C2B71"/>
                </a:solidFill>
                <a:latin typeface="Eras Bold ITC" panose="020B0907030504020204" pitchFamily="34" charset="0"/>
                <a:ea typeface="Segoe UI Black" panose="020B0A02040204020203" pitchFamily="34" charset="0"/>
              </a:rPr>
              <a:t>THANK YOU</a:t>
            </a:r>
            <a:endParaRPr lang="en-US" sz="4800" dirty="0">
              <a:solidFill>
                <a:srgbClr val="2C2B71"/>
              </a:solidFill>
              <a:latin typeface="Eras Bold ITC" panose="020B0907030504020204" pitchFamily="34" charset="0"/>
              <a:ea typeface="Segoe UI Black" panose="020B0A02040204020203"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alphaModFix amt="23000"/>
          </a:blip>
          <a:srcRect t="4562" r="1271" b="4562"/>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814386" y="1009650"/>
            <a:ext cx="15263814" cy="782265"/>
          </a:xfrm>
          <a:prstGeom prst="rect">
            <a:avLst/>
          </a:prstGeom>
        </p:spPr>
        <p:txBody>
          <a:bodyPr wrap="square" lIns="0" tIns="0" rIns="0" bIns="0" rtlCol="0" anchor="t">
            <a:spAutoFit/>
          </a:bodyPr>
          <a:lstStyle/>
          <a:p>
            <a:pPr algn="ctr">
              <a:lnSpc>
                <a:spcPts val="6093"/>
              </a:lnSpc>
            </a:pPr>
            <a:r>
              <a:rPr lang="en-US" sz="4875" spc="487" dirty="0">
                <a:solidFill>
                  <a:srgbClr val="000000"/>
                </a:solidFill>
                <a:latin typeface="League Spartan"/>
              </a:rPr>
              <a:t>FORMATION OF KERALA STATE</a:t>
            </a:r>
          </a:p>
        </p:txBody>
      </p:sp>
      <p:sp>
        <p:nvSpPr>
          <p:cNvPr id="3" name="TextBox 3"/>
          <p:cNvSpPr txBox="1"/>
          <p:nvPr/>
        </p:nvSpPr>
        <p:spPr>
          <a:xfrm>
            <a:off x="1028700" y="3544918"/>
            <a:ext cx="16230600" cy="3026470"/>
          </a:xfrm>
          <a:prstGeom prst="rect">
            <a:avLst/>
          </a:prstGeom>
        </p:spPr>
        <p:txBody>
          <a:bodyPr lIns="0" tIns="0" rIns="0" bIns="0" rtlCol="0" anchor="t">
            <a:spAutoFit/>
          </a:bodyPr>
          <a:lstStyle/>
          <a:p>
            <a:pPr marL="906780" lvl="1" indent="-453390" algn="just">
              <a:lnSpc>
                <a:spcPts val="5880"/>
              </a:lnSpc>
              <a:buFont typeface="Arial"/>
              <a:buChar char="•"/>
            </a:pPr>
            <a:r>
              <a:rPr lang="en-US" sz="4200" dirty="0">
                <a:solidFill>
                  <a:srgbClr val="000000"/>
                </a:solidFill>
                <a:latin typeface="Arapey Bold"/>
              </a:rPr>
              <a:t>The two kingdoms of Travancore and Cochin joined the Union of India after independence in 1947. On 1 July 1949, the two states were merged to form Travancore-Cochin. On 1 January 1950, Travancore - Cochin was </a:t>
            </a:r>
            <a:r>
              <a:rPr lang="en-US" sz="4200" dirty="0" smtClean="0">
                <a:solidFill>
                  <a:srgbClr val="000000"/>
                </a:solidFill>
                <a:latin typeface="Arapey Bold"/>
              </a:rPr>
              <a:t>recognized </a:t>
            </a:r>
            <a:r>
              <a:rPr lang="en-US" sz="4200" dirty="0">
                <a:solidFill>
                  <a:srgbClr val="000000"/>
                </a:solidFill>
                <a:latin typeface="Arapey Bold"/>
              </a:rPr>
              <a:t>as a state.</a:t>
            </a:r>
          </a:p>
        </p:txBody>
      </p:sp>
      <p:sp>
        <p:nvSpPr>
          <p:cNvPr id="4" name="TextBox 4"/>
          <p:cNvSpPr txBox="1"/>
          <p:nvPr/>
        </p:nvSpPr>
        <p:spPr>
          <a:xfrm>
            <a:off x="1028700" y="6798193"/>
            <a:ext cx="16230600" cy="1464945"/>
          </a:xfrm>
          <a:prstGeom prst="rect">
            <a:avLst/>
          </a:prstGeom>
        </p:spPr>
        <p:txBody>
          <a:bodyPr lIns="0" tIns="0" rIns="0" bIns="0" rtlCol="0" anchor="t">
            <a:spAutoFit/>
          </a:bodyPr>
          <a:lstStyle/>
          <a:p>
            <a:pPr marL="906780" lvl="1" indent="-453390" algn="just">
              <a:lnSpc>
                <a:spcPts val="5880"/>
              </a:lnSpc>
              <a:buFont typeface="Arial"/>
              <a:buChar char="•"/>
            </a:pPr>
            <a:r>
              <a:rPr lang="en-US" sz="4200" u="sng" dirty="0">
                <a:solidFill>
                  <a:srgbClr val="000000"/>
                </a:solidFill>
                <a:latin typeface="Arapey Bold"/>
              </a:rPr>
              <a:t>On 1 November 1956, the state of Kerala was formed by the States </a:t>
            </a:r>
            <a:r>
              <a:rPr lang="en-US" sz="4200" u="sng" dirty="0" err="1">
                <a:solidFill>
                  <a:srgbClr val="000000"/>
                </a:solidFill>
                <a:latin typeface="Arapey Bold"/>
              </a:rPr>
              <a:t>Reorganisation</a:t>
            </a:r>
            <a:r>
              <a:rPr lang="en-US" sz="4200" u="sng" dirty="0">
                <a:solidFill>
                  <a:srgbClr val="000000"/>
                </a:solidFill>
                <a:latin typeface="Arapey Bold"/>
              </a:rPr>
              <a:t> Act merging the Malabar district, Travancore-Cochin</a:t>
            </a:r>
          </a:p>
        </p:txBody>
      </p:sp>
      <p:sp>
        <p:nvSpPr>
          <p:cNvPr id="5" name="TextBox 5"/>
          <p:cNvSpPr txBox="1"/>
          <p:nvPr/>
        </p:nvSpPr>
        <p:spPr>
          <a:xfrm>
            <a:off x="12172652" y="2094372"/>
            <a:ext cx="5086648" cy="795282"/>
          </a:xfrm>
          <a:prstGeom prst="rect">
            <a:avLst/>
          </a:prstGeom>
        </p:spPr>
        <p:txBody>
          <a:bodyPr lIns="0" tIns="0" rIns="0" bIns="0" rtlCol="0" anchor="t">
            <a:spAutoFit/>
          </a:bodyPr>
          <a:lstStyle/>
          <a:p>
            <a:pPr algn="ctr">
              <a:lnSpc>
                <a:spcPts val="6719"/>
              </a:lnSpc>
            </a:pPr>
            <a:r>
              <a:rPr lang="en-US" sz="4800" dirty="0">
                <a:solidFill>
                  <a:srgbClr val="FF0000"/>
                </a:solidFill>
                <a:latin typeface="Arapey Bold"/>
              </a:rPr>
              <a:t>On 1 November 1956</a:t>
            </a:r>
          </a:p>
        </p:txBody>
      </p:sp>
      <p:pic>
        <p:nvPicPr>
          <p:cNvPr id="6" name="Picture 5"/>
          <p:cNvPicPr>
            <a:picLocks noChangeAspect="1"/>
          </p:cNvPicPr>
          <p:nvPr/>
        </p:nvPicPr>
        <p:blipFill>
          <a:blip r:embed="rId3"/>
          <a:srcRect l="547" r="547" b="1989"/>
          <a:stretch>
            <a:fillRect/>
          </a:stretch>
        </p:blipFill>
        <p:spPr>
          <a:xfrm>
            <a:off x="15316200" y="510260"/>
            <a:ext cx="1219200" cy="105184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alphaModFix amt="23000"/>
          </a:blip>
          <a:srcRect t="4562" r="1271" b="456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802078" y="3069084"/>
            <a:ext cx="6640094" cy="5013271"/>
          </a:xfrm>
          <a:prstGeom prst="rect">
            <a:avLst/>
          </a:prstGeom>
        </p:spPr>
      </p:pic>
      <p:sp>
        <p:nvSpPr>
          <p:cNvPr id="3" name="TextBox 3"/>
          <p:cNvSpPr txBox="1"/>
          <p:nvPr/>
        </p:nvSpPr>
        <p:spPr>
          <a:xfrm>
            <a:off x="915389" y="8304382"/>
            <a:ext cx="6413472" cy="1679236"/>
          </a:xfrm>
          <a:prstGeom prst="rect">
            <a:avLst/>
          </a:prstGeom>
        </p:spPr>
        <p:txBody>
          <a:bodyPr lIns="0" tIns="0" rIns="0" bIns="0" rtlCol="0" anchor="t">
            <a:spAutoFit/>
          </a:bodyPr>
          <a:lstStyle/>
          <a:p>
            <a:pPr algn="just">
              <a:lnSpc>
                <a:spcPts val="4480"/>
              </a:lnSpc>
              <a:spcBef>
                <a:spcPct val="0"/>
              </a:spcBef>
            </a:pPr>
            <a:r>
              <a:rPr lang="en-US" sz="3200" dirty="0" err="1">
                <a:solidFill>
                  <a:srgbClr val="000000"/>
                </a:solidFill>
                <a:latin typeface="Glacial Indifference Bold"/>
              </a:rPr>
              <a:t>Parasurama</a:t>
            </a:r>
            <a:r>
              <a:rPr lang="en-US" sz="3200" dirty="0">
                <a:solidFill>
                  <a:srgbClr val="000000"/>
                </a:solidFill>
                <a:latin typeface="Glacial Indifference Bold"/>
              </a:rPr>
              <a:t>, surrounded by settlers, commanding </a:t>
            </a:r>
            <a:r>
              <a:rPr lang="en-US" sz="3200" dirty="0" err="1">
                <a:solidFill>
                  <a:srgbClr val="000000"/>
                </a:solidFill>
                <a:latin typeface="Glacial Indifference Bold"/>
              </a:rPr>
              <a:t>Varuna</a:t>
            </a:r>
            <a:r>
              <a:rPr lang="en-US" sz="3200" dirty="0">
                <a:solidFill>
                  <a:srgbClr val="000000"/>
                </a:solidFill>
                <a:latin typeface="Glacial Indifference Bold"/>
              </a:rPr>
              <a:t> to part the seas and reveal Kerala.</a:t>
            </a:r>
          </a:p>
        </p:txBody>
      </p:sp>
      <p:sp>
        <p:nvSpPr>
          <p:cNvPr id="4" name="TextBox 4"/>
          <p:cNvSpPr txBox="1"/>
          <p:nvPr/>
        </p:nvSpPr>
        <p:spPr>
          <a:xfrm>
            <a:off x="9011480" y="3069084"/>
            <a:ext cx="8361131" cy="6239657"/>
          </a:xfrm>
          <a:prstGeom prst="rect">
            <a:avLst/>
          </a:prstGeom>
        </p:spPr>
        <p:txBody>
          <a:bodyPr lIns="0" tIns="0" rIns="0" bIns="0" rtlCol="0" anchor="t">
            <a:spAutoFit/>
          </a:bodyPr>
          <a:lstStyle/>
          <a:p>
            <a:pPr algn="just">
              <a:lnSpc>
                <a:spcPts val="4934"/>
              </a:lnSpc>
              <a:spcBef>
                <a:spcPct val="0"/>
              </a:spcBef>
            </a:pPr>
            <a:r>
              <a:rPr lang="en-US" sz="3524" dirty="0">
                <a:solidFill>
                  <a:srgbClr val="000000"/>
                </a:solidFill>
                <a:latin typeface="Glacial Indifference Bold"/>
              </a:rPr>
              <a:t>There are legends dealing with the origins of Kerala geographically and culturally. One such legend is the retrieval of Kerala from the sea, by </a:t>
            </a:r>
            <a:r>
              <a:rPr lang="en-US" sz="3524" dirty="0" err="1">
                <a:solidFill>
                  <a:srgbClr val="000000"/>
                </a:solidFill>
                <a:latin typeface="Glacial Indifference Bold"/>
              </a:rPr>
              <a:t>Parasurama</a:t>
            </a:r>
            <a:r>
              <a:rPr lang="en-US" sz="3524" dirty="0">
                <a:solidFill>
                  <a:srgbClr val="000000"/>
                </a:solidFill>
                <a:latin typeface="Glacial Indifference Bold"/>
              </a:rPr>
              <a:t>, a warrior sage. It proclaims that </a:t>
            </a:r>
            <a:r>
              <a:rPr lang="en-US" sz="3524" dirty="0" err="1">
                <a:solidFill>
                  <a:srgbClr val="000000"/>
                </a:solidFill>
                <a:latin typeface="Glacial Indifference Bold"/>
              </a:rPr>
              <a:t>Parasurama</a:t>
            </a:r>
            <a:r>
              <a:rPr lang="en-US" sz="3524" dirty="0">
                <a:solidFill>
                  <a:srgbClr val="000000"/>
                </a:solidFill>
                <a:latin typeface="Glacial Indifference Bold"/>
              </a:rPr>
              <a:t>, an Avatar of </a:t>
            </a:r>
            <a:r>
              <a:rPr lang="en-US" sz="3524" dirty="0" err="1">
                <a:solidFill>
                  <a:srgbClr val="000000"/>
                </a:solidFill>
                <a:latin typeface="Glacial Indifference Bold"/>
              </a:rPr>
              <a:t>Mahavishnu</a:t>
            </a:r>
            <a:r>
              <a:rPr lang="en-US" sz="3524" dirty="0">
                <a:solidFill>
                  <a:srgbClr val="000000"/>
                </a:solidFill>
                <a:latin typeface="Glacial Indifference Bold"/>
              </a:rPr>
              <a:t>, threw His battle axe into the sea. As a result, the land of Kerala arose, and thus was reclaimed from the waters</a:t>
            </a:r>
          </a:p>
        </p:txBody>
      </p:sp>
      <p:sp>
        <p:nvSpPr>
          <p:cNvPr id="5" name="TextBox 5"/>
          <p:cNvSpPr txBox="1"/>
          <p:nvPr/>
        </p:nvSpPr>
        <p:spPr>
          <a:xfrm>
            <a:off x="802078" y="449709"/>
            <a:ext cx="7437711" cy="2619375"/>
          </a:xfrm>
          <a:prstGeom prst="rect">
            <a:avLst/>
          </a:prstGeom>
        </p:spPr>
        <p:txBody>
          <a:bodyPr lIns="0" tIns="0" rIns="0" bIns="0" rtlCol="0" anchor="t">
            <a:spAutoFit/>
          </a:bodyPr>
          <a:lstStyle/>
          <a:p>
            <a:pPr algn="l">
              <a:lnSpc>
                <a:spcPts val="9975"/>
              </a:lnSpc>
            </a:pPr>
            <a:r>
              <a:rPr lang="en-US" sz="10500" spc="-525">
                <a:solidFill>
                  <a:srgbClr val="000000"/>
                </a:solidFill>
                <a:latin typeface="League Spartan"/>
              </a:rPr>
              <a:t>Traditional Myths</a:t>
            </a:r>
          </a:p>
        </p:txBody>
      </p:sp>
      <p:pic>
        <p:nvPicPr>
          <p:cNvPr id="6" name="Picture 5"/>
          <p:cNvPicPr>
            <a:picLocks noChangeAspect="1"/>
          </p:cNvPicPr>
          <p:nvPr/>
        </p:nvPicPr>
        <p:blipFill>
          <a:blip r:embed="rId4"/>
          <a:srcRect l="547" r="547" b="1989"/>
          <a:stretch>
            <a:fillRect/>
          </a:stretch>
        </p:blipFill>
        <p:spPr>
          <a:xfrm>
            <a:off x="16459200" y="449709"/>
            <a:ext cx="1219200" cy="105184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TotalTime>
  <Words>3971</Words>
  <Application>Microsoft Office PowerPoint</Application>
  <PresentationFormat>Custom</PresentationFormat>
  <Paragraphs>234</Paragraphs>
  <Slides>77</Slides>
  <Notes>0</Notes>
  <HiddenSlides>0</HiddenSlides>
  <MMClips>0</MMClips>
  <ScaleCrop>false</ScaleCrop>
  <HeadingPairs>
    <vt:vector size="6" baseType="variant">
      <vt:variant>
        <vt:lpstr>Fonts Used</vt:lpstr>
      </vt:variant>
      <vt:variant>
        <vt:i4>24</vt:i4>
      </vt:variant>
      <vt:variant>
        <vt:lpstr>Theme</vt:lpstr>
      </vt:variant>
      <vt:variant>
        <vt:i4>1</vt:i4>
      </vt:variant>
      <vt:variant>
        <vt:lpstr>Slide Titles</vt:lpstr>
      </vt:variant>
      <vt:variant>
        <vt:i4>77</vt:i4>
      </vt:variant>
    </vt:vector>
  </HeadingPairs>
  <TitlesOfParts>
    <vt:vector size="102" baseType="lpstr">
      <vt:lpstr>League Spartan</vt:lpstr>
      <vt:lpstr>Arial</vt:lpstr>
      <vt:lpstr>Kollektif</vt:lpstr>
      <vt:lpstr>Barlow Condensed Bold</vt:lpstr>
      <vt:lpstr>Open Sans Bold</vt:lpstr>
      <vt:lpstr>Anton</vt:lpstr>
      <vt:lpstr>Eras Bold ITC</vt:lpstr>
      <vt:lpstr>League Spartan Bold</vt:lpstr>
      <vt:lpstr>Nickainley Bold</vt:lpstr>
      <vt:lpstr>Open Sans Light</vt:lpstr>
      <vt:lpstr>Noot Bold</vt:lpstr>
      <vt:lpstr>Glacial Indifference Bold</vt:lpstr>
      <vt:lpstr>Calibri</vt:lpstr>
      <vt:lpstr>Glacial Indifference</vt:lpstr>
      <vt:lpstr>Horta</vt:lpstr>
      <vt:lpstr>Open Sans</vt:lpstr>
      <vt:lpstr>Horta Bold</vt:lpstr>
      <vt:lpstr>Open Sans Light Bold</vt:lpstr>
      <vt:lpstr>Adobe Devanagari</vt:lpstr>
      <vt:lpstr>Arapey</vt:lpstr>
      <vt:lpstr>Barlow Condensed Bold Bold Italics</vt:lpstr>
      <vt:lpstr>Arapey Bold</vt:lpstr>
      <vt:lpstr>Segoe UI Black</vt:lpstr>
      <vt:lpstr>Libre Franklin Black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EBSB PPT</dc:title>
  <cp:lastModifiedBy>dell</cp:lastModifiedBy>
  <cp:revision>63</cp:revision>
  <dcterms:created xsi:type="dcterms:W3CDTF">2006-08-16T00:00:00Z</dcterms:created>
  <dcterms:modified xsi:type="dcterms:W3CDTF">2020-10-20T16:22:18Z</dcterms:modified>
  <dc:identifier>DAED0cpNNo4</dc:identifier>
</cp:coreProperties>
</file>