
<file path=[Content_Types].xml><?xml version="1.0" encoding="utf-8"?>
<Types xmlns="http://schemas.openxmlformats.org/package/2006/content-types">
  <Override PartName="/ppt/slideMasters/slideMaster3.xml" ContentType="application/vnd.openxmlformats-officedocument.presentationml.slideMaster+xml"/>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docProps/custom.xml" ContentType="application/vnd.openxmlformats-officedocument.custom-properties+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Layouts/slideLayout7.xml" ContentType="application/vnd.openxmlformats-officedocument.presentationml.slideLayout+xml"/>
  <Override PartName="/ppt/theme/theme4.xml" ContentType="application/vnd.openxmlformats-officedocument.them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6" r:id="rId2"/>
    <p:sldMasterId id="2147483678" r:id="rId3"/>
  </p:sldMasterIdLst>
  <p:notesMasterIdLst>
    <p:notesMasterId r:id="rId79"/>
  </p:notesMasterIdLst>
  <p:sldIdLst>
    <p:sldId id="318" r:id="rId4"/>
    <p:sldId id="295" r:id="rId5"/>
    <p:sldId id="296" r:id="rId6"/>
    <p:sldId id="297" r:id="rId7"/>
    <p:sldId id="299" r:id="rId8"/>
    <p:sldId id="380" r:id="rId9"/>
    <p:sldId id="381" r:id="rId10"/>
    <p:sldId id="382" r:id="rId11"/>
    <p:sldId id="386" r:id="rId12"/>
    <p:sldId id="384" r:id="rId13"/>
    <p:sldId id="385" r:id="rId14"/>
    <p:sldId id="304" r:id="rId15"/>
    <p:sldId id="305" r:id="rId16"/>
    <p:sldId id="306" r:id="rId17"/>
    <p:sldId id="307" r:id="rId18"/>
    <p:sldId id="308" r:id="rId19"/>
    <p:sldId id="309" r:id="rId20"/>
    <p:sldId id="310" r:id="rId21"/>
    <p:sldId id="361" r:id="rId22"/>
    <p:sldId id="363" r:id="rId23"/>
    <p:sldId id="364" r:id="rId24"/>
    <p:sldId id="365" r:id="rId25"/>
    <p:sldId id="366" r:id="rId26"/>
    <p:sldId id="367" r:id="rId27"/>
    <p:sldId id="368" r:id="rId28"/>
    <p:sldId id="371" r:id="rId29"/>
    <p:sldId id="370" r:id="rId30"/>
    <p:sldId id="372" r:id="rId31"/>
    <p:sldId id="311" r:id="rId32"/>
    <p:sldId id="313" r:id="rId33"/>
    <p:sldId id="315" r:id="rId34"/>
    <p:sldId id="376" r:id="rId35"/>
    <p:sldId id="377" r:id="rId36"/>
    <p:sldId id="387" r:id="rId37"/>
    <p:sldId id="321" r:id="rId38"/>
    <p:sldId id="322" r:id="rId39"/>
    <p:sldId id="323" r:id="rId40"/>
    <p:sldId id="324" r:id="rId41"/>
    <p:sldId id="325" r:id="rId42"/>
    <p:sldId id="326" r:id="rId43"/>
    <p:sldId id="327" r:id="rId44"/>
    <p:sldId id="328" r:id="rId45"/>
    <p:sldId id="329" r:id="rId46"/>
    <p:sldId id="330" r:id="rId47"/>
    <p:sldId id="331" r:id="rId48"/>
    <p:sldId id="332" r:id="rId49"/>
    <p:sldId id="333" r:id="rId50"/>
    <p:sldId id="334" r:id="rId51"/>
    <p:sldId id="335" r:id="rId52"/>
    <p:sldId id="336" r:id="rId53"/>
    <p:sldId id="337" r:id="rId54"/>
    <p:sldId id="338" r:id="rId55"/>
    <p:sldId id="339" r:id="rId56"/>
    <p:sldId id="340" r:id="rId57"/>
    <p:sldId id="341" r:id="rId58"/>
    <p:sldId id="342" r:id="rId59"/>
    <p:sldId id="343" r:id="rId60"/>
    <p:sldId id="344" r:id="rId61"/>
    <p:sldId id="345" r:id="rId62"/>
    <p:sldId id="346" r:id="rId63"/>
    <p:sldId id="347" r:id="rId64"/>
    <p:sldId id="348" r:id="rId65"/>
    <p:sldId id="349" r:id="rId66"/>
    <p:sldId id="350" r:id="rId67"/>
    <p:sldId id="351" r:id="rId68"/>
    <p:sldId id="352" r:id="rId69"/>
    <p:sldId id="353" r:id="rId70"/>
    <p:sldId id="354" r:id="rId71"/>
    <p:sldId id="355" r:id="rId72"/>
    <p:sldId id="356" r:id="rId73"/>
    <p:sldId id="357" r:id="rId74"/>
    <p:sldId id="358" r:id="rId75"/>
    <p:sldId id="359" r:id="rId76"/>
    <p:sldId id="360" r:id="rId77"/>
    <p:sldId id="317" r:id="rId78"/>
  </p:sldIdLst>
  <p:sldSz cx="10693400" cy="7562850"/>
  <p:notesSz cx="10693400" cy="7562850"/>
  <p:defaultTextStyle>
    <a:defPPr>
      <a:defRPr lang="en-US"/>
    </a:defPPr>
    <a:lvl1pPr marL="0" algn="l" defTabSz="914157" rtl="0" eaLnBrk="1" latinLnBrk="0" hangingPunct="1">
      <a:defRPr sz="1800" kern="1200">
        <a:solidFill>
          <a:schemeClr val="tx1"/>
        </a:solidFill>
        <a:latin typeface="+mn-lt"/>
        <a:ea typeface="+mn-ea"/>
        <a:cs typeface="+mn-cs"/>
      </a:defRPr>
    </a:lvl1pPr>
    <a:lvl2pPr marL="457080" algn="l" defTabSz="914157" rtl="0" eaLnBrk="1" latinLnBrk="0" hangingPunct="1">
      <a:defRPr sz="1800" kern="1200">
        <a:solidFill>
          <a:schemeClr val="tx1"/>
        </a:solidFill>
        <a:latin typeface="+mn-lt"/>
        <a:ea typeface="+mn-ea"/>
        <a:cs typeface="+mn-cs"/>
      </a:defRPr>
    </a:lvl2pPr>
    <a:lvl3pPr marL="914157" algn="l" defTabSz="914157" rtl="0" eaLnBrk="1" latinLnBrk="0" hangingPunct="1">
      <a:defRPr sz="1800" kern="1200">
        <a:solidFill>
          <a:schemeClr val="tx1"/>
        </a:solidFill>
        <a:latin typeface="+mn-lt"/>
        <a:ea typeface="+mn-ea"/>
        <a:cs typeface="+mn-cs"/>
      </a:defRPr>
    </a:lvl3pPr>
    <a:lvl4pPr marL="1371235" algn="l" defTabSz="914157" rtl="0" eaLnBrk="1" latinLnBrk="0" hangingPunct="1">
      <a:defRPr sz="1800" kern="1200">
        <a:solidFill>
          <a:schemeClr val="tx1"/>
        </a:solidFill>
        <a:latin typeface="+mn-lt"/>
        <a:ea typeface="+mn-ea"/>
        <a:cs typeface="+mn-cs"/>
      </a:defRPr>
    </a:lvl4pPr>
    <a:lvl5pPr marL="1828311" algn="l" defTabSz="914157" rtl="0" eaLnBrk="1" latinLnBrk="0" hangingPunct="1">
      <a:defRPr sz="1800" kern="1200">
        <a:solidFill>
          <a:schemeClr val="tx1"/>
        </a:solidFill>
        <a:latin typeface="+mn-lt"/>
        <a:ea typeface="+mn-ea"/>
        <a:cs typeface="+mn-cs"/>
      </a:defRPr>
    </a:lvl5pPr>
    <a:lvl6pPr marL="2285391" algn="l" defTabSz="914157" rtl="0" eaLnBrk="1" latinLnBrk="0" hangingPunct="1">
      <a:defRPr sz="1800" kern="1200">
        <a:solidFill>
          <a:schemeClr val="tx1"/>
        </a:solidFill>
        <a:latin typeface="+mn-lt"/>
        <a:ea typeface="+mn-ea"/>
        <a:cs typeface="+mn-cs"/>
      </a:defRPr>
    </a:lvl6pPr>
    <a:lvl7pPr marL="2742471" algn="l" defTabSz="914157" rtl="0" eaLnBrk="1" latinLnBrk="0" hangingPunct="1">
      <a:defRPr sz="1800" kern="1200">
        <a:solidFill>
          <a:schemeClr val="tx1"/>
        </a:solidFill>
        <a:latin typeface="+mn-lt"/>
        <a:ea typeface="+mn-ea"/>
        <a:cs typeface="+mn-cs"/>
      </a:defRPr>
    </a:lvl7pPr>
    <a:lvl8pPr marL="3199548" algn="l" defTabSz="914157" rtl="0" eaLnBrk="1" latinLnBrk="0" hangingPunct="1">
      <a:defRPr sz="1800" kern="1200">
        <a:solidFill>
          <a:schemeClr val="tx1"/>
        </a:solidFill>
        <a:latin typeface="+mn-lt"/>
        <a:ea typeface="+mn-ea"/>
        <a:cs typeface="+mn-cs"/>
      </a:defRPr>
    </a:lvl8pPr>
    <a:lvl9pPr marL="3656627" algn="l" defTabSz="914157"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2" d="100"/>
          <a:sy n="62" d="100"/>
        </p:scale>
        <p:origin x="-1290" y="-72"/>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slide" Target="slides/slide36.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slide" Target="slides/slide39.xml"/><Relationship Id="rId47" Type="http://schemas.openxmlformats.org/officeDocument/2006/relationships/slide" Target="slides/slide44.xml"/><Relationship Id="rId50" Type="http://schemas.openxmlformats.org/officeDocument/2006/relationships/slide" Target="slides/slide47.xml"/><Relationship Id="rId55" Type="http://schemas.openxmlformats.org/officeDocument/2006/relationships/slide" Target="slides/slide52.xml"/><Relationship Id="rId63" Type="http://schemas.openxmlformats.org/officeDocument/2006/relationships/slide" Target="slides/slide60.xml"/><Relationship Id="rId68" Type="http://schemas.openxmlformats.org/officeDocument/2006/relationships/slide" Target="slides/slide65.xml"/><Relationship Id="rId76" Type="http://schemas.openxmlformats.org/officeDocument/2006/relationships/slide" Target="slides/slide73.xml"/><Relationship Id="rId7" Type="http://schemas.openxmlformats.org/officeDocument/2006/relationships/slide" Target="slides/slide4.xml"/><Relationship Id="rId71" Type="http://schemas.openxmlformats.org/officeDocument/2006/relationships/slide" Target="slides/slide68.xml"/><Relationship Id="rId2" Type="http://schemas.openxmlformats.org/officeDocument/2006/relationships/slideMaster" Target="slideMasters/slideMaster2.xml"/><Relationship Id="rId16" Type="http://schemas.openxmlformats.org/officeDocument/2006/relationships/slide" Target="slides/slide13.xml"/><Relationship Id="rId29" Type="http://schemas.openxmlformats.org/officeDocument/2006/relationships/slide" Target="slides/slide26.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slide" Target="slides/slide34.xml"/><Relationship Id="rId40" Type="http://schemas.openxmlformats.org/officeDocument/2006/relationships/slide" Target="slides/slide37.xml"/><Relationship Id="rId45" Type="http://schemas.openxmlformats.org/officeDocument/2006/relationships/slide" Target="slides/slide42.xml"/><Relationship Id="rId53" Type="http://schemas.openxmlformats.org/officeDocument/2006/relationships/slide" Target="slides/slide50.xml"/><Relationship Id="rId58" Type="http://schemas.openxmlformats.org/officeDocument/2006/relationships/slide" Target="slides/slide55.xml"/><Relationship Id="rId66" Type="http://schemas.openxmlformats.org/officeDocument/2006/relationships/slide" Target="slides/slide63.xml"/><Relationship Id="rId74" Type="http://schemas.openxmlformats.org/officeDocument/2006/relationships/slide" Target="slides/slide71.xml"/><Relationship Id="rId79" Type="http://schemas.openxmlformats.org/officeDocument/2006/relationships/notesMaster" Target="notesMasters/notesMaster1.xml"/><Relationship Id="rId5" Type="http://schemas.openxmlformats.org/officeDocument/2006/relationships/slide" Target="slides/slide2.xml"/><Relationship Id="rId61" Type="http://schemas.openxmlformats.org/officeDocument/2006/relationships/slide" Target="slides/slide58.xml"/><Relationship Id="rId82" Type="http://schemas.openxmlformats.org/officeDocument/2006/relationships/theme" Target="theme/theme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4" Type="http://schemas.openxmlformats.org/officeDocument/2006/relationships/slide" Target="slides/slide41.xml"/><Relationship Id="rId52" Type="http://schemas.openxmlformats.org/officeDocument/2006/relationships/slide" Target="slides/slide49.xml"/><Relationship Id="rId60" Type="http://schemas.openxmlformats.org/officeDocument/2006/relationships/slide" Target="slides/slide57.xml"/><Relationship Id="rId65" Type="http://schemas.openxmlformats.org/officeDocument/2006/relationships/slide" Target="slides/slide62.xml"/><Relationship Id="rId73" Type="http://schemas.openxmlformats.org/officeDocument/2006/relationships/slide" Target="slides/slide70.xml"/><Relationship Id="rId78" Type="http://schemas.openxmlformats.org/officeDocument/2006/relationships/slide" Target="slides/slide75.xml"/><Relationship Id="rId81"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slide" Target="slides/slide40.xml"/><Relationship Id="rId48" Type="http://schemas.openxmlformats.org/officeDocument/2006/relationships/slide" Target="slides/slide45.xml"/><Relationship Id="rId56" Type="http://schemas.openxmlformats.org/officeDocument/2006/relationships/slide" Target="slides/slide53.xml"/><Relationship Id="rId64" Type="http://schemas.openxmlformats.org/officeDocument/2006/relationships/slide" Target="slides/slide61.xml"/><Relationship Id="rId69" Type="http://schemas.openxmlformats.org/officeDocument/2006/relationships/slide" Target="slides/slide66.xml"/><Relationship Id="rId77" Type="http://schemas.openxmlformats.org/officeDocument/2006/relationships/slide" Target="slides/slide74.xml"/><Relationship Id="rId8" Type="http://schemas.openxmlformats.org/officeDocument/2006/relationships/slide" Target="slides/slide5.xml"/><Relationship Id="rId51" Type="http://schemas.openxmlformats.org/officeDocument/2006/relationships/slide" Target="slides/slide48.xml"/><Relationship Id="rId72" Type="http://schemas.openxmlformats.org/officeDocument/2006/relationships/slide" Target="slides/slide69.xml"/><Relationship Id="rId80"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slide" Target="slides/slide35.xml"/><Relationship Id="rId46" Type="http://schemas.openxmlformats.org/officeDocument/2006/relationships/slide" Target="slides/slide43.xml"/><Relationship Id="rId59" Type="http://schemas.openxmlformats.org/officeDocument/2006/relationships/slide" Target="slides/slide56.xml"/><Relationship Id="rId67" Type="http://schemas.openxmlformats.org/officeDocument/2006/relationships/slide" Target="slides/slide64.xml"/><Relationship Id="rId20" Type="http://schemas.openxmlformats.org/officeDocument/2006/relationships/slide" Target="slides/slide17.xml"/><Relationship Id="rId41" Type="http://schemas.openxmlformats.org/officeDocument/2006/relationships/slide" Target="slides/slide38.xml"/><Relationship Id="rId54" Type="http://schemas.openxmlformats.org/officeDocument/2006/relationships/slide" Target="slides/slide51.xml"/><Relationship Id="rId62" Type="http://schemas.openxmlformats.org/officeDocument/2006/relationships/slide" Target="slides/slide59.xml"/><Relationship Id="rId70" Type="http://schemas.openxmlformats.org/officeDocument/2006/relationships/slide" Target="slides/slide67.xml"/><Relationship Id="rId75" Type="http://schemas.openxmlformats.org/officeDocument/2006/relationships/slide" Target="slides/slide72.xml"/><Relationship Id="rId83"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3.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49" Type="http://schemas.openxmlformats.org/officeDocument/2006/relationships/slide" Target="slides/slide46.xml"/><Relationship Id="rId57" Type="http://schemas.openxmlformats.org/officeDocument/2006/relationships/slide" Target="slides/slide5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4633913" cy="377825"/>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6057900" y="0"/>
            <a:ext cx="4632325" cy="377825"/>
          </a:xfrm>
          <a:prstGeom prst="rect">
            <a:avLst/>
          </a:prstGeom>
        </p:spPr>
        <p:txBody>
          <a:bodyPr vert="horz" lIns="91440" tIns="45720" rIns="91440" bIns="45720" rtlCol="0"/>
          <a:lstStyle>
            <a:lvl1pPr algn="r">
              <a:defRPr sz="1200"/>
            </a:lvl1pPr>
          </a:lstStyle>
          <a:p>
            <a:fld id="{E85E8443-F703-40A2-B442-9D2295BD693F}" type="datetimeFigureOut">
              <a:rPr lang="en-US" smtClean="0"/>
              <a:pPr/>
              <a:t>9/25/2020</a:t>
            </a:fld>
            <a:endParaRPr lang="en-IN"/>
          </a:p>
        </p:txBody>
      </p:sp>
      <p:sp>
        <p:nvSpPr>
          <p:cNvPr id="4" name="Slide Image Placeholder 3"/>
          <p:cNvSpPr>
            <a:spLocks noGrp="1" noRot="1" noChangeAspect="1"/>
          </p:cNvSpPr>
          <p:nvPr>
            <p:ph type="sldImg" idx="2"/>
          </p:nvPr>
        </p:nvSpPr>
        <p:spPr>
          <a:xfrm>
            <a:off x="3341688" y="566738"/>
            <a:ext cx="4010025" cy="2836862"/>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1069975" y="3592513"/>
            <a:ext cx="8553450" cy="34036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6" name="Footer Placeholder 5"/>
          <p:cNvSpPr>
            <a:spLocks noGrp="1"/>
          </p:cNvSpPr>
          <p:nvPr>
            <p:ph type="ftr" sz="quarter" idx="4"/>
          </p:nvPr>
        </p:nvSpPr>
        <p:spPr>
          <a:xfrm>
            <a:off x="0" y="7183438"/>
            <a:ext cx="4633913" cy="377825"/>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6057900" y="7183438"/>
            <a:ext cx="4632325" cy="377825"/>
          </a:xfrm>
          <a:prstGeom prst="rect">
            <a:avLst/>
          </a:prstGeom>
        </p:spPr>
        <p:txBody>
          <a:bodyPr vert="horz" lIns="91440" tIns="45720" rIns="91440" bIns="45720" rtlCol="0" anchor="b"/>
          <a:lstStyle>
            <a:lvl1pPr algn="r">
              <a:defRPr sz="1200"/>
            </a:lvl1pPr>
          </a:lstStyle>
          <a:p>
            <a:fld id="{BC224B08-9A28-4DE1-9886-9A9CAA4479CF}" type="slidenum">
              <a:rPr lang="en-IN" smtClean="0"/>
              <a:pPr/>
              <a:t>‹#›</a:t>
            </a:fld>
            <a:endParaRPr lang="en-IN"/>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802005" y="2344482"/>
            <a:ext cx="9089390" cy="553998"/>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604010" y="4235199"/>
            <a:ext cx="7485380" cy="307777"/>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1067696" y="6783579"/>
            <a:ext cx="2020570" cy="230832"/>
          </a:xfrm>
        </p:spPr>
        <p:txBody>
          <a:bodyPr lIns="0" tIns="0" rIns="0" bIns="0"/>
          <a:lstStyle>
            <a:lvl1pPr marL="12697">
              <a:lnSpc>
                <a:spcPts val="1809"/>
              </a:lnSpc>
              <a:defRPr sz="1800" b="0" i="0" spc="-70" dirty="0">
                <a:solidFill>
                  <a:schemeClr val="bg1"/>
                </a:solidFill>
                <a:latin typeface="Trebuchet MS"/>
                <a:cs typeface="Trebuchet MS"/>
              </a:defRPr>
            </a:lvl1pPr>
          </a:lstStyle>
          <a:p>
            <a:r>
              <a:rPr lang="en-IN" dirty="0" err="1" smtClean="0"/>
              <a:t>Dainik</a:t>
            </a:r>
            <a:r>
              <a:rPr lang="en-IN" dirty="0" smtClean="0"/>
              <a:t> </a:t>
            </a:r>
            <a:r>
              <a:rPr lang="en-IN" dirty="0" err="1" smtClean="0"/>
              <a:t>Bhaskar</a:t>
            </a:r>
            <a:r>
              <a:rPr lang="en-IN" spc="-265" dirty="0" smtClean="0"/>
              <a:t> </a:t>
            </a:r>
            <a:r>
              <a:rPr lang="en-IN" spc="-65" dirty="0" smtClean="0"/>
              <a:t>Group</a:t>
            </a:r>
            <a:endParaRPr lang="en-IN" spc="-65"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9/25/2020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534670" y="1692892"/>
            <a:ext cx="4724775" cy="705515"/>
          </a:xfrm>
        </p:spPr>
        <p:txBody>
          <a:bodyPr anchor="b"/>
          <a:lstStyle>
            <a:lvl1pPr marL="0" indent="0">
              <a:buNone/>
              <a:defRPr sz="2700" b="1"/>
            </a:lvl1pPr>
            <a:lvl2pPr marL="521435" indent="0">
              <a:buNone/>
              <a:defRPr sz="2300" b="1"/>
            </a:lvl2pPr>
            <a:lvl3pPr marL="1042870" indent="0">
              <a:buNone/>
              <a:defRPr sz="2100" b="1"/>
            </a:lvl3pPr>
            <a:lvl4pPr marL="1564304" indent="0">
              <a:buNone/>
              <a:defRPr sz="1800" b="1"/>
            </a:lvl4pPr>
            <a:lvl5pPr marL="2085738" indent="0">
              <a:buNone/>
              <a:defRPr sz="1800" b="1"/>
            </a:lvl5pPr>
            <a:lvl6pPr marL="2607174" indent="0">
              <a:buNone/>
              <a:defRPr sz="1800" b="1"/>
            </a:lvl6pPr>
            <a:lvl7pPr marL="3128609" indent="0">
              <a:buNone/>
              <a:defRPr sz="1800" b="1"/>
            </a:lvl7pPr>
            <a:lvl8pPr marL="3650044" indent="0">
              <a:buNone/>
              <a:defRPr sz="1800" b="1"/>
            </a:lvl8pPr>
            <a:lvl9pPr marL="417147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8407"/>
            <a:ext cx="4724775"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5432103" y="1692892"/>
            <a:ext cx="4726631" cy="705515"/>
          </a:xfrm>
        </p:spPr>
        <p:txBody>
          <a:bodyPr anchor="b"/>
          <a:lstStyle>
            <a:lvl1pPr marL="0" indent="0">
              <a:buNone/>
              <a:defRPr sz="2700" b="1"/>
            </a:lvl1pPr>
            <a:lvl2pPr marL="521435" indent="0">
              <a:buNone/>
              <a:defRPr sz="2300" b="1"/>
            </a:lvl2pPr>
            <a:lvl3pPr marL="1042870" indent="0">
              <a:buNone/>
              <a:defRPr sz="2100" b="1"/>
            </a:lvl3pPr>
            <a:lvl4pPr marL="1564304" indent="0">
              <a:buNone/>
              <a:defRPr sz="1800" b="1"/>
            </a:lvl4pPr>
            <a:lvl5pPr marL="2085738" indent="0">
              <a:buNone/>
              <a:defRPr sz="1800" b="1"/>
            </a:lvl5pPr>
            <a:lvl6pPr marL="2607174" indent="0">
              <a:buNone/>
              <a:defRPr sz="1800" b="1"/>
            </a:lvl6pPr>
            <a:lvl7pPr marL="3128609" indent="0">
              <a:buNone/>
              <a:defRPr sz="1800" b="1"/>
            </a:lvl7pPr>
            <a:lvl8pPr marL="3650044" indent="0">
              <a:buNone/>
              <a:defRPr sz="1800" b="1"/>
            </a:lvl8pPr>
            <a:lvl9pPr marL="417147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3" y="2398407"/>
            <a:ext cx="472663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D1C7C65E-3EB2-4792-8F8D-1751337BBE13}" type="datetimeFigureOut">
              <a:rPr lang="en-US" smtClean="0"/>
              <a:pPr/>
              <a:t>9/25/2020</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D1C7C65E-3EB2-4792-8F8D-1751337BBE13}" type="datetimeFigureOut">
              <a:rPr lang="en-US" smtClean="0"/>
              <a:pPr/>
              <a:t>9/25/2020</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C7C65E-3EB2-4792-8F8D-1751337BBE13}" type="datetimeFigureOut">
              <a:rPr lang="en-US" smtClean="0"/>
              <a:pPr/>
              <a:t>9/25/2020</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4" y="301113"/>
            <a:ext cx="3518055" cy="1281483"/>
          </a:xfrm>
        </p:spPr>
        <p:txBody>
          <a:bodyPr anchor="b"/>
          <a:lstStyle>
            <a:lvl1pPr algn="l">
              <a:defRPr sz="2300" b="1"/>
            </a:lvl1pPr>
          </a:lstStyle>
          <a:p>
            <a:r>
              <a:rPr lang="en-US" smtClean="0"/>
              <a:t>Click to edit Master title style</a:t>
            </a:r>
            <a:endParaRPr lang="en-IN"/>
          </a:p>
        </p:txBody>
      </p:sp>
      <p:sp>
        <p:nvSpPr>
          <p:cNvPr id="3" name="Content Placeholder 2"/>
          <p:cNvSpPr>
            <a:spLocks noGrp="1"/>
          </p:cNvSpPr>
          <p:nvPr>
            <p:ph idx="1"/>
          </p:nvPr>
        </p:nvSpPr>
        <p:spPr>
          <a:xfrm>
            <a:off x="4180822" y="301117"/>
            <a:ext cx="5977908" cy="6454683"/>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534674" y="1582598"/>
            <a:ext cx="3518055" cy="5173200"/>
          </a:xfrm>
        </p:spPr>
        <p:txBody>
          <a:bodyPr/>
          <a:lstStyle>
            <a:lvl1pPr marL="0" indent="0">
              <a:buNone/>
              <a:defRPr sz="1600"/>
            </a:lvl1pPr>
            <a:lvl2pPr marL="521435" indent="0">
              <a:buNone/>
              <a:defRPr sz="1400"/>
            </a:lvl2pPr>
            <a:lvl3pPr marL="1042870" indent="0">
              <a:buNone/>
              <a:defRPr sz="1100"/>
            </a:lvl3pPr>
            <a:lvl4pPr marL="1564304" indent="0">
              <a:buNone/>
              <a:defRPr sz="1000"/>
            </a:lvl4pPr>
            <a:lvl5pPr marL="2085738" indent="0">
              <a:buNone/>
              <a:defRPr sz="1000"/>
            </a:lvl5pPr>
            <a:lvl6pPr marL="2607174" indent="0">
              <a:buNone/>
              <a:defRPr sz="1000"/>
            </a:lvl6pPr>
            <a:lvl7pPr marL="3128609" indent="0">
              <a:buNone/>
              <a:defRPr sz="1000"/>
            </a:lvl7pPr>
            <a:lvl8pPr marL="3650044" indent="0">
              <a:buNone/>
              <a:defRPr sz="1000"/>
            </a:lvl8pPr>
            <a:lvl9pPr marL="41714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C7C65E-3EB2-4792-8F8D-1751337BBE13}" type="datetimeFigureOut">
              <a:rPr lang="en-US" smtClean="0"/>
              <a:pPr/>
              <a:t>9/25/2020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3995"/>
            <a:ext cx="6416040" cy="624986"/>
          </a:xfrm>
        </p:spPr>
        <p:txBody>
          <a:bodyPr anchor="b"/>
          <a:lstStyle>
            <a:lvl1pPr algn="l">
              <a:defRPr sz="2300" b="1"/>
            </a:lvl1pPr>
          </a:lstStyle>
          <a:p>
            <a:r>
              <a:rPr lang="en-US" smtClean="0"/>
              <a:t>Click to edit Master title style</a:t>
            </a:r>
            <a:endParaRPr lang="en-IN"/>
          </a:p>
        </p:txBody>
      </p:sp>
      <p:sp>
        <p:nvSpPr>
          <p:cNvPr id="3" name="Picture Placeholder 2"/>
          <p:cNvSpPr>
            <a:spLocks noGrp="1"/>
          </p:cNvSpPr>
          <p:nvPr>
            <p:ph type="pic" idx="1"/>
          </p:nvPr>
        </p:nvSpPr>
        <p:spPr>
          <a:xfrm>
            <a:off x="2095981" y="675755"/>
            <a:ext cx="6416040" cy="4537710"/>
          </a:xfrm>
        </p:spPr>
        <p:txBody>
          <a:bodyPr/>
          <a:lstStyle>
            <a:lvl1pPr marL="0" indent="0">
              <a:buNone/>
              <a:defRPr sz="3700"/>
            </a:lvl1pPr>
            <a:lvl2pPr marL="521435" indent="0">
              <a:buNone/>
              <a:defRPr sz="3200"/>
            </a:lvl2pPr>
            <a:lvl3pPr marL="1042870" indent="0">
              <a:buNone/>
              <a:defRPr sz="2700"/>
            </a:lvl3pPr>
            <a:lvl4pPr marL="1564304" indent="0">
              <a:buNone/>
              <a:defRPr sz="2300"/>
            </a:lvl4pPr>
            <a:lvl5pPr marL="2085738" indent="0">
              <a:buNone/>
              <a:defRPr sz="2300"/>
            </a:lvl5pPr>
            <a:lvl6pPr marL="2607174" indent="0">
              <a:buNone/>
              <a:defRPr sz="2300"/>
            </a:lvl6pPr>
            <a:lvl7pPr marL="3128609" indent="0">
              <a:buNone/>
              <a:defRPr sz="2300"/>
            </a:lvl7pPr>
            <a:lvl8pPr marL="3650044" indent="0">
              <a:buNone/>
              <a:defRPr sz="2300"/>
            </a:lvl8pPr>
            <a:lvl9pPr marL="4171479" indent="0">
              <a:buNone/>
              <a:defRPr sz="2300"/>
            </a:lvl9pPr>
          </a:lstStyle>
          <a:p>
            <a:endParaRPr lang="en-IN"/>
          </a:p>
        </p:txBody>
      </p:sp>
      <p:sp>
        <p:nvSpPr>
          <p:cNvPr id="4" name="Text Placeholder 3"/>
          <p:cNvSpPr>
            <a:spLocks noGrp="1"/>
          </p:cNvSpPr>
          <p:nvPr>
            <p:ph type="body" sz="half" idx="2"/>
          </p:nvPr>
        </p:nvSpPr>
        <p:spPr>
          <a:xfrm>
            <a:off x="2095981" y="5918981"/>
            <a:ext cx="6416040" cy="887584"/>
          </a:xfrm>
        </p:spPr>
        <p:txBody>
          <a:bodyPr/>
          <a:lstStyle>
            <a:lvl1pPr marL="0" indent="0">
              <a:buNone/>
              <a:defRPr sz="1600"/>
            </a:lvl1pPr>
            <a:lvl2pPr marL="521435" indent="0">
              <a:buNone/>
              <a:defRPr sz="1400"/>
            </a:lvl2pPr>
            <a:lvl3pPr marL="1042870" indent="0">
              <a:buNone/>
              <a:defRPr sz="1100"/>
            </a:lvl3pPr>
            <a:lvl4pPr marL="1564304" indent="0">
              <a:buNone/>
              <a:defRPr sz="1000"/>
            </a:lvl4pPr>
            <a:lvl5pPr marL="2085738" indent="0">
              <a:buNone/>
              <a:defRPr sz="1000"/>
            </a:lvl5pPr>
            <a:lvl6pPr marL="2607174" indent="0">
              <a:buNone/>
              <a:defRPr sz="1000"/>
            </a:lvl6pPr>
            <a:lvl7pPr marL="3128609" indent="0">
              <a:buNone/>
              <a:defRPr sz="1000"/>
            </a:lvl7pPr>
            <a:lvl8pPr marL="3650044" indent="0">
              <a:buNone/>
              <a:defRPr sz="1000"/>
            </a:lvl8pPr>
            <a:lvl9pPr marL="417147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C7C65E-3EB2-4792-8F8D-1751337BBE13}" type="datetimeFigureOut">
              <a:rPr lang="en-US" smtClean="0"/>
              <a:pPr/>
              <a:t>9/25/2020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65"/>
            <a:ext cx="2406015" cy="6452932"/>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534670" y="302865"/>
            <a:ext cx="7039822" cy="645293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9388"/>
            <a:ext cx="9089390" cy="1621111"/>
          </a:xfrm>
        </p:spPr>
        <p:txBody>
          <a:bodyPr/>
          <a:lstStyle/>
          <a:p>
            <a:r>
              <a:rPr lang="en-US" smtClean="0"/>
              <a:t>Click to edit Master title style</a:t>
            </a:r>
            <a:endParaRPr lang="en-IN"/>
          </a:p>
        </p:txBody>
      </p:sp>
      <p:sp>
        <p:nvSpPr>
          <p:cNvPr id="3" name="Subtitle 2"/>
          <p:cNvSpPr>
            <a:spLocks noGrp="1"/>
          </p:cNvSpPr>
          <p:nvPr>
            <p:ph type="subTitle" idx="1"/>
          </p:nvPr>
        </p:nvSpPr>
        <p:spPr>
          <a:xfrm>
            <a:off x="1604010" y="4285615"/>
            <a:ext cx="7485380" cy="1932728"/>
          </a:xfrm>
        </p:spPr>
        <p:txBody>
          <a:bodyPr/>
          <a:lstStyle>
            <a:lvl1pPr marL="0" indent="0" algn="ctr">
              <a:buNone/>
              <a:defRPr>
                <a:solidFill>
                  <a:schemeClr val="tx1">
                    <a:tint val="75000"/>
                  </a:schemeClr>
                </a:solidFill>
              </a:defRPr>
            </a:lvl1pPr>
            <a:lvl2pPr marL="521481" indent="0" algn="ctr">
              <a:buNone/>
              <a:defRPr>
                <a:solidFill>
                  <a:schemeClr val="tx1">
                    <a:tint val="75000"/>
                  </a:schemeClr>
                </a:solidFill>
              </a:defRPr>
            </a:lvl2pPr>
            <a:lvl3pPr marL="1042963" indent="0" algn="ctr">
              <a:buNone/>
              <a:defRPr>
                <a:solidFill>
                  <a:schemeClr val="tx1">
                    <a:tint val="75000"/>
                  </a:schemeClr>
                </a:solidFill>
              </a:defRPr>
            </a:lvl3pPr>
            <a:lvl4pPr marL="1564443" indent="0" algn="ctr">
              <a:buNone/>
              <a:defRPr>
                <a:solidFill>
                  <a:schemeClr val="tx1">
                    <a:tint val="75000"/>
                  </a:schemeClr>
                </a:solidFill>
              </a:defRPr>
            </a:lvl4pPr>
            <a:lvl5pPr marL="2085924" indent="0" algn="ctr">
              <a:buNone/>
              <a:defRPr>
                <a:solidFill>
                  <a:schemeClr val="tx1">
                    <a:tint val="75000"/>
                  </a:schemeClr>
                </a:solidFill>
              </a:defRPr>
            </a:lvl5pPr>
            <a:lvl6pPr marL="2607406" indent="0" algn="ctr">
              <a:buNone/>
              <a:defRPr>
                <a:solidFill>
                  <a:schemeClr val="tx1">
                    <a:tint val="75000"/>
                  </a:schemeClr>
                </a:solidFill>
              </a:defRPr>
            </a:lvl6pPr>
            <a:lvl7pPr marL="3128887" indent="0" algn="ctr">
              <a:buNone/>
              <a:defRPr>
                <a:solidFill>
                  <a:schemeClr val="tx1">
                    <a:tint val="75000"/>
                  </a:schemeClr>
                </a:solidFill>
              </a:defRPr>
            </a:lvl7pPr>
            <a:lvl8pPr marL="3650368" indent="0" algn="ctr">
              <a:buNone/>
              <a:defRPr>
                <a:solidFill>
                  <a:schemeClr val="tx1">
                    <a:tint val="75000"/>
                  </a:schemeClr>
                </a:solidFill>
              </a:defRPr>
            </a:lvl8pPr>
            <a:lvl9pPr marL="4171849"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9833"/>
            <a:ext cx="9089390" cy="1502066"/>
          </a:xfrm>
        </p:spPr>
        <p:txBody>
          <a:bodyPr anchor="t"/>
          <a:lstStyle>
            <a:lvl1pPr algn="l">
              <a:defRPr sz="4600" b="1" cap="all"/>
            </a:lvl1pPr>
          </a:lstStyle>
          <a:p>
            <a:r>
              <a:rPr lang="en-US" smtClean="0"/>
              <a:t>Click to edit Master title style</a:t>
            </a:r>
            <a:endParaRPr lang="en-IN"/>
          </a:p>
        </p:txBody>
      </p:sp>
      <p:sp>
        <p:nvSpPr>
          <p:cNvPr id="3" name="Text Placeholder 2"/>
          <p:cNvSpPr>
            <a:spLocks noGrp="1"/>
          </p:cNvSpPr>
          <p:nvPr>
            <p:ph type="body" idx="1"/>
          </p:nvPr>
        </p:nvSpPr>
        <p:spPr>
          <a:xfrm>
            <a:off x="844705" y="3205461"/>
            <a:ext cx="9089390" cy="1654373"/>
          </a:xfrm>
        </p:spPr>
        <p:txBody>
          <a:bodyPr anchor="b"/>
          <a:lstStyle>
            <a:lvl1pPr marL="0" indent="0">
              <a:buNone/>
              <a:defRPr sz="2300">
                <a:solidFill>
                  <a:schemeClr val="tx1">
                    <a:tint val="75000"/>
                  </a:schemeClr>
                </a:solidFill>
              </a:defRPr>
            </a:lvl1pPr>
            <a:lvl2pPr marL="521481" indent="0">
              <a:buNone/>
              <a:defRPr sz="2100">
                <a:solidFill>
                  <a:schemeClr val="tx1">
                    <a:tint val="75000"/>
                  </a:schemeClr>
                </a:solidFill>
              </a:defRPr>
            </a:lvl2pPr>
            <a:lvl3pPr marL="1042963" indent="0">
              <a:buNone/>
              <a:defRPr sz="1800">
                <a:solidFill>
                  <a:schemeClr val="tx1">
                    <a:tint val="75000"/>
                  </a:schemeClr>
                </a:solidFill>
              </a:defRPr>
            </a:lvl3pPr>
            <a:lvl4pPr marL="1564443" indent="0">
              <a:buNone/>
              <a:defRPr sz="1600">
                <a:solidFill>
                  <a:schemeClr val="tx1">
                    <a:tint val="75000"/>
                  </a:schemeClr>
                </a:solidFill>
              </a:defRPr>
            </a:lvl4pPr>
            <a:lvl5pPr marL="2085924" indent="0">
              <a:buNone/>
              <a:defRPr sz="1600">
                <a:solidFill>
                  <a:schemeClr val="tx1">
                    <a:tint val="75000"/>
                  </a:schemeClr>
                </a:solidFill>
              </a:defRPr>
            </a:lvl5pPr>
            <a:lvl6pPr marL="2607406" indent="0">
              <a:buNone/>
              <a:defRPr sz="1600">
                <a:solidFill>
                  <a:schemeClr val="tx1">
                    <a:tint val="75000"/>
                  </a:schemeClr>
                </a:solidFill>
              </a:defRPr>
            </a:lvl6pPr>
            <a:lvl7pPr marL="3128887" indent="0">
              <a:buNone/>
              <a:defRPr sz="1600">
                <a:solidFill>
                  <a:schemeClr val="tx1">
                    <a:tint val="75000"/>
                  </a:schemeClr>
                </a:solidFill>
              </a:defRPr>
            </a:lvl7pPr>
            <a:lvl8pPr marL="3650368" indent="0">
              <a:buNone/>
              <a:defRPr sz="1600">
                <a:solidFill>
                  <a:schemeClr val="tx1">
                    <a:tint val="75000"/>
                  </a:schemeClr>
                </a:solidFill>
              </a:defRPr>
            </a:lvl8pPr>
            <a:lvl9pPr marL="417184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a:xfrm>
            <a:off x="3188209" y="390399"/>
            <a:ext cx="4316984" cy="569387"/>
          </a:xfrm>
        </p:spPr>
        <p:txBody>
          <a:bodyPr lIns="0" tIns="0" rIns="0" bIns="0"/>
          <a:lstStyle>
            <a:lvl1pPr>
              <a:defRPr sz="3700" b="1" i="0">
                <a:solidFill>
                  <a:srgbClr val="FF0000"/>
                </a:solidFill>
                <a:latin typeface="Trebuchet MS"/>
                <a:cs typeface="Trebuchet MS"/>
              </a:defRPr>
            </a:lvl1pPr>
          </a:lstStyle>
          <a:p>
            <a:endParaRPr/>
          </a:p>
        </p:txBody>
      </p:sp>
      <p:sp>
        <p:nvSpPr>
          <p:cNvPr id="3" name="Holder 3"/>
          <p:cNvSpPr>
            <a:spLocks noGrp="1"/>
          </p:cNvSpPr>
          <p:nvPr>
            <p:ph type="body" idx="1"/>
          </p:nvPr>
        </p:nvSpPr>
        <p:spPr>
          <a:xfrm>
            <a:off x="3070225" y="1153925"/>
            <a:ext cx="6541134" cy="323165"/>
          </a:xfrm>
        </p:spPr>
        <p:txBody>
          <a:bodyPr lIns="0" tIns="0" rIns="0" bIns="0"/>
          <a:lstStyle>
            <a:lvl1pPr>
              <a:defRPr sz="2100" b="0" i="0">
                <a:solidFill>
                  <a:srgbClr val="FF0000"/>
                </a:solidFill>
                <a:latin typeface="Trebuchet MS"/>
                <a:cs typeface="Trebuchet MS"/>
              </a:defRPr>
            </a:lvl1pPr>
          </a:lstStyle>
          <a:p>
            <a:endParaRPr/>
          </a:p>
        </p:txBody>
      </p:sp>
      <p:sp>
        <p:nvSpPr>
          <p:cNvPr id="4" name="Holder 4"/>
          <p:cNvSpPr>
            <a:spLocks noGrp="1"/>
          </p:cNvSpPr>
          <p:nvPr>
            <p:ph type="ftr" sz="quarter" idx="5"/>
          </p:nvPr>
        </p:nvSpPr>
        <p:spPr>
          <a:xfrm>
            <a:off x="1067696" y="6783579"/>
            <a:ext cx="2020570" cy="230832"/>
          </a:xfrm>
        </p:spPr>
        <p:txBody>
          <a:bodyPr lIns="0" tIns="0" rIns="0" bIns="0"/>
          <a:lstStyle>
            <a:lvl1pPr marL="12697">
              <a:lnSpc>
                <a:spcPts val="1809"/>
              </a:lnSpc>
              <a:defRPr sz="1800" b="0" i="0" spc="-70" dirty="0">
                <a:solidFill>
                  <a:schemeClr val="bg1"/>
                </a:solidFill>
                <a:latin typeface="Trebuchet MS"/>
                <a:cs typeface="Trebuchet MS"/>
              </a:defRPr>
            </a:lvl1pPr>
          </a:lstStyle>
          <a:p>
            <a:r>
              <a:rPr lang="en-IN" dirty="0" err="1" smtClean="0"/>
              <a:t>Dainik</a:t>
            </a:r>
            <a:r>
              <a:rPr lang="en-IN" dirty="0" smtClean="0"/>
              <a:t> </a:t>
            </a:r>
            <a:r>
              <a:rPr lang="en-IN" dirty="0" err="1" smtClean="0"/>
              <a:t>Bhaskar</a:t>
            </a:r>
            <a:r>
              <a:rPr lang="en-IN" spc="-265" dirty="0" smtClean="0"/>
              <a:t> </a:t>
            </a:r>
            <a:r>
              <a:rPr lang="en-IN" spc="-65" dirty="0" smtClean="0"/>
              <a:t>Group</a:t>
            </a:r>
            <a:endParaRPr lang="en-IN" spc="-65"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9/25/2020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534670" y="1764668"/>
            <a:ext cx="4722918" cy="4991131"/>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5435812" y="1764668"/>
            <a:ext cx="4722918" cy="4991131"/>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D1C7C65E-3EB2-4792-8F8D-1751337BBE13}" type="datetimeFigureOut">
              <a:rPr lang="en-US" smtClean="0"/>
              <a:pPr/>
              <a:t>9/25/2020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IN"/>
          </a:p>
        </p:txBody>
      </p:sp>
      <p:sp>
        <p:nvSpPr>
          <p:cNvPr id="3" name="Text Placeholder 2"/>
          <p:cNvSpPr>
            <a:spLocks noGrp="1"/>
          </p:cNvSpPr>
          <p:nvPr>
            <p:ph type="body" idx="1"/>
          </p:nvPr>
        </p:nvSpPr>
        <p:spPr>
          <a:xfrm>
            <a:off x="534670" y="1692891"/>
            <a:ext cx="4724775" cy="705515"/>
          </a:xfrm>
        </p:spPr>
        <p:txBody>
          <a:bodyPr anchor="b"/>
          <a:lstStyle>
            <a:lvl1pPr marL="0" indent="0">
              <a:buNone/>
              <a:defRPr sz="2700" b="1"/>
            </a:lvl1pPr>
            <a:lvl2pPr marL="521481" indent="0">
              <a:buNone/>
              <a:defRPr sz="2300" b="1"/>
            </a:lvl2pPr>
            <a:lvl3pPr marL="1042963" indent="0">
              <a:buNone/>
              <a:defRPr sz="2100" b="1"/>
            </a:lvl3pPr>
            <a:lvl4pPr marL="1564443" indent="0">
              <a:buNone/>
              <a:defRPr sz="1800" b="1"/>
            </a:lvl4pPr>
            <a:lvl5pPr marL="2085924" indent="0">
              <a:buNone/>
              <a:defRPr sz="1800" b="1"/>
            </a:lvl5pPr>
            <a:lvl6pPr marL="2607406" indent="0">
              <a:buNone/>
              <a:defRPr sz="1800" b="1"/>
            </a:lvl6pPr>
            <a:lvl7pPr marL="3128887" indent="0">
              <a:buNone/>
              <a:defRPr sz="1800" b="1"/>
            </a:lvl7pPr>
            <a:lvl8pPr marL="3650368" indent="0">
              <a:buNone/>
              <a:defRPr sz="1800" b="1"/>
            </a:lvl8pPr>
            <a:lvl9pPr marL="4171849" indent="0">
              <a:buNone/>
              <a:defRPr sz="1800" b="1"/>
            </a:lvl9pPr>
          </a:lstStyle>
          <a:p>
            <a:pPr lvl="0"/>
            <a:r>
              <a:rPr lang="en-US" smtClean="0"/>
              <a:t>Click to edit Master text styles</a:t>
            </a:r>
          </a:p>
        </p:txBody>
      </p:sp>
      <p:sp>
        <p:nvSpPr>
          <p:cNvPr id="4" name="Content Placeholder 3"/>
          <p:cNvSpPr>
            <a:spLocks noGrp="1"/>
          </p:cNvSpPr>
          <p:nvPr>
            <p:ph sz="half" idx="2"/>
          </p:nvPr>
        </p:nvSpPr>
        <p:spPr>
          <a:xfrm>
            <a:off x="534670" y="2398406"/>
            <a:ext cx="4724775"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Text Placeholder 4"/>
          <p:cNvSpPr>
            <a:spLocks noGrp="1"/>
          </p:cNvSpPr>
          <p:nvPr>
            <p:ph type="body" sz="quarter" idx="3"/>
          </p:nvPr>
        </p:nvSpPr>
        <p:spPr>
          <a:xfrm>
            <a:off x="5432102" y="1692891"/>
            <a:ext cx="4726631" cy="705515"/>
          </a:xfrm>
        </p:spPr>
        <p:txBody>
          <a:bodyPr anchor="b"/>
          <a:lstStyle>
            <a:lvl1pPr marL="0" indent="0">
              <a:buNone/>
              <a:defRPr sz="2700" b="1"/>
            </a:lvl1pPr>
            <a:lvl2pPr marL="521481" indent="0">
              <a:buNone/>
              <a:defRPr sz="2300" b="1"/>
            </a:lvl2pPr>
            <a:lvl3pPr marL="1042963" indent="0">
              <a:buNone/>
              <a:defRPr sz="2100" b="1"/>
            </a:lvl3pPr>
            <a:lvl4pPr marL="1564443" indent="0">
              <a:buNone/>
              <a:defRPr sz="1800" b="1"/>
            </a:lvl4pPr>
            <a:lvl5pPr marL="2085924" indent="0">
              <a:buNone/>
              <a:defRPr sz="1800" b="1"/>
            </a:lvl5pPr>
            <a:lvl6pPr marL="2607406" indent="0">
              <a:buNone/>
              <a:defRPr sz="1800" b="1"/>
            </a:lvl6pPr>
            <a:lvl7pPr marL="3128887" indent="0">
              <a:buNone/>
              <a:defRPr sz="1800" b="1"/>
            </a:lvl7pPr>
            <a:lvl8pPr marL="3650368" indent="0">
              <a:buNone/>
              <a:defRPr sz="1800" b="1"/>
            </a:lvl8pPr>
            <a:lvl9pPr marL="4171849" indent="0">
              <a:buNone/>
              <a:defRPr sz="1800" b="1"/>
            </a:lvl9pPr>
          </a:lstStyle>
          <a:p>
            <a:pPr lvl="0"/>
            <a:r>
              <a:rPr lang="en-US" smtClean="0"/>
              <a:t>Click to edit Master text styles</a:t>
            </a:r>
          </a:p>
        </p:txBody>
      </p:sp>
      <p:sp>
        <p:nvSpPr>
          <p:cNvPr id="6" name="Content Placeholder 5"/>
          <p:cNvSpPr>
            <a:spLocks noGrp="1"/>
          </p:cNvSpPr>
          <p:nvPr>
            <p:ph sz="quarter" idx="4"/>
          </p:nvPr>
        </p:nvSpPr>
        <p:spPr>
          <a:xfrm>
            <a:off x="5432102" y="2398406"/>
            <a:ext cx="4726631" cy="4357393"/>
          </a:xfrm>
        </p:spPr>
        <p:txBody>
          <a:bodyPr/>
          <a:lstStyle>
            <a:lvl1pPr>
              <a:defRPr sz="2700"/>
            </a:lvl1pPr>
            <a:lvl2pPr>
              <a:defRPr sz="2300"/>
            </a:lvl2pPr>
            <a:lvl3pPr>
              <a:defRPr sz="21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7" name="Date Placeholder 6"/>
          <p:cNvSpPr>
            <a:spLocks noGrp="1"/>
          </p:cNvSpPr>
          <p:nvPr>
            <p:ph type="dt" sz="half" idx="10"/>
          </p:nvPr>
        </p:nvSpPr>
        <p:spPr/>
        <p:txBody>
          <a:bodyPr/>
          <a:lstStyle/>
          <a:p>
            <a:fld id="{D1C7C65E-3EB2-4792-8F8D-1751337BBE13}" type="datetimeFigureOut">
              <a:rPr lang="en-US" smtClean="0"/>
              <a:pPr/>
              <a:t>9/25/2020</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Date Placeholder 2"/>
          <p:cNvSpPr>
            <a:spLocks noGrp="1"/>
          </p:cNvSpPr>
          <p:nvPr>
            <p:ph type="dt" sz="half" idx="10"/>
          </p:nvPr>
        </p:nvSpPr>
        <p:spPr/>
        <p:txBody>
          <a:bodyPr/>
          <a:lstStyle/>
          <a:p>
            <a:fld id="{D1C7C65E-3EB2-4792-8F8D-1751337BBE13}" type="datetimeFigureOut">
              <a:rPr lang="en-US" smtClean="0"/>
              <a:pPr/>
              <a:t>9/25/2020</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1C7C65E-3EB2-4792-8F8D-1751337BBE13}" type="datetimeFigureOut">
              <a:rPr lang="en-US" smtClean="0"/>
              <a:pPr/>
              <a:t>9/25/2020</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534673" y="301113"/>
            <a:ext cx="3518055" cy="1281483"/>
          </a:xfrm>
        </p:spPr>
        <p:txBody>
          <a:bodyPr anchor="b"/>
          <a:lstStyle>
            <a:lvl1pPr algn="l">
              <a:defRPr sz="2300" b="1"/>
            </a:lvl1pPr>
          </a:lstStyle>
          <a:p>
            <a:r>
              <a:rPr lang="en-US" smtClean="0"/>
              <a:t>Click to edit Master title style</a:t>
            </a:r>
            <a:endParaRPr lang="en-IN"/>
          </a:p>
        </p:txBody>
      </p:sp>
      <p:sp>
        <p:nvSpPr>
          <p:cNvPr id="3" name="Content Placeholder 2"/>
          <p:cNvSpPr>
            <a:spLocks noGrp="1"/>
          </p:cNvSpPr>
          <p:nvPr>
            <p:ph idx="1"/>
          </p:nvPr>
        </p:nvSpPr>
        <p:spPr>
          <a:xfrm>
            <a:off x="4180822" y="301116"/>
            <a:ext cx="5977908" cy="6454683"/>
          </a:xfrm>
        </p:spPr>
        <p:txBody>
          <a:bodyPr/>
          <a:lstStyle>
            <a:lvl1pPr>
              <a:defRPr sz="3700"/>
            </a:lvl1pPr>
            <a:lvl2pPr>
              <a:defRPr sz="3200"/>
            </a:lvl2pPr>
            <a:lvl3pPr>
              <a:defRPr sz="2700"/>
            </a:lvl3pPr>
            <a:lvl4pPr>
              <a:defRPr sz="2300"/>
            </a:lvl4pPr>
            <a:lvl5pPr>
              <a:defRPr sz="2300"/>
            </a:lvl5pPr>
            <a:lvl6pPr>
              <a:defRPr sz="2300"/>
            </a:lvl6pPr>
            <a:lvl7pPr>
              <a:defRPr sz="2300"/>
            </a:lvl7pPr>
            <a:lvl8pPr>
              <a:defRPr sz="2300"/>
            </a:lvl8pPr>
            <a:lvl9pPr>
              <a:defRPr sz="23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Text Placeholder 3"/>
          <p:cNvSpPr>
            <a:spLocks noGrp="1"/>
          </p:cNvSpPr>
          <p:nvPr>
            <p:ph type="body" sz="half" idx="2"/>
          </p:nvPr>
        </p:nvSpPr>
        <p:spPr>
          <a:xfrm>
            <a:off x="534673" y="1582598"/>
            <a:ext cx="3518055" cy="5173200"/>
          </a:xfrm>
        </p:spPr>
        <p:txBody>
          <a:bodyPr/>
          <a:lstStyle>
            <a:lvl1pPr marL="0" indent="0">
              <a:buNone/>
              <a:defRPr sz="1600"/>
            </a:lvl1pPr>
            <a:lvl2pPr marL="521481" indent="0">
              <a:buNone/>
              <a:defRPr sz="1400"/>
            </a:lvl2pPr>
            <a:lvl3pPr marL="1042963" indent="0">
              <a:buNone/>
              <a:defRPr sz="1100"/>
            </a:lvl3pPr>
            <a:lvl4pPr marL="1564443" indent="0">
              <a:buNone/>
              <a:defRPr sz="1000"/>
            </a:lvl4pPr>
            <a:lvl5pPr marL="2085924" indent="0">
              <a:buNone/>
              <a:defRPr sz="1000"/>
            </a:lvl5pPr>
            <a:lvl6pPr marL="2607406" indent="0">
              <a:buNone/>
              <a:defRPr sz="1000"/>
            </a:lvl6pPr>
            <a:lvl7pPr marL="3128887" indent="0">
              <a:buNone/>
              <a:defRPr sz="1000"/>
            </a:lvl7pPr>
            <a:lvl8pPr marL="3650368" indent="0">
              <a:buNone/>
              <a:defRPr sz="1000"/>
            </a:lvl8pPr>
            <a:lvl9pPr marL="417184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C7C65E-3EB2-4792-8F8D-1751337BBE13}" type="datetimeFigureOut">
              <a:rPr lang="en-US" smtClean="0"/>
              <a:pPr/>
              <a:t>9/25/2020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095981" y="5293995"/>
            <a:ext cx="6416040" cy="624986"/>
          </a:xfrm>
        </p:spPr>
        <p:txBody>
          <a:bodyPr anchor="b"/>
          <a:lstStyle>
            <a:lvl1pPr algn="l">
              <a:defRPr sz="2300" b="1"/>
            </a:lvl1pPr>
          </a:lstStyle>
          <a:p>
            <a:r>
              <a:rPr lang="en-US" smtClean="0"/>
              <a:t>Click to edit Master title style</a:t>
            </a:r>
            <a:endParaRPr lang="en-IN"/>
          </a:p>
        </p:txBody>
      </p:sp>
      <p:sp>
        <p:nvSpPr>
          <p:cNvPr id="3" name="Picture Placeholder 2"/>
          <p:cNvSpPr>
            <a:spLocks noGrp="1"/>
          </p:cNvSpPr>
          <p:nvPr>
            <p:ph type="pic" idx="1"/>
          </p:nvPr>
        </p:nvSpPr>
        <p:spPr>
          <a:xfrm>
            <a:off x="2095981" y="675755"/>
            <a:ext cx="6416040" cy="4537710"/>
          </a:xfrm>
        </p:spPr>
        <p:txBody>
          <a:bodyPr/>
          <a:lstStyle>
            <a:lvl1pPr marL="0" indent="0">
              <a:buNone/>
              <a:defRPr sz="3700"/>
            </a:lvl1pPr>
            <a:lvl2pPr marL="521481" indent="0">
              <a:buNone/>
              <a:defRPr sz="3200"/>
            </a:lvl2pPr>
            <a:lvl3pPr marL="1042963" indent="0">
              <a:buNone/>
              <a:defRPr sz="2700"/>
            </a:lvl3pPr>
            <a:lvl4pPr marL="1564443" indent="0">
              <a:buNone/>
              <a:defRPr sz="2300"/>
            </a:lvl4pPr>
            <a:lvl5pPr marL="2085924" indent="0">
              <a:buNone/>
              <a:defRPr sz="2300"/>
            </a:lvl5pPr>
            <a:lvl6pPr marL="2607406" indent="0">
              <a:buNone/>
              <a:defRPr sz="2300"/>
            </a:lvl6pPr>
            <a:lvl7pPr marL="3128887" indent="0">
              <a:buNone/>
              <a:defRPr sz="2300"/>
            </a:lvl7pPr>
            <a:lvl8pPr marL="3650368" indent="0">
              <a:buNone/>
              <a:defRPr sz="2300"/>
            </a:lvl8pPr>
            <a:lvl9pPr marL="4171849" indent="0">
              <a:buNone/>
              <a:defRPr sz="2300"/>
            </a:lvl9pPr>
          </a:lstStyle>
          <a:p>
            <a:endParaRPr lang="en-IN"/>
          </a:p>
        </p:txBody>
      </p:sp>
      <p:sp>
        <p:nvSpPr>
          <p:cNvPr id="4" name="Text Placeholder 3"/>
          <p:cNvSpPr>
            <a:spLocks noGrp="1"/>
          </p:cNvSpPr>
          <p:nvPr>
            <p:ph type="body" sz="half" idx="2"/>
          </p:nvPr>
        </p:nvSpPr>
        <p:spPr>
          <a:xfrm>
            <a:off x="2095981" y="5918981"/>
            <a:ext cx="6416040" cy="887584"/>
          </a:xfrm>
        </p:spPr>
        <p:txBody>
          <a:bodyPr/>
          <a:lstStyle>
            <a:lvl1pPr marL="0" indent="0">
              <a:buNone/>
              <a:defRPr sz="1600"/>
            </a:lvl1pPr>
            <a:lvl2pPr marL="521481" indent="0">
              <a:buNone/>
              <a:defRPr sz="1400"/>
            </a:lvl2pPr>
            <a:lvl3pPr marL="1042963" indent="0">
              <a:buNone/>
              <a:defRPr sz="1100"/>
            </a:lvl3pPr>
            <a:lvl4pPr marL="1564443" indent="0">
              <a:buNone/>
              <a:defRPr sz="1000"/>
            </a:lvl4pPr>
            <a:lvl5pPr marL="2085924" indent="0">
              <a:buNone/>
              <a:defRPr sz="1000"/>
            </a:lvl5pPr>
            <a:lvl6pPr marL="2607406" indent="0">
              <a:buNone/>
              <a:defRPr sz="1000"/>
            </a:lvl6pPr>
            <a:lvl7pPr marL="3128887" indent="0">
              <a:buNone/>
              <a:defRPr sz="1000"/>
            </a:lvl7pPr>
            <a:lvl8pPr marL="3650368" indent="0">
              <a:buNone/>
              <a:defRPr sz="1000"/>
            </a:lvl8pPr>
            <a:lvl9pPr marL="4171849"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1C7C65E-3EB2-4792-8F8D-1751337BBE13}" type="datetimeFigureOut">
              <a:rPr lang="en-US" smtClean="0"/>
              <a:pPr/>
              <a:t>9/25/2020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752715" y="302865"/>
            <a:ext cx="2406015" cy="6452932"/>
          </a:xfrm>
        </p:spPr>
        <p:txBody>
          <a:bodyPr vert="eaVert"/>
          <a:lstStyle/>
          <a:p>
            <a:r>
              <a:rPr lang="en-US" smtClean="0"/>
              <a:t>Click to edit Master title style</a:t>
            </a:r>
            <a:endParaRPr lang="en-IN"/>
          </a:p>
        </p:txBody>
      </p:sp>
      <p:sp>
        <p:nvSpPr>
          <p:cNvPr id="3" name="Vertical Text Placeholder 2"/>
          <p:cNvSpPr>
            <a:spLocks noGrp="1"/>
          </p:cNvSpPr>
          <p:nvPr>
            <p:ph type="body" orient="vert" idx="1"/>
          </p:nvPr>
        </p:nvSpPr>
        <p:spPr>
          <a:xfrm>
            <a:off x="534670" y="302865"/>
            <a:ext cx="7039822" cy="6452932"/>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a:xfrm>
            <a:off x="3188209" y="390399"/>
            <a:ext cx="4316984" cy="569387"/>
          </a:xfrm>
        </p:spPr>
        <p:txBody>
          <a:bodyPr lIns="0" tIns="0" rIns="0" bIns="0"/>
          <a:lstStyle>
            <a:lvl1pPr>
              <a:defRPr sz="3700" b="1" i="0">
                <a:solidFill>
                  <a:srgbClr val="FF0000"/>
                </a:solidFill>
                <a:latin typeface="Trebuchet MS"/>
                <a:cs typeface="Trebuchet MS"/>
              </a:defRPr>
            </a:lvl1pPr>
          </a:lstStyle>
          <a:p>
            <a:endParaRPr/>
          </a:p>
        </p:txBody>
      </p:sp>
      <p:sp>
        <p:nvSpPr>
          <p:cNvPr id="3" name="Holder 3"/>
          <p:cNvSpPr>
            <a:spLocks noGrp="1"/>
          </p:cNvSpPr>
          <p:nvPr>
            <p:ph sz="half" idx="2"/>
          </p:nvPr>
        </p:nvSpPr>
        <p:spPr>
          <a:xfrm>
            <a:off x="534670" y="1739458"/>
            <a:ext cx="4651629" cy="307777"/>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5507101" y="1739458"/>
            <a:ext cx="4651629" cy="307777"/>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a:xfrm>
            <a:off x="1067696" y="6783579"/>
            <a:ext cx="2020570" cy="230832"/>
          </a:xfrm>
        </p:spPr>
        <p:txBody>
          <a:bodyPr lIns="0" tIns="0" rIns="0" bIns="0"/>
          <a:lstStyle>
            <a:lvl1pPr marL="12697">
              <a:lnSpc>
                <a:spcPts val="1809"/>
              </a:lnSpc>
              <a:defRPr sz="1800" b="0" i="0" spc="-70" dirty="0">
                <a:solidFill>
                  <a:schemeClr val="bg1"/>
                </a:solidFill>
                <a:latin typeface="Trebuchet MS"/>
                <a:cs typeface="Trebuchet MS"/>
              </a:defRPr>
            </a:lvl1pPr>
          </a:lstStyle>
          <a:p>
            <a:r>
              <a:rPr lang="en-IN" dirty="0" err="1" smtClean="0"/>
              <a:t>Dainik</a:t>
            </a:r>
            <a:r>
              <a:rPr lang="en-IN" dirty="0" smtClean="0"/>
              <a:t> </a:t>
            </a:r>
            <a:r>
              <a:rPr lang="en-IN" dirty="0" err="1" smtClean="0"/>
              <a:t>Bhaskar</a:t>
            </a:r>
            <a:r>
              <a:rPr lang="en-IN" spc="-265" dirty="0" smtClean="0"/>
              <a:t> </a:t>
            </a:r>
            <a:r>
              <a:rPr lang="en-IN" spc="-65" dirty="0" smtClean="0"/>
              <a:t>Group</a:t>
            </a:r>
            <a:endParaRPr lang="en-IN" spc="-65" dirty="0"/>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9/25/2020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3188209" y="390399"/>
            <a:ext cx="4316984" cy="569387"/>
          </a:xfrm>
        </p:spPr>
        <p:txBody>
          <a:bodyPr lIns="0" tIns="0" rIns="0" bIns="0"/>
          <a:lstStyle>
            <a:lvl1pPr>
              <a:defRPr sz="3700" b="1" i="0">
                <a:solidFill>
                  <a:srgbClr val="FF0000"/>
                </a:solidFill>
                <a:latin typeface="Trebuchet MS"/>
                <a:cs typeface="Trebuchet MS"/>
              </a:defRPr>
            </a:lvl1pPr>
          </a:lstStyle>
          <a:p>
            <a:endParaRPr/>
          </a:p>
        </p:txBody>
      </p:sp>
      <p:sp>
        <p:nvSpPr>
          <p:cNvPr id="3" name="Holder 3"/>
          <p:cNvSpPr>
            <a:spLocks noGrp="1"/>
          </p:cNvSpPr>
          <p:nvPr>
            <p:ph type="ftr" sz="quarter" idx="5"/>
          </p:nvPr>
        </p:nvSpPr>
        <p:spPr>
          <a:xfrm>
            <a:off x="1067696" y="6783579"/>
            <a:ext cx="2020570" cy="230832"/>
          </a:xfrm>
        </p:spPr>
        <p:txBody>
          <a:bodyPr lIns="0" tIns="0" rIns="0" bIns="0"/>
          <a:lstStyle>
            <a:lvl1pPr marL="12697">
              <a:lnSpc>
                <a:spcPts val="1809"/>
              </a:lnSpc>
              <a:defRPr sz="1800" b="0" i="0" spc="-70" dirty="0">
                <a:solidFill>
                  <a:schemeClr val="bg1"/>
                </a:solidFill>
                <a:latin typeface="Trebuchet MS"/>
                <a:cs typeface="Trebuchet MS"/>
              </a:defRPr>
            </a:lvl1pPr>
          </a:lstStyle>
          <a:p>
            <a:r>
              <a:rPr lang="en-IN" dirty="0" err="1" smtClean="0"/>
              <a:t>Dainik</a:t>
            </a:r>
            <a:r>
              <a:rPr lang="en-IN" dirty="0" smtClean="0"/>
              <a:t> </a:t>
            </a:r>
            <a:r>
              <a:rPr lang="en-IN" dirty="0" err="1" smtClean="0"/>
              <a:t>Bhaskar</a:t>
            </a:r>
            <a:r>
              <a:rPr lang="en-IN" spc="-265" dirty="0" smtClean="0"/>
              <a:t> </a:t>
            </a:r>
            <a:r>
              <a:rPr lang="en-IN" spc="-65" dirty="0" smtClean="0"/>
              <a:t>Group</a:t>
            </a:r>
            <a:endParaRPr lang="en-IN" spc="-65" dirty="0"/>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9/25/2020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a:xfrm>
            <a:off x="1067696" y="6783579"/>
            <a:ext cx="2020570" cy="230832"/>
          </a:xfrm>
        </p:spPr>
        <p:txBody>
          <a:bodyPr lIns="0" tIns="0" rIns="0" bIns="0"/>
          <a:lstStyle>
            <a:lvl1pPr marL="12697">
              <a:lnSpc>
                <a:spcPts val="1809"/>
              </a:lnSpc>
              <a:defRPr sz="1800" b="0" i="0" spc="-70" dirty="0">
                <a:solidFill>
                  <a:schemeClr val="bg1"/>
                </a:solidFill>
                <a:latin typeface="Trebuchet MS"/>
                <a:cs typeface="Trebuchet MS"/>
              </a:defRPr>
            </a:lvl1pPr>
          </a:lstStyle>
          <a:p>
            <a:r>
              <a:rPr lang="en-IN" dirty="0" err="1" smtClean="0"/>
              <a:t>Dainik</a:t>
            </a:r>
            <a:r>
              <a:rPr lang="en-IN" dirty="0" smtClean="0"/>
              <a:t> </a:t>
            </a:r>
            <a:r>
              <a:rPr lang="en-IN" dirty="0" err="1" smtClean="0"/>
              <a:t>Bhaskar</a:t>
            </a:r>
            <a:r>
              <a:rPr lang="en-IN" spc="-265" dirty="0" smtClean="0"/>
              <a:t> </a:t>
            </a:r>
            <a:r>
              <a:rPr lang="en-IN" spc="-65" dirty="0" smtClean="0"/>
              <a:t>Group</a:t>
            </a:r>
            <a:endParaRPr lang="en-IN" spc="-65" dirty="0"/>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9/25/2020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802005" y="2349389"/>
            <a:ext cx="9089390" cy="1621111"/>
          </a:xfrm>
        </p:spPr>
        <p:txBody>
          <a:bodyPr/>
          <a:lstStyle/>
          <a:p>
            <a:r>
              <a:rPr lang="en-US" smtClean="0"/>
              <a:t>Click to edit Master title style</a:t>
            </a:r>
            <a:endParaRPr lang="en-IN"/>
          </a:p>
        </p:txBody>
      </p:sp>
      <p:sp>
        <p:nvSpPr>
          <p:cNvPr id="3" name="Subtitle 2"/>
          <p:cNvSpPr>
            <a:spLocks noGrp="1"/>
          </p:cNvSpPr>
          <p:nvPr>
            <p:ph type="subTitle" idx="1"/>
          </p:nvPr>
        </p:nvSpPr>
        <p:spPr>
          <a:xfrm>
            <a:off x="1604010" y="4285615"/>
            <a:ext cx="7485380" cy="1932728"/>
          </a:xfrm>
        </p:spPr>
        <p:txBody>
          <a:bodyPr/>
          <a:lstStyle>
            <a:lvl1pPr marL="0" indent="0" algn="ctr">
              <a:buNone/>
              <a:defRPr>
                <a:solidFill>
                  <a:schemeClr val="tx1">
                    <a:tint val="75000"/>
                  </a:schemeClr>
                </a:solidFill>
              </a:defRPr>
            </a:lvl1pPr>
            <a:lvl2pPr marL="521435" indent="0" algn="ctr">
              <a:buNone/>
              <a:defRPr>
                <a:solidFill>
                  <a:schemeClr val="tx1">
                    <a:tint val="75000"/>
                  </a:schemeClr>
                </a:solidFill>
              </a:defRPr>
            </a:lvl2pPr>
            <a:lvl3pPr marL="1042870" indent="0" algn="ctr">
              <a:buNone/>
              <a:defRPr>
                <a:solidFill>
                  <a:schemeClr val="tx1">
                    <a:tint val="75000"/>
                  </a:schemeClr>
                </a:solidFill>
              </a:defRPr>
            </a:lvl3pPr>
            <a:lvl4pPr marL="1564304" indent="0" algn="ctr">
              <a:buNone/>
              <a:defRPr>
                <a:solidFill>
                  <a:schemeClr val="tx1">
                    <a:tint val="75000"/>
                  </a:schemeClr>
                </a:solidFill>
              </a:defRPr>
            </a:lvl4pPr>
            <a:lvl5pPr marL="2085738" indent="0" algn="ctr">
              <a:buNone/>
              <a:defRPr>
                <a:solidFill>
                  <a:schemeClr val="tx1">
                    <a:tint val="75000"/>
                  </a:schemeClr>
                </a:solidFill>
              </a:defRPr>
            </a:lvl5pPr>
            <a:lvl6pPr marL="2607174" indent="0" algn="ctr">
              <a:buNone/>
              <a:defRPr>
                <a:solidFill>
                  <a:schemeClr val="tx1">
                    <a:tint val="75000"/>
                  </a:schemeClr>
                </a:solidFill>
              </a:defRPr>
            </a:lvl6pPr>
            <a:lvl7pPr marL="3128609" indent="0" algn="ctr">
              <a:buNone/>
              <a:defRPr>
                <a:solidFill>
                  <a:schemeClr val="tx1">
                    <a:tint val="75000"/>
                  </a:schemeClr>
                </a:solidFill>
              </a:defRPr>
            </a:lvl7pPr>
            <a:lvl8pPr marL="3650044" indent="0" algn="ctr">
              <a:buNone/>
              <a:defRPr>
                <a:solidFill>
                  <a:schemeClr val="tx1">
                    <a:tint val="75000"/>
                  </a:schemeClr>
                </a:solidFill>
              </a:defRPr>
            </a:lvl8pPr>
            <a:lvl9pPr marL="4171479" indent="0" algn="ctr">
              <a:buNone/>
              <a:defRPr>
                <a:solidFill>
                  <a:schemeClr val="tx1">
                    <a:tint val="75000"/>
                  </a:schemeClr>
                </a:solidFill>
              </a:defRPr>
            </a:lvl9pPr>
          </a:lstStyle>
          <a:p>
            <a:r>
              <a:rPr lang="en-US" smtClean="0"/>
              <a:t>Click to edit Master subtitle style</a:t>
            </a:r>
            <a:endParaRPr lang="en-IN"/>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44705" y="4859833"/>
            <a:ext cx="9089390" cy="1502066"/>
          </a:xfrm>
        </p:spPr>
        <p:txBody>
          <a:bodyPr anchor="t"/>
          <a:lstStyle>
            <a:lvl1pPr algn="l">
              <a:defRPr sz="4600" b="1" cap="all"/>
            </a:lvl1pPr>
          </a:lstStyle>
          <a:p>
            <a:r>
              <a:rPr lang="en-US" smtClean="0"/>
              <a:t>Click to edit Master title style</a:t>
            </a:r>
            <a:endParaRPr lang="en-IN"/>
          </a:p>
        </p:txBody>
      </p:sp>
      <p:sp>
        <p:nvSpPr>
          <p:cNvPr id="3" name="Text Placeholder 2"/>
          <p:cNvSpPr>
            <a:spLocks noGrp="1"/>
          </p:cNvSpPr>
          <p:nvPr>
            <p:ph type="body" idx="1"/>
          </p:nvPr>
        </p:nvSpPr>
        <p:spPr>
          <a:xfrm>
            <a:off x="844705" y="3205462"/>
            <a:ext cx="9089390" cy="1654373"/>
          </a:xfrm>
        </p:spPr>
        <p:txBody>
          <a:bodyPr anchor="b"/>
          <a:lstStyle>
            <a:lvl1pPr marL="0" indent="0">
              <a:buNone/>
              <a:defRPr sz="2300">
                <a:solidFill>
                  <a:schemeClr val="tx1">
                    <a:tint val="75000"/>
                  </a:schemeClr>
                </a:solidFill>
              </a:defRPr>
            </a:lvl1pPr>
            <a:lvl2pPr marL="521435" indent="0">
              <a:buNone/>
              <a:defRPr sz="2100">
                <a:solidFill>
                  <a:schemeClr val="tx1">
                    <a:tint val="75000"/>
                  </a:schemeClr>
                </a:solidFill>
              </a:defRPr>
            </a:lvl2pPr>
            <a:lvl3pPr marL="1042870" indent="0">
              <a:buNone/>
              <a:defRPr sz="1800">
                <a:solidFill>
                  <a:schemeClr val="tx1">
                    <a:tint val="75000"/>
                  </a:schemeClr>
                </a:solidFill>
              </a:defRPr>
            </a:lvl3pPr>
            <a:lvl4pPr marL="1564304" indent="0">
              <a:buNone/>
              <a:defRPr sz="1600">
                <a:solidFill>
                  <a:schemeClr val="tx1">
                    <a:tint val="75000"/>
                  </a:schemeClr>
                </a:solidFill>
              </a:defRPr>
            </a:lvl4pPr>
            <a:lvl5pPr marL="2085738" indent="0">
              <a:buNone/>
              <a:defRPr sz="1600">
                <a:solidFill>
                  <a:schemeClr val="tx1">
                    <a:tint val="75000"/>
                  </a:schemeClr>
                </a:solidFill>
              </a:defRPr>
            </a:lvl5pPr>
            <a:lvl6pPr marL="2607174" indent="0">
              <a:buNone/>
              <a:defRPr sz="1600">
                <a:solidFill>
                  <a:schemeClr val="tx1">
                    <a:tint val="75000"/>
                  </a:schemeClr>
                </a:solidFill>
              </a:defRPr>
            </a:lvl6pPr>
            <a:lvl7pPr marL="3128609" indent="0">
              <a:buNone/>
              <a:defRPr sz="1600">
                <a:solidFill>
                  <a:schemeClr val="tx1">
                    <a:tint val="75000"/>
                  </a:schemeClr>
                </a:solidFill>
              </a:defRPr>
            </a:lvl7pPr>
            <a:lvl8pPr marL="3650044" indent="0">
              <a:buNone/>
              <a:defRPr sz="1600">
                <a:solidFill>
                  <a:schemeClr val="tx1">
                    <a:tint val="75000"/>
                  </a:schemeClr>
                </a:solidFill>
              </a:defRPr>
            </a:lvl8pPr>
            <a:lvl9pPr marL="4171479"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1C7C65E-3EB2-4792-8F8D-1751337BBE13}" type="datetimeFigureOut">
              <a:rPr lang="en-US" smtClean="0"/>
              <a:pPr/>
              <a:t>9/25/2020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N"/>
          </a:p>
        </p:txBody>
      </p:sp>
      <p:sp>
        <p:nvSpPr>
          <p:cNvPr id="3" name="Content Placeholder 2"/>
          <p:cNvSpPr>
            <a:spLocks noGrp="1"/>
          </p:cNvSpPr>
          <p:nvPr>
            <p:ph sz="half" idx="1"/>
          </p:nvPr>
        </p:nvSpPr>
        <p:spPr>
          <a:xfrm>
            <a:off x="534670" y="1764669"/>
            <a:ext cx="4722918" cy="4991131"/>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Content Placeholder 3"/>
          <p:cNvSpPr>
            <a:spLocks noGrp="1"/>
          </p:cNvSpPr>
          <p:nvPr>
            <p:ph sz="half" idx="2"/>
          </p:nvPr>
        </p:nvSpPr>
        <p:spPr>
          <a:xfrm>
            <a:off x="5435812" y="1764669"/>
            <a:ext cx="4722918" cy="4991131"/>
          </a:xfrm>
        </p:spPr>
        <p:txBody>
          <a:bodyPr/>
          <a:lstStyle>
            <a:lvl1pPr>
              <a:defRPr sz="3200"/>
            </a:lvl1pPr>
            <a:lvl2pPr>
              <a:defRPr sz="2700"/>
            </a:lvl2pPr>
            <a:lvl3pPr>
              <a:defRPr sz="2300"/>
            </a:lvl3pPr>
            <a:lvl4pPr>
              <a:defRPr sz="2100"/>
            </a:lvl4pPr>
            <a:lvl5pPr>
              <a:defRPr sz="2100"/>
            </a:lvl5pPr>
            <a:lvl6pPr>
              <a:defRPr sz="2100"/>
            </a:lvl6pPr>
            <a:lvl7pPr>
              <a:defRPr sz="2100"/>
            </a:lvl7pPr>
            <a:lvl8pPr>
              <a:defRPr sz="2100"/>
            </a:lvl8pPr>
            <a:lvl9pPr>
              <a:defRPr sz="2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5" name="Date Placeholder 4"/>
          <p:cNvSpPr>
            <a:spLocks noGrp="1"/>
          </p:cNvSpPr>
          <p:nvPr>
            <p:ph type="dt" sz="half" idx="10"/>
          </p:nvPr>
        </p:nvSpPr>
        <p:spPr/>
        <p:txBody>
          <a:bodyPr/>
          <a:lstStyle/>
          <a:p>
            <a:fld id="{D1C7C65E-3EB2-4792-8F8D-1751337BBE13}" type="datetimeFigureOut">
              <a:rPr lang="en-US" smtClean="0"/>
              <a:pPr/>
              <a:t>9/25/2020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72703D9D-44F4-4572-9970-9AAF0538D618}" type="slidenum">
              <a:rPr lang="en-IN" smtClean="0"/>
              <a:pPr/>
              <a:t>‹#›</a:t>
            </a:fld>
            <a:endParaRPr lang="en-IN"/>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3.xml"/><Relationship Id="rId3" Type="http://schemas.openxmlformats.org/officeDocument/2006/relationships/slideLayout" Target="../slideLayouts/slideLayout8.xml"/><Relationship Id="rId7" Type="http://schemas.openxmlformats.org/officeDocument/2006/relationships/slideLayout" Target="../slideLayouts/slideLayout12.xml"/><Relationship Id="rId12" Type="http://schemas.openxmlformats.org/officeDocument/2006/relationships/theme" Target="../theme/theme2.xml"/><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slideLayout" Target="../slideLayouts/slideLayout11.xml"/><Relationship Id="rId11" Type="http://schemas.openxmlformats.org/officeDocument/2006/relationships/slideLayout" Target="../slideLayouts/slideLayout16.xml"/><Relationship Id="rId5" Type="http://schemas.openxmlformats.org/officeDocument/2006/relationships/slideLayout" Target="../slideLayouts/slideLayout10.xml"/><Relationship Id="rId10" Type="http://schemas.openxmlformats.org/officeDocument/2006/relationships/slideLayout" Target="../slideLayouts/slideLayout15.xml"/><Relationship Id="rId4" Type="http://schemas.openxmlformats.org/officeDocument/2006/relationships/slideLayout" Target="../slideLayouts/slideLayout9.xml"/><Relationship Id="rId9" Type="http://schemas.openxmlformats.org/officeDocument/2006/relationships/slideLayout" Target="../slideLayouts/slideLayout1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4.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theme" Target="../theme/theme3.xml"/><Relationship Id="rId2" Type="http://schemas.openxmlformats.org/officeDocument/2006/relationships/slideLayout" Target="../slideLayouts/slideLayout18.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3188209" y="390395"/>
            <a:ext cx="4316984" cy="553998"/>
          </a:xfrm>
          <a:prstGeom prst="rect">
            <a:avLst/>
          </a:prstGeom>
        </p:spPr>
        <p:txBody>
          <a:bodyPr wrap="square" lIns="0" tIns="0" rIns="0" bIns="0">
            <a:spAutoFit/>
          </a:bodyPr>
          <a:lstStyle>
            <a:lvl1pPr>
              <a:defRPr sz="3600" b="1" i="0">
                <a:solidFill>
                  <a:srgbClr val="FF0000"/>
                </a:solidFill>
                <a:latin typeface="Trebuchet MS"/>
                <a:cs typeface="Trebuchet MS"/>
              </a:defRPr>
            </a:lvl1pPr>
          </a:lstStyle>
          <a:p>
            <a:endParaRPr/>
          </a:p>
        </p:txBody>
      </p:sp>
      <p:sp>
        <p:nvSpPr>
          <p:cNvPr id="3" name="Holder 3"/>
          <p:cNvSpPr>
            <a:spLocks noGrp="1"/>
          </p:cNvSpPr>
          <p:nvPr>
            <p:ph type="body" idx="1"/>
          </p:nvPr>
        </p:nvSpPr>
        <p:spPr>
          <a:xfrm>
            <a:off x="3070225" y="1153925"/>
            <a:ext cx="6541134" cy="307777"/>
          </a:xfrm>
          <a:prstGeom prst="rect">
            <a:avLst/>
          </a:prstGeom>
        </p:spPr>
        <p:txBody>
          <a:bodyPr wrap="square" lIns="0" tIns="0" rIns="0" bIns="0">
            <a:spAutoFit/>
          </a:bodyPr>
          <a:lstStyle>
            <a:lvl1pPr>
              <a:defRPr sz="2000" b="0" i="0">
                <a:solidFill>
                  <a:srgbClr val="FF0000"/>
                </a:solidFill>
                <a:latin typeface="Trebuchet MS"/>
                <a:cs typeface="Trebuchet MS"/>
              </a:defRPr>
            </a:lvl1pPr>
          </a:lstStyle>
          <a:p>
            <a:endParaRPr/>
          </a:p>
        </p:txBody>
      </p:sp>
      <p:sp>
        <p:nvSpPr>
          <p:cNvPr id="4" name="Holder 4"/>
          <p:cNvSpPr>
            <a:spLocks noGrp="1"/>
          </p:cNvSpPr>
          <p:nvPr>
            <p:ph type="ftr" sz="quarter" idx="5"/>
          </p:nvPr>
        </p:nvSpPr>
        <p:spPr>
          <a:xfrm>
            <a:off x="1067696" y="6783579"/>
            <a:ext cx="2020570" cy="230832"/>
          </a:xfrm>
          <a:prstGeom prst="rect">
            <a:avLst/>
          </a:prstGeom>
        </p:spPr>
        <p:txBody>
          <a:bodyPr wrap="square" lIns="0" tIns="0" rIns="0" bIns="0">
            <a:spAutoFit/>
          </a:bodyPr>
          <a:lstStyle>
            <a:lvl1pPr marL="12697">
              <a:lnSpc>
                <a:spcPts val="1809"/>
              </a:lnSpc>
              <a:defRPr sz="1800" b="0" i="0" spc="-70" dirty="0">
                <a:solidFill>
                  <a:schemeClr val="bg1"/>
                </a:solidFill>
                <a:latin typeface="Trebuchet MS"/>
                <a:cs typeface="Trebuchet MS"/>
              </a:defRPr>
            </a:lvl1pPr>
          </a:lstStyle>
          <a:p>
            <a:r>
              <a:rPr lang="en-IN" dirty="0" err="1" smtClean="0"/>
              <a:t>Dainik</a:t>
            </a:r>
            <a:r>
              <a:rPr lang="en-IN" dirty="0" smtClean="0"/>
              <a:t> </a:t>
            </a:r>
            <a:r>
              <a:rPr lang="en-IN" dirty="0" err="1" smtClean="0"/>
              <a:t>Bhaskar</a:t>
            </a:r>
            <a:r>
              <a:rPr lang="en-IN" spc="-265" dirty="0" smtClean="0"/>
              <a:t> </a:t>
            </a:r>
            <a:r>
              <a:rPr lang="en-IN" spc="-65" dirty="0" smtClean="0"/>
              <a:t>Group</a:t>
            </a:r>
            <a:endParaRPr lang="en-IN" spc="-65" dirty="0"/>
          </a:p>
        </p:txBody>
      </p:sp>
      <p:sp>
        <p:nvSpPr>
          <p:cNvPr id="5" name="Holder 5"/>
          <p:cNvSpPr>
            <a:spLocks noGrp="1"/>
          </p:cNvSpPr>
          <p:nvPr>
            <p:ph type="dt" sz="half" idx="6"/>
          </p:nvPr>
        </p:nvSpPr>
        <p:spPr>
          <a:xfrm>
            <a:off x="534670" y="7033452"/>
            <a:ext cx="2459482" cy="276999"/>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9/25/2020</a:t>
            </a:fld>
            <a:endParaRPr lang="en-US"/>
          </a:p>
        </p:txBody>
      </p:sp>
      <p:sp>
        <p:nvSpPr>
          <p:cNvPr id="6" name="Holder 6"/>
          <p:cNvSpPr>
            <a:spLocks noGrp="1"/>
          </p:cNvSpPr>
          <p:nvPr>
            <p:ph type="sldNum" sz="quarter" idx="7"/>
          </p:nvPr>
        </p:nvSpPr>
        <p:spPr>
          <a:xfrm>
            <a:off x="7699248" y="7033452"/>
            <a:ext cx="2459482" cy="276999"/>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080">
        <a:defRPr>
          <a:latin typeface="+mn-lt"/>
          <a:ea typeface="+mn-ea"/>
          <a:cs typeface="+mn-cs"/>
        </a:defRPr>
      </a:lvl2pPr>
      <a:lvl3pPr marL="914157">
        <a:defRPr>
          <a:latin typeface="+mn-lt"/>
          <a:ea typeface="+mn-ea"/>
          <a:cs typeface="+mn-cs"/>
        </a:defRPr>
      </a:lvl3pPr>
      <a:lvl4pPr marL="1371235">
        <a:defRPr>
          <a:latin typeface="+mn-lt"/>
          <a:ea typeface="+mn-ea"/>
          <a:cs typeface="+mn-cs"/>
        </a:defRPr>
      </a:lvl4pPr>
      <a:lvl5pPr marL="1828311">
        <a:defRPr>
          <a:latin typeface="+mn-lt"/>
          <a:ea typeface="+mn-ea"/>
          <a:cs typeface="+mn-cs"/>
        </a:defRPr>
      </a:lvl5pPr>
      <a:lvl6pPr marL="2285391">
        <a:defRPr>
          <a:latin typeface="+mn-lt"/>
          <a:ea typeface="+mn-ea"/>
          <a:cs typeface="+mn-cs"/>
        </a:defRPr>
      </a:lvl6pPr>
      <a:lvl7pPr marL="2742471">
        <a:defRPr>
          <a:latin typeface="+mn-lt"/>
          <a:ea typeface="+mn-ea"/>
          <a:cs typeface="+mn-cs"/>
        </a:defRPr>
      </a:lvl7pPr>
      <a:lvl8pPr marL="3199548">
        <a:defRPr>
          <a:latin typeface="+mn-lt"/>
          <a:ea typeface="+mn-ea"/>
          <a:cs typeface="+mn-cs"/>
        </a:defRPr>
      </a:lvl8pPr>
      <a:lvl9pPr marL="3656627">
        <a:defRPr>
          <a:latin typeface="+mn-lt"/>
          <a:ea typeface="+mn-ea"/>
          <a:cs typeface="+mn-cs"/>
        </a:defRPr>
      </a:lvl9pPr>
    </p:bodyStyle>
    <p:otherStyle>
      <a:lvl1pPr marL="0">
        <a:defRPr>
          <a:latin typeface="+mn-lt"/>
          <a:ea typeface="+mn-ea"/>
          <a:cs typeface="+mn-cs"/>
        </a:defRPr>
      </a:lvl1pPr>
      <a:lvl2pPr marL="457080">
        <a:defRPr>
          <a:latin typeface="+mn-lt"/>
          <a:ea typeface="+mn-ea"/>
          <a:cs typeface="+mn-cs"/>
        </a:defRPr>
      </a:lvl2pPr>
      <a:lvl3pPr marL="914157">
        <a:defRPr>
          <a:latin typeface="+mn-lt"/>
          <a:ea typeface="+mn-ea"/>
          <a:cs typeface="+mn-cs"/>
        </a:defRPr>
      </a:lvl3pPr>
      <a:lvl4pPr marL="1371235">
        <a:defRPr>
          <a:latin typeface="+mn-lt"/>
          <a:ea typeface="+mn-ea"/>
          <a:cs typeface="+mn-cs"/>
        </a:defRPr>
      </a:lvl4pPr>
      <a:lvl5pPr marL="1828311">
        <a:defRPr>
          <a:latin typeface="+mn-lt"/>
          <a:ea typeface="+mn-ea"/>
          <a:cs typeface="+mn-cs"/>
        </a:defRPr>
      </a:lvl5pPr>
      <a:lvl6pPr marL="2285391">
        <a:defRPr>
          <a:latin typeface="+mn-lt"/>
          <a:ea typeface="+mn-ea"/>
          <a:cs typeface="+mn-cs"/>
        </a:defRPr>
      </a:lvl6pPr>
      <a:lvl7pPr marL="2742471">
        <a:defRPr>
          <a:latin typeface="+mn-lt"/>
          <a:ea typeface="+mn-ea"/>
          <a:cs typeface="+mn-cs"/>
        </a:defRPr>
      </a:lvl7pPr>
      <a:lvl8pPr marL="3199548">
        <a:defRPr>
          <a:latin typeface="+mn-lt"/>
          <a:ea typeface="+mn-ea"/>
          <a:cs typeface="+mn-cs"/>
        </a:defRPr>
      </a:lvl8pPr>
      <a:lvl9pPr marL="3656627">
        <a:defRPr>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68"/>
            <a:ext cx="9624060" cy="1260475"/>
          </a:xfrm>
          <a:prstGeom prst="rect">
            <a:avLst/>
          </a:prstGeom>
        </p:spPr>
        <p:txBody>
          <a:bodyPr vert="horz" lIns="104286" tIns="52144" rIns="104286" bIns="52144"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534670" y="1764669"/>
            <a:ext cx="9624060" cy="4991131"/>
          </a:xfrm>
          <a:prstGeom prst="rect">
            <a:avLst/>
          </a:prstGeom>
        </p:spPr>
        <p:txBody>
          <a:bodyPr vert="horz" lIns="104286" tIns="52144" rIns="104286" bIns="52144"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534671" y="7009643"/>
            <a:ext cx="2495127" cy="402652"/>
          </a:xfrm>
          <a:prstGeom prst="rect">
            <a:avLst/>
          </a:prstGeom>
        </p:spPr>
        <p:txBody>
          <a:bodyPr vert="horz" lIns="104286" tIns="52144" rIns="104286" bIns="52144" rtlCol="0" anchor="ctr"/>
          <a:lstStyle>
            <a:lvl1pPr algn="l">
              <a:defRPr sz="1400">
                <a:solidFill>
                  <a:schemeClr val="tx1">
                    <a:tint val="75000"/>
                  </a:schemeClr>
                </a:solidFill>
              </a:defRPr>
            </a:lvl1pPr>
          </a:lstStyle>
          <a:p>
            <a:fld id="{D1C7C65E-3EB2-4792-8F8D-1751337BBE13}" type="datetimeFigureOut">
              <a:rPr lang="en-US" smtClean="0"/>
              <a:pPr/>
              <a:t>9/25/2020</a:t>
            </a:fld>
            <a:endParaRPr lang="en-IN"/>
          </a:p>
        </p:txBody>
      </p:sp>
      <p:sp>
        <p:nvSpPr>
          <p:cNvPr id="5" name="Footer Placeholder 4"/>
          <p:cNvSpPr>
            <a:spLocks noGrp="1"/>
          </p:cNvSpPr>
          <p:nvPr>
            <p:ph type="ftr" sz="quarter" idx="3"/>
          </p:nvPr>
        </p:nvSpPr>
        <p:spPr>
          <a:xfrm>
            <a:off x="3653582" y="7009643"/>
            <a:ext cx="3386243" cy="402652"/>
          </a:xfrm>
          <a:prstGeom prst="rect">
            <a:avLst/>
          </a:prstGeom>
        </p:spPr>
        <p:txBody>
          <a:bodyPr vert="horz" lIns="104286" tIns="52144" rIns="104286" bIns="52144" rtlCol="0" anchor="ctr"/>
          <a:lstStyle>
            <a:lvl1pPr algn="ctr">
              <a:defRPr sz="14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7663603" y="7009643"/>
            <a:ext cx="2495127" cy="402652"/>
          </a:xfrm>
          <a:prstGeom prst="rect">
            <a:avLst/>
          </a:prstGeom>
        </p:spPr>
        <p:txBody>
          <a:bodyPr vert="horz" lIns="104286" tIns="52144" rIns="104286" bIns="52144" rtlCol="0" anchor="ctr"/>
          <a:lstStyle>
            <a:lvl1pPr algn="r">
              <a:defRPr sz="1400">
                <a:solidFill>
                  <a:schemeClr val="tx1">
                    <a:tint val="75000"/>
                  </a:schemeClr>
                </a:solidFill>
              </a:defRPr>
            </a:lvl1pPr>
          </a:lstStyle>
          <a:p>
            <a:fld id="{72703D9D-44F4-4572-9970-9AAF0538D618}"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67" r:id="rId1"/>
    <p:sldLayoutId id="2147483668" r:id="rId2"/>
    <p:sldLayoutId id="2147483669" r:id="rId3"/>
    <p:sldLayoutId id="2147483670" r:id="rId4"/>
    <p:sldLayoutId id="2147483671" r:id="rId5"/>
    <p:sldLayoutId id="2147483672" r:id="rId6"/>
    <p:sldLayoutId id="2147483673" r:id="rId7"/>
    <p:sldLayoutId id="2147483674" r:id="rId8"/>
    <p:sldLayoutId id="2147483675" r:id="rId9"/>
    <p:sldLayoutId id="2147483676" r:id="rId10"/>
    <p:sldLayoutId id="2147483677" r:id="rId11"/>
  </p:sldLayoutIdLst>
  <p:txStyles>
    <p:titleStyle>
      <a:lvl1pPr algn="ctr" defTabSz="1042870" rtl="0" eaLnBrk="1" latinLnBrk="0" hangingPunct="1">
        <a:spcBef>
          <a:spcPct val="0"/>
        </a:spcBef>
        <a:buNone/>
        <a:defRPr sz="5000" kern="1200">
          <a:solidFill>
            <a:schemeClr val="tx1"/>
          </a:solidFill>
          <a:latin typeface="+mj-lt"/>
          <a:ea typeface="+mj-ea"/>
          <a:cs typeface="+mj-cs"/>
        </a:defRPr>
      </a:lvl1pPr>
    </p:titleStyle>
    <p:bodyStyle>
      <a:lvl1pPr marL="391077" indent="-391077" algn="l" defTabSz="1042870"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47331" indent="-325898" algn="l" defTabSz="1042870"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03586" indent="-260717" algn="l" defTabSz="1042870"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825022" indent="-260717" algn="l" defTabSz="1042870"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46456" indent="-260717" algn="l" defTabSz="1042870"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67891" indent="-260717" algn="l" defTabSz="1042870"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326" indent="-260717" algn="l" defTabSz="1042870"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0759" indent="-260717" algn="l" defTabSz="1042870"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196" indent="-260717" algn="l" defTabSz="1042870"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42870" rtl="0" eaLnBrk="1" latinLnBrk="0" hangingPunct="1">
        <a:defRPr sz="2100" kern="1200">
          <a:solidFill>
            <a:schemeClr val="tx1"/>
          </a:solidFill>
          <a:latin typeface="+mn-lt"/>
          <a:ea typeface="+mn-ea"/>
          <a:cs typeface="+mn-cs"/>
        </a:defRPr>
      </a:lvl1pPr>
      <a:lvl2pPr marL="521435" algn="l" defTabSz="1042870" rtl="0" eaLnBrk="1" latinLnBrk="0" hangingPunct="1">
        <a:defRPr sz="2100" kern="1200">
          <a:solidFill>
            <a:schemeClr val="tx1"/>
          </a:solidFill>
          <a:latin typeface="+mn-lt"/>
          <a:ea typeface="+mn-ea"/>
          <a:cs typeface="+mn-cs"/>
        </a:defRPr>
      </a:lvl2pPr>
      <a:lvl3pPr marL="1042870" algn="l" defTabSz="1042870" rtl="0" eaLnBrk="1" latinLnBrk="0" hangingPunct="1">
        <a:defRPr sz="2100" kern="1200">
          <a:solidFill>
            <a:schemeClr val="tx1"/>
          </a:solidFill>
          <a:latin typeface="+mn-lt"/>
          <a:ea typeface="+mn-ea"/>
          <a:cs typeface="+mn-cs"/>
        </a:defRPr>
      </a:lvl3pPr>
      <a:lvl4pPr marL="1564304" algn="l" defTabSz="1042870" rtl="0" eaLnBrk="1" latinLnBrk="0" hangingPunct="1">
        <a:defRPr sz="2100" kern="1200">
          <a:solidFill>
            <a:schemeClr val="tx1"/>
          </a:solidFill>
          <a:latin typeface="+mn-lt"/>
          <a:ea typeface="+mn-ea"/>
          <a:cs typeface="+mn-cs"/>
        </a:defRPr>
      </a:lvl4pPr>
      <a:lvl5pPr marL="2085738" algn="l" defTabSz="1042870" rtl="0" eaLnBrk="1" latinLnBrk="0" hangingPunct="1">
        <a:defRPr sz="2100" kern="1200">
          <a:solidFill>
            <a:schemeClr val="tx1"/>
          </a:solidFill>
          <a:latin typeface="+mn-lt"/>
          <a:ea typeface="+mn-ea"/>
          <a:cs typeface="+mn-cs"/>
        </a:defRPr>
      </a:lvl5pPr>
      <a:lvl6pPr marL="2607174" algn="l" defTabSz="1042870" rtl="0" eaLnBrk="1" latinLnBrk="0" hangingPunct="1">
        <a:defRPr sz="2100" kern="1200">
          <a:solidFill>
            <a:schemeClr val="tx1"/>
          </a:solidFill>
          <a:latin typeface="+mn-lt"/>
          <a:ea typeface="+mn-ea"/>
          <a:cs typeface="+mn-cs"/>
        </a:defRPr>
      </a:lvl6pPr>
      <a:lvl7pPr marL="3128609" algn="l" defTabSz="1042870" rtl="0" eaLnBrk="1" latinLnBrk="0" hangingPunct="1">
        <a:defRPr sz="2100" kern="1200">
          <a:solidFill>
            <a:schemeClr val="tx1"/>
          </a:solidFill>
          <a:latin typeface="+mn-lt"/>
          <a:ea typeface="+mn-ea"/>
          <a:cs typeface="+mn-cs"/>
        </a:defRPr>
      </a:lvl7pPr>
      <a:lvl8pPr marL="3650044" algn="l" defTabSz="1042870" rtl="0" eaLnBrk="1" latinLnBrk="0" hangingPunct="1">
        <a:defRPr sz="2100" kern="1200">
          <a:solidFill>
            <a:schemeClr val="tx1"/>
          </a:solidFill>
          <a:latin typeface="+mn-lt"/>
          <a:ea typeface="+mn-ea"/>
          <a:cs typeface="+mn-cs"/>
        </a:defRPr>
      </a:lvl8pPr>
      <a:lvl9pPr marL="4171479" algn="l" defTabSz="1042870" rtl="0" eaLnBrk="1" latinLnBrk="0" hangingPunct="1">
        <a:defRPr sz="21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4670" y="302867"/>
            <a:ext cx="9624060" cy="1260475"/>
          </a:xfrm>
          <a:prstGeom prst="rect">
            <a:avLst/>
          </a:prstGeom>
        </p:spPr>
        <p:txBody>
          <a:bodyPr vert="horz" lIns="104296" tIns="52148" rIns="104296" bIns="52148" rtlCol="0" anchor="ctr">
            <a:normAutofit/>
          </a:bodyPr>
          <a:lstStyle/>
          <a:p>
            <a:r>
              <a:rPr lang="en-US" smtClean="0"/>
              <a:t>Click to edit Master title style</a:t>
            </a:r>
            <a:endParaRPr lang="en-IN"/>
          </a:p>
        </p:txBody>
      </p:sp>
      <p:sp>
        <p:nvSpPr>
          <p:cNvPr id="3" name="Text Placeholder 2"/>
          <p:cNvSpPr>
            <a:spLocks noGrp="1"/>
          </p:cNvSpPr>
          <p:nvPr>
            <p:ph type="body" idx="1"/>
          </p:nvPr>
        </p:nvSpPr>
        <p:spPr>
          <a:xfrm>
            <a:off x="534670" y="1764668"/>
            <a:ext cx="9624060" cy="4991131"/>
          </a:xfrm>
          <a:prstGeom prst="rect">
            <a:avLst/>
          </a:prstGeom>
        </p:spPr>
        <p:txBody>
          <a:bodyPr vert="horz" lIns="104296" tIns="52148" rIns="104296" bIns="5214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N"/>
          </a:p>
        </p:txBody>
      </p:sp>
      <p:sp>
        <p:nvSpPr>
          <p:cNvPr id="4" name="Date Placeholder 3"/>
          <p:cNvSpPr>
            <a:spLocks noGrp="1"/>
          </p:cNvSpPr>
          <p:nvPr>
            <p:ph type="dt" sz="half" idx="2"/>
          </p:nvPr>
        </p:nvSpPr>
        <p:spPr>
          <a:xfrm>
            <a:off x="534671" y="7009643"/>
            <a:ext cx="2495127" cy="402652"/>
          </a:xfrm>
          <a:prstGeom prst="rect">
            <a:avLst/>
          </a:prstGeom>
        </p:spPr>
        <p:txBody>
          <a:bodyPr vert="horz" lIns="104296" tIns="52148" rIns="104296" bIns="52148" rtlCol="0" anchor="ctr"/>
          <a:lstStyle>
            <a:lvl1pPr algn="l">
              <a:defRPr sz="1400">
                <a:solidFill>
                  <a:schemeClr val="tx1">
                    <a:tint val="75000"/>
                  </a:schemeClr>
                </a:solidFill>
              </a:defRPr>
            </a:lvl1pPr>
          </a:lstStyle>
          <a:p>
            <a:fld id="{D1C7C65E-3EB2-4792-8F8D-1751337BBE13}" type="datetimeFigureOut">
              <a:rPr lang="en-US" smtClean="0"/>
              <a:pPr/>
              <a:t>9/25/2020</a:t>
            </a:fld>
            <a:endParaRPr lang="en-IN"/>
          </a:p>
        </p:txBody>
      </p:sp>
      <p:sp>
        <p:nvSpPr>
          <p:cNvPr id="5" name="Footer Placeholder 4"/>
          <p:cNvSpPr>
            <a:spLocks noGrp="1"/>
          </p:cNvSpPr>
          <p:nvPr>
            <p:ph type="ftr" sz="quarter" idx="3"/>
          </p:nvPr>
        </p:nvSpPr>
        <p:spPr>
          <a:xfrm>
            <a:off x="3653581" y="7009643"/>
            <a:ext cx="3386243" cy="402652"/>
          </a:xfrm>
          <a:prstGeom prst="rect">
            <a:avLst/>
          </a:prstGeom>
        </p:spPr>
        <p:txBody>
          <a:bodyPr vert="horz" lIns="104296" tIns="52148" rIns="104296" bIns="52148" rtlCol="0" anchor="ctr"/>
          <a:lstStyle>
            <a:lvl1pPr algn="ctr">
              <a:defRPr sz="14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7663603" y="7009643"/>
            <a:ext cx="2495127" cy="402652"/>
          </a:xfrm>
          <a:prstGeom prst="rect">
            <a:avLst/>
          </a:prstGeom>
        </p:spPr>
        <p:txBody>
          <a:bodyPr vert="horz" lIns="104296" tIns="52148" rIns="104296" bIns="52148" rtlCol="0" anchor="ctr"/>
          <a:lstStyle>
            <a:lvl1pPr algn="r">
              <a:defRPr sz="1400">
                <a:solidFill>
                  <a:schemeClr val="tx1">
                    <a:tint val="75000"/>
                  </a:schemeClr>
                </a:solidFill>
              </a:defRPr>
            </a:lvl1pPr>
          </a:lstStyle>
          <a:p>
            <a:fld id="{72703D9D-44F4-4572-9970-9AAF0538D618}" type="slidenum">
              <a:rPr lang="en-IN" smtClean="0"/>
              <a:pPr/>
              <a:t>‹#›</a:t>
            </a:fld>
            <a:endParaRPr lang="en-IN"/>
          </a:p>
        </p:txBody>
      </p:sp>
    </p:spTree>
  </p:cSld>
  <p:clrMap bg1="lt1" tx1="dk1" bg2="lt2" tx2="dk2" accent1="accent1" accent2="accent2" accent3="accent3" accent4="accent4" accent5="accent5" accent6="accent6" hlink="hlink" folHlink="folHlink"/>
  <p:sldLayoutIdLst>
    <p:sldLayoutId id="2147483679"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Lst>
  <p:txStyles>
    <p:titleStyle>
      <a:lvl1pPr algn="ctr" defTabSz="1042963" rtl="0" eaLnBrk="1" latinLnBrk="0" hangingPunct="1">
        <a:spcBef>
          <a:spcPct val="0"/>
        </a:spcBef>
        <a:buNone/>
        <a:defRPr sz="5000" kern="1200">
          <a:solidFill>
            <a:schemeClr val="tx1"/>
          </a:solidFill>
          <a:latin typeface="+mj-lt"/>
          <a:ea typeface="+mj-ea"/>
          <a:cs typeface="+mj-cs"/>
        </a:defRPr>
      </a:lvl1pPr>
    </p:titleStyle>
    <p:bodyStyle>
      <a:lvl1pPr marL="391111" indent="-391111" algn="l" defTabSz="1042963" rtl="0" eaLnBrk="1" latinLnBrk="0" hangingPunct="1">
        <a:spcBef>
          <a:spcPct val="20000"/>
        </a:spcBef>
        <a:buFont typeface="Arial" pitchFamily="34" charset="0"/>
        <a:buChar char="•"/>
        <a:defRPr sz="3700" kern="1200">
          <a:solidFill>
            <a:schemeClr val="tx1"/>
          </a:solidFill>
          <a:latin typeface="+mn-lt"/>
          <a:ea typeface="+mn-ea"/>
          <a:cs typeface="+mn-cs"/>
        </a:defRPr>
      </a:lvl1pPr>
      <a:lvl2pPr marL="847407" indent="-325927" algn="l" defTabSz="1042963" rtl="0" eaLnBrk="1" latinLnBrk="0" hangingPunct="1">
        <a:spcBef>
          <a:spcPct val="20000"/>
        </a:spcBef>
        <a:buFont typeface="Arial" pitchFamily="34" charset="0"/>
        <a:buChar char="–"/>
        <a:defRPr sz="3200" kern="1200">
          <a:solidFill>
            <a:schemeClr val="tx1"/>
          </a:solidFill>
          <a:latin typeface="+mn-lt"/>
          <a:ea typeface="+mn-ea"/>
          <a:cs typeface="+mn-cs"/>
        </a:defRPr>
      </a:lvl2pPr>
      <a:lvl3pPr marL="1303702" indent="-260741" algn="l" defTabSz="1042963" rtl="0" eaLnBrk="1" latinLnBrk="0" hangingPunct="1">
        <a:spcBef>
          <a:spcPct val="20000"/>
        </a:spcBef>
        <a:buFont typeface="Arial" pitchFamily="34" charset="0"/>
        <a:buChar char="•"/>
        <a:defRPr sz="2700" kern="1200">
          <a:solidFill>
            <a:schemeClr val="tx1"/>
          </a:solidFill>
          <a:latin typeface="+mn-lt"/>
          <a:ea typeface="+mn-ea"/>
          <a:cs typeface="+mn-cs"/>
        </a:defRPr>
      </a:lvl3pPr>
      <a:lvl4pPr marL="1825184" indent="-260741" algn="l" defTabSz="1042963" rtl="0" eaLnBrk="1" latinLnBrk="0" hangingPunct="1">
        <a:spcBef>
          <a:spcPct val="20000"/>
        </a:spcBef>
        <a:buFont typeface="Arial" pitchFamily="34" charset="0"/>
        <a:buChar char="–"/>
        <a:defRPr sz="2300" kern="1200">
          <a:solidFill>
            <a:schemeClr val="tx1"/>
          </a:solidFill>
          <a:latin typeface="+mn-lt"/>
          <a:ea typeface="+mn-ea"/>
          <a:cs typeface="+mn-cs"/>
        </a:defRPr>
      </a:lvl4pPr>
      <a:lvl5pPr marL="2346664" indent="-260741" algn="l" defTabSz="1042963" rtl="0" eaLnBrk="1" latinLnBrk="0" hangingPunct="1">
        <a:spcBef>
          <a:spcPct val="20000"/>
        </a:spcBef>
        <a:buFont typeface="Arial" pitchFamily="34" charset="0"/>
        <a:buChar char="»"/>
        <a:defRPr sz="2300" kern="1200">
          <a:solidFill>
            <a:schemeClr val="tx1"/>
          </a:solidFill>
          <a:latin typeface="+mn-lt"/>
          <a:ea typeface="+mn-ea"/>
          <a:cs typeface="+mn-cs"/>
        </a:defRPr>
      </a:lvl5pPr>
      <a:lvl6pPr marL="2868146" indent="-260741" algn="l" defTabSz="1042963" rtl="0" eaLnBrk="1" latinLnBrk="0" hangingPunct="1">
        <a:spcBef>
          <a:spcPct val="20000"/>
        </a:spcBef>
        <a:buFont typeface="Arial" pitchFamily="34" charset="0"/>
        <a:buChar char="•"/>
        <a:defRPr sz="2300" kern="1200">
          <a:solidFill>
            <a:schemeClr val="tx1"/>
          </a:solidFill>
          <a:latin typeface="+mn-lt"/>
          <a:ea typeface="+mn-ea"/>
          <a:cs typeface="+mn-cs"/>
        </a:defRPr>
      </a:lvl6pPr>
      <a:lvl7pPr marL="3389627" indent="-260741" algn="l" defTabSz="1042963" rtl="0" eaLnBrk="1" latinLnBrk="0" hangingPunct="1">
        <a:spcBef>
          <a:spcPct val="20000"/>
        </a:spcBef>
        <a:buFont typeface="Arial" pitchFamily="34" charset="0"/>
        <a:buChar char="•"/>
        <a:defRPr sz="2300" kern="1200">
          <a:solidFill>
            <a:schemeClr val="tx1"/>
          </a:solidFill>
          <a:latin typeface="+mn-lt"/>
          <a:ea typeface="+mn-ea"/>
          <a:cs typeface="+mn-cs"/>
        </a:defRPr>
      </a:lvl7pPr>
      <a:lvl8pPr marL="3911107" indent="-260741" algn="l" defTabSz="1042963" rtl="0" eaLnBrk="1" latinLnBrk="0" hangingPunct="1">
        <a:spcBef>
          <a:spcPct val="20000"/>
        </a:spcBef>
        <a:buFont typeface="Arial" pitchFamily="34" charset="0"/>
        <a:buChar char="•"/>
        <a:defRPr sz="2300" kern="1200">
          <a:solidFill>
            <a:schemeClr val="tx1"/>
          </a:solidFill>
          <a:latin typeface="+mn-lt"/>
          <a:ea typeface="+mn-ea"/>
          <a:cs typeface="+mn-cs"/>
        </a:defRPr>
      </a:lvl8pPr>
      <a:lvl9pPr marL="4432590" indent="-260741" algn="l" defTabSz="1042963" rtl="0" eaLnBrk="1" latinLnBrk="0" hangingPunct="1">
        <a:spcBef>
          <a:spcPct val="20000"/>
        </a:spcBef>
        <a:buFont typeface="Arial" pitchFamily="34" charset="0"/>
        <a:buChar char="•"/>
        <a:defRPr sz="2300" kern="1200">
          <a:solidFill>
            <a:schemeClr val="tx1"/>
          </a:solidFill>
          <a:latin typeface="+mn-lt"/>
          <a:ea typeface="+mn-ea"/>
          <a:cs typeface="+mn-cs"/>
        </a:defRPr>
      </a:lvl9pPr>
    </p:bodyStyle>
    <p:otherStyle>
      <a:defPPr>
        <a:defRPr lang="en-US"/>
      </a:defPPr>
      <a:lvl1pPr marL="0" algn="l" defTabSz="1042963" rtl="0" eaLnBrk="1" latinLnBrk="0" hangingPunct="1">
        <a:defRPr sz="2100" kern="1200">
          <a:solidFill>
            <a:schemeClr val="tx1"/>
          </a:solidFill>
          <a:latin typeface="+mn-lt"/>
          <a:ea typeface="+mn-ea"/>
          <a:cs typeface="+mn-cs"/>
        </a:defRPr>
      </a:lvl1pPr>
      <a:lvl2pPr marL="521481" algn="l" defTabSz="1042963" rtl="0" eaLnBrk="1" latinLnBrk="0" hangingPunct="1">
        <a:defRPr sz="2100" kern="1200">
          <a:solidFill>
            <a:schemeClr val="tx1"/>
          </a:solidFill>
          <a:latin typeface="+mn-lt"/>
          <a:ea typeface="+mn-ea"/>
          <a:cs typeface="+mn-cs"/>
        </a:defRPr>
      </a:lvl2pPr>
      <a:lvl3pPr marL="1042963" algn="l" defTabSz="1042963" rtl="0" eaLnBrk="1" latinLnBrk="0" hangingPunct="1">
        <a:defRPr sz="2100" kern="1200">
          <a:solidFill>
            <a:schemeClr val="tx1"/>
          </a:solidFill>
          <a:latin typeface="+mn-lt"/>
          <a:ea typeface="+mn-ea"/>
          <a:cs typeface="+mn-cs"/>
        </a:defRPr>
      </a:lvl3pPr>
      <a:lvl4pPr marL="1564443" algn="l" defTabSz="1042963" rtl="0" eaLnBrk="1" latinLnBrk="0" hangingPunct="1">
        <a:defRPr sz="2100" kern="1200">
          <a:solidFill>
            <a:schemeClr val="tx1"/>
          </a:solidFill>
          <a:latin typeface="+mn-lt"/>
          <a:ea typeface="+mn-ea"/>
          <a:cs typeface="+mn-cs"/>
        </a:defRPr>
      </a:lvl4pPr>
      <a:lvl5pPr marL="2085924" algn="l" defTabSz="1042963" rtl="0" eaLnBrk="1" latinLnBrk="0" hangingPunct="1">
        <a:defRPr sz="2100" kern="1200">
          <a:solidFill>
            <a:schemeClr val="tx1"/>
          </a:solidFill>
          <a:latin typeface="+mn-lt"/>
          <a:ea typeface="+mn-ea"/>
          <a:cs typeface="+mn-cs"/>
        </a:defRPr>
      </a:lvl5pPr>
      <a:lvl6pPr marL="2607406" algn="l" defTabSz="1042963" rtl="0" eaLnBrk="1" latinLnBrk="0" hangingPunct="1">
        <a:defRPr sz="2100" kern="1200">
          <a:solidFill>
            <a:schemeClr val="tx1"/>
          </a:solidFill>
          <a:latin typeface="+mn-lt"/>
          <a:ea typeface="+mn-ea"/>
          <a:cs typeface="+mn-cs"/>
        </a:defRPr>
      </a:lvl6pPr>
      <a:lvl7pPr marL="3128887" algn="l" defTabSz="1042963" rtl="0" eaLnBrk="1" latinLnBrk="0" hangingPunct="1">
        <a:defRPr sz="2100" kern="1200">
          <a:solidFill>
            <a:schemeClr val="tx1"/>
          </a:solidFill>
          <a:latin typeface="+mn-lt"/>
          <a:ea typeface="+mn-ea"/>
          <a:cs typeface="+mn-cs"/>
        </a:defRPr>
      </a:lvl7pPr>
      <a:lvl8pPr marL="3650368" algn="l" defTabSz="1042963" rtl="0" eaLnBrk="1" latinLnBrk="0" hangingPunct="1">
        <a:defRPr sz="2100" kern="1200">
          <a:solidFill>
            <a:schemeClr val="tx1"/>
          </a:solidFill>
          <a:latin typeface="+mn-lt"/>
          <a:ea typeface="+mn-ea"/>
          <a:cs typeface="+mn-cs"/>
        </a:defRPr>
      </a:lvl8pPr>
      <a:lvl9pPr marL="4171849" algn="l" defTabSz="1042963" rtl="0" eaLnBrk="1" latinLnBrk="0" hangingPunct="1">
        <a:defRPr sz="21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3.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jpeg"/><Relationship Id="rId1" Type="http://schemas.openxmlformats.org/officeDocument/2006/relationships/slideLayout" Target="../slideLayouts/slideLayout23.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jpeg"/><Relationship Id="rId1" Type="http://schemas.openxmlformats.org/officeDocument/2006/relationships/slideLayout" Target="../slideLayouts/slideLayout23.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18.xml"/><Relationship Id="rId5" Type="http://schemas.openxmlformats.org/officeDocument/2006/relationships/image" Target="../media/image23.jpeg"/><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3" Type="http://schemas.openxmlformats.org/officeDocument/2006/relationships/hyperlink" Target="https://www.holidify.com/country/china/" TargetMode="External"/><Relationship Id="rId2" Type="http://schemas.openxmlformats.org/officeDocument/2006/relationships/hyperlink" Target="https://www.holidify.com/country/japan/" TargetMode="External"/><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2.xml"/></Relationships>
</file>

<file path=ppt/slides/_rels/slide27.xml.rels><?xml version="1.0" encoding="UTF-8" standalone="yes"?>
<Relationships xmlns="http://schemas.openxmlformats.org/package/2006/relationships"><Relationship Id="rId2" Type="http://schemas.openxmlformats.org/officeDocument/2006/relationships/hyperlink" Target="https://www.holidify.com/places/goa/shigmo-festival-sightseeing-1253653.html" TargetMode="External"/><Relationship Id="rId1" Type="http://schemas.openxmlformats.org/officeDocument/2006/relationships/slideLayout" Target="../slideLayouts/slideLayout23.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29.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9.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8.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48.xml.rels><?xml version="1.0" encoding="UTF-8" standalone="yes"?>
<Relationships xmlns="http://schemas.openxmlformats.org/package/2006/relationships"><Relationship Id="rId2" Type="http://schemas.openxmlformats.org/officeDocument/2006/relationships/image" Target="../media/image38.jpeg"/><Relationship Id="rId1" Type="http://schemas.openxmlformats.org/officeDocument/2006/relationships/slideLayout" Target="../slideLayouts/slideLayout22.xml"/></Relationships>
</file>

<file path=ppt/slides/_rels/slide49.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50.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3.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2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6.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2.xml"/></Relationships>
</file>

<file path=ppt/slides/_rels/slide5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3.xml"/></Relationships>
</file>

<file path=ppt/slides/_rels/slide60.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2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4.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6.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2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9.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3.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2.xml.rels><?xml version="1.0" encoding="UTF-8" standalone="yes"?>
<Relationships xmlns="http://schemas.openxmlformats.org/package/2006/relationships"><Relationship Id="rId2" Type="http://schemas.openxmlformats.org/officeDocument/2006/relationships/image" Target="../media/image48.jpeg"/><Relationship Id="rId1" Type="http://schemas.openxmlformats.org/officeDocument/2006/relationships/slideLayout" Target="../slideLayouts/slideLayout2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3.xml"/><Relationship Id="rId4" Type="http://schemas.openxmlformats.org/officeDocument/2006/relationships/image" Target="../media/image9.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ovt of India-page0001.jpg"/>
          <p:cNvPicPr>
            <a:picLocks noChangeAspect="1"/>
          </p:cNvPicPr>
          <p:nvPr/>
        </p:nvPicPr>
        <p:blipFill>
          <a:blip r:embed="rId2"/>
          <a:stretch>
            <a:fillRect/>
          </a:stretch>
        </p:blipFill>
        <p:spPr>
          <a:xfrm>
            <a:off x="241300" y="0"/>
            <a:ext cx="10070391" cy="7562850"/>
          </a:xfrm>
          <a:prstGeom prst="rect">
            <a:avLst/>
          </a:prstGeom>
          <a:solidFill>
            <a:schemeClr val="accent2"/>
          </a:solidFill>
        </p:spPr>
      </p:pic>
      <p:sp>
        <p:nvSpPr>
          <p:cNvPr id="4" name="Rectangle 3"/>
          <p:cNvSpPr/>
          <p:nvPr/>
        </p:nvSpPr>
        <p:spPr>
          <a:xfrm>
            <a:off x="5194300" y="5000625"/>
            <a:ext cx="2743200" cy="4572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IN" sz="2000" b="1" dirty="0" smtClean="0">
                <a:solidFill>
                  <a:schemeClr val="accent2"/>
                </a:solidFill>
              </a:rPr>
              <a:t> Goa and Jharkhand</a:t>
            </a:r>
            <a:endParaRPr lang="en-IN" sz="2000" b="1" dirty="0">
              <a:solidFill>
                <a:schemeClr val="accent2"/>
              </a:solidFill>
            </a:endParaRPr>
          </a:p>
        </p:txBody>
      </p:sp>
      <p:sp>
        <p:nvSpPr>
          <p:cNvPr id="5" name="Rectangle 4"/>
          <p:cNvSpPr/>
          <p:nvPr/>
        </p:nvSpPr>
        <p:spPr>
          <a:xfrm>
            <a:off x="6184900" y="6524625"/>
            <a:ext cx="1600200" cy="304800"/>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en-IN" sz="2000" b="1" dirty="0" smtClean="0">
                <a:solidFill>
                  <a:schemeClr val="accent2"/>
                </a:solidFill>
              </a:rPr>
              <a:t>Goa</a:t>
            </a:r>
            <a:endParaRPr lang="en-IN" sz="2000" b="1" dirty="0">
              <a:solidFill>
                <a:schemeClr val="accent2"/>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2134224" y="658248"/>
            <a:ext cx="6274204" cy="722516"/>
          </a:xfrm>
          <a:prstGeom prst="rect">
            <a:avLst/>
          </a:prstGeom>
        </p:spPr>
        <p:txBody>
          <a:bodyPr vert="horz" wrap="square" lIns="0" tIns="14488" rIns="0" bIns="0" rtlCol="0">
            <a:spAutoFit/>
          </a:bodyPr>
          <a:lstStyle/>
          <a:p>
            <a:pPr marL="14488">
              <a:spcBef>
                <a:spcPts val="114"/>
              </a:spcBef>
            </a:pPr>
            <a:r>
              <a:rPr sz="4600" i="1" spc="-6" dirty="0">
                <a:solidFill>
                  <a:srgbClr val="000000"/>
                </a:solidFill>
                <a:latin typeface="TeX Gyre Bonum"/>
                <a:cs typeface="TeX Gyre Bonum"/>
              </a:rPr>
              <a:t>GOA </a:t>
            </a:r>
            <a:r>
              <a:rPr sz="4600" i="1" dirty="0">
                <a:solidFill>
                  <a:srgbClr val="000000"/>
                </a:solidFill>
                <a:latin typeface="TeX Gyre Bonum"/>
                <a:cs typeface="TeX Gyre Bonum"/>
              </a:rPr>
              <a:t>– </a:t>
            </a:r>
            <a:r>
              <a:rPr sz="4600" i="1" spc="-6" dirty="0">
                <a:solidFill>
                  <a:srgbClr val="000000"/>
                </a:solidFill>
                <a:latin typeface="TeX Gyre Bonum"/>
                <a:cs typeface="TeX Gyre Bonum"/>
              </a:rPr>
              <a:t>AT </a:t>
            </a:r>
            <a:r>
              <a:rPr sz="4600" i="1" dirty="0">
                <a:solidFill>
                  <a:srgbClr val="000000"/>
                </a:solidFill>
                <a:latin typeface="TeX Gyre Bonum"/>
                <a:cs typeface="TeX Gyre Bonum"/>
              </a:rPr>
              <a:t>A</a:t>
            </a:r>
            <a:r>
              <a:rPr sz="4600" i="1" spc="-114" dirty="0">
                <a:solidFill>
                  <a:srgbClr val="000000"/>
                </a:solidFill>
                <a:latin typeface="TeX Gyre Bonum"/>
                <a:cs typeface="TeX Gyre Bonum"/>
              </a:rPr>
              <a:t> </a:t>
            </a:r>
            <a:r>
              <a:rPr sz="4600" i="1" spc="-6" dirty="0">
                <a:solidFill>
                  <a:srgbClr val="000000"/>
                </a:solidFill>
                <a:latin typeface="TeX Gyre Bonum"/>
                <a:cs typeface="TeX Gyre Bonum"/>
              </a:rPr>
              <a:t>GLANCE</a:t>
            </a:r>
            <a:endParaRPr sz="4600">
              <a:latin typeface="TeX Gyre Bonum"/>
              <a:cs typeface="TeX Gyre Bonum"/>
            </a:endParaRPr>
          </a:p>
        </p:txBody>
      </p:sp>
      <p:sp>
        <p:nvSpPr>
          <p:cNvPr id="3" name="object 3"/>
          <p:cNvSpPr txBox="1"/>
          <p:nvPr/>
        </p:nvSpPr>
        <p:spPr>
          <a:xfrm>
            <a:off x="656456" y="1887911"/>
            <a:ext cx="9341873" cy="4736648"/>
          </a:xfrm>
          <a:prstGeom prst="rect">
            <a:avLst/>
          </a:prstGeom>
        </p:spPr>
        <p:txBody>
          <a:bodyPr vert="horz" wrap="square" lIns="0" tIns="98519" rIns="0" bIns="0" rtlCol="0">
            <a:spAutoFit/>
          </a:bodyPr>
          <a:lstStyle/>
          <a:p>
            <a:pPr marL="405668" indent="-391180">
              <a:spcBef>
                <a:spcPts val="776"/>
              </a:spcBef>
              <a:buClr>
                <a:srgbClr val="000000"/>
              </a:buClr>
              <a:buFont typeface="Trebuchet MS"/>
              <a:buChar char="•"/>
              <a:tabLst>
                <a:tab pos="404944" algn="l"/>
                <a:tab pos="405668" algn="l"/>
              </a:tabLst>
            </a:pPr>
            <a:r>
              <a:rPr sz="2700" b="1" dirty="0">
                <a:solidFill>
                  <a:srgbClr val="0033CC"/>
                </a:solidFill>
                <a:latin typeface="TeXGyrePagella"/>
                <a:cs typeface="TeXGyrePagella"/>
              </a:rPr>
              <a:t>One </a:t>
            </a:r>
            <a:r>
              <a:rPr sz="2700" b="1" spc="-6" dirty="0">
                <a:solidFill>
                  <a:srgbClr val="0033CC"/>
                </a:solidFill>
                <a:latin typeface="TeXGyrePagella"/>
                <a:cs typeface="TeXGyrePagella"/>
              </a:rPr>
              <a:t>of the </a:t>
            </a:r>
            <a:r>
              <a:rPr sz="2700" b="1" dirty="0">
                <a:solidFill>
                  <a:srgbClr val="0033CC"/>
                </a:solidFill>
                <a:latin typeface="TeXGyrePagella"/>
                <a:cs typeface="TeXGyrePagella"/>
              </a:rPr>
              <a:t>smallest states </a:t>
            </a:r>
            <a:r>
              <a:rPr sz="2700" b="1" spc="-6" dirty="0">
                <a:solidFill>
                  <a:srgbClr val="0033CC"/>
                </a:solidFill>
                <a:latin typeface="TeXGyrePagella"/>
                <a:cs typeface="TeXGyrePagella"/>
              </a:rPr>
              <a:t>in </a:t>
            </a:r>
            <a:r>
              <a:rPr sz="2700" b="1" dirty="0">
                <a:solidFill>
                  <a:srgbClr val="0033CC"/>
                </a:solidFill>
                <a:latin typeface="TeXGyrePagella"/>
                <a:cs typeface="TeXGyrePagella"/>
              </a:rPr>
              <a:t>terms of area (3702 sq</a:t>
            </a:r>
            <a:r>
              <a:rPr sz="2700" b="1" spc="-17" dirty="0">
                <a:solidFill>
                  <a:srgbClr val="0033CC"/>
                </a:solidFill>
                <a:latin typeface="TeXGyrePagella"/>
                <a:cs typeface="TeXGyrePagella"/>
              </a:rPr>
              <a:t> </a:t>
            </a:r>
            <a:r>
              <a:rPr sz="2700" b="1" dirty="0">
                <a:solidFill>
                  <a:srgbClr val="0033CC"/>
                </a:solidFill>
                <a:latin typeface="TeXGyrePagella"/>
                <a:cs typeface="TeXGyrePagella"/>
              </a:rPr>
              <a:t>km)</a:t>
            </a:r>
            <a:endParaRPr sz="2700">
              <a:latin typeface="TeXGyrePagella"/>
              <a:cs typeface="TeXGyrePagella"/>
            </a:endParaRPr>
          </a:p>
          <a:p>
            <a:pPr marL="405668" indent="-391180">
              <a:spcBef>
                <a:spcPts val="662"/>
              </a:spcBef>
              <a:buClr>
                <a:srgbClr val="000000"/>
              </a:buClr>
              <a:buFont typeface="Trebuchet MS"/>
              <a:buChar char="•"/>
              <a:tabLst>
                <a:tab pos="404944" algn="l"/>
                <a:tab pos="405668" algn="l"/>
              </a:tabLst>
            </a:pPr>
            <a:r>
              <a:rPr sz="2700" b="1" spc="-6" dirty="0">
                <a:solidFill>
                  <a:srgbClr val="0033CC"/>
                </a:solidFill>
                <a:latin typeface="TeXGyrePagella"/>
                <a:cs typeface="TeXGyrePagella"/>
              </a:rPr>
              <a:t>Coastline </a:t>
            </a:r>
            <a:r>
              <a:rPr sz="2700" b="1" dirty="0">
                <a:solidFill>
                  <a:srgbClr val="0033CC"/>
                </a:solidFill>
                <a:latin typeface="TeXGyrePagella"/>
                <a:cs typeface="TeXGyrePagella"/>
              </a:rPr>
              <a:t>of </a:t>
            </a:r>
            <a:r>
              <a:rPr sz="2700" b="1" spc="-6" dirty="0">
                <a:solidFill>
                  <a:srgbClr val="0033CC"/>
                </a:solidFill>
                <a:latin typeface="TeXGyrePagella"/>
                <a:cs typeface="TeXGyrePagella"/>
              </a:rPr>
              <a:t>over </a:t>
            </a:r>
            <a:r>
              <a:rPr sz="2700" b="1" dirty="0">
                <a:solidFill>
                  <a:srgbClr val="0033CC"/>
                </a:solidFill>
                <a:latin typeface="TeXGyrePagella"/>
                <a:cs typeface="TeXGyrePagella"/>
              </a:rPr>
              <a:t>105</a:t>
            </a:r>
            <a:r>
              <a:rPr sz="2700" b="1" spc="-57" dirty="0">
                <a:solidFill>
                  <a:srgbClr val="0033CC"/>
                </a:solidFill>
                <a:latin typeface="TeXGyrePagella"/>
                <a:cs typeface="TeXGyrePagella"/>
              </a:rPr>
              <a:t> </a:t>
            </a:r>
            <a:r>
              <a:rPr sz="2700" b="1" dirty="0">
                <a:solidFill>
                  <a:srgbClr val="0033CC"/>
                </a:solidFill>
                <a:latin typeface="TeXGyrePagella"/>
                <a:cs typeface="TeXGyrePagella"/>
              </a:rPr>
              <a:t>km.</a:t>
            </a:r>
            <a:endParaRPr sz="2700">
              <a:latin typeface="TeXGyrePagella"/>
              <a:cs typeface="TeXGyrePagella"/>
            </a:endParaRPr>
          </a:p>
          <a:p>
            <a:pPr marL="405668" indent="-391180">
              <a:spcBef>
                <a:spcPts val="650"/>
              </a:spcBef>
              <a:buClr>
                <a:srgbClr val="000000"/>
              </a:buClr>
              <a:buFont typeface="Trebuchet MS"/>
              <a:buChar char="•"/>
              <a:tabLst>
                <a:tab pos="404944" algn="l"/>
                <a:tab pos="405668" algn="l"/>
              </a:tabLst>
            </a:pPr>
            <a:r>
              <a:rPr sz="2700" b="1" spc="-6" dirty="0">
                <a:solidFill>
                  <a:srgbClr val="0033CC"/>
                </a:solidFill>
                <a:latin typeface="TeXGyrePagella"/>
                <a:cs typeface="TeXGyrePagella"/>
              </a:rPr>
              <a:t>Population </a:t>
            </a:r>
            <a:r>
              <a:rPr sz="2700" b="1" dirty="0">
                <a:solidFill>
                  <a:srgbClr val="0033CC"/>
                </a:solidFill>
                <a:latin typeface="TeXGyrePagella"/>
                <a:cs typeface="TeXGyrePagella"/>
              </a:rPr>
              <a:t>- 1.34</a:t>
            </a:r>
            <a:r>
              <a:rPr sz="2700" b="1" spc="-34" dirty="0">
                <a:solidFill>
                  <a:srgbClr val="0033CC"/>
                </a:solidFill>
                <a:latin typeface="TeXGyrePagella"/>
                <a:cs typeface="TeXGyrePagella"/>
              </a:rPr>
              <a:t> </a:t>
            </a:r>
            <a:r>
              <a:rPr sz="2700" b="1" spc="-6" dirty="0">
                <a:solidFill>
                  <a:srgbClr val="0033CC"/>
                </a:solidFill>
                <a:latin typeface="TeXGyrePagella"/>
                <a:cs typeface="TeXGyrePagella"/>
              </a:rPr>
              <a:t>million.</a:t>
            </a:r>
            <a:endParaRPr sz="2700">
              <a:latin typeface="TeXGyrePagella"/>
              <a:cs typeface="TeXGyrePagella"/>
            </a:endParaRPr>
          </a:p>
          <a:p>
            <a:pPr marL="405668" marR="724408" indent="-391180">
              <a:lnSpc>
                <a:spcPts val="3240"/>
              </a:lnSpc>
              <a:spcBef>
                <a:spcPts val="804"/>
              </a:spcBef>
              <a:buClr>
                <a:srgbClr val="000000"/>
              </a:buClr>
              <a:buFont typeface="Trebuchet MS"/>
              <a:buChar char="•"/>
              <a:tabLst>
                <a:tab pos="404944" algn="l"/>
                <a:tab pos="405668" algn="l"/>
              </a:tabLst>
            </a:pPr>
            <a:r>
              <a:rPr sz="2700" b="1" spc="-6" dirty="0">
                <a:solidFill>
                  <a:srgbClr val="0033CC"/>
                </a:solidFill>
                <a:latin typeface="TeXGyrePagella"/>
                <a:cs typeface="TeXGyrePagella"/>
              </a:rPr>
              <a:t>Population </a:t>
            </a:r>
            <a:r>
              <a:rPr sz="2700" b="1" dirty="0">
                <a:solidFill>
                  <a:srgbClr val="0033CC"/>
                </a:solidFill>
                <a:latin typeface="TeXGyrePagella"/>
                <a:cs typeface="TeXGyrePagella"/>
              </a:rPr>
              <a:t>Density - 363 </a:t>
            </a:r>
            <a:r>
              <a:rPr sz="2700" b="1" spc="-6" dirty="0">
                <a:solidFill>
                  <a:srgbClr val="0033CC"/>
                </a:solidFill>
                <a:latin typeface="TeXGyrePagella"/>
                <a:cs typeface="TeXGyrePagella"/>
              </a:rPr>
              <a:t>per sq. </a:t>
            </a:r>
            <a:r>
              <a:rPr sz="2700" b="1" dirty="0">
                <a:solidFill>
                  <a:srgbClr val="0033CC"/>
                </a:solidFill>
                <a:latin typeface="TeXGyrePagella"/>
                <a:cs typeface="TeXGyrePagella"/>
              </a:rPr>
              <a:t>km. Growth rate -  14.9% (decadal)</a:t>
            </a:r>
            <a:endParaRPr sz="2700">
              <a:latin typeface="TeXGyrePagella"/>
              <a:cs typeface="TeXGyrePagella"/>
            </a:endParaRPr>
          </a:p>
          <a:p>
            <a:pPr marL="405668" marR="57953" indent="-391180">
              <a:lnSpc>
                <a:spcPts val="3251"/>
              </a:lnSpc>
              <a:spcBef>
                <a:spcPts val="713"/>
              </a:spcBef>
              <a:buClr>
                <a:srgbClr val="000000"/>
              </a:buClr>
              <a:buFont typeface="Trebuchet MS"/>
              <a:buChar char="•"/>
              <a:tabLst>
                <a:tab pos="404944" algn="l"/>
                <a:tab pos="405668" algn="l"/>
              </a:tabLst>
            </a:pPr>
            <a:r>
              <a:rPr sz="2700" b="1" spc="-6" dirty="0">
                <a:solidFill>
                  <a:srgbClr val="0033CC"/>
                </a:solidFill>
                <a:latin typeface="TeXGyrePagella"/>
                <a:cs typeface="TeXGyrePagella"/>
              </a:rPr>
              <a:t>The per </a:t>
            </a:r>
            <a:r>
              <a:rPr sz="2700" b="1" dirty="0">
                <a:solidFill>
                  <a:srgbClr val="0033CC"/>
                </a:solidFill>
                <a:latin typeface="TeXGyrePagella"/>
                <a:cs typeface="TeXGyrePagella"/>
              </a:rPr>
              <a:t>capita </a:t>
            </a:r>
            <a:r>
              <a:rPr sz="2700" b="1" spc="-6" dirty="0">
                <a:solidFill>
                  <a:srgbClr val="0033CC"/>
                </a:solidFill>
                <a:latin typeface="TeXGyrePagella"/>
                <a:cs typeface="TeXGyrePagella"/>
              </a:rPr>
              <a:t>income </a:t>
            </a:r>
            <a:r>
              <a:rPr sz="2700" b="1" dirty="0">
                <a:solidFill>
                  <a:srgbClr val="0033CC"/>
                </a:solidFill>
                <a:latin typeface="TeXGyrePagella"/>
                <a:cs typeface="TeXGyrePagella"/>
              </a:rPr>
              <a:t>at </a:t>
            </a:r>
            <a:r>
              <a:rPr sz="2700" b="1" spc="-6" dirty="0">
                <a:solidFill>
                  <a:srgbClr val="0033CC"/>
                </a:solidFill>
                <a:latin typeface="TeXGyrePagella"/>
                <a:cs typeface="TeXGyrePagella"/>
              </a:rPr>
              <a:t>Rs.85,330 </a:t>
            </a:r>
            <a:r>
              <a:rPr sz="2700" b="1" dirty="0">
                <a:solidFill>
                  <a:srgbClr val="0033CC"/>
                </a:solidFill>
                <a:latin typeface="TeXGyrePagella"/>
                <a:cs typeface="TeXGyrePagella"/>
              </a:rPr>
              <a:t>is </a:t>
            </a:r>
            <a:r>
              <a:rPr sz="2700" b="1" spc="-6" dirty="0">
                <a:solidFill>
                  <a:srgbClr val="0033CC"/>
                </a:solidFill>
                <a:latin typeface="TeXGyrePagella"/>
                <a:cs typeface="TeXGyrePagella"/>
              </a:rPr>
              <a:t>the </a:t>
            </a:r>
            <a:r>
              <a:rPr sz="2700" b="1" dirty="0">
                <a:solidFill>
                  <a:srgbClr val="0033CC"/>
                </a:solidFill>
                <a:latin typeface="TeXGyrePagella"/>
                <a:cs typeface="TeXGyrePagella"/>
              </a:rPr>
              <a:t>highest </a:t>
            </a:r>
            <a:r>
              <a:rPr sz="2700" b="1" spc="-6" dirty="0">
                <a:solidFill>
                  <a:srgbClr val="0033CC"/>
                </a:solidFill>
                <a:latin typeface="TeXGyrePagella"/>
                <a:cs typeface="TeXGyrePagella"/>
              </a:rPr>
              <a:t>in </a:t>
            </a:r>
            <a:r>
              <a:rPr sz="2700" b="1" dirty="0">
                <a:solidFill>
                  <a:srgbClr val="0033CC"/>
                </a:solidFill>
                <a:latin typeface="TeXGyrePagella"/>
                <a:cs typeface="TeXGyrePagella"/>
              </a:rPr>
              <a:t>the  </a:t>
            </a:r>
            <a:r>
              <a:rPr sz="2700" b="1" spc="-6" dirty="0">
                <a:solidFill>
                  <a:srgbClr val="0033CC"/>
                </a:solidFill>
                <a:latin typeface="TeXGyrePagella"/>
                <a:cs typeface="TeXGyrePagella"/>
              </a:rPr>
              <a:t>country </a:t>
            </a:r>
            <a:r>
              <a:rPr sz="2700" b="1" dirty="0">
                <a:solidFill>
                  <a:srgbClr val="0033CC"/>
                </a:solidFill>
                <a:latin typeface="TeXGyrePagella"/>
                <a:cs typeface="TeXGyrePagella"/>
              </a:rPr>
              <a:t>which is also 3 times </a:t>
            </a:r>
            <a:r>
              <a:rPr sz="2700" b="1" spc="-6" dirty="0">
                <a:solidFill>
                  <a:srgbClr val="0033CC"/>
                </a:solidFill>
                <a:latin typeface="TeXGyrePagella"/>
                <a:cs typeface="TeXGyrePagella"/>
              </a:rPr>
              <a:t>the </a:t>
            </a:r>
            <a:r>
              <a:rPr sz="2700" b="1" dirty="0">
                <a:solidFill>
                  <a:srgbClr val="0033CC"/>
                </a:solidFill>
                <a:latin typeface="TeXGyrePagella"/>
                <a:cs typeface="TeXGyrePagella"/>
              </a:rPr>
              <a:t>National</a:t>
            </a:r>
            <a:r>
              <a:rPr sz="2700" b="1" spc="-17" dirty="0">
                <a:solidFill>
                  <a:srgbClr val="0033CC"/>
                </a:solidFill>
                <a:latin typeface="TeXGyrePagella"/>
                <a:cs typeface="TeXGyrePagella"/>
              </a:rPr>
              <a:t> </a:t>
            </a:r>
            <a:r>
              <a:rPr sz="2700" b="1" spc="-6" dirty="0">
                <a:solidFill>
                  <a:srgbClr val="0033CC"/>
                </a:solidFill>
                <a:latin typeface="TeXGyrePagella"/>
                <a:cs typeface="TeXGyrePagella"/>
              </a:rPr>
              <a:t>Avg.</a:t>
            </a:r>
            <a:endParaRPr sz="2700">
              <a:latin typeface="TeXGyrePagella"/>
              <a:cs typeface="TeXGyrePagella"/>
            </a:endParaRPr>
          </a:p>
          <a:p>
            <a:pPr marL="405668" marR="212252" indent="-391180">
              <a:lnSpc>
                <a:spcPts val="3251"/>
              </a:lnSpc>
              <a:spcBef>
                <a:spcPts val="696"/>
              </a:spcBef>
              <a:buClr>
                <a:srgbClr val="000000"/>
              </a:buClr>
              <a:buFont typeface="Trebuchet MS"/>
              <a:buChar char="•"/>
              <a:tabLst>
                <a:tab pos="404944" algn="l"/>
                <a:tab pos="405668" algn="l"/>
                <a:tab pos="5537375" algn="l"/>
              </a:tabLst>
            </a:pPr>
            <a:r>
              <a:rPr sz="2700" b="1" spc="-6" dirty="0">
                <a:solidFill>
                  <a:srgbClr val="0033CC"/>
                </a:solidFill>
                <a:latin typeface="TeXGyrePagella"/>
                <a:cs typeface="TeXGyrePagella"/>
              </a:rPr>
              <a:t>Urbanization </a:t>
            </a:r>
            <a:r>
              <a:rPr sz="2700" b="1" dirty="0">
                <a:solidFill>
                  <a:srgbClr val="0033CC"/>
                </a:solidFill>
                <a:latin typeface="TeXGyrePagella"/>
                <a:cs typeface="TeXGyrePagella"/>
              </a:rPr>
              <a:t>trend in Goa </a:t>
            </a:r>
            <a:r>
              <a:rPr sz="2700" b="1" spc="-6" dirty="0">
                <a:solidFill>
                  <a:srgbClr val="0033CC"/>
                </a:solidFill>
                <a:latin typeface="TeXGyrePagella"/>
                <a:cs typeface="TeXGyrePagella"/>
              </a:rPr>
              <a:t>is higher </a:t>
            </a:r>
            <a:r>
              <a:rPr sz="2700" b="1" dirty="0">
                <a:solidFill>
                  <a:srgbClr val="0033CC"/>
                </a:solidFill>
                <a:latin typeface="TeXGyrePagella"/>
                <a:cs typeface="TeXGyrePagella"/>
              </a:rPr>
              <a:t>than the national  </a:t>
            </a:r>
            <a:r>
              <a:rPr sz="2700" b="1" spc="-6" dirty="0">
                <a:solidFill>
                  <a:srgbClr val="0033CC"/>
                </a:solidFill>
                <a:latin typeface="TeXGyrePagella"/>
                <a:cs typeface="TeXGyrePagella"/>
              </a:rPr>
              <a:t>average of </a:t>
            </a:r>
            <a:r>
              <a:rPr sz="2700" b="1" dirty="0">
                <a:solidFill>
                  <a:srgbClr val="0033CC"/>
                </a:solidFill>
                <a:latin typeface="TeXGyrePagella"/>
                <a:cs typeface="TeXGyrePagella"/>
              </a:rPr>
              <a:t>its total</a:t>
            </a:r>
            <a:r>
              <a:rPr sz="2700" b="1" spc="68" dirty="0">
                <a:solidFill>
                  <a:srgbClr val="0033CC"/>
                </a:solidFill>
                <a:latin typeface="TeXGyrePagella"/>
                <a:cs typeface="TeXGyrePagella"/>
              </a:rPr>
              <a:t> </a:t>
            </a:r>
            <a:r>
              <a:rPr sz="2700" b="1" spc="-6" dirty="0">
                <a:solidFill>
                  <a:srgbClr val="0033CC"/>
                </a:solidFill>
                <a:latin typeface="TeXGyrePagella"/>
                <a:cs typeface="TeXGyrePagella"/>
              </a:rPr>
              <a:t>population</a:t>
            </a:r>
            <a:r>
              <a:rPr sz="2700" b="1" dirty="0">
                <a:solidFill>
                  <a:srgbClr val="0033CC"/>
                </a:solidFill>
                <a:latin typeface="TeXGyrePagella"/>
                <a:cs typeface="TeXGyrePagella"/>
              </a:rPr>
              <a:t> -	49.8%</a:t>
            </a:r>
            <a:endParaRPr sz="2700">
              <a:latin typeface="TeXGyrePagella"/>
              <a:cs typeface="TeXGyrePagell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7" y="655447"/>
            <a:ext cx="9072310" cy="3820415"/>
          </a:xfrm>
          <a:prstGeom prst="rect">
            <a:avLst/>
          </a:prstGeom>
        </p:spPr>
        <p:txBody>
          <a:bodyPr vert="horz" wrap="square" lIns="0" tIns="14488" rIns="0" bIns="0" rtlCol="0">
            <a:spAutoFit/>
          </a:bodyPr>
          <a:lstStyle/>
          <a:p>
            <a:pPr marL="405668" marR="5795" indent="-391180" algn="just">
              <a:lnSpc>
                <a:spcPct val="118700"/>
              </a:lnSpc>
              <a:spcBef>
                <a:spcPts val="114"/>
              </a:spcBef>
              <a:buFont typeface="Trebuchet MS"/>
              <a:buChar char="•"/>
              <a:tabLst>
                <a:tab pos="404944" algn="l"/>
                <a:tab pos="405668" algn="l"/>
              </a:tabLst>
            </a:pPr>
            <a:r>
              <a:rPr sz="2700" b="1" dirty="0">
                <a:solidFill>
                  <a:srgbClr val="0033CC"/>
                </a:solidFill>
                <a:latin typeface="TeXGyrePagella"/>
                <a:cs typeface="TeXGyrePagella"/>
              </a:rPr>
              <a:t>With a literacy rate </a:t>
            </a:r>
            <a:r>
              <a:rPr sz="2700" b="1" spc="-6" dirty="0">
                <a:solidFill>
                  <a:srgbClr val="0033CC"/>
                </a:solidFill>
                <a:latin typeface="TeXGyrePagella"/>
                <a:cs typeface="TeXGyrePagella"/>
              </a:rPr>
              <a:t>of 82.32%, </a:t>
            </a:r>
            <a:r>
              <a:rPr sz="2700" b="1" dirty="0">
                <a:solidFill>
                  <a:srgbClr val="0033CC"/>
                </a:solidFill>
                <a:latin typeface="TeXGyrePagella"/>
                <a:cs typeface="TeXGyrePagella"/>
              </a:rPr>
              <a:t>Goa </a:t>
            </a:r>
            <a:r>
              <a:rPr sz="2700" b="1" spc="-6" dirty="0">
                <a:solidFill>
                  <a:srgbClr val="0033CC"/>
                </a:solidFill>
                <a:latin typeface="TeXGyrePagella"/>
                <a:cs typeface="TeXGyrePagella"/>
              </a:rPr>
              <a:t>is </a:t>
            </a:r>
            <a:r>
              <a:rPr sz="2700" b="1" dirty="0">
                <a:solidFill>
                  <a:srgbClr val="0033CC"/>
                </a:solidFill>
                <a:latin typeface="TeXGyrePagella"/>
                <a:cs typeface="TeXGyrePagella"/>
              </a:rPr>
              <a:t>the </a:t>
            </a:r>
            <a:r>
              <a:rPr sz="2700" b="1" spc="-6" dirty="0">
                <a:solidFill>
                  <a:srgbClr val="0033CC"/>
                </a:solidFill>
                <a:latin typeface="TeXGyrePagella"/>
                <a:cs typeface="TeXGyrePagella"/>
              </a:rPr>
              <a:t>second </a:t>
            </a:r>
            <a:r>
              <a:rPr sz="2700" b="1" dirty="0">
                <a:solidFill>
                  <a:srgbClr val="0033CC"/>
                </a:solidFill>
                <a:latin typeface="TeXGyrePagella"/>
                <a:cs typeface="TeXGyrePagella"/>
              </a:rPr>
              <a:t>most  literate state </a:t>
            </a:r>
            <a:r>
              <a:rPr sz="2700" b="1" spc="-6" dirty="0">
                <a:solidFill>
                  <a:srgbClr val="0033CC"/>
                </a:solidFill>
                <a:latin typeface="TeXGyrePagella"/>
                <a:cs typeface="TeXGyrePagella"/>
              </a:rPr>
              <a:t>in</a:t>
            </a:r>
            <a:r>
              <a:rPr sz="2700" b="1" spc="-11" dirty="0">
                <a:solidFill>
                  <a:srgbClr val="0033CC"/>
                </a:solidFill>
                <a:latin typeface="TeXGyrePagella"/>
                <a:cs typeface="TeXGyrePagella"/>
              </a:rPr>
              <a:t> </a:t>
            </a:r>
            <a:r>
              <a:rPr sz="2700" b="1" spc="-6" dirty="0">
                <a:solidFill>
                  <a:srgbClr val="0033CC"/>
                </a:solidFill>
                <a:latin typeface="TeXGyrePagella"/>
                <a:cs typeface="TeXGyrePagella"/>
              </a:rPr>
              <a:t>India.</a:t>
            </a:r>
            <a:endParaRPr sz="2700">
              <a:latin typeface="TeXGyrePagella"/>
              <a:cs typeface="TeXGyrePagella"/>
            </a:endParaRPr>
          </a:p>
          <a:p>
            <a:pPr marL="405668" indent="-391180" algn="just">
              <a:spcBef>
                <a:spcPts val="1323"/>
              </a:spcBef>
              <a:buClr>
                <a:srgbClr val="000000"/>
              </a:buClr>
              <a:buFont typeface="Trebuchet MS"/>
              <a:buChar char="•"/>
              <a:tabLst>
                <a:tab pos="404944" algn="l"/>
                <a:tab pos="405668" algn="l"/>
              </a:tabLst>
            </a:pPr>
            <a:r>
              <a:rPr sz="2700" b="1" dirty="0">
                <a:solidFill>
                  <a:srgbClr val="0033CC"/>
                </a:solidFill>
                <a:latin typeface="TeXGyrePagella"/>
                <a:cs typeface="TeXGyrePagella"/>
              </a:rPr>
              <a:t>Hospitality </a:t>
            </a:r>
            <a:r>
              <a:rPr sz="2700" b="1" spc="-6" dirty="0">
                <a:solidFill>
                  <a:srgbClr val="0033CC"/>
                </a:solidFill>
                <a:latin typeface="TeXGyrePagella"/>
                <a:cs typeface="TeXGyrePagella"/>
              </a:rPr>
              <a:t>industry </a:t>
            </a:r>
            <a:r>
              <a:rPr sz="2700" b="1" dirty="0">
                <a:solidFill>
                  <a:srgbClr val="0033CC"/>
                </a:solidFill>
                <a:latin typeface="TeXGyrePagella"/>
                <a:cs typeface="TeXGyrePagella"/>
              </a:rPr>
              <a:t>is </a:t>
            </a:r>
            <a:r>
              <a:rPr sz="2700" b="1" spc="-6" dirty="0">
                <a:solidFill>
                  <a:srgbClr val="0033CC"/>
                </a:solidFill>
                <a:latin typeface="TeXGyrePagella"/>
                <a:cs typeface="TeXGyrePagella"/>
              </a:rPr>
              <a:t>the </a:t>
            </a:r>
            <a:r>
              <a:rPr sz="2700" b="1" dirty="0">
                <a:solidFill>
                  <a:srgbClr val="0033CC"/>
                </a:solidFill>
                <a:latin typeface="TeXGyrePagella"/>
                <a:cs typeface="TeXGyrePagella"/>
              </a:rPr>
              <a:t>best </a:t>
            </a:r>
            <a:r>
              <a:rPr sz="2700" b="1" spc="-6" dirty="0">
                <a:solidFill>
                  <a:srgbClr val="0033CC"/>
                </a:solidFill>
                <a:latin typeface="TeXGyrePagella"/>
                <a:cs typeface="TeXGyrePagella"/>
              </a:rPr>
              <a:t>in the</a:t>
            </a:r>
            <a:r>
              <a:rPr sz="2700" b="1" spc="6" dirty="0">
                <a:solidFill>
                  <a:srgbClr val="0033CC"/>
                </a:solidFill>
                <a:latin typeface="TeXGyrePagella"/>
                <a:cs typeface="TeXGyrePagella"/>
              </a:rPr>
              <a:t> </a:t>
            </a:r>
            <a:r>
              <a:rPr sz="2700" b="1" spc="-6" dirty="0">
                <a:solidFill>
                  <a:srgbClr val="0033CC"/>
                </a:solidFill>
                <a:latin typeface="TeXGyrePagella"/>
                <a:cs typeface="TeXGyrePagella"/>
              </a:rPr>
              <a:t>country</a:t>
            </a:r>
            <a:endParaRPr sz="2700">
              <a:latin typeface="TeXGyrePagella"/>
              <a:cs typeface="TeXGyrePagella"/>
            </a:endParaRPr>
          </a:p>
          <a:p>
            <a:pPr marL="405668" indent="-391180" algn="just">
              <a:spcBef>
                <a:spcPts val="1301"/>
              </a:spcBef>
              <a:buClr>
                <a:srgbClr val="000000"/>
              </a:buClr>
              <a:buFont typeface="Trebuchet MS"/>
              <a:buChar char="•"/>
              <a:tabLst>
                <a:tab pos="404944" algn="l"/>
                <a:tab pos="405668" algn="l"/>
              </a:tabLst>
            </a:pPr>
            <a:r>
              <a:rPr sz="2700" b="1" spc="-6" dirty="0">
                <a:solidFill>
                  <a:srgbClr val="0033CC"/>
                </a:solidFill>
                <a:latin typeface="TeXGyrePagella"/>
                <a:cs typeface="TeXGyrePagella"/>
              </a:rPr>
              <a:t>Banking Network- </a:t>
            </a:r>
            <a:r>
              <a:rPr sz="2700" b="1" dirty="0">
                <a:solidFill>
                  <a:srgbClr val="0033CC"/>
                </a:solidFill>
                <a:latin typeface="TeXGyrePagella"/>
                <a:cs typeface="TeXGyrePagella"/>
              </a:rPr>
              <a:t>456</a:t>
            </a:r>
            <a:r>
              <a:rPr sz="2700" b="1" spc="6" dirty="0">
                <a:solidFill>
                  <a:srgbClr val="0033CC"/>
                </a:solidFill>
                <a:latin typeface="TeXGyrePagella"/>
                <a:cs typeface="TeXGyrePagella"/>
              </a:rPr>
              <a:t> </a:t>
            </a:r>
            <a:r>
              <a:rPr sz="2700" b="1" spc="-6" dirty="0">
                <a:solidFill>
                  <a:srgbClr val="0033CC"/>
                </a:solidFill>
                <a:latin typeface="TeXGyrePagella"/>
                <a:cs typeface="TeXGyrePagella"/>
              </a:rPr>
              <a:t>Branches</a:t>
            </a:r>
            <a:endParaRPr sz="2700">
              <a:latin typeface="TeXGyrePagella"/>
              <a:cs typeface="TeXGyrePagella"/>
            </a:endParaRPr>
          </a:p>
          <a:p>
            <a:pPr marL="405668" marR="606329" indent="-391180" algn="just">
              <a:lnSpc>
                <a:spcPct val="118400"/>
              </a:lnSpc>
              <a:spcBef>
                <a:spcPts val="707"/>
              </a:spcBef>
              <a:buClr>
                <a:srgbClr val="000000"/>
              </a:buClr>
              <a:buFont typeface="Trebuchet MS"/>
              <a:buChar char="•"/>
              <a:tabLst>
                <a:tab pos="404944" algn="l"/>
                <a:tab pos="405668" algn="l"/>
              </a:tabLst>
            </a:pPr>
            <a:r>
              <a:rPr sz="2700" b="1" dirty="0">
                <a:solidFill>
                  <a:srgbClr val="0033CC"/>
                </a:solidFill>
                <a:latin typeface="TeXGyrePagella"/>
                <a:cs typeface="TeXGyrePagella"/>
              </a:rPr>
              <a:t>7776 Industries-Tourism </a:t>
            </a:r>
            <a:r>
              <a:rPr sz="2700" b="1" spc="-6" dirty="0">
                <a:solidFill>
                  <a:srgbClr val="0033CC"/>
                </a:solidFill>
                <a:latin typeface="TeXGyrePagella"/>
                <a:cs typeface="TeXGyrePagella"/>
              </a:rPr>
              <a:t>and </a:t>
            </a:r>
            <a:r>
              <a:rPr sz="2700" b="1" dirty="0">
                <a:solidFill>
                  <a:srgbClr val="0033CC"/>
                </a:solidFill>
                <a:latin typeface="TeXGyrePagella"/>
                <a:cs typeface="TeXGyrePagella"/>
              </a:rPr>
              <a:t>hospitality, </a:t>
            </a:r>
            <a:r>
              <a:rPr sz="2700" b="1" spc="-6" dirty="0">
                <a:solidFill>
                  <a:srgbClr val="0033CC"/>
                </a:solidFill>
                <a:latin typeface="TeXGyrePagella"/>
                <a:cs typeface="TeXGyrePagella"/>
              </a:rPr>
              <a:t>Mining,  Services- banking, Insurance</a:t>
            </a:r>
            <a:r>
              <a:rPr sz="2700" b="1" spc="11" dirty="0">
                <a:solidFill>
                  <a:srgbClr val="0033CC"/>
                </a:solidFill>
                <a:latin typeface="TeXGyrePagella"/>
                <a:cs typeface="TeXGyrePagella"/>
              </a:rPr>
              <a:t> </a:t>
            </a:r>
            <a:r>
              <a:rPr sz="2700" b="1" dirty="0">
                <a:solidFill>
                  <a:srgbClr val="0033CC"/>
                </a:solidFill>
                <a:latin typeface="TeXGyrePagella"/>
                <a:cs typeface="TeXGyrePagella"/>
              </a:rPr>
              <a:t>etc</a:t>
            </a:r>
            <a:endParaRPr sz="2700">
              <a:latin typeface="TeXGyrePagella"/>
              <a:cs typeface="TeXGyrePagella"/>
            </a:endParaRPr>
          </a:p>
          <a:p>
            <a:pPr marL="405668" indent="-391180" algn="just">
              <a:spcBef>
                <a:spcPts val="1323"/>
              </a:spcBef>
              <a:buClr>
                <a:srgbClr val="000000"/>
              </a:buClr>
              <a:buFont typeface="Trebuchet MS"/>
              <a:buChar char="•"/>
              <a:tabLst>
                <a:tab pos="404944" algn="l"/>
                <a:tab pos="405668" algn="l"/>
              </a:tabLst>
            </a:pPr>
            <a:r>
              <a:rPr sz="2700" b="1" dirty="0">
                <a:solidFill>
                  <a:srgbClr val="0033CC"/>
                </a:solidFill>
                <a:latin typeface="TeXGyrePagella"/>
                <a:cs typeface="TeXGyrePagella"/>
              </a:rPr>
              <a:t>22 Industrial</a:t>
            </a:r>
            <a:r>
              <a:rPr sz="2700" b="1" spc="-6" dirty="0">
                <a:solidFill>
                  <a:srgbClr val="0033CC"/>
                </a:solidFill>
                <a:latin typeface="TeXGyrePagella"/>
                <a:cs typeface="TeXGyrePagella"/>
              </a:rPr>
              <a:t> </a:t>
            </a:r>
            <a:r>
              <a:rPr sz="2700" b="1" dirty="0">
                <a:solidFill>
                  <a:srgbClr val="0033CC"/>
                </a:solidFill>
                <a:latin typeface="TeXGyrePagella"/>
                <a:cs typeface="TeXGyrePagella"/>
              </a:rPr>
              <a:t>Estates</a:t>
            </a:r>
            <a:endParaRPr sz="2700">
              <a:latin typeface="TeXGyrePagella"/>
              <a:cs typeface="TeXGyrePagell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513785" y="551387"/>
            <a:ext cx="4818346" cy="3415754"/>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259255" y="4036601"/>
            <a:ext cx="10409728" cy="3169339"/>
          </a:xfrm>
          <a:prstGeom prst="rect">
            <a:avLst/>
          </a:prstGeom>
        </p:spPr>
        <p:txBody>
          <a:bodyPr vert="horz" wrap="square" lIns="0" tIns="14488" rIns="0" bIns="0" rtlCol="0">
            <a:spAutoFit/>
          </a:bodyPr>
          <a:lstStyle/>
          <a:p>
            <a:pPr marL="14488" marR="331054" algn="just">
              <a:spcBef>
                <a:spcPts val="114"/>
              </a:spcBef>
            </a:pPr>
            <a:r>
              <a:rPr sz="2300" i="1" spc="-11" dirty="0">
                <a:latin typeface="Calibri"/>
                <a:cs typeface="Calibri"/>
              </a:rPr>
              <a:t>Renowned for </a:t>
            </a:r>
            <a:r>
              <a:rPr sz="2300" i="1" dirty="0">
                <a:latin typeface="Calibri"/>
                <a:cs typeface="Calibri"/>
              </a:rPr>
              <a:t>its </a:t>
            </a:r>
            <a:r>
              <a:rPr sz="2300" i="1" spc="-6" dirty="0">
                <a:latin typeface="Calibri"/>
                <a:cs typeface="Calibri"/>
              </a:rPr>
              <a:t>beaches, places of worship and world </a:t>
            </a:r>
            <a:r>
              <a:rPr sz="2300" i="1" spc="-11" dirty="0">
                <a:latin typeface="Calibri"/>
                <a:cs typeface="Calibri"/>
              </a:rPr>
              <a:t>heritage </a:t>
            </a:r>
            <a:r>
              <a:rPr sz="2300" i="1" spc="-6" dirty="0">
                <a:latin typeface="Calibri"/>
                <a:cs typeface="Calibri"/>
              </a:rPr>
              <a:t>architecture, </a:t>
            </a:r>
            <a:r>
              <a:rPr sz="2300" i="1" dirty="0">
                <a:latin typeface="Calibri"/>
                <a:cs typeface="Calibri"/>
              </a:rPr>
              <a:t>Goa is  </a:t>
            </a:r>
            <a:r>
              <a:rPr sz="2300" i="1" spc="-11" dirty="0">
                <a:latin typeface="Calibri"/>
                <a:cs typeface="Calibri"/>
              </a:rPr>
              <a:t>visited by </a:t>
            </a:r>
            <a:r>
              <a:rPr sz="2300" i="1" spc="-6" dirty="0">
                <a:latin typeface="Calibri"/>
                <a:cs typeface="Calibri"/>
              </a:rPr>
              <a:t>large numbers of international and domestic </a:t>
            </a:r>
            <a:r>
              <a:rPr sz="2300" i="1" spc="-11" dirty="0">
                <a:latin typeface="Calibri"/>
                <a:cs typeface="Calibri"/>
              </a:rPr>
              <a:t>tourists </a:t>
            </a:r>
            <a:r>
              <a:rPr sz="2300" i="1" dirty="0">
                <a:latin typeface="Calibri"/>
                <a:cs typeface="Calibri"/>
              </a:rPr>
              <a:t>each</a:t>
            </a:r>
            <a:r>
              <a:rPr sz="2300" i="1" spc="-91" dirty="0">
                <a:latin typeface="Calibri"/>
                <a:cs typeface="Calibri"/>
              </a:rPr>
              <a:t> </a:t>
            </a:r>
            <a:r>
              <a:rPr sz="2300" i="1" spc="-46" dirty="0">
                <a:latin typeface="Calibri"/>
                <a:cs typeface="Calibri"/>
              </a:rPr>
              <a:t>year.</a:t>
            </a:r>
            <a:endParaRPr sz="2300">
              <a:latin typeface="Calibri"/>
              <a:cs typeface="Calibri"/>
            </a:endParaRPr>
          </a:p>
          <a:p>
            <a:pPr algn="just">
              <a:spcBef>
                <a:spcPts val="23"/>
              </a:spcBef>
            </a:pPr>
            <a:endParaRPr sz="2200">
              <a:latin typeface="Calibri"/>
              <a:cs typeface="Calibri"/>
            </a:endParaRPr>
          </a:p>
          <a:p>
            <a:pPr marL="14488" marR="625889" algn="just"/>
            <a:r>
              <a:rPr sz="2300" i="1" dirty="0">
                <a:latin typeface="Calibri"/>
                <a:cs typeface="Calibri"/>
              </a:rPr>
              <a:t>It </a:t>
            </a:r>
            <a:r>
              <a:rPr sz="2300" i="1" spc="-6" dirty="0">
                <a:latin typeface="Calibri"/>
                <a:cs typeface="Calibri"/>
              </a:rPr>
              <a:t>also has rich flora </a:t>
            </a:r>
            <a:r>
              <a:rPr sz="2300" i="1" dirty="0">
                <a:latin typeface="Calibri"/>
                <a:cs typeface="Calibri"/>
              </a:rPr>
              <a:t>and </a:t>
            </a:r>
            <a:r>
              <a:rPr sz="2300" i="1" spc="-6" dirty="0">
                <a:latin typeface="Calibri"/>
                <a:cs typeface="Calibri"/>
              </a:rPr>
              <a:t>fauna, owing </a:t>
            </a:r>
            <a:r>
              <a:rPr sz="2300" i="1" spc="-17" dirty="0">
                <a:latin typeface="Calibri"/>
                <a:cs typeface="Calibri"/>
              </a:rPr>
              <a:t>to </a:t>
            </a:r>
            <a:r>
              <a:rPr sz="2300" i="1" spc="-6" dirty="0">
                <a:latin typeface="Calibri"/>
                <a:cs typeface="Calibri"/>
              </a:rPr>
              <a:t>its location on </a:t>
            </a:r>
            <a:r>
              <a:rPr sz="2300" i="1" dirty="0">
                <a:latin typeface="Calibri"/>
                <a:cs typeface="Calibri"/>
              </a:rPr>
              <a:t>the </a:t>
            </a:r>
            <a:r>
              <a:rPr sz="2300" i="1" spc="-23" dirty="0">
                <a:latin typeface="Calibri"/>
                <a:cs typeface="Calibri"/>
              </a:rPr>
              <a:t>Western </a:t>
            </a:r>
            <a:r>
              <a:rPr sz="2300" i="1" dirty="0">
                <a:latin typeface="Calibri"/>
                <a:cs typeface="Calibri"/>
              </a:rPr>
              <a:t>Ghats range,  </a:t>
            </a:r>
            <a:r>
              <a:rPr sz="2300" i="1" spc="-6" dirty="0">
                <a:latin typeface="Calibri"/>
                <a:cs typeface="Calibri"/>
              </a:rPr>
              <a:t>which </a:t>
            </a:r>
            <a:r>
              <a:rPr sz="2300" i="1" dirty="0">
                <a:latin typeface="Calibri"/>
                <a:cs typeface="Calibri"/>
              </a:rPr>
              <a:t>is </a:t>
            </a:r>
            <a:r>
              <a:rPr sz="2300" i="1" spc="-6" dirty="0">
                <a:latin typeface="Calibri"/>
                <a:cs typeface="Calibri"/>
              </a:rPr>
              <a:t>classified as </a:t>
            </a:r>
            <a:r>
              <a:rPr sz="2300" i="1" dirty="0">
                <a:latin typeface="Calibri"/>
                <a:cs typeface="Calibri"/>
              </a:rPr>
              <a:t>a </a:t>
            </a:r>
            <a:r>
              <a:rPr sz="2300" i="1" spc="-6" dirty="0">
                <a:latin typeface="Calibri"/>
                <a:cs typeface="Calibri"/>
              </a:rPr>
              <a:t>biodiversity</a:t>
            </a:r>
            <a:r>
              <a:rPr sz="2300" i="1" spc="-74" dirty="0">
                <a:latin typeface="Calibri"/>
                <a:cs typeface="Calibri"/>
              </a:rPr>
              <a:t> </a:t>
            </a:r>
            <a:r>
              <a:rPr sz="2300" i="1" spc="-6" dirty="0">
                <a:latin typeface="Calibri"/>
                <a:cs typeface="Calibri"/>
              </a:rPr>
              <a:t>hotspot.</a:t>
            </a:r>
            <a:endParaRPr sz="2300">
              <a:latin typeface="Calibri"/>
              <a:cs typeface="Calibri"/>
            </a:endParaRPr>
          </a:p>
          <a:p>
            <a:pPr algn="just">
              <a:spcBef>
                <a:spcPts val="29"/>
              </a:spcBef>
            </a:pPr>
            <a:endParaRPr sz="2200">
              <a:latin typeface="Calibri"/>
              <a:cs typeface="Calibri"/>
            </a:endParaRPr>
          </a:p>
          <a:p>
            <a:pPr marL="76787" algn="just"/>
            <a:r>
              <a:rPr sz="2300" i="1" spc="-11" dirty="0">
                <a:latin typeface="Calibri"/>
                <a:cs typeface="Calibri"/>
              </a:rPr>
              <a:t>Panaji </a:t>
            </a:r>
            <a:r>
              <a:rPr sz="2300" i="1" dirty="0">
                <a:latin typeface="Calibri"/>
                <a:cs typeface="Calibri"/>
              </a:rPr>
              <a:t>is the </a:t>
            </a:r>
            <a:r>
              <a:rPr sz="2300" i="1" spc="-17" dirty="0">
                <a:latin typeface="Calibri"/>
                <a:cs typeface="Calibri"/>
              </a:rPr>
              <a:t>state's </a:t>
            </a:r>
            <a:r>
              <a:rPr sz="2300" i="1" spc="-11" dirty="0">
                <a:latin typeface="Calibri"/>
                <a:cs typeface="Calibri"/>
              </a:rPr>
              <a:t>capital, </a:t>
            </a:r>
            <a:r>
              <a:rPr sz="2300" i="1" spc="-6" dirty="0">
                <a:latin typeface="Calibri"/>
                <a:cs typeface="Calibri"/>
              </a:rPr>
              <a:t>while </a:t>
            </a:r>
            <a:r>
              <a:rPr sz="2300" i="1" spc="-29" dirty="0">
                <a:latin typeface="Calibri"/>
                <a:cs typeface="Calibri"/>
              </a:rPr>
              <a:t>Vasco </a:t>
            </a:r>
            <a:r>
              <a:rPr sz="2300" i="1" dirty="0">
                <a:latin typeface="Calibri"/>
                <a:cs typeface="Calibri"/>
              </a:rPr>
              <a:t>da Gama is the </a:t>
            </a:r>
            <a:r>
              <a:rPr sz="2300" i="1" spc="-6" dirty="0">
                <a:latin typeface="Calibri"/>
                <a:cs typeface="Calibri"/>
              </a:rPr>
              <a:t>largest </a:t>
            </a:r>
            <a:r>
              <a:rPr sz="2300" i="1" spc="-29" dirty="0">
                <a:latin typeface="Calibri"/>
                <a:cs typeface="Calibri"/>
              </a:rPr>
              <a:t>city. </a:t>
            </a:r>
            <a:r>
              <a:rPr sz="2300" i="1" spc="-6" dirty="0">
                <a:latin typeface="Calibri"/>
                <a:cs typeface="Calibri"/>
              </a:rPr>
              <a:t>The </a:t>
            </a:r>
            <a:r>
              <a:rPr sz="2300" i="1" spc="-11" dirty="0">
                <a:latin typeface="Calibri"/>
                <a:cs typeface="Calibri"/>
              </a:rPr>
              <a:t>historic </a:t>
            </a:r>
            <a:r>
              <a:rPr sz="2300" i="1" spc="-6" dirty="0">
                <a:latin typeface="Calibri"/>
                <a:cs typeface="Calibri"/>
              </a:rPr>
              <a:t>city</a:t>
            </a:r>
            <a:endParaRPr sz="2300">
              <a:latin typeface="Calibri"/>
              <a:cs typeface="Calibri"/>
            </a:endParaRPr>
          </a:p>
          <a:p>
            <a:pPr marL="14488" marR="5795" algn="just"/>
            <a:r>
              <a:rPr sz="2300" i="1" dirty="0">
                <a:latin typeface="Calibri"/>
                <a:cs typeface="Calibri"/>
              </a:rPr>
              <a:t>of Margao </a:t>
            </a:r>
            <a:r>
              <a:rPr sz="2300" i="1" spc="-11" dirty="0">
                <a:latin typeface="Calibri"/>
                <a:cs typeface="Calibri"/>
              </a:rPr>
              <a:t>still exhibits </a:t>
            </a:r>
            <a:r>
              <a:rPr sz="2300" i="1" dirty="0">
                <a:latin typeface="Calibri"/>
                <a:cs typeface="Calibri"/>
              </a:rPr>
              <a:t>the cultural </a:t>
            </a:r>
            <a:r>
              <a:rPr sz="2300" i="1" spc="-6" dirty="0">
                <a:latin typeface="Calibri"/>
                <a:cs typeface="Calibri"/>
              </a:rPr>
              <a:t>influence of </a:t>
            </a:r>
            <a:r>
              <a:rPr sz="2300" i="1" dirty="0">
                <a:latin typeface="Calibri"/>
                <a:cs typeface="Calibri"/>
              </a:rPr>
              <a:t>the </a:t>
            </a:r>
            <a:r>
              <a:rPr sz="2300" i="1" spc="-6" dirty="0">
                <a:latin typeface="Calibri"/>
                <a:cs typeface="Calibri"/>
              </a:rPr>
              <a:t>Portuguese, </a:t>
            </a:r>
            <a:r>
              <a:rPr sz="2300" i="1" dirty="0">
                <a:latin typeface="Calibri"/>
                <a:cs typeface="Calibri"/>
              </a:rPr>
              <a:t>who </a:t>
            </a:r>
            <a:r>
              <a:rPr sz="2300" i="1" spc="-11" dirty="0">
                <a:latin typeface="Calibri"/>
                <a:cs typeface="Calibri"/>
              </a:rPr>
              <a:t>first </a:t>
            </a:r>
            <a:r>
              <a:rPr sz="2300" i="1" dirty="0">
                <a:latin typeface="Calibri"/>
                <a:cs typeface="Calibri"/>
              </a:rPr>
              <a:t>landed in the  early 16th </a:t>
            </a:r>
            <a:r>
              <a:rPr sz="2300" i="1" spc="-6" dirty="0">
                <a:latin typeface="Calibri"/>
                <a:cs typeface="Calibri"/>
              </a:rPr>
              <a:t>century as merchants and conquered </a:t>
            </a:r>
            <a:r>
              <a:rPr sz="2300" i="1" dirty="0">
                <a:latin typeface="Calibri"/>
                <a:cs typeface="Calibri"/>
              </a:rPr>
              <a:t>it soon</a:t>
            </a:r>
            <a:r>
              <a:rPr sz="2300" i="1" spc="-165" dirty="0">
                <a:latin typeface="Calibri"/>
                <a:cs typeface="Calibri"/>
              </a:rPr>
              <a:t> </a:t>
            </a:r>
            <a:r>
              <a:rPr sz="2300" i="1" spc="-23" dirty="0">
                <a:latin typeface="Calibri"/>
                <a:cs typeface="Calibri"/>
              </a:rPr>
              <a:t>thereafter.</a:t>
            </a:r>
            <a:endParaRPr sz="2300">
              <a:latin typeface="Calibri"/>
              <a:cs typeface="Calibri"/>
            </a:endParaRPr>
          </a:p>
        </p:txBody>
      </p:sp>
      <p:sp>
        <p:nvSpPr>
          <p:cNvPr id="4" name="object 4"/>
          <p:cNvSpPr/>
          <p:nvPr/>
        </p:nvSpPr>
        <p:spPr>
          <a:xfrm>
            <a:off x="417682" y="472679"/>
            <a:ext cx="4516922" cy="2762541"/>
          </a:xfrm>
          <a:prstGeom prst="rect">
            <a:avLst/>
          </a:prstGeom>
          <a:blipFill>
            <a:blip r:embed="rId3" cstate="print"/>
            <a:stretch>
              <a:fillRect/>
            </a:stretch>
          </a:blipFill>
        </p:spPr>
        <p:txBody>
          <a:bodyPr wrap="square" lIns="0" tIns="0" rIns="0" bIns="0" rtlCol="0"/>
          <a:lstStyle/>
          <a:p>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0"/>
            <a:ext cx="10693400" cy="7562850"/>
            <a:chOff x="0" y="0"/>
            <a:chExt cx="9144000" cy="6858000"/>
          </a:xfrm>
        </p:grpSpPr>
        <p:sp>
          <p:nvSpPr>
            <p:cNvPr id="3" name="object 3"/>
            <p:cNvSpPr/>
            <p:nvPr/>
          </p:nvSpPr>
          <p:spPr>
            <a:xfrm>
              <a:off x="0" y="0"/>
              <a:ext cx="9144000" cy="6857999"/>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876044" y="797051"/>
              <a:ext cx="192024" cy="158496"/>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291058" y="557276"/>
              <a:ext cx="3654069" cy="797051"/>
            </a:xfrm>
            <a:prstGeom prst="rect">
              <a:avLst/>
            </a:prstGeom>
            <a:blipFill>
              <a:blip r:embed="rId4" cstate="print"/>
              <a:stretch>
                <a:fillRect/>
              </a:stretch>
            </a:blipFill>
          </p:spPr>
          <p:txBody>
            <a:bodyPr wrap="square" lIns="0" tIns="0" rIns="0" bIns="0" rtlCol="0"/>
            <a:lstStyle/>
            <a:p>
              <a:endParaRPr/>
            </a:p>
          </p:txBody>
        </p:sp>
      </p:grpSp>
      <p:sp>
        <p:nvSpPr>
          <p:cNvPr id="6" name="object 6"/>
          <p:cNvSpPr txBox="1"/>
          <p:nvPr/>
        </p:nvSpPr>
        <p:spPr>
          <a:xfrm>
            <a:off x="538352" y="2297845"/>
            <a:ext cx="9965655" cy="4940888"/>
          </a:xfrm>
          <a:prstGeom prst="rect">
            <a:avLst/>
          </a:prstGeom>
        </p:spPr>
        <p:txBody>
          <a:bodyPr vert="horz" wrap="square" lIns="0" tIns="13764" rIns="0" bIns="0" rtlCol="0">
            <a:spAutoFit/>
          </a:bodyPr>
          <a:lstStyle/>
          <a:p>
            <a:pPr marL="426676" indent="-412913">
              <a:spcBef>
                <a:spcPts val="108"/>
              </a:spcBef>
              <a:buFont typeface="Wingdings"/>
              <a:buChar char=""/>
              <a:tabLst>
                <a:tab pos="427401" algn="l"/>
              </a:tabLst>
            </a:pPr>
            <a:r>
              <a:rPr sz="3200" spc="-6" dirty="0">
                <a:latin typeface="Comic Sans MS"/>
                <a:cs typeface="Comic Sans MS"/>
              </a:rPr>
              <a:t>Goa’s history </a:t>
            </a:r>
            <a:r>
              <a:rPr sz="3200" dirty="0">
                <a:latin typeface="Comic Sans MS"/>
                <a:cs typeface="Comic Sans MS"/>
              </a:rPr>
              <a:t>goes </a:t>
            </a:r>
            <a:r>
              <a:rPr sz="3200" spc="-11" dirty="0">
                <a:latin typeface="Comic Sans MS"/>
                <a:cs typeface="Comic Sans MS"/>
              </a:rPr>
              <a:t>back </a:t>
            </a:r>
            <a:r>
              <a:rPr sz="3200" spc="-6" dirty="0">
                <a:latin typeface="Comic Sans MS"/>
                <a:cs typeface="Comic Sans MS"/>
              </a:rPr>
              <a:t>to </a:t>
            </a:r>
            <a:r>
              <a:rPr sz="3200" spc="-11" dirty="0">
                <a:latin typeface="Comic Sans MS"/>
                <a:cs typeface="Comic Sans MS"/>
              </a:rPr>
              <a:t>20,000-30,000</a:t>
            </a:r>
            <a:r>
              <a:rPr sz="3200" spc="188" dirty="0">
                <a:latin typeface="Comic Sans MS"/>
                <a:cs typeface="Comic Sans MS"/>
              </a:rPr>
              <a:t> </a:t>
            </a:r>
            <a:r>
              <a:rPr sz="3200" spc="-6" dirty="0">
                <a:latin typeface="Comic Sans MS"/>
                <a:cs typeface="Comic Sans MS"/>
              </a:rPr>
              <a:t>years</a:t>
            </a:r>
            <a:endParaRPr sz="3200">
              <a:latin typeface="Comic Sans MS"/>
              <a:cs typeface="Comic Sans MS"/>
            </a:endParaRPr>
          </a:p>
          <a:p>
            <a:pPr marL="456377" indent="-442613">
              <a:spcBef>
                <a:spcPts val="3690"/>
              </a:spcBef>
              <a:buFont typeface="Wingdings"/>
              <a:buChar char=""/>
              <a:tabLst>
                <a:tab pos="457101" algn="l"/>
              </a:tabLst>
            </a:pPr>
            <a:r>
              <a:rPr sz="3200" spc="-6" dirty="0">
                <a:latin typeface="Comic Sans MS"/>
                <a:cs typeface="Comic Sans MS"/>
              </a:rPr>
              <a:t>Ancient </a:t>
            </a:r>
            <a:r>
              <a:rPr sz="3200" spc="-11" dirty="0">
                <a:latin typeface="Comic Sans MS"/>
                <a:cs typeface="Comic Sans MS"/>
              </a:rPr>
              <a:t>name was </a:t>
            </a:r>
            <a:r>
              <a:rPr sz="3400" i="1" spc="-97" dirty="0">
                <a:latin typeface="Comic Sans MS"/>
                <a:cs typeface="Comic Sans MS"/>
              </a:rPr>
              <a:t>“Rewti</a:t>
            </a:r>
            <a:r>
              <a:rPr sz="3400" i="1" spc="46" dirty="0">
                <a:latin typeface="Comic Sans MS"/>
                <a:cs typeface="Comic Sans MS"/>
              </a:rPr>
              <a:t> </a:t>
            </a:r>
            <a:r>
              <a:rPr sz="3400" i="1" spc="-103" dirty="0">
                <a:latin typeface="Comic Sans MS"/>
                <a:cs typeface="Comic Sans MS"/>
              </a:rPr>
              <a:t>Dweep”</a:t>
            </a:r>
            <a:endParaRPr sz="3400">
              <a:latin typeface="Comic Sans MS"/>
              <a:cs typeface="Comic Sans MS"/>
            </a:endParaRPr>
          </a:p>
          <a:p>
            <a:pPr marL="375968" marR="5795" indent="-362204">
              <a:spcBef>
                <a:spcPts val="3805"/>
              </a:spcBef>
              <a:buFont typeface="Wingdings"/>
              <a:buChar char=""/>
              <a:tabLst>
                <a:tab pos="457101" algn="l"/>
              </a:tabLst>
            </a:pPr>
            <a:r>
              <a:rPr dirty="0"/>
              <a:t>	</a:t>
            </a:r>
            <a:r>
              <a:rPr sz="3200" spc="-6" dirty="0">
                <a:latin typeface="Comic Sans MS"/>
                <a:cs typeface="Comic Sans MS"/>
              </a:rPr>
              <a:t>Inhabited and ruled by the Sumerians </a:t>
            </a:r>
            <a:r>
              <a:rPr sz="3200" dirty="0">
                <a:latin typeface="Comic Sans MS"/>
                <a:cs typeface="Comic Sans MS"/>
              </a:rPr>
              <a:t>around  </a:t>
            </a:r>
            <a:r>
              <a:rPr sz="3200" spc="-11" dirty="0">
                <a:latin typeface="Comic Sans MS"/>
                <a:cs typeface="Comic Sans MS"/>
              </a:rPr>
              <a:t>2200 BC, </a:t>
            </a:r>
            <a:r>
              <a:rPr sz="3200" spc="-6" dirty="0">
                <a:latin typeface="Comic Sans MS"/>
                <a:cs typeface="Comic Sans MS"/>
              </a:rPr>
              <a:t>Goa has been ruled by several </a:t>
            </a:r>
            <a:r>
              <a:rPr sz="3200" dirty="0">
                <a:latin typeface="Comic Sans MS"/>
                <a:cs typeface="Comic Sans MS"/>
              </a:rPr>
              <a:t>other  </a:t>
            </a:r>
            <a:r>
              <a:rPr sz="3200" spc="-6" dirty="0">
                <a:latin typeface="Comic Sans MS"/>
                <a:cs typeface="Comic Sans MS"/>
              </a:rPr>
              <a:t>rulers </a:t>
            </a:r>
            <a:r>
              <a:rPr sz="3200" spc="-11" dirty="0">
                <a:latin typeface="Comic Sans MS"/>
                <a:cs typeface="Comic Sans MS"/>
              </a:rPr>
              <a:t>which </a:t>
            </a:r>
            <a:r>
              <a:rPr sz="3200" spc="-6" dirty="0">
                <a:latin typeface="Comic Sans MS"/>
                <a:cs typeface="Comic Sans MS"/>
              </a:rPr>
              <a:t>included </a:t>
            </a:r>
            <a:r>
              <a:rPr sz="3200" spc="-11" dirty="0">
                <a:latin typeface="Comic Sans MS"/>
                <a:cs typeface="Comic Sans MS"/>
              </a:rPr>
              <a:t>Ashoka </a:t>
            </a:r>
            <a:r>
              <a:rPr sz="3200" spc="-6" dirty="0">
                <a:latin typeface="Comic Sans MS"/>
                <a:cs typeface="Comic Sans MS"/>
              </a:rPr>
              <a:t>– The Great as</a:t>
            </a:r>
            <a:r>
              <a:rPr sz="3200" spc="171" dirty="0">
                <a:latin typeface="Comic Sans MS"/>
                <a:cs typeface="Comic Sans MS"/>
              </a:rPr>
              <a:t> </a:t>
            </a:r>
            <a:r>
              <a:rPr sz="3200" spc="-11" dirty="0">
                <a:latin typeface="Comic Sans MS"/>
                <a:cs typeface="Comic Sans MS"/>
              </a:rPr>
              <a:t>well.</a:t>
            </a:r>
            <a:endParaRPr sz="3200">
              <a:latin typeface="Comic Sans MS"/>
              <a:cs typeface="Comic Sans MS"/>
            </a:endParaRPr>
          </a:p>
          <a:p>
            <a:pPr marL="375968" marR="1085888" indent="-362204">
              <a:spcBef>
                <a:spcPts val="3833"/>
              </a:spcBef>
              <a:buFont typeface="Wingdings"/>
              <a:buChar char=""/>
              <a:tabLst>
                <a:tab pos="457101" algn="l"/>
              </a:tabLst>
            </a:pPr>
            <a:r>
              <a:rPr dirty="0"/>
              <a:t>	</a:t>
            </a:r>
            <a:r>
              <a:rPr sz="3200" spc="-6" dirty="0">
                <a:latin typeface="Comic Sans MS"/>
                <a:cs typeface="Comic Sans MS"/>
              </a:rPr>
              <a:t>In 1312, Goa came under the governance of  </a:t>
            </a:r>
            <a:r>
              <a:rPr sz="3200" dirty="0">
                <a:latin typeface="Comic Sans MS"/>
                <a:cs typeface="Comic Sans MS"/>
              </a:rPr>
              <a:t>Delhi </a:t>
            </a:r>
            <a:r>
              <a:rPr sz="3200" spc="-6" dirty="0">
                <a:latin typeface="Comic Sans MS"/>
                <a:cs typeface="Comic Sans MS"/>
              </a:rPr>
              <a:t>Sultanate.</a:t>
            </a:r>
            <a:endParaRPr sz="3200">
              <a:latin typeface="Comic Sans MS"/>
              <a:cs typeface="Comic Sans MS"/>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714376"/>
            <a:ext cx="10693400" cy="7562849"/>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342663" y="1513410"/>
            <a:ext cx="9797828" cy="4922935"/>
          </a:xfrm>
          <a:prstGeom prst="rect">
            <a:avLst/>
          </a:prstGeom>
        </p:spPr>
        <p:txBody>
          <a:bodyPr vert="horz" wrap="square" lIns="0" tIns="13764" rIns="0" bIns="0" rtlCol="0">
            <a:spAutoFit/>
          </a:bodyPr>
          <a:lstStyle/>
          <a:p>
            <a:pPr marL="337574" marR="2075429" indent="-337574">
              <a:spcBef>
                <a:spcPts val="108"/>
              </a:spcBef>
              <a:buSzPct val="96428"/>
              <a:buFont typeface="Wingdings"/>
              <a:buChar char=""/>
              <a:tabLst>
                <a:tab pos="337574" algn="l"/>
              </a:tabLst>
            </a:pPr>
            <a:r>
              <a:rPr sz="3200" spc="-6" dirty="0">
                <a:latin typeface="Comic Sans MS"/>
                <a:cs typeface="Comic Sans MS"/>
              </a:rPr>
              <a:t>In </a:t>
            </a:r>
            <a:r>
              <a:rPr sz="3200" spc="-11" dirty="0">
                <a:latin typeface="Comic Sans MS"/>
                <a:cs typeface="Comic Sans MS"/>
              </a:rPr>
              <a:t>1510, the </a:t>
            </a:r>
            <a:r>
              <a:rPr sz="3200" spc="-6" dirty="0">
                <a:latin typeface="Comic Sans MS"/>
                <a:cs typeface="Comic Sans MS"/>
              </a:rPr>
              <a:t>Portuguese established a  permanent settlement in</a:t>
            </a:r>
            <a:r>
              <a:rPr sz="3200" spc="68" dirty="0">
                <a:latin typeface="Comic Sans MS"/>
                <a:cs typeface="Comic Sans MS"/>
              </a:rPr>
              <a:t> </a:t>
            </a:r>
            <a:r>
              <a:rPr sz="3200" spc="-6" dirty="0">
                <a:latin typeface="Comic Sans MS"/>
                <a:cs typeface="Comic Sans MS"/>
              </a:rPr>
              <a:t>Goa.</a:t>
            </a:r>
            <a:endParaRPr sz="3200">
              <a:latin typeface="Comic Sans MS"/>
              <a:cs typeface="Comic Sans MS"/>
            </a:endParaRPr>
          </a:p>
          <a:p>
            <a:pPr marL="456377" marR="564314" indent="-456377">
              <a:spcBef>
                <a:spcPts val="3833"/>
              </a:spcBef>
              <a:buSzPct val="96428"/>
              <a:buFont typeface="Wingdings"/>
              <a:buChar char=""/>
              <a:tabLst>
                <a:tab pos="456377" algn="l"/>
              </a:tabLst>
            </a:pPr>
            <a:r>
              <a:rPr sz="3200" spc="-11" dirty="0">
                <a:latin typeface="Comic Sans MS"/>
                <a:cs typeface="Comic Sans MS"/>
              </a:rPr>
              <a:t>On </a:t>
            </a:r>
            <a:r>
              <a:rPr sz="3200" spc="-6" dirty="0">
                <a:latin typeface="Comic Sans MS"/>
                <a:cs typeface="Comic Sans MS"/>
              </a:rPr>
              <a:t>19 December </a:t>
            </a:r>
            <a:r>
              <a:rPr sz="3200" spc="-11" dirty="0">
                <a:latin typeface="Comic Sans MS"/>
                <a:cs typeface="Comic Sans MS"/>
              </a:rPr>
              <a:t>1961, the Indian Army </a:t>
            </a:r>
            <a:r>
              <a:rPr sz="3200" spc="-6" dirty="0">
                <a:latin typeface="Comic Sans MS"/>
                <a:cs typeface="Comic Sans MS"/>
              </a:rPr>
              <a:t>took  Goa and </a:t>
            </a:r>
            <a:r>
              <a:rPr sz="3200" spc="-11" dirty="0">
                <a:latin typeface="Comic Sans MS"/>
                <a:cs typeface="Comic Sans MS"/>
              </a:rPr>
              <a:t>Daman </a:t>
            </a:r>
            <a:r>
              <a:rPr sz="3200" spc="-6" dirty="0">
                <a:latin typeface="Comic Sans MS"/>
                <a:cs typeface="Comic Sans MS"/>
              </a:rPr>
              <a:t>and Diu </a:t>
            </a:r>
            <a:r>
              <a:rPr sz="3200" spc="-11" dirty="0">
                <a:latin typeface="Comic Sans MS"/>
                <a:cs typeface="Comic Sans MS"/>
              </a:rPr>
              <a:t>from the</a:t>
            </a:r>
            <a:r>
              <a:rPr sz="3200" spc="103" dirty="0">
                <a:latin typeface="Comic Sans MS"/>
                <a:cs typeface="Comic Sans MS"/>
              </a:rPr>
              <a:t> </a:t>
            </a:r>
            <a:r>
              <a:rPr sz="3200" spc="-6" dirty="0">
                <a:latin typeface="Comic Sans MS"/>
                <a:cs typeface="Comic Sans MS"/>
              </a:rPr>
              <a:t>Portuguese.</a:t>
            </a:r>
            <a:endParaRPr sz="3200">
              <a:latin typeface="Comic Sans MS"/>
              <a:cs typeface="Comic Sans MS"/>
            </a:endParaRPr>
          </a:p>
          <a:p>
            <a:pPr marL="455653" indent="-441889">
              <a:spcBef>
                <a:spcPts val="3839"/>
              </a:spcBef>
              <a:buSzPct val="96428"/>
              <a:buFont typeface="Wingdings"/>
              <a:buChar char=""/>
              <a:tabLst>
                <a:tab pos="456377" algn="l"/>
              </a:tabLst>
            </a:pPr>
            <a:r>
              <a:rPr sz="3200" spc="-6" dirty="0">
                <a:latin typeface="Comic Sans MS"/>
                <a:cs typeface="Comic Sans MS"/>
              </a:rPr>
              <a:t>Goa </a:t>
            </a:r>
            <a:r>
              <a:rPr sz="3200" spc="-11" dirty="0">
                <a:latin typeface="Comic Sans MS"/>
                <a:cs typeface="Comic Sans MS"/>
              </a:rPr>
              <a:t>was initially </a:t>
            </a:r>
            <a:r>
              <a:rPr sz="3200" spc="-6" dirty="0">
                <a:latin typeface="Comic Sans MS"/>
                <a:cs typeface="Comic Sans MS"/>
              </a:rPr>
              <a:t>declared a Union</a:t>
            </a:r>
            <a:r>
              <a:rPr sz="3200" spc="108" dirty="0">
                <a:latin typeface="Comic Sans MS"/>
                <a:cs typeface="Comic Sans MS"/>
              </a:rPr>
              <a:t> </a:t>
            </a:r>
            <a:r>
              <a:rPr sz="3200" spc="-6" dirty="0">
                <a:latin typeface="Comic Sans MS"/>
                <a:cs typeface="Comic Sans MS"/>
              </a:rPr>
              <a:t>Territory.</a:t>
            </a:r>
            <a:endParaRPr sz="3200">
              <a:latin typeface="Comic Sans MS"/>
              <a:cs typeface="Comic Sans MS"/>
            </a:endParaRPr>
          </a:p>
          <a:p>
            <a:pPr marL="456377" marR="5795" indent="-456377">
              <a:spcBef>
                <a:spcPts val="3833"/>
              </a:spcBef>
              <a:buSzPct val="96428"/>
              <a:buFont typeface="Wingdings"/>
              <a:buChar char=""/>
              <a:tabLst>
                <a:tab pos="456377" algn="l"/>
              </a:tabLst>
            </a:pPr>
            <a:r>
              <a:rPr sz="3200" spc="-11" dirty="0">
                <a:latin typeface="Comic Sans MS"/>
                <a:cs typeface="Comic Sans MS"/>
              </a:rPr>
              <a:t>However, </a:t>
            </a:r>
            <a:r>
              <a:rPr sz="3200" spc="-6" dirty="0">
                <a:latin typeface="Comic Sans MS"/>
                <a:cs typeface="Comic Sans MS"/>
              </a:rPr>
              <a:t>on May 30 </a:t>
            </a:r>
            <a:r>
              <a:rPr sz="3200" spc="-11" dirty="0">
                <a:latin typeface="Comic Sans MS"/>
                <a:cs typeface="Comic Sans MS"/>
              </a:rPr>
              <a:t>1987, </a:t>
            </a:r>
            <a:r>
              <a:rPr sz="3200" spc="-6" dirty="0">
                <a:latin typeface="Comic Sans MS"/>
                <a:cs typeface="Comic Sans MS"/>
              </a:rPr>
              <a:t>Goa </a:t>
            </a:r>
            <a:r>
              <a:rPr sz="3200" spc="-11" dirty="0">
                <a:latin typeface="Comic Sans MS"/>
                <a:cs typeface="Comic Sans MS"/>
              </a:rPr>
              <a:t>was </a:t>
            </a:r>
            <a:r>
              <a:rPr sz="3200" spc="-6" dirty="0">
                <a:latin typeface="Comic Sans MS"/>
                <a:cs typeface="Comic Sans MS"/>
              </a:rPr>
              <a:t>made </a:t>
            </a:r>
            <a:r>
              <a:rPr sz="3200" spc="-11" dirty="0">
                <a:latin typeface="Comic Sans MS"/>
                <a:cs typeface="Comic Sans MS"/>
              </a:rPr>
              <a:t>India’s  twenty-fifth</a:t>
            </a:r>
            <a:r>
              <a:rPr sz="3200" spc="40" dirty="0">
                <a:latin typeface="Comic Sans MS"/>
                <a:cs typeface="Comic Sans MS"/>
              </a:rPr>
              <a:t> </a:t>
            </a:r>
            <a:r>
              <a:rPr sz="3200" spc="-6" dirty="0">
                <a:latin typeface="Comic Sans MS"/>
                <a:cs typeface="Comic Sans MS"/>
              </a:rPr>
              <a:t>state.</a:t>
            </a:r>
            <a:endParaRPr sz="3200">
              <a:latin typeface="Comic Sans MS"/>
              <a:cs typeface="Comic Sans M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object 2"/>
          <p:cNvGrpSpPr/>
          <p:nvPr/>
        </p:nvGrpSpPr>
        <p:grpSpPr>
          <a:xfrm>
            <a:off x="0" y="28"/>
            <a:ext cx="10382994" cy="7562850"/>
            <a:chOff x="0" y="25"/>
            <a:chExt cx="8878570" cy="6858000"/>
          </a:xfrm>
        </p:grpSpPr>
        <p:sp>
          <p:nvSpPr>
            <p:cNvPr id="3" name="object 3"/>
            <p:cNvSpPr/>
            <p:nvPr/>
          </p:nvSpPr>
          <p:spPr>
            <a:xfrm>
              <a:off x="0" y="25"/>
              <a:ext cx="8878208" cy="6857973"/>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2734945" y="3078429"/>
              <a:ext cx="3947413" cy="968044"/>
            </a:xfrm>
            <a:prstGeom prst="rect">
              <a:avLst/>
            </a:prstGeom>
            <a:blipFill>
              <a:blip r:embed="rId3" cstate="print"/>
              <a:stretch>
                <a:fillRect/>
              </a:stretch>
            </a:blipFill>
          </p:spPr>
          <p:txBody>
            <a:bodyPr wrap="square" lIns="0" tIns="0" rIns="0" bIns="0" rtlCol="0"/>
            <a:lstStyle/>
            <a:p>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31677" cy="751919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593245" y="728834"/>
            <a:ext cx="3638726" cy="431363"/>
          </a:xfrm>
          <a:prstGeom prst="rect">
            <a:avLst/>
          </a:prstGeom>
        </p:spPr>
        <p:txBody>
          <a:bodyPr vert="horz" wrap="square" lIns="0" tIns="14488" rIns="0" bIns="0" rtlCol="0">
            <a:spAutoFit/>
          </a:bodyPr>
          <a:lstStyle/>
          <a:p>
            <a:pPr marL="14488">
              <a:spcBef>
                <a:spcPts val="114"/>
              </a:spcBef>
            </a:pPr>
            <a:r>
              <a:rPr sz="2700" b="1" u="heavy" dirty="0">
                <a:uFill>
                  <a:solidFill>
                    <a:srgbClr val="000000"/>
                  </a:solidFill>
                </a:uFill>
                <a:latin typeface="Comic Sans MS"/>
                <a:cs typeface="Comic Sans MS"/>
              </a:rPr>
              <a:t>DANCE </a:t>
            </a:r>
            <a:r>
              <a:rPr sz="2700" b="1" u="heavy" spc="-6" dirty="0">
                <a:uFill>
                  <a:solidFill>
                    <a:srgbClr val="000000"/>
                  </a:solidFill>
                </a:uFill>
                <a:latin typeface="Comic Sans MS"/>
                <a:cs typeface="Comic Sans MS"/>
              </a:rPr>
              <a:t>AND</a:t>
            </a:r>
            <a:r>
              <a:rPr sz="2700" b="1" u="heavy" spc="-108" dirty="0">
                <a:uFill>
                  <a:solidFill>
                    <a:srgbClr val="000000"/>
                  </a:solidFill>
                </a:uFill>
                <a:latin typeface="Comic Sans MS"/>
                <a:cs typeface="Comic Sans MS"/>
              </a:rPr>
              <a:t> </a:t>
            </a:r>
            <a:r>
              <a:rPr sz="2700" b="1" u="heavy" dirty="0">
                <a:uFill>
                  <a:solidFill>
                    <a:srgbClr val="000000"/>
                  </a:solidFill>
                </a:uFill>
                <a:latin typeface="Comic Sans MS"/>
                <a:cs typeface="Comic Sans MS"/>
              </a:rPr>
              <a:t>MUSIC</a:t>
            </a:r>
            <a:endParaRPr sz="2700">
              <a:latin typeface="Comic Sans MS"/>
              <a:cs typeface="Comic Sans MS"/>
            </a:endParaRPr>
          </a:p>
        </p:txBody>
      </p:sp>
      <p:sp>
        <p:nvSpPr>
          <p:cNvPr id="4" name="object 4"/>
          <p:cNvSpPr txBox="1"/>
          <p:nvPr/>
        </p:nvSpPr>
        <p:spPr>
          <a:xfrm>
            <a:off x="509837" y="1538900"/>
            <a:ext cx="9867632" cy="5423803"/>
          </a:xfrm>
          <a:prstGeom prst="rect">
            <a:avLst/>
          </a:prstGeom>
        </p:spPr>
        <p:txBody>
          <a:bodyPr vert="horz" wrap="square" lIns="0" tIns="14488" rIns="0" bIns="0" rtlCol="0">
            <a:spAutoFit/>
          </a:bodyPr>
          <a:lstStyle/>
          <a:p>
            <a:pPr marL="95622">
              <a:spcBef>
                <a:spcPts val="114"/>
              </a:spcBef>
            </a:pPr>
            <a:r>
              <a:rPr sz="2100" dirty="0">
                <a:latin typeface="Comic Sans MS"/>
                <a:cs typeface="Comic Sans MS"/>
              </a:rPr>
              <a:t>- </a:t>
            </a:r>
            <a:r>
              <a:rPr sz="2100" b="1" dirty="0">
                <a:latin typeface="Comic Sans MS"/>
                <a:cs typeface="Comic Sans MS"/>
              </a:rPr>
              <a:t>Dekhnni, </a:t>
            </a:r>
            <a:r>
              <a:rPr sz="2100" b="1" spc="-6" dirty="0">
                <a:latin typeface="Comic Sans MS"/>
                <a:cs typeface="Comic Sans MS"/>
              </a:rPr>
              <a:t>Fugdi, Corridinho, Mando etc. </a:t>
            </a:r>
            <a:r>
              <a:rPr sz="2100" b="1" dirty="0">
                <a:latin typeface="Comic Sans MS"/>
                <a:cs typeface="Comic Sans MS"/>
              </a:rPr>
              <a:t>are some of</a:t>
            </a:r>
            <a:r>
              <a:rPr sz="2100" b="1" spc="-456" dirty="0">
                <a:latin typeface="Comic Sans MS"/>
                <a:cs typeface="Comic Sans MS"/>
              </a:rPr>
              <a:t> </a:t>
            </a:r>
            <a:r>
              <a:rPr sz="2100" b="1" dirty="0">
                <a:latin typeface="Comic Sans MS"/>
                <a:cs typeface="Comic Sans MS"/>
              </a:rPr>
              <a:t>the</a:t>
            </a:r>
            <a:endParaRPr sz="2100">
              <a:latin typeface="Comic Sans MS"/>
              <a:cs typeface="Comic Sans MS"/>
            </a:endParaRPr>
          </a:p>
          <a:p>
            <a:pPr marL="320188"/>
            <a:r>
              <a:rPr sz="2100" b="1" spc="-6" dirty="0">
                <a:latin typeface="Comic Sans MS"/>
                <a:cs typeface="Comic Sans MS"/>
              </a:rPr>
              <a:t>traditional art</a:t>
            </a:r>
            <a:r>
              <a:rPr sz="2100" b="1" spc="-51" dirty="0">
                <a:latin typeface="Comic Sans MS"/>
                <a:cs typeface="Comic Sans MS"/>
              </a:rPr>
              <a:t> </a:t>
            </a:r>
            <a:r>
              <a:rPr sz="2100" b="1" spc="-6" dirty="0">
                <a:latin typeface="Comic Sans MS"/>
                <a:cs typeface="Comic Sans MS"/>
              </a:rPr>
              <a:t>forms.</a:t>
            </a:r>
            <a:endParaRPr sz="2100">
              <a:latin typeface="Comic Sans MS"/>
              <a:cs typeface="Comic Sans MS"/>
            </a:endParaRPr>
          </a:p>
          <a:p>
            <a:pPr marL="320188" marR="5795" indent="-225291">
              <a:spcBef>
                <a:spcPts val="2464"/>
              </a:spcBef>
            </a:pPr>
            <a:r>
              <a:rPr sz="2100" b="1" dirty="0">
                <a:latin typeface="Comic Sans MS"/>
                <a:cs typeface="Comic Sans MS"/>
              </a:rPr>
              <a:t>- Also, many </a:t>
            </a:r>
            <a:r>
              <a:rPr sz="2100" b="1" spc="-6" dirty="0">
                <a:latin typeface="Comic Sans MS"/>
                <a:cs typeface="Comic Sans MS"/>
              </a:rPr>
              <a:t>classical singers </a:t>
            </a:r>
            <a:r>
              <a:rPr sz="2100" b="1" dirty="0">
                <a:latin typeface="Comic Sans MS"/>
                <a:cs typeface="Comic Sans MS"/>
              </a:rPr>
              <a:t>like </a:t>
            </a:r>
            <a:r>
              <a:rPr sz="2100" b="1" spc="-6" dirty="0">
                <a:latin typeface="Comic Sans MS"/>
                <a:cs typeface="Comic Sans MS"/>
              </a:rPr>
              <a:t>Kishori </a:t>
            </a:r>
            <a:r>
              <a:rPr sz="2100" b="1" dirty="0">
                <a:latin typeface="Comic Sans MS"/>
                <a:cs typeface="Comic Sans MS"/>
              </a:rPr>
              <a:t>Amonkar and </a:t>
            </a:r>
            <a:r>
              <a:rPr sz="2100" b="1" spc="-6" dirty="0">
                <a:latin typeface="Comic Sans MS"/>
                <a:cs typeface="Comic Sans MS"/>
              </a:rPr>
              <a:t>Jitendra Abhisheki  </a:t>
            </a:r>
            <a:r>
              <a:rPr sz="2100" b="1" dirty="0">
                <a:latin typeface="Comic Sans MS"/>
                <a:cs typeface="Comic Sans MS"/>
              </a:rPr>
              <a:t>come </a:t>
            </a:r>
            <a:r>
              <a:rPr sz="2100" b="1" spc="-6" dirty="0">
                <a:latin typeface="Comic Sans MS"/>
                <a:cs typeface="Comic Sans MS"/>
              </a:rPr>
              <a:t>from</a:t>
            </a:r>
            <a:r>
              <a:rPr sz="2100" b="1" spc="-34" dirty="0">
                <a:latin typeface="Comic Sans MS"/>
                <a:cs typeface="Comic Sans MS"/>
              </a:rPr>
              <a:t> </a:t>
            </a:r>
            <a:r>
              <a:rPr sz="2100" b="1" dirty="0">
                <a:latin typeface="Comic Sans MS"/>
                <a:cs typeface="Comic Sans MS"/>
              </a:rPr>
              <a:t>Goa.</a:t>
            </a:r>
            <a:endParaRPr sz="2100">
              <a:latin typeface="Comic Sans MS"/>
              <a:cs typeface="Comic Sans MS"/>
            </a:endParaRPr>
          </a:p>
          <a:p>
            <a:pPr marL="95622">
              <a:spcBef>
                <a:spcPts val="2464"/>
              </a:spcBef>
            </a:pPr>
            <a:r>
              <a:rPr sz="2100" dirty="0">
                <a:latin typeface="Comic Sans MS"/>
                <a:cs typeface="Comic Sans MS"/>
              </a:rPr>
              <a:t>- </a:t>
            </a:r>
            <a:r>
              <a:rPr sz="2100" b="1" dirty="0">
                <a:latin typeface="Comic Sans MS"/>
                <a:cs typeface="Comic Sans MS"/>
              </a:rPr>
              <a:t>Goa </a:t>
            </a:r>
            <a:r>
              <a:rPr sz="2100" b="1" spc="-6" dirty="0">
                <a:latin typeface="Comic Sans MS"/>
                <a:cs typeface="Comic Sans MS"/>
              </a:rPr>
              <a:t>is also </a:t>
            </a:r>
            <a:r>
              <a:rPr sz="2100" b="1" dirty="0">
                <a:latin typeface="Comic Sans MS"/>
                <a:cs typeface="Comic Sans MS"/>
              </a:rPr>
              <a:t>known as the origin of Goa </a:t>
            </a:r>
            <a:r>
              <a:rPr sz="2100" b="1" spc="-6" dirty="0">
                <a:latin typeface="Comic Sans MS"/>
                <a:cs typeface="Comic Sans MS"/>
              </a:rPr>
              <a:t>trance which </a:t>
            </a:r>
            <a:r>
              <a:rPr sz="2100" b="1" dirty="0">
                <a:latin typeface="Comic Sans MS"/>
                <a:cs typeface="Comic Sans MS"/>
              </a:rPr>
              <a:t>has </a:t>
            </a:r>
            <a:r>
              <a:rPr sz="2100" b="1" spc="-6" dirty="0">
                <a:latin typeface="Comic Sans MS"/>
                <a:cs typeface="Comic Sans MS"/>
              </a:rPr>
              <a:t>given birth</a:t>
            </a:r>
            <a:r>
              <a:rPr sz="2100" b="1" spc="-542" dirty="0">
                <a:latin typeface="Comic Sans MS"/>
                <a:cs typeface="Comic Sans MS"/>
              </a:rPr>
              <a:t> </a:t>
            </a:r>
            <a:r>
              <a:rPr sz="2100" b="1" spc="-6" dirty="0">
                <a:latin typeface="Comic Sans MS"/>
                <a:cs typeface="Comic Sans MS"/>
              </a:rPr>
              <a:t>to</a:t>
            </a:r>
            <a:endParaRPr sz="2100">
              <a:latin typeface="Comic Sans MS"/>
              <a:cs typeface="Comic Sans MS"/>
            </a:endParaRPr>
          </a:p>
          <a:p>
            <a:pPr marL="320188">
              <a:spcBef>
                <a:spcPts val="6"/>
              </a:spcBef>
            </a:pPr>
            <a:r>
              <a:rPr sz="2100" b="1" spc="-6" dirty="0">
                <a:latin typeface="Comic Sans MS"/>
                <a:cs typeface="Comic Sans MS"/>
              </a:rPr>
              <a:t>Psytrance as</a:t>
            </a:r>
            <a:r>
              <a:rPr sz="2100" b="1" spc="-17" dirty="0">
                <a:latin typeface="Comic Sans MS"/>
                <a:cs typeface="Comic Sans MS"/>
              </a:rPr>
              <a:t> </a:t>
            </a:r>
            <a:r>
              <a:rPr sz="2100" b="1" spc="-6" dirty="0">
                <a:latin typeface="Comic Sans MS"/>
                <a:cs typeface="Comic Sans MS"/>
              </a:rPr>
              <a:t>well.</a:t>
            </a:r>
            <a:endParaRPr sz="2100">
              <a:latin typeface="Comic Sans MS"/>
              <a:cs typeface="Comic Sans MS"/>
            </a:endParaRPr>
          </a:p>
          <a:p>
            <a:pPr>
              <a:spcBef>
                <a:spcPts val="29"/>
              </a:spcBef>
            </a:pPr>
            <a:endParaRPr sz="2700">
              <a:latin typeface="Comic Sans MS"/>
              <a:cs typeface="Comic Sans MS"/>
            </a:endParaRPr>
          </a:p>
          <a:p>
            <a:pPr marL="14488">
              <a:spcBef>
                <a:spcPts val="6"/>
              </a:spcBef>
            </a:pPr>
            <a:r>
              <a:rPr sz="2700" b="1" u="heavy" dirty="0">
                <a:uFill>
                  <a:solidFill>
                    <a:srgbClr val="000000"/>
                  </a:solidFill>
                </a:uFill>
                <a:latin typeface="Comic Sans MS"/>
                <a:cs typeface="Comic Sans MS"/>
              </a:rPr>
              <a:t>THEATRE</a:t>
            </a:r>
            <a:endParaRPr sz="2700">
              <a:latin typeface="Comic Sans MS"/>
              <a:cs typeface="Comic Sans MS"/>
            </a:endParaRPr>
          </a:p>
          <a:p>
            <a:pPr marL="238330" marR="1152533" indent="-224566">
              <a:spcBef>
                <a:spcPts val="3308"/>
              </a:spcBef>
              <a:buFont typeface="Comic Sans MS"/>
              <a:buChar char="-"/>
              <a:tabLst>
                <a:tab pos="235433" algn="l"/>
              </a:tabLst>
            </a:pPr>
            <a:r>
              <a:rPr sz="2100" b="1" spc="-6" dirty="0">
                <a:latin typeface="Comic Sans MS"/>
                <a:cs typeface="Comic Sans MS"/>
              </a:rPr>
              <a:t>Natak, Tiatr </a:t>
            </a:r>
            <a:r>
              <a:rPr sz="2100" b="1" dirty="0">
                <a:latin typeface="Comic Sans MS"/>
                <a:cs typeface="Comic Sans MS"/>
              </a:rPr>
              <a:t>and </a:t>
            </a:r>
            <a:r>
              <a:rPr sz="2100" b="1" spc="-6" dirty="0">
                <a:latin typeface="Comic Sans MS"/>
                <a:cs typeface="Comic Sans MS"/>
              </a:rPr>
              <a:t>Zagor </a:t>
            </a:r>
            <a:r>
              <a:rPr sz="2100" b="1" dirty="0">
                <a:latin typeface="Comic Sans MS"/>
                <a:cs typeface="Comic Sans MS"/>
              </a:rPr>
              <a:t>are </a:t>
            </a:r>
            <a:r>
              <a:rPr sz="2100" b="1" spc="-6" dirty="0">
                <a:latin typeface="Comic Sans MS"/>
                <a:cs typeface="Comic Sans MS"/>
              </a:rPr>
              <a:t>the </a:t>
            </a:r>
            <a:r>
              <a:rPr sz="2100" b="1" dirty="0">
                <a:latin typeface="Comic Sans MS"/>
                <a:cs typeface="Comic Sans MS"/>
              </a:rPr>
              <a:t>chief </a:t>
            </a:r>
            <a:r>
              <a:rPr sz="2100" b="1" spc="-6" dirty="0">
                <a:latin typeface="Comic Sans MS"/>
                <a:cs typeface="Comic Sans MS"/>
              </a:rPr>
              <a:t>forms </a:t>
            </a:r>
            <a:r>
              <a:rPr sz="2100" b="1" dirty="0">
                <a:latin typeface="Comic Sans MS"/>
                <a:cs typeface="Comic Sans MS"/>
              </a:rPr>
              <a:t>of Goa’s </a:t>
            </a:r>
            <a:r>
              <a:rPr sz="2100" b="1" spc="-6" dirty="0">
                <a:latin typeface="Comic Sans MS"/>
                <a:cs typeface="Comic Sans MS"/>
              </a:rPr>
              <a:t>traditional  </a:t>
            </a:r>
            <a:r>
              <a:rPr sz="2100" b="1" dirty="0">
                <a:latin typeface="Comic Sans MS"/>
                <a:cs typeface="Comic Sans MS"/>
              </a:rPr>
              <a:t>performance</a:t>
            </a:r>
            <a:r>
              <a:rPr sz="2100" b="1" spc="-17" dirty="0">
                <a:latin typeface="Comic Sans MS"/>
                <a:cs typeface="Comic Sans MS"/>
              </a:rPr>
              <a:t> </a:t>
            </a:r>
            <a:r>
              <a:rPr sz="2100" b="1" dirty="0">
                <a:latin typeface="Comic Sans MS"/>
                <a:cs typeface="Comic Sans MS"/>
              </a:rPr>
              <a:t>arts.</a:t>
            </a:r>
            <a:endParaRPr sz="2100">
              <a:latin typeface="Comic Sans MS"/>
              <a:cs typeface="Comic Sans MS"/>
            </a:endParaRPr>
          </a:p>
          <a:p>
            <a:pPr marL="14488" marR="1130801">
              <a:spcBef>
                <a:spcPts val="2470"/>
              </a:spcBef>
              <a:buFont typeface="Comic Sans MS"/>
              <a:buChar char="-"/>
              <a:tabLst>
                <a:tab pos="235433" algn="l"/>
              </a:tabLst>
            </a:pPr>
            <a:r>
              <a:rPr sz="2100" b="1" spc="-6" dirty="0">
                <a:latin typeface="Comic Sans MS"/>
                <a:cs typeface="Comic Sans MS"/>
              </a:rPr>
              <a:t>Stories from Ramayana </a:t>
            </a:r>
            <a:r>
              <a:rPr sz="2100" b="1" dirty="0">
                <a:latin typeface="Comic Sans MS"/>
                <a:cs typeface="Comic Sans MS"/>
              </a:rPr>
              <a:t>and </a:t>
            </a:r>
            <a:r>
              <a:rPr sz="2100" b="1" spc="-6" dirty="0">
                <a:latin typeface="Comic Sans MS"/>
                <a:cs typeface="Comic Sans MS"/>
              </a:rPr>
              <a:t>Mahabharata along with </a:t>
            </a:r>
            <a:r>
              <a:rPr sz="2100" b="1" dirty="0">
                <a:latin typeface="Comic Sans MS"/>
                <a:cs typeface="Comic Sans MS"/>
              </a:rPr>
              <a:t>other social  subjects are </a:t>
            </a:r>
            <a:r>
              <a:rPr sz="2100" b="1" spc="-6" dirty="0">
                <a:latin typeface="Comic Sans MS"/>
                <a:cs typeface="Comic Sans MS"/>
              </a:rPr>
              <a:t>narrated with </a:t>
            </a:r>
            <a:r>
              <a:rPr sz="2100" b="1" dirty="0">
                <a:latin typeface="Comic Sans MS"/>
                <a:cs typeface="Comic Sans MS"/>
              </a:rPr>
              <a:t>songs and</a:t>
            </a:r>
            <a:r>
              <a:rPr sz="2100" b="1" spc="-86" dirty="0">
                <a:latin typeface="Comic Sans MS"/>
                <a:cs typeface="Comic Sans MS"/>
              </a:rPr>
              <a:t> </a:t>
            </a:r>
            <a:r>
              <a:rPr sz="2100" b="1" spc="-6" dirty="0">
                <a:latin typeface="Comic Sans MS"/>
                <a:cs typeface="Comic Sans MS"/>
              </a:rPr>
              <a:t>dance.</a:t>
            </a:r>
            <a:endParaRPr sz="2100">
              <a:latin typeface="Comic Sans MS"/>
              <a:cs typeface="Comic Sans M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31677" cy="751919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593245" y="489204"/>
            <a:ext cx="1376775" cy="506341"/>
          </a:xfrm>
          <a:prstGeom prst="rect">
            <a:avLst/>
          </a:prstGeom>
        </p:spPr>
        <p:txBody>
          <a:bodyPr vert="horz" wrap="square" lIns="0" tIns="13764" rIns="0" bIns="0" rtlCol="0">
            <a:spAutoFit/>
          </a:bodyPr>
          <a:lstStyle/>
          <a:p>
            <a:pPr marL="14488">
              <a:spcBef>
                <a:spcPts val="108"/>
              </a:spcBef>
            </a:pPr>
            <a:r>
              <a:rPr sz="3200" b="1" u="heavy" spc="325" dirty="0">
                <a:uFill>
                  <a:solidFill>
                    <a:srgbClr val="000000"/>
                  </a:solidFill>
                </a:uFill>
                <a:latin typeface="Comic Sans MS"/>
                <a:cs typeface="Comic Sans MS"/>
              </a:rPr>
              <a:t>F</a:t>
            </a:r>
            <a:r>
              <a:rPr sz="3200" b="1" u="heavy" spc="331" dirty="0">
                <a:uFill>
                  <a:solidFill>
                    <a:srgbClr val="000000"/>
                  </a:solidFill>
                </a:uFill>
                <a:latin typeface="Comic Sans MS"/>
                <a:cs typeface="Comic Sans MS"/>
              </a:rPr>
              <a:t>OO</a:t>
            </a:r>
            <a:r>
              <a:rPr sz="3200" b="1" u="heavy" spc="-6" dirty="0">
                <a:uFill>
                  <a:solidFill>
                    <a:srgbClr val="000000"/>
                  </a:solidFill>
                </a:uFill>
                <a:latin typeface="Comic Sans MS"/>
                <a:cs typeface="Comic Sans MS"/>
              </a:rPr>
              <a:t>D</a:t>
            </a:r>
            <a:endParaRPr sz="3200">
              <a:latin typeface="Comic Sans MS"/>
              <a:cs typeface="Comic Sans MS"/>
            </a:endParaRPr>
          </a:p>
        </p:txBody>
      </p:sp>
      <p:sp>
        <p:nvSpPr>
          <p:cNvPr id="4" name="object 4"/>
          <p:cNvSpPr txBox="1"/>
          <p:nvPr/>
        </p:nvSpPr>
        <p:spPr>
          <a:xfrm>
            <a:off x="92081" y="1991270"/>
            <a:ext cx="10414926" cy="4585844"/>
          </a:xfrm>
          <a:prstGeom prst="rect">
            <a:avLst/>
          </a:prstGeom>
        </p:spPr>
        <p:txBody>
          <a:bodyPr vert="horz" wrap="square" lIns="0" tIns="15213" rIns="0" bIns="0" rtlCol="0">
            <a:spAutoFit/>
          </a:bodyPr>
          <a:lstStyle/>
          <a:p>
            <a:pPr marL="259337" indent="-245574">
              <a:spcBef>
                <a:spcPts val="120"/>
              </a:spcBef>
              <a:buFont typeface="Comic Sans MS"/>
              <a:buChar char="-"/>
              <a:tabLst>
                <a:tab pos="260062" algn="l"/>
              </a:tabLst>
            </a:pPr>
            <a:r>
              <a:rPr sz="2300" b="1" spc="-6" dirty="0">
                <a:latin typeface="Comic Sans MS"/>
                <a:cs typeface="Comic Sans MS"/>
              </a:rPr>
              <a:t>Rice with fish </a:t>
            </a:r>
            <a:r>
              <a:rPr sz="2300" b="1" dirty="0">
                <a:latin typeface="Comic Sans MS"/>
                <a:cs typeface="Comic Sans MS"/>
              </a:rPr>
              <a:t>curry </a:t>
            </a:r>
            <a:r>
              <a:rPr sz="2300" b="1" spc="-6" dirty="0">
                <a:latin typeface="Comic Sans MS"/>
                <a:cs typeface="Comic Sans MS"/>
              </a:rPr>
              <a:t>is the </a:t>
            </a:r>
            <a:r>
              <a:rPr sz="2300" b="1" dirty="0">
                <a:latin typeface="Comic Sans MS"/>
                <a:cs typeface="Comic Sans MS"/>
              </a:rPr>
              <a:t>staple </a:t>
            </a:r>
            <a:r>
              <a:rPr sz="2300" b="1" spc="-6" dirty="0">
                <a:latin typeface="Comic Sans MS"/>
                <a:cs typeface="Comic Sans MS"/>
              </a:rPr>
              <a:t>diet in</a:t>
            </a:r>
            <a:r>
              <a:rPr sz="2300" b="1" spc="-183" dirty="0">
                <a:latin typeface="Comic Sans MS"/>
                <a:cs typeface="Comic Sans MS"/>
              </a:rPr>
              <a:t> </a:t>
            </a:r>
            <a:r>
              <a:rPr sz="2300" b="1" dirty="0">
                <a:latin typeface="Comic Sans MS"/>
                <a:cs typeface="Comic Sans MS"/>
              </a:rPr>
              <a:t>Goa.</a:t>
            </a:r>
            <a:endParaRPr sz="2300">
              <a:latin typeface="Comic Sans MS"/>
              <a:cs typeface="Comic Sans MS"/>
            </a:endParaRPr>
          </a:p>
          <a:p>
            <a:pPr marL="384661" marR="1732060" indent="-384661">
              <a:spcBef>
                <a:spcPts val="2738"/>
              </a:spcBef>
              <a:buFont typeface="Comic Sans MS"/>
              <a:buChar char="-"/>
              <a:tabLst>
                <a:tab pos="384661" algn="l"/>
                <a:tab pos="385385" algn="l"/>
              </a:tabLst>
            </a:pPr>
            <a:r>
              <a:rPr sz="2300" b="1" dirty="0">
                <a:latin typeface="Comic Sans MS"/>
                <a:cs typeface="Comic Sans MS"/>
              </a:rPr>
              <a:t>Goan cuisine </a:t>
            </a:r>
            <a:r>
              <a:rPr sz="2300" b="1" spc="-6" dirty="0">
                <a:latin typeface="Comic Sans MS"/>
                <a:cs typeface="Comic Sans MS"/>
              </a:rPr>
              <a:t>is </a:t>
            </a:r>
            <a:r>
              <a:rPr sz="2300" b="1" dirty="0">
                <a:latin typeface="Comic Sans MS"/>
                <a:cs typeface="Comic Sans MS"/>
              </a:rPr>
              <a:t>famous </a:t>
            </a:r>
            <a:r>
              <a:rPr sz="2300" b="1" spc="-6" dirty="0">
                <a:latin typeface="Comic Sans MS"/>
                <a:cs typeface="Comic Sans MS"/>
              </a:rPr>
              <a:t>for </a:t>
            </a:r>
            <a:r>
              <a:rPr sz="2300" b="1" dirty="0">
                <a:latin typeface="Comic Sans MS"/>
                <a:cs typeface="Comic Sans MS"/>
              </a:rPr>
              <a:t>its </a:t>
            </a:r>
            <a:r>
              <a:rPr sz="2300" b="1" spc="-6" dirty="0">
                <a:latin typeface="Comic Sans MS"/>
                <a:cs typeface="Comic Sans MS"/>
              </a:rPr>
              <a:t>rich variety </a:t>
            </a:r>
            <a:r>
              <a:rPr sz="2300" b="1" dirty="0">
                <a:latin typeface="Comic Sans MS"/>
                <a:cs typeface="Comic Sans MS"/>
              </a:rPr>
              <a:t>of </a:t>
            </a:r>
            <a:r>
              <a:rPr sz="2300" b="1" spc="-6" dirty="0">
                <a:latin typeface="Comic Sans MS"/>
                <a:cs typeface="Comic Sans MS"/>
              </a:rPr>
              <a:t>fish</a:t>
            </a:r>
            <a:r>
              <a:rPr sz="2300" b="1" spc="-228" dirty="0">
                <a:latin typeface="Comic Sans MS"/>
                <a:cs typeface="Comic Sans MS"/>
              </a:rPr>
              <a:t> </a:t>
            </a:r>
            <a:r>
              <a:rPr sz="2300" b="1" spc="-6" dirty="0">
                <a:latin typeface="Comic Sans MS"/>
                <a:cs typeface="Comic Sans MS"/>
              </a:rPr>
              <a:t>dishes  </a:t>
            </a:r>
            <a:r>
              <a:rPr sz="2300" b="1" dirty="0">
                <a:latin typeface="Comic Sans MS"/>
                <a:cs typeface="Comic Sans MS"/>
              </a:rPr>
              <a:t>cooked </a:t>
            </a:r>
            <a:r>
              <a:rPr sz="2300" b="1" spc="-6" dirty="0">
                <a:latin typeface="Comic Sans MS"/>
                <a:cs typeface="Comic Sans MS"/>
              </a:rPr>
              <a:t>with elaborate</a:t>
            </a:r>
            <a:r>
              <a:rPr sz="2300" b="1" spc="-108" dirty="0">
                <a:latin typeface="Comic Sans MS"/>
                <a:cs typeface="Comic Sans MS"/>
              </a:rPr>
              <a:t> </a:t>
            </a:r>
            <a:r>
              <a:rPr sz="2300" b="1" spc="-6" dirty="0">
                <a:latin typeface="Comic Sans MS"/>
                <a:cs typeface="Comic Sans MS"/>
              </a:rPr>
              <a:t>recipes.</a:t>
            </a:r>
            <a:endParaRPr sz="2300">
              <a:latin typeface="Comic Sans MS"/>
              <a:cs typeface="Comic Sans MS"/>
            </a:endParaRPr>
          </a:p>
          <a:p>
            <a:pPr marL="384661" indent="-370897">
              <a:spcBef>
                <a:spcPts val="2624"/>
              </a:spcBef>
              <a:buSzPct val="95238"/>
              <a:buFont typeface="Comic Sans MS"/>
              <a:buChar char="-"/>
              <a:tabLst>
                <a:tab pos="384661" algn="l"/>
                <a:tab pos="385385" algn="l"/>
              </a:tabLst>
            </a:pPr>
            <a:r>
              <a:rPr sz="2400" b="1" i="1" spc="-63" dirty="0">
                <a:latin typeface="Comic Sans MS"/>
                <a:cs typeface="Comic Sans MS"/>
              </a:rPr>
              <a:t>Khatkhate, </a:t>
            </a:r>
            <a:r>
              <a:rPr sz="2300" b="1" dirty="0">
                <a:latin typeface="Comic Sans MS"/>
                <a:cs typeface="Comic Sans MS"/>
              </a:rPr>
              <a:t>an </a:t>
            </a:r>
            <a:r>
              <a:rPr sz="2300" b="1" spc="-6" dirty="0">
                <a:latin typeface="Comic Sans MS"/>
                <a:cs typeface="Comic Sans MS"/>
              </a:rPr>
              <a:t>exotic </a:t>
            </a:r>
            <a:r>
              <a:rPr sz="2300" b="1" dirty="0">
                <a:latin typeface="Comic Sans MS"/>
                <a:cs typeface="Comic Sans MS"/>
              </a:rPr>
              <a:t>vegetable stew </a:t>
            </a:r>
            <a:r>
              <a:rPr sz="2300" b="1" spc="-6" dirty="0">
                <a:latin typeface="Comic Sans MS"/>
                <a:cs typeface="Comic Sans MS"/>
              </a:rPr>
              <a:t>is very </a:t>
            </a:r>
            <a:r>
              <a:rPr sz="2300" b="1" dirty="0">
                <a:latin typeface="Comic Sans MS"/>
                <a:cs typeface="Comic Sans MS"/>
              </a:rPr>
              <a:t>famous </a:t>
            </a:r>
            <a:r>
              <a:rPr sz="2300" b="1" spc="-6" dirty="0">
                <a:latin typeface="Comic Sans MS"/>
                <a:cs typeface="Comic Sans MS"/>
              </a:rPr>
              <a:t>during</a:t>
            </a:r>
            <a:r>
              <a:rPr sz="2300" b="1" spc="-228" dirty="0">
                <a:latin typeface="Comic Sans MS"/>
                <a:cs typeface="Comic Sans MS"/>
              </a:rPr>
              <a:t> </a:t>
            </a:r>
            <a:r>
              <a:rPr sz="2300" b="1" spc="-6" dirty="0">
                <a:latin typeface="Comic Sans MS"/>
                <a:cs typeface="Comic Sans MS"/>
              </a:rPr>
              <a:t>festivals.</a:t>
            </a:r>
            <a:endParaRPr sz="2300">
              <a:latin typeface="Comic Sans MS"/>
              <a:cs typeface="Comic Sans MS"/>
            </a:endParaRPr>
          </a:p>
          <a:p>
            <a:pPr marL="384661" marR="479558" indent="-384661">
              <a:lnSpc>
                <a:spcPts val="2738"/>
              </a:lnSpc>
              <a:spcBef>
                <a:spcPts val="2806"/>
              </a:spcBef>
              <a:buFont typeface="Comic Sans MS"/>
              <a:buChar char="-"/>
              <a:tabLst>
                <a:tab pos="384661" algn="l"/>
                <a:tab pos="385385" algn="l"/>
              </a:tabLst>
            </a:pPr>
            <a:r>
              <a:rPr sz="2300" b="1" spc="-6" dirty="0">
                <a:latin typeface="Comic Sans MS"/>
                <a:cs typeface="Comic Sans MS"/>
              </a:rPr>
              <a:t>Most </a:t>
            </a:r>
            <a:r>
              <a:rPr sz="2300" b="1" dirty="0">
                <a:latin typeface="Comic Sans MS"/>
                <a:cs typeface="Comic Sans MS"/>
              </a:rPr>
              <a:t>popular alcoholic </a:t>
            </a:r>
            <a:r>
              <a:rPr sz="2300" b="1" spc="-6" dirty="0">
                <a:latin typeface="Comic Sans MS"/>
                <a:cs typeface="Comic Sans MS"/>
              </a:rPr>
              <a:t>beverage is </a:t>
            </a:r>
            <a:r>
              <a:rPr sz="2400" b="1" i="1" spc="-57" dirty="0">
                <a:latin typeface="Comic Sans MS"/>
                <a:cs typeface="Comic Sans MS"/>
              </a:rPr>
              <a:t>feni </a:t>
            </a:r>
            <a:r>
              <a:rPr sz="2300" b="1" spc="-6" dirty="0">
                <a:latin typeface="Comic Sans MS"/>
                <a:cs typeface="Comic Sans MS"/>
              </a:rPr>
              <a:t>which is prepared through  the fermentation </a:t>
            </a:r>
            <a:r>
              <a:rPr sz="2300" b="1" dirty="0">
                <a:latin typeface="Comic Sans MS"/>
                <a:cs typeface="Comic Sans MS"/>
              </a:rPr>
              <a:t>of </a:t>
            </a:r>
            <a:r>
              <a:rPr sz="2300" b="1" spc="-6" dirty="0">
                <a:latin typeface="Comic Sans MS"/>
                <a:cs typeface="Comic Sans MS"/>
              </a:rPr>
              <a:t>the fruit </a:t>
            </a:r>
            <a:r>
              <a:rPr sz="2300" b="1" dirty="0">
                <a:latin typeface="Comic Sans MS"/>
                <a:cs typeface="Comic Sans MS"/>
              </a:rPr>
              <a:t>of a </a:t>
            </a:r>
            <a:r>
              <a:rPr sz="2300" b="1" spc="-6" dirty="0">
                <a:latin typeface="Comic Sans MS"/>
                <a:cs typeface="Comic Sans MS"/>
              </a:rPr>
              <a:t>cashew</a:t>
            </a:r>
            <a:r>
              <a:rPr sz="2300" b="1" spc="-211" dirty="0">
                <a:latin typeface="Comic Sans MS"/>
                <a:cs typeface="Comic Sans MS"/>
              </a:rPr>
              <a:t> </a:t>
            </a:r>
            <a:r>
              <a:rPr sz="2300" b="1" spc="-6" dirty="0">
                <a:latin typeface="Comic Sans MS"/>
                <a:cs typeface="Comic Sans MS"/>
              </a:rPr>
              <a:t>tree.</a:t>
            </a:r>
            <a:endParaRPr sz="2300">
              <a:latin typeface="Comic Sans MS"/>
              <a:cs typeface="Comic Sans MS"/>
            </a:endParaRPr>
          </a:p>
          <a:p>
            <a:pPr marL="388283" marR="241227" indent="-373795">
              <a:spcBef>
                <a:spcPts val="2652"/>
              </a:spcBef>
            </a:pPr>
            <a:r>
              <a:rPr sz="2300" b="1" dirty="0">
                <a:latin typeface="Comic Sans MS"/>
                <a:cs typeface="Comic Sans MS"/>
              </a:rPr>
              <a:t>- Goa </a:t>
            </a:r>
            <a:r>
              <a:rPr sz="2300" b="1" spc="-6" dirty="0">
                <a:latin typeface="Comic Sans MS"/>
                <a:cs typeface="Comic Sans MS"/>
              </a:rPr>
              <a:t>has </a:t>
            </a:r>
            <a:r>
              <a:rPr sz="2300" b="1" dirty="0">
                <a:latin typeface="Comic Sans MS"/>
                <a:cs typeface="Comic Sans MS"/>
              </a:rPr>
              <a:t>a </a:t>
            </a:r>
            <a:r>
              <a:rPr sz="2300" b="1" spc="-6" dirty="0">
                <a:latin typeface="Comic Sans MS"/>
                <a:cs typeface="Comic Sans MS"/>
              </a:rPr>
              <a:t>rich wine </a:t>
            </a:r>
            <a:r>
              <a:rPr sz="2300" b="1" dirty="0">
                <a:latin typeface="Comic Sans MS"/>
                <a:cs typeface="Comic Sans MS"/>
              </a:rPr>
              <a:t>culture as </a:t>
            </a:r>
            <a:r>
              <a:rPr sz="2300" b="1" spc="-6" dirty="0">
                <a:latin typeface="Comic Sans MS"/>
                <a:cs typeface="Comic Sans MS"/>
              </a:rPr>
              <a:t>well. </a:t>
            </a:r>
            <a:r>
              <a:rPr sz="2300" b="1" dirty="0">
                <a:latin typeface="Comic Sans MS"/>
                <a:cs typeface="Comic Sans MS"/>
              </a:rPr>
              <a:t>Wine </a:t>
            </a:r>
            <a:r>
              <a:rPr sz="2300" b="1" spc="-6" dirty="0">
                <a:latin typeface="Comic Sans MS"/>
                <a:cs typeface="Comic Sans MS"/>
              </a:rPr>
              <a:t>is </a:t>
            </a:r>
            <a:r>
              <a:rPr sz="2300" b="1" dirty="0">
                <a:latin typeface="Comic Sans MS"/>
                <a:cs typeface="Comic Sans MS"/>
              </a:rPr>
              <a:t>famous </a:t>
            </a:r>
            <a:r>
              <a:rPr sz="2300" b="1" spc="-6" dirty="0">
                <a:latin typeface="Comic Sans MS"/>
                <a:cs typeface="Comic Sans MS"/>
              </a:rPr>
              <a:t>for it’s</a:t>
            </a:r>
            <a:r>
              <a:rPr sz="2300" b="1" spc="-240" dirty="0">
                <a:latin typeface="Comic Sans MS"/>
                <a:cs typeface="Comic Sans MS"/>
              </a:rPr>
              <a:t> </a:t>
            </a:r>
            <a:r>
              <a:rPr sz="2300" b="1" spc="-6" dirty="0">
                <a:latin typeface="Comic Sans MS"/>
                <a:cs typeface="Comic Sans MS"/>
              </a:rPr>
              <a:t>healthy  benefits </a:t>
            </a:r>
            <a:r>
              <a:rPr sz="2300" b="1" dirty="0">
                <a:latin typeface="Comic Sans MS"/>
                <a:cs typeface="Comic Sans MS"/>
              </a:rPr>
              <a:t>and on </a:t>
            </a:r>
            <a:r>
              <a:rPr sz="2300" b="1" spc="-6" dirty="0">
                <a:latin typeface="Comic Sans MS"/>
                <a:cs typeface="Comic Sans MS"/>
              </a:rPr>
              <a:t>festivals </a:t>
            </a:r>
            <a:r>
              <a:rPr sz="2300" b="1" dirty="0">
                <a:latin typeface="Comic Sans MS"/>
                <a:cs typeface="Comic Sans MS"/>
              </a:rPr>
              <a:t>and </a:t>
            </a:r>
            <a:r>
              <a:rPr sz="2300" b="1" spc="-6" dirty="0">
                <a:latin typeface="Comic Sans MS"/>
                <a:cs typeface="Comic Sans MS"/>
              </a:rPr>
              <a:t>events it is </a:t>
            </a:r>
            <a:r>
              <a:rPr sz="2300" b="1" dirty="0">
                <a:latin typeface="Comic Sans MS"/>
                <a:cs typeface="Comic Sans MS"/>
              </a:rPr>
              <a:t>consumed as</a:t>
            </a:r>
            <a:r>
              <a:rPr sz="2300" b="1" spc="-143" dirty="0">
                <a:latin typeface="Comic Sans MS"/>
                <a:cs typeface="Comic Sans MS"/>
              </a:rPr>
              <a:t> </a:t>
            </a:r>
            <a:r>
              <a:rPr sz="2300" b="1" dirty="0">
                <a:latin typeface="Comic Sans MS"/>
                <a:cs typeface="Comic Sans MS"/>
              </a:rPr>
              <a:t>a</a:t>
            </a:r>
            <a:endParaRPr sz="2300">
              <a:latin typeface="Comic Sans MS"/>
              <a:cs typeface="Comic Sans MS"/>
            </a:endParaRPr>
          </a:p>
          <a:p>
            <a:pPr marL="388283"/>
            <a:r>
              <a:rPr sz="2300" b="1" dirty="0">
                <a:latin typeface="Comic Sans MS"/>
                <a:cs typeface="Comic Sans MS"/>
              </a:rPr>
              <a:t>symbol of</a:t>
            </a:r>
            <a:r>
              <a:rPr sz="2300" b="1" spc="-51" dirty="0">
                <a:latin typeface="Comic Sans MS"/>
                <a:cs typeface="Comic Sans MS"/>
              </a:rPr>
              <a:t> </a:t>
            </a:r>
            <a:r>
              <a:rPr sz="2300" b="1" dirty="0">
                <a:latin typeface="Comic Sans MS"/>
                <a:cs typeface="Comic Sans MS"/>
              </a:rPr>
              <a:t>celebration.</a:t>
            </a:r>
            <a:endParaRPr sz="2300">
              <a:latin typeface="Comic Sans MS"/>
              <a:cs typeface="Comic Sans M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501223" y="236367"/>
            <a:ext cx="1837928" cy="1299872"/>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598645" y="480801"/>
            <a:ext cx="4630836" cy="721785"/>
          </a:xfrm>
          <a:prstGeom prst="rect">
            <a:avLst/>
          </a:prstGeom>
        </p:spPr>
        <p:txBody>
          <a:bodyPr vert="horz" wrap="square" lIns="0" tIns="13764" rIns="0" bIns="0" rtlCol="0">
            <a:spAutoFit/>
          </a:bodyPr>
          <a:lstStyle/>
          <a:p>
            <a:pPr marL="14488">
              <a:spcBef>
                <a:spcPts val="108"/>
              </a:spcBef>
            </a:pPr>
            <a:r>
              <a:rPr sz="4600" spc="-6" dirty="0">
                <a:latin typeface="Comic Sans MS"/>
                <a:cs typeface="Comic Sans MS"/>
              </a:rPr>
              <a:t>GOA</a:t>
            </a:r>
            <a:r>
              <a:rPr sz="4600" spc="-80" dirty="0">
                <a:latin typeface="Comic Sans MS"/>
                <a:cs typeface="Comic Sans MS"/>
              </a:rPr>
              <a:t> </a:t>
            </a:r>
            <a:r>
              <a:rPr sz="4600" spc="-6" dirty="0">
                <a:latin typeface="Comic Sans MS"/>
                <a:cs typeface="Comic Sans MS"/>
              </a:rPr>
              <a:t>CARNIVAL</a:t>
            </a:r>
            <a:endParaRPr sz="4600">
              <a:latin typeface="Comic Sans MS"/>
              <a:cs typeface="Comic Sans MS"/>
            </a:endParaRPr>
          </a:p>
        </p:txBody>
      </p:sp>
      <p:sp>
        <p:nvSpPr>
          <p:cNvPr id="4" name="object 4"/>
          <p:cNvSpPr txBox="1">
            <a:spLocks noGrp="1"/>
          </p:cNvSpPr>
          <p:nvPr>
            <p:ph type="body" idx="1"/>
          </p:nvPr>
        </p:nvSpPr>
        <p:spPr>
          <a:xfrm>
            <a:off x="534670" y="1764668"/>
            <a:ext cx="9624060" cy="3215506"/>
          </a:xfrm>
          <a:prstGeom prst="rect">
            <a:avLst/>
          </a:prstGeom>
        </p:spPr>
        <p:txBody>
          <a:bodyPr vert="horz" wrap="square" lIns="0" tIns="14488" rIns="0" bIns="0" rtlCol="0">
            <a:spAutoFit/>
          </a:bodyPr>
          <a:lstStyle/>
          <a:p>
            <a:pPr marL="625889" marR="859872" indent="-236881">
              <a:spcBef>
                <a:spcPts val="114"/>
              </a:spcBef>
              <a:buChar char="-"/>
              <a:tabLst>
                <a:tab pos="528093" algn="l"/>
              </a:tabLst>
            </a:pPr>
            <a:r>
              <a:rPr sz="2000" spc="-6" dirty="0"/>
              <a:t>The </a:t>
            </a:r>
            <a:r>
              <a:rPr sz="2000" spc="-11" dirty="0"/>
              <a:t>Carnival </a:t>
            </a:r>
            <a:r>
              <a:rPr sz="2000" spc="-6" dirty="0"/>
              <a:t>is unique </a:t>
            </a:r>
            <a:r>
              <a:rPr sz="2000" spc="-11" dirty="0"/>
              <a:t>to </a:t>
            </a:r>
            <a:r>
              <a:rPr sz="2000" dirty="0"/>
              <a:t>Goa in </a:t>
            </a:r>
            <a:r>
              <a:rPr sz="2000" spc="-6" dirty="0"/>
              <a:t>India, </a:t>
            </a:r>
            <a:r>
              <a:rPr sz="2000" dirty="0"/>
              <a:t>and </a:t>
            </a:r>
            <a:r>
              <a:rPr sz="2000" spc="-11" dirty="0"/>
              <a:t>was introduced </a:t>
            </a:r>
            <a:r>
              <a:rPr sz="2000" spc="-6" dirty="0"/>
              <a:t>by </a:t>
            </a:r>
            <a:r>
              <a:rPr sz="2000" dirty="0"/>
              <a:t>the </a:t>
            </a:r>
            <a:r>
              <a:rPr sz="2000" spc="-11" dirty="0"/>
              <a:t>Portuguese  </a:t>
            </a:r>
            <a:r>
              <a:rPr sz="2000" dirty="0"/>
              <a:t>who </a:t>
            </a:r>
            <a:r>
              <a:rPr sz="2000" spc="-6" dirty="0"/>
              <a:t>ruled </a:t>
            </a:r>
            <a:r>
              <a:rPr sz="2000" spc="-11" dirty="0"/>
              <a:t>over </a:t>
            </a:r>
            <a:r>
              <a:rPr sz="2000" dirty="0"/>
              <a:t>Goa </a:t>
            </a:r>
            <a:r>
              <a:rPr sz="2000" spc="-17" dirty="0"/>
              <a:t>for </a:t>
            </a:r>
            <a:r>
              <a:rPr sz="2000" spc="-11" dirty="0"/>
              <a:t>over </a:t>
            </a:r>
            <a:r>
              <a:rPr sz="2000" spc="-17" dirty="0"/>
              <a:t>four</a:t>
            </a:r>
            <a:r>
              <a:rPr sz="2000" spc="80" dirty="0"/>
              <a:t> </a:t>
            </a:r>
            <a:r>
              <a:rPr sz="2000" spc="-6" dirty="0"/>
              <a:t>centuries.</a:t>
            </a:r>
          </a:p>
          <a:p>
            <a:pPr marL="375243">
              <a:spcBef>
                <a:spcPts val="23"/>
              </a:spcBef>
              <a:buFont typeface="Calibri"/>
              <a:buChar char="-"/>
            </a:pPr>
            <a:endParaRPr sz="2000"/>
          </a:p>
          <a:p>
            <a:pPr marL="587494" indent="-198488">
              <a:buChar char="-"/>
              <a:tabLst>
                <a:tab pos="588944" algn="l"/>
              </a:tabLst>
            </a:pPr>
            <a:r>
              <a:rPr sz="2000" spc="-6" dirty="0"/>
              <a:t>This </a:t>
            </a:r>
            <a:r>
              <a:rPr sz="2000" spc="-11" dirty="0"/>
              <a:t>large </a:t>
            </a:r>
            <a:r>
              <a:rPr sz="2000" spc="-6" dirty="0"/>
              <a:t>scale </a:t>
            </a:r>
            <a:r>
              <a:rPr sz="2000" spc="-11" dirty="0"/>
              <a:t>celebration, </a:t>
            </a:r>
            <a:r>
              <a:rPr sz="2000" spc="-6" dirty="0"/>
              <a:t>known </a:t>
            </a:r>
            <a:r>
              <a:rPr sz="2000" dirty="0"/>
              <a:t>as </a:t>
            </a:r>
            <a:r>
              <a:rPr sz="2000" i="1" spc="-6" dirty="0">
                <a:latin typeface="Calibri"/>
                <a:cs typeface="Calibri"/>
              </a:rPr>
              <a:t>Intruz </a:t>
            </a:r>
            <a:r>
              <a:rPr sz="2000" spc="-23" dirty="0"/>
              <a:t>takes </a:t>
            </a:r>
            <a:r>
              <a:rPr sz="2000" spc="-6" dirty="0"/>
              <a:t>place in </a:t>
            </a:r>
            <a:r>
              <a:rPr sz="2000" dirty="0"/>
              <a:t>the </a:t>
            </a:r>
            <a:r>
              <a:rPr sz="2000" spc="-6" dirty="0"/>
              <a:t>city of</a:t>
            </a:r>
            <a:r>
              <a:rPr sz="2000" spc="177" dirty="0"/>
              <a:t> </a:t>
            </a:r>
            <a:r>
              <a:rPr sz="2000" spc="-11" dirty="0"/>
              <a:t>Panaji.</a:t>
            </a:r>
          </a:p>
          <a:p>
            <a:pPr marL="375243">
              <a:spcBef>
                <a:spcPts val="29"/>
              </a:spcBef>
              <a:buFont typeface="Calibri"/>
              <a:buChar char="-"/>
            </a:pPr>
            <a:endParaRPr sz="2000"/>
          </a:p>
          <a:p>
            <a:pPr marL="625889" marR="5795" indent="-236881">
              <a:spcBef>
                <a:spcPts val="6"/>
              </a:spcBef>
              <a:buChar char="-"/>
              <a:tabLst>
                <a:tab pos="588944" algn="l"/>
              </a:tabLst>
            </a:pPr>
            <a:r>
              <a:rPr sz="2000" spc="-6" dirty="0"/>
              <a:t>The </a:t>
            </a:r>
            <a:r>
              <a:rPr sz="2000" spc="-11" dirty="0"/>
              <a:t>Carnival </a:t>
            </a:r>
            <a:r>
              <a:rPr sz="2000" spc="-6" dirty="0"/>
              <a:t>is </a:t>
            </a:r>
            <a:r>
              <a:rPr sz="2000" spc="-11" dirty="0"/>
              <a:t>celebrated </a:t>
            </a:r>
            <a:r>
              <a:rPr sz="2000" spc="-17" dirty="0"/>
              <a:t>for </a:t>
            </a:r>
            <a:r>
              <a:rPr sz="2000" spc="-11" dirty="0"/>
              <a:t>three </a:t>
            </a:r>
            <a:r>
              <a:rPr sz="2000" spc="-17" dirty="0"/>
              <a:t>days </a:t>
            </a:r>
            <a:r>
              <a:rPr sz="2000" dirty="0"/>
              <a:t>and </a:t>
            </a:r>
            <a:r>
              <a:rPr sz="2000" spc="-6" dirty="0"/>
              <a:t>nights, </a:t>
            </a:r>
            <a:r>
              <a:rPr sz="2000" dirty="0"/>
              <a:t>when the legendary King Momo  </a:t>
            </a:r>
            <a:r>
              <a:rPr sz="2000" spc="-23" dirty="0"/>
              <a:t>takes </a:t>
            </a:r>
            <a:r>
              <a:rPr sz="2000" spc="-11" dirty="0"/>
              <a:t>over </a:t>
            </a:r>
            <a:r>
              <a:rPr sz="2000" dirty="0"/>
              <a:t>the </a:t>
            </a:r>
            <a:r>
              <a:rPr sz="2000" spc="-23" dirty="0"/>
              <a:t>state </a:t>
            </a:r>
            <a:r>
              <a:rPr sz="2000" dirty="0"/>
              <a:t>and the </a:t>
            </a:r>
            <a:r>
              <a:rPr sz="2000" spc="-11" dirty="0"/>
              <a:t>streets come </a:t>
            </a:r>
            <a:r>
              <a:rPr sz="2000" spc="-6" dirty="0"/>
              <a:t>alive with </a:t>
            </a:r>
            <a:r>
              <a:rPr sz="2000" dirty="0"/>
              <a:t>music and</a:t>
            </a:r>
            <a:r>
              <a:rPr sz="2000" spc="177" dirty="0"/>
              <a:t> </a:t>
            </a:r>
            <a:r>
              <a:rPr sz="2000" spc="-40" dirty="0"/>
              <a:t>colour.</a:t>
            </a:r>
          </a:p>
          <a:p>
            <a:pPr marL="375243">
              <a:spcBef>
                <a:spcPts val="23"/>
              </a:spcBef>
              <a:buFont typeface="Calibri"/>
              <a:buChar char="-"/>
            </a:pPr>
            <a:endParaRPr sz="2000"/>
          </a:p>
          <a:p>
            <a:pPr marL="566487" marR="102142" indent="-177480">
              <a:buChar char="-"/>
              <a:tabLst>
                <a:tab pos="588944" algn="l"/>
              </a:tabLst>
            </a:pPr>
            <a:r>
              <a:rPr sz="2000" spc="-6" dirty="0"/>
              <a:t>Huge </a:t>
            </a:r>
            <a:r>
              <a:rPr sz="2000" spc="-11" dirty="0"/>
              <a:t>parades are </a:t>
            </a:r>
            <a:r>
              <a:rPr sz="2000" spc="-17" dirty="0"/>
              <a:t>organized </a:t>
            </a:r>
            <a:r>
              <a:rPr sz="2000" spc="-11" dirty="0"/>
              <a:t>throughout </a:t>
            </a:r>
            <a:r>
              <a:rPr sz="2000" dirty="0"/>
              <a:t>the </a:t>
            </a:r>
            <a:r>
              <a:rPr sz="2000" spc="-23" dirty="0"/>
              <a:t>state </a:t>
            </a:r>
            <a:r>
              <a:rPr sz="2000" spc="-6" dirty="0"/>
              <a:t>with bands, dances </a:t>
            </a:r>
            <a:r>
              <a:rPr sz="2000" dirty="0"/>
              <a:t>and </a:t>
            </a:r>
            <a:r>
              <a:rPr sz="2000" spc="-6" dirty="0"/>
              <a:t>floats out  </a:t>
            </a:r>
            <a:r>
              <a:rPr sz="2000" dirty="0"/>
              <a:t>all </a:t>
            </a:r>
            <a:r>
              <a:rPr sz="2000" spc="-6" dirty="0"/>
              <a:t>night on </a:t>
            </a:r>
            <a:r>
              <a:rPr sz="2000" dirty="0"/>
              <a:t>the </a:t>
            </a:r>
            <a:r>
              <a:rPr sz="2000" spc="-11" dirty="0"/>
              <a:t>streets, </a:t>
            </a:r>
            <a:r>
              <a:rPr sz="2000" dirty="0"/>
              <a:t>and </a:t>
            </a:r>
            <a:r>
              <a:rPr sz="2000" spc="-11" dirty="0"/>
              <a:t>grand </a:t>
            </a:r>
            <a:r>
              <a:rPr sz="2000" spc="-6" dirty="0"/>
              <a:t>balls held in </a:t>
            </a:r>
            <a:r>
              <a:rPr sz="2000" dirty="0"/>
              <a:t>the</a:t>
            </a:r>
            <a:r>
              <a:rPr sz="2000" spc="114" dirty="0"/>
              <a:t> </a:t>
            </a:r>
            <a:r>
              <a:rPr sz="2000" spc="-6" dirty="0"/>
              <a:t>evenings.</a:t>
            </a:r>
          </a:p>
        </p:txBody>
      </p:sp>
      <p:sp>
        <p:nvSpPr>
          <p:cNvPr id="5" name="object 5"/>
          <p:cNvSpPr/>
          <p:nvPr/>
        </p:nvSpPr>
        <p:spPr>
          <a:xfrm>
            <a:off x="334138" y="5278267"/>
            <a:ext cx="3187227" cy="1890713"/>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3675857" y="5278267"/>
            <a:ext cx="3084897" cy="1890713"/>
          </a:xfrm>
          <a:prstGeom prst="rect">
            <a:avLst/>
          </a:prstGeom>
          <a:blipFill>
            <a:blip r:embed="rId4" cstate="print"/>
            <a:stretch>
              <a:fillRect/>
            </a:stretch>
          </a:blipFill>
        </p:spPr>
        <p:txBody>
          <a:bodyPr wrap="square" lIns="0" tIns="0" rIns="0" bIns="0" rtlCol="0"/>
          <a:lstStyle/>
          <a:p>
            <a:endParaRPr/>
          </a:p>
        </p:txBody>
      </p:sp>
      <p:sp>
        <p:nvSpPr>
          <p:cNvPr id="7" name="object 7"/>
          <p:cNvSpPr/>
          <p:nvPr/>
        </p:nvSpPr>
        <p:spPr>
          <a:xfrm>
            <a:off x="6934076" y="5278238"/>
            <a:ext cx="3341688" cy="1890713"/>
          </a:xfrm>
          <a:prstGeom prst="rect">
            <a:avLst/>
          </a:prstGeom>
          <a:blipFill>
            <a:blip r:embed="rId5" cstate="print"/>
            <a:stretch>
              <a:fillRect/>
            </a:stretch>
          </a:blipFill>
        </p:spPr>
        <p:txBody>
          <a:bodyPr wrap="square" lIns="0" tIns="0" rIns="0" bIns="0" rtlCol="0"/>
          <a:lstStyle/>
          <a:p>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68"/>
            <a:ext cx="9460230" cy="659158"/>
          </a:xfrm>
        </p:spPr>
        <p:txBody>
          <a:bodyPr>
            <a:noAutofit/>
          </a:bodyPr>
          <a:lstStyle/>
          <a:p>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2. Christmas</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r>
              <a:rPr lang="en-IN" sz="2800" b="1" dirty="0" smtClean="0"/>
              <a:t/>
            </a:r>
            <a:br>
              <a:rPr lang="en-IN" sz="2800" b="1" dirty="0" smtClean="0"/>
            </a:br>
            <a:endParaRPr lang="en-IN" sz="2800" b="1" dirty="0"/>
          </a:p>
        </p:txBody>
      </p:sp>
      <p:pic>
        <p:nvPicPr>
          <p:cNvPr id="5" name="Content Placeholder 4" descr="Church_of_the_Immaculate_Conception,_Panjim_Goa_20180914111214.jfif"/>
          <p:cNvPicPr>
            <a:picLocks noGrp="1" noChangeAspect="1"/>
          </p:cNvPicPr>
          <p:nvPr>
            <p:ph idx="1"/>
          </p:nvPr>
        </p:nvPicPr>
        <p:blipFill>
          <a:blip r:embed="rId2"/>
          <a:stretch>
            <a:fillRect/>
          </a:stretch>
        </p:blipFill>
        <p:spPr>
          <a:xfrm>
            <a:off x="2019300" y="1765300"/>
            <a:ext cx="6654800" cy="4991100"/>
          </a:xfr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half" idx="4294967295"/>
          </p:nvPr>
        </p:nvSpPr>
        <p:spPr>
          <a:xfrm>
            <a:off x="534670" y="924352"/>
            <a:ext cx="9891395" cy="1221873"/>
          </a:xfrm>
          <a:prstGeom prst="rect">
            <a:avLst/>
          </a:prstGeom>
        </p:spPr>
        <p:txBody>
          <a:bodyPr lIns="104286" tIns="52144" rIns="104286" bIns="52144">
            <a:normAutofit/>
          </a:bodyPr>
          <a:lstStyle/>
          <a:p>
            <a:pPr algn="just"/>
            <a:endParaRPr lang="en-IN" sz="2700" b="1" dirty="0"/>
          </a:p>
        </p:txBody>
      </p:sp>
      <p:pic>
        <p:nvPicPr>
          <p:cNvPr id="5" name="Picture 4" descr="slider_03.jpg"/>
          <p:cNvPicPr>
            <a:picLocks noChangeAspect="1"/>
          </p:cNvPicPr>
          <p:nvPr/>
        </p:nvPicPr>
        <p:blipFill>
          <a:blip r:embed="rId2"/>
          <a:stretch>
            <a:fillRect/>
          </a:stretch>
        </p:blipFill>
        <p:spPr>
          <a:xfrm>
            <a:off x="0" y="0"/>
            <a:ext cx="10693400" cy="7562850"/>
          </a:xfrm>
          <a:prstGeom prst="rect">
            <a:avLst/>
          </a:prstGeo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67"/>
            <a:ext cx="9688830" cy="1421158"/>
          </a:xfrm>
        </p:spPr>
        <p:txBody>
          <a:bodyPr>
            <a:noAutofit/>
          </a:bodyPr>
          <a:lstStyle/>
          <a:p>
            <a:pPr algn="l"/>
            <a:r>
              <a:rPr lang="en-IN" sz="2400" dirty="0" smtClean="0"/>
              <a:t/>
            </a:r>
            <a:br>
              <a:rPr lang="en-IN" sz="2400" dirty="0" smtClean="0"/>
            </a:br>
            <a:r>
              <a:rPr lang="en-IN" sz="2400" dirty="0" smtClean="0"/>
              <a:t/>
            </a:r>
            <a:br>
              <a:rPr lang="en-IN" sz="2400" dirty="0" smtClean="0"/>
            </a:br>
            <a:r>
              <a:rPr lang="en-IN" sz="2400" dirty="0" smtClean="0"/>
              <a:t/>
            </a:r>
            <a:br>
              <a:rPr lang="en-IN" sz="2400" dirty="0" smtClean="0"/>
            </a:br>
            <a:r>
              <a:rPr lang="en-IN" sz="2400" dirty="0" smtClean="0"/>
              <a:t/>
            </a:r>
            <a:br>
              <a:rPr lang="en-IN" sz="2400" dirty="0" smtClean="0"/>
            </a:br>
            <a:r>
              <a:rPr lang="en-IN" sz="2400" dirty="0" smtClean="0"/>
              <a:t/>
            </a:r>
            <a:br>
              <a:rPr lang="en-IN" sz="2400" dirty="0" smtClean="0"/>
            </a:br>
            <a:r>
              <a:rPr lang="en-IN" sz="2400" dirty="0" smtClean="0"/>
              <a:t/>
            </a:r>
            <a:br>
              <a:rPr lang="en-IN" sz="2400" dirty="0" smtClean="0"/>
            </a:br>
            <a:r>
              <a:rPr lang="en-IN" sz="2400" dirty="0" smtClean="0"/>
              <a:t>Known for its excellent beaches and legendary nightlife, perhaps Goa is the best place to celebrate Christmas in India. With its Portuguese legacy and Catholic population, Christmas here is celebrated with a gripping fervour. </a:t>
            </a:r>
            <a:r>
              <a:rPr lang="en-IN" sz="2400" dirty="0" smtClean="0"/>
              <a:t/>
            </a:r>
            <a:br>
              <a:rPr lang="en-IN" sz="2400" dirty="0" smtClean="0"/>
            </a:br>
            <a:r>
              <a:rPr lang="en-IN" sz="2400" dirty="0" smtClean="0"/>
              <a:t/>
            </a:r>
            <a:br>
              <a:rPr lang="en-IN" sz="2400" dirty="0" smtClean="0"/>
            </a:br>
            <a:r>
              <a:rPr lang="en-IN" sz="2400" dirty="0" smtClean="0"/>
              <a:t>The </a:t>
            </a:r>
            <a:r>
              <a:rPr lang="en-IN" sz="2400" dirty="0" smtClean="0"/>
              <a:t>celebrations, decorations and the carols everywhere an unforgettable ode to </a:t>
            </a:r>
            <a:r>
              <a:rPr lang="en-IN" sz="2400" dirty="0" smtClean="0"/>
              <a:t>the </a:t>
            </a:r>
            <a:r>
              <a:rPr lang="en-IN" sz="2400" dirty="0" smtClean="0"/>
              <a:t>eyes. The best part about Christmas in Goa is the cold evening breeze that gets the friends, families and communities together to celebrate the festival of goodwill and </a:t>
            </a:r>
            <a:r>
              <a:rPr lang="en-IN" sz="2400" dirty="0" smtClean="0"/>
              <a:t>prosperity.</a:t>
            </a:r>
            <a:r>
              <a:rPr lang="en-IN" sz="2400" dirty="0" smtClean="0"/>
              <a:t/>
            </a:r>
            <a:br>
              <a:rPr lang="en-IN" sz="2400" dirty="0" smtClean="0"/>
            </a:br>
            <a:endParaRPr lang="en-IN" sz="2400" dirty="0"/>
          </a:p>
        </p:txBody>
      </p:sp>
      <p:sp>
        <p:nvSpPr>
          <p:cNvPr id="3" name="Content Placeholder 2"/>
          <p:cNvSpPr>
            <a:spLocks noGrp="1"/>
          </p:cNvSpPr>
          <p:nvPr>
            <p:ph idx="1"/>
          </p:nvPr>
        </p:nvSpPr>
        <p:spPr>
          <a:xfrm>
            <a:off x="698500" y="3629025"/>
            <a:ext cx="9460230" cy="3126774"/>
          </a:xfrm>
        </p:spPr>
        <p:txBody>
          <a:bodyPr>
            <a:normAutofit/>
          </a:bodyPr>
          <a:lstStyle/>
          <a:p>
            <a:pPr algn="just">
              <a:buNone/>
            </a:pPr>
            <a:r>
              <a:rPr lang="en-IN" sz="2400" dirty="0" smtClean="0">
                <a:latin typeface="+mj-lt"/>
              </a:rPr>
              <a:t>The </a:t>
            </a:r>
            <a:r>
              <a:rPr lang="en-IN" sz="2400" dirty="0" smtClean="0">
                <a:latin typeface="+mj-lt"/>
              </a:rPr>
              <a:t>churches and homes are decorated with beautiful lights and poinsettia flowers friends get together for a sumptuous meal. Children sing Christmas carol late into the night and brightening up the lives of every home around. People of all ages line up at the churches to take part in midnight mass. Christmas is very famous in this tropical land and it attracts thousands of tourists from different part of the country and abroad to its shore who come to witness this festival in Goa in all its colours</a:t>
            </a:r>
            <a:endParaRPr lang="en-IN" sz="2400" dirty="0">
              <a:latin typeface="+mj-lt"/>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3600" b="1" dirty="0" smtClean="0"/>
              <a:t> 3.Feast of Saint Francis Xavier</a:t>
            </a:r>
            <a:br>
              <a:rPr lang="en-IN" sz="3600" b="1" dirty="0" smtClean="0"/>
            </a:br>
            <a:endParaRPr lang="en-IN" sz="3600" b="1" dirty="0"/>
          </a:p>
        </p:txBody>
      </p:sp>
      <p:pic>
        <p:nvPicPr>
          <p:cNvPr id="4" name="Content Placeholder 3" descr="oldgoa_20180409162346.jpg"/>
          <p:cNvPicPr>
            <a:picLocks noGrp="1" noChangeAspect="1"/>
          </p:cNvPicPr>
          <p:nvPr>
            <p:ph idx="1"/>
          </p:nvPr>
        </p:nvPicPr>
        <p:blipFill>
          <a:blip r:embed="rId2"/>
          <a:stretch>
            <a:fillRect/>
          </a:stretch>
        </p:blipFill>
        <p:spPr>
          <a:xfrm>
            <a:off x="2171700" y="2216150"/>
            <a:ext cx="6350000" cy="4089400"/>
          </a:xfrm>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41300" y="276225"/>
            <a:ext cx="9917430" cy="3124200"/>
          </a:xfrm>
        </p:spPr>
        <p:txBody>
          <a:bodyPr>
            <a:noAutofit/>
          </a:bodyPr>
          <a:lstStyle/>
          <a:p>
            <a:pPr algn="l"/>
            <a:r>
              <a:rPr lang="en-IN" sz="2400" dirty="0" smtClean="0"/>
              <a:t/>
            </a:r>
            <a:br>
              <a:rPr lang="en-IN" sz="2400" dirty="0" smtClean="0"/>
            </a:br>
            <a:r>
              <a:rPr lang="en-IN" sz="2400" dirty="0" smtClean="0"/>
              <a:t/>
            </a:r>
            <a:br>
              <a:rPr lang="en-IN" sz="2400" dirty="0" smtClean="0"/>
            </a:br>
            <a:r>
              <a:rPr lang="en-IN" sz="2400" dirty="0" smtClean="0"/>
              <a:t>This renowned festival in Goa is carried out to honour the death of Saint Xavier, popularly known as '</a:t>
            </a:r>
            <a:r>
              <a:rPr lang="en-IN" sz="2400" dirty="0" err="1" smtClean="0"/>
              <a:t>Goencho</a:t>
            </a:r>
            <a:r>
              <a:rPr lang="en-IN" sz="2400" dirty="0" smtClean="0"/>
              <a:t> </a:t>
            </a:r>
            <a:r>
              <a:rPr lang="en-IN" sz="2400" dirty="0" err="1" smtClean="0"/>
              <a:t>Saib</a:t>
            </a:r>
            <a:r>
              <a:rPr lang="en-IN" sz="2400" dirty="0" smtClean="0"/>
              <a:t>' (Lord of Goa) by locals. He was a tremendous Catholic missionary born in 1507 and came to India with the Portuguese Viceroy of Goa in 1543. His primary task was to preach the religion of Christianity and the Gospel of Jesus to the people of Goa, Spice Islands, </a:t>
            </a:r>
            <a:r>
              <a:rPr lang="en-IN" sz="2400" dirty="0" smtClean="0">
                <a:hlinkClick r:id="rId2"/>
              </a:rPr>
              <a:t>Japan</a:t>
            </a:r>
            <a:r>
              <a:rPr lang="en-IN" sz="2400" dirty="0" smtClean="0"/>
              <a:t> and </a:t>
            </a:r>
            <a:r>
              <a:rPr lang="en-IN" sz="2400" dirty="0" smtClean="0">
                <a:hlinkClick r:id="rId3"/>
              </a:rPr>
              <a:t>China</a:t>
            </a:r>
            <a:r>
              <a:rPr lang="en-IN" sz="2400" dirty="0" smtClean="0"/>
              <a:t> among other Asian countries. He died on 2nd December 1552, in the </a:t>
            </a:r>
            <a:r>
              <a:rPr lang="en-IN" sz="2400" dirty="0" err="1" smtClean="0"/>
              <a:t>Sancian</a:t>
            </a:r>
            <a:r>
              <a:rPr lang="en-IN" sz="2400" dirty="0" smtClean="0"/>
              <a:t> island, about 10 kilometres from the mainland of China.</a:t>
            </a:r>
            <a:br>
              <a:rPr lang="en-IN" sz="2400" dirty="0" smtClean="0"/>
            </a:br>
            <a:endParaRPr lang="en-IN" sz="2400" dirty="0"/>
          </a:p>
        </p:txBody>
      </p:sp>
      <p:sp>
        <p:nvSpPr>
          <p:cNvPr id="3" name="Content Placeholder 2"/>
          <p:cNvSpPr>
            <a:spLocks noGrp="1"/>
          </p:cNvSpPr>
          <p:nvPr>
            <p:ph idx="1"/>
          </p:nvPr>
        </p:nvSpPr>
        <p:spPr>
          <a:xfrm>
            <a:off x="241300" y="3476624"/>
            <a:ext cx="9917430" cy="4086225"/>
          </a:xfrm>
        </p:spPr>
        <p:txBody>
          <a:bodyPr>
            <a:noAutofit/>
          </a:bodyPr>
          <a:lstStyle/>
          <a:p>
            <a:pPr>
              <a:buNone/>
            </a:pPr>
            <a:r>
              <a:rPr lang="en-IN" sz="2400" b="1" dirty="0" smtClean="0"/>
              <a:t>Celebrations</a:t>
            </a:r>
          </a:p>
          <a:p>
            <a:pPr algn="just">
              <a:buNone/>
            </a:pPr>
            <a:r>
              <a:rPr lang="en-IN" sz="2400" dirty="0" smtClean="0"/>
              <a:t>This religious festival of Goa is celebrated for nine days, starting on 3rd or 4</a:t>
            </a:r>
            <a:r>
              <a:rPr lang="en-IN" sz="2400" baseline="30000" dirty="0" smtClean="0"/>
              <a:t>th</a:t>
            </a:r>
            <a:endParaRPr lang="en-IN" sz="2400" dirty="0" smtClean="0"/>
          </a:p>
          <a:p>
            <a:pPr algn="just">
              <a:buNone/>
            </a:pPr>
            <a:r>
              <a:rPr lang="en-IN" sz="2400" dirty="0" smtClean="0"/>
              <a:t>December. During the celebrations, hundreds of devotees from all over the</a:t>
            </a:r>
          </a:p>
          <a:p>
            <a:pPr algn="just">
              <a:buNone/>
            </a:pPr>
            <a:r>
              <a:rPr lang="en-IN" sz="2400" dirty="0" smtClean="0"/>
              <a:t>state, the country as well as the world flock Goa to offer their prayers to St.</a:t>
            </a:r>
          </a:p>
          <a:p>
            <a:pPr algn="just">
              <a:buNone/>
            </a:pPr>
            <a:r>
              <a:rPr lang="en-IN" sz="2400" dirty="0" smtClean="0"/>
              <a:t>Francis. Huge arrangements of food and drinks are made available to the</a:t>
            </a:r>
          </a:p>
          <a:p>
            <a:pPr algn="just">
              <a:buNone/>
            </a:pPr>
            <a:r>
              <a:rPr lang="en-IN" sz="2400" dirty="0" smtClean="0"/>
              <a:t>public, and the park outside the church turns into a picnic spot, with everyone</a:t>
            </a:r>
          </a:p>
          <a:p>
            <a:pPr algn="just">
              <a:buNone/>
            </a:pPr>
            <a:r>
              <a:rPr lang="en-IN" sz="2400" dirty="0" smtClean="0"/>
              <a:t>socialising and engaging in various fun activities. Church services begin as</a:t>
            </a:r>
          </a:p>
          <a:p>
            <a:pPr algn="just">
              <a:buNone/>
            </a:pPr>
            <a:r>
              <a:rPr lang="en-IN" sz="2400" dirty="0" smtClean="0"/>
              <a:t>early as 4:00 AM and people mark their presence to honour this legendary</a:t>
            </a:r>
          </a:p>
          <a:p>
            <a:pPr algn="just">
              <a:buNone/>
            </a:pPr>
            <a:r>
              <a:rPr lang="en-IN" sz="2400" dirty="0" smtClean="0"/>
              <a:t>soul.</a:t>
            </a:r>
          </a:p>
          <a:p>
            <a:pPr>
              <a:buNone/>
            </a:pPr>
            <a:endParaRPr lang="en-IN" sz="2400" dirty="0" smtClean="0"/>
          </a:p>
          <a:p>
            <a:r>
              <a:rPr lang="en-IN" sz="2400" dirty="0" smtClean="0"/>
              <a:t/>
            </a:r>
            <a:br>
              <a:rPr lang="en-IN" sz="2400" dirty="0" smtClean="0"/>
            </a:br>
            <a:endParaRPr lang="en-IN" sz="2400"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74700" y="302868"/>
            <a:ext cx="9384030" cy="811558"/>
          </a:xfrm>
        </p:spPr>
        <p:txBody>
          <a:bodyPr>
            <a:noAutofit/>
          </a:bodyPr>
          <a:lstStyle/>
          <a:p>
            <a:pPr algn="l"/>
            <a:r>
              <a:rPr lang="en-IN" sz="3600" b="1" dirty="0" smtClean="0"/>
              <a:t/>
            </a:r>
            <a:br>
              <a:rPr lang="en-IN" sz="3600" b="1" dirty="0" smtClean="0"/>
            </a:br>
            <a:r>
              <a:rPr lang="en-IN" sz="3600" b="1" dirty="0" smtClean="0"/>
              <a:t/>
            </a:r>
            <a:br>
              <a:rPr lang="en-IN" sz="3600" b="1" dirty="0" smtClean="0"/>
            </a:br>
            <a:r>
              <a:rPr lang="en-IN" sz="3600" b="1" dirty="0" smtClean="0"/>
              <a:t>              4.Three Kings Feast</a:t>
            </a:r>
            <a:br>
              <a:rPr lang="en-IN" sz="3600" b="1" dirty="0" smtClean="0"/>
            </a:br>
            <a:r>
              <a:rPr lang="en-IN" sz="3600" b="1" dirty="0" smtClean="0"/>
              <a:t/>
            </a:r>
            <a:br>
              <a:rPr lang="en-IN" sz="3600" b="1" dirty="0" smtClean="0"/>
            </a:br>
            <a:endParaRPr lang="en-IN" sz="3600" b="1" dirty="0"/>
          </a:p>
        </p:txBody>
      </p:sp>
      <p:pic>
        <p:nvPicPr>
          <p:cNvPr id="4" name="Content Placeholder 3" descr="23919311100_676ac93346_o_20191126131439.jpg"/>
          <p:cNvPicPr>
            <a:picLocks noGrp="1" noChangeAspect="1"/>
          </p:cNvPicPr>
          <p:nvPr>
            <p:ph idx="1"/>
          </p:nvPr>
        </p:nvPicPr>
        <p:blipFill>
          <a:blip r:embed="rId2"/>
          <a:stretch>
            <a:fillRect/>
          </a:stretch>
        </p:blipFill>
        <p:spPr>
          <a:xfrm>
            <a:off x="1536700" y="2117725"/>
            <a:ext cx="7620000" cy="4286250"/>
          </a:xfr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3700" y="302867"/>
            <a:ext cx="9765030" cy="2945158"/>
          </a:xfrm>
        </p:spPr>
        <p:txBody>
          <a:bodyPr>
            <a:noAutofit/>
          </a:bodyPr>
          <a:lstStyle/>
          <a:p>
            <a:pPr algn="just"/>
            <a:r>
              <a:rPr lang="en-IN" sz="2400" dirty="0" smtClean="0"/>
              <a:t>One of the most popular festivals of Goa is the Three Kings Feast. Organized and enjoyed by Christians and non-Christians alike, this festival is celebrated in the village of </a:t>
            </a:r>
            <a:r>
              <a:rPr lang="en-IN" sz="2400" dirty="0" err="1" smtClean="0"/>
              <a:t>Verem</a:t>
            </a:r>
            <a:r>
              <a:rPr lang="en-IN" sz="2400" dirty="0" smtClean="0"/>
              <a:t> in North Goa and </a:t>
            </a:r>
            <a:r>
              <a:rPr lang="en-IN" sz="2400" dirty="0" err="1" smtClean="0"/>
              <a:t>Cansaulim</a:t>
            </a:r>
            <a:r>
              <a:rPr lang="en-IN" sz="2400" dirty="0" smtClean="0"/>
              <a:t>, </a:t>
            </a:r>
            <a:r>
              <a:rPr lang="en-IN" sz="2400" dirty="0" err="1" smtClean="0"/>
              <a:t>Chandor</a:t>
            </a:r>
            <a:r>
              <a:rPr lang="en-IN" sz="2400" dirty="0" smtClean="0"/>
              <a:t> in South Goa</a:t>
            </a:r>
            <a:r>
              <a:rPr lang="en-IN" sz="2400" dirty="0" smtClean="0"/>
              <a:t>. </a:t>
            </a:r>
            <a:r>
              <a:rPr lang="en-IN" sz="2400" dirty="0" smtClean="0"/>
              <a:t>This feast is dedicated to The Lady of Mount- Virgin Mother Mary with infant Jesus in her lap, who is believed to be the protector of people and is worshipped as the Goddess of fertility. The celebrations take place for nine days and are held in the century-old chapel of </a:t>
            </a:r>
            <a:r>
              <a:rPr lang="en-IN" sz="2400" dirty="0" err="1" smtClean="0"/>
              <a:t>Nossa</a:t>
            </a:r>
            <a:r>
              <a:rPr lang="en-IN" sz="2400" dirty="0" smtClean="0"/>
              <a:t> </a:t>
            </a:r>
            <a:r>
              <a:rPr lang="en-IN" sz="2400" dirty="0" err="1" smtClean="0"/>
              <a:t>Senhora</a:t>
            </a:r>
            <a:r>
              <a:rPr lang="en-IN" sz="2400" dirty="0" smtClean="0"/>
              <a:t> dos </a:t>
            </a:r>
            <a:r>
              <a:rPr lang="en-IN" sz="2400" dirty="0" err="1" smtClean="0"/>
              <a:t>Remidos</a:t>
            </a:r>
            <a:r>
              <a:rPr lang="en-IN" sz="2400" dirty="0" smtClean="0"/>
              <a:t> or Our Lady of Cures.</a:t>
            </a:r>
            <a:endParaRPr lang="en-IN" sz="2400" dirty="0"/>
          </a:p>
        </p:txBody>
      </p:sp>
      <p:sp>
        <p:nvSpPr>
          <p:cNvPr id="3" name="Content Placeholder 2"/>
          <p:cNvSpPr>
            <a:spLocks noGrp="1"/>
          </p:cNvSpPr>
          <p:nvPr>
            <p:ph idx="1"/>
          </p:nvPr>
        </p:nvSpPr>
        <p:spPr>
          <a:xfrm>
            <a:off x="469900" y="3324224"/>
            <a:ext cx="10223500" cy="3886201"/>
          </a:xfrm>
        </p:spPr>
        <p:txBody>
          <a:bodyPr>
            <a:noAutofit/>
          </a:bodyPr>
          <a:lstStyle/>
          <a:p>
            <a:pPr>
              <a:buNone/>
            </a:pPr>
            <a:r>
              <a:rPr lang="en-IN" sz="2300" b="1" dirty="0" smtClean="0"/>
              <a:t>Celebrations</a:t>
            </a:r>
          </a:p>
          <a:p>
            <a:pPr algn="just">
              <a:buNone/>
            </a:pPr>
            <a:r>
              <a:rPr lang="en-IN" sz="2300" dirty="0" smtClean="0">
                <a:latin typeface="Times New Roman" pitchFamily="18" charset="0"/>
                <a:cs typeface="Times New Roman" pitchFamily="18" charset="0"/>
              </a:rPr>
              <a:t>The festival is celebrated with a lot of enthusiasm and</a:t>
            </a:r>
          </a:p>
          <a:p>
            <a:pPr algn="just">
              <a:buNone/>
            </a:pPr>
            <a:r>
              <a:rPr lang="en-IN" sz="2300" dirty="0" smtClean="0">
                <a:latin typeface="Times New Roman" pitchFamily="18" charset="0"/>
                <a:cs typeface="Times New Roman" pitchFamily="18" charset="0"/>
              </a:rPr>
              <a:t>energy, organised by the </a:t>
            </a:r>
            <a:r>
              <a:rPr lang="en-IN" sz="2300" dirty="0" err="1" smtClean="0">
                <a:latin typeface="Times New Roman" pitchFamily="18" charset="0"/>
                <a:cs typeface="Times New Roman" pitchFamily="18" charset="0"/>
              </a:rPr>
              <a:t>Vangodds</a:t>
            </a:r>
            <a:r>
              <a:rPr lang="en-IN" sz="2300" dirty="0" smtClean="0">
                <a:latin typeface="Times New Roman" pitchFamily="18" charset="0"/>
                <a:cs typeface="Times New Roman" pitchFamily="18" charset="0"/>
              </a:rPr>
              <a:t> of the </a:t>
            </a:r>
            <a:r>
              <a:rPr lang="en-IN" sz="2300" dirty="0" err="1" smtClean="0">
                <a:latin typeface="Times New Roman" pitchFamily="18" charset="0"/>
                <a:cs typeface="Times New Roman" pitchFamily="18" charset="0"/>
              </a:rPr>
              <a:t>Gauncars</a:t>
            </a:r>
            <a:r>
              <a:rPr lang="en-IN" sz="2300" dirty="0" smtClean="0">
                <a:latin typeface="Times New Roman" pitchFamily="18" charset="0"/>
                <a:cs typeface="Times New Roman" pitchFamily="18" charset="0"/>
              </a:rPr>
              <a:t> (indigenous </a:t>
            </a:r>
            <a:r>
              <a:rPr lang="en-IN" sz="2300" dirty="0" err="1" smtClean="0">
                <a:latin typeface="Times New Roman" pitchFamily="18" charset="0"/>
                <a:cs typeface="Times New Roman" pitchFamily="18" charset="0"/>
              </a:rPr>
              <a:t>Goans</a:t>
            </a:r>
            <a:r>
              <a:rPr lang="en-IN" sz="2300" dirty="0" smtClean="0">
                <a:latin typeface="Times New Roman" pitchFamily="18" charset="0"/>
                <a:cs typeface="Times New Roman" pitchFamily="18" charset="0"/>
              </a:rPr>
              <a:t>). The</a:t>
            </a:r>
          </a:p>
          <a:p>
            <a:pPr algn="just">
              <a:buNone/>
            </a:pPr>
            <a:r>
              <a:rPr lang="en-IN" sz="2300" dirty="0" smtClean="0">
                <a:latin typeface="Times New Roman" pitchFamily="18" charset="0"/>
                <a:cs typeface="Times New Roman" pitchFamily="18" charset="0"/>
              </a:rPr>
              <a:t>idol of Virgin Mother Mary is decorated with flowers, gold</a:t>
            </a:r>
          </a:p>
          <a:p>
            <a:pPr algn="just">
              <a:buNone/>
            </a:pPr>
            <a:r>
              <a:rPr lang="en-IN" sz="2300" dirty="0" smtClean="0">
                <a:latin typeface="Times New Roman" pitchFamily="18" charset="0"/>
                <a:cs typeface="Times New Roman" pitchFamily="18" charset="0"/>
              </a:rPr>
              <a:t>jewellery, candles, garlands, incense sticks. The isolated hill on which the chapel</a:t>
            </a:r>
          </a:p>
          <a:p>
            <a:pPr algn="just">
              <a:buNone/>
            </a:pPr>
            <a:r>
              <a:rPr lang="en-IN" sz="2300" dirty="0" smtClean="0">
                <a:latin typeface="Times New Roman" pitchFamily="18" charset="0"/>
                <a:cs typeface="Times New Roman" pitchFamily="18" charset="0"/>
              </a:rPr>
              <a:t>is situated finds its significance for this one event throughout the year. A large</a:t>
            </a:r>
          </a:p>
          <a:p>
            <a:pPr algn="just">
              <a:buNone/>
            </a:pPr>
            <a:r>
              <a:rPr lang="en-IN" sz="2300" dirty="0" smtClean="0">
                <a:latin typeface="Times New Roman" pitchFamily="18" charset="0"/>
                <a:cs typeface="Times New Roman" pitchFamily="18" charset="0"/>
              </a:rPr>
              <a:t>number of people climb up the steep hill to recite the Rosary for the lady of the</a:t>
            </a:r>
          </a:p>
          <a:p>
            <a:pPr algn="just">
              <a:buNone/>
            </a:pPr>
            <a:r>
              <a:rPr lang="en-IN" sz="2300" dirty="0" smtClean="0">
                <a:latin typeface="Times New Roman" pitchFamily="18" charset="0"/>
                <a:cs typeface="Times New Roman" pitchFamily="18" charset="0"/>
              </a:rPr>
              <a:t>blue mantle and attend the mass music dance party are carried out for nine</a:t>
            </a:r>
          </a:p>
          <a:p>
            <a:pPr algn="just">
              <a:buNone/>
            </a:pPr>
            <a:r>
              <a:rPr lang="en-IN" sz="2300" dirty="0" smtClean="0">
                <a:latin typeface="Times New Roman" pitchFamily="18" charset="0"/>
                <a:cs typeface="Times New Roman" pitchFamily="18" charset="0"/>
              </a:rPr>
              <a:t>days till the events concluded on January 6 in the Epiphany.</a:t>
            </a:r>
            <a:endParaRPr lang="en-IN" sz="2300" dirty="0">
              <a:latin typeface="Times New Roman" pitchFamily="18" charset="0"/>
              <a:cs typeface="Times New Roman" pitchFamily="18"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9900" y="885825"/>
            <a:ext cx="9753600" cy="6001643"/>
          </a:xfrm>
          <a:prstGeom prst="rect">
            <a:avLst/>
          </a:prstGeom>
        </p:spPr>
        <p:txBody>
          <a:bodyPr wrap="square">
            <a:spAutoFit/>
          </a:bodyPr>
          <a:lstStyle/>
          <a:p>
            <a:pPr marL="457200" indent="-457200" algn="just">
              <a:buFont typeface="Arial" pitchFamily="34" charset="0"/>
              <a:buChar char="•"/>
            </a:pPr>
            <a:r>
              <a:rPr lang="en-IN" sz="2400" dirty="0" smtClean="0"/>
              <a:t>The last day of the festival is perhaps the most important. </a:t>
            </a:r>
            <a:endParaRPr lang="en-IN" sz="2400" dirty="0" smtClean="0"/>
          </a:p>
          <a:p>
            <a:pPr marL="457200" indent="-457200" algn="just">
              <a:buFont typeface="Arial" pitchFamily="34" charset="0"/>
              <a:buChar char="•"/>
            </a:pPr>
            <a:endParaRPr lang="en-IN" sz="2400" dirty="0" smtClean="0"/>
          </a:p>
          <a:p>
            <a:pPr marL="457200" indent="-457200" algn="just">
              <a:buFont typeface="Arial" pitchFamily="34" charset="0"/>
              <a:buChar char="•"/>
            </a:pPr>
            <a:r>
              <a:rPr lang="en-IN" sz="2400" dirty="0" smtClean="0"/>
              <a:t>Three </a:t>
            </a:r>
            <a:r>
              <a:rPr lang="en-IN" sz="2400" dirty="0" smtClean="0"/>
              <a:t>boys aged between 8 to 12 from the three villages are chosen to represent The Three Kings. They ride on horsebacks - each on a separate, traditional path called Paz and meet at some distance away from the chapel of our lady of remedies on top of the hill at </a:t>
            </a:r>
            <a:r>
              <a:rPr lang="en-IN" sz="2400" dirty="0" err="1" smtClean="0"/>
              <a:t>Cuelim</a:t>
            </a:r>
            <a:r>
              <a:rPr lang="en-IN" sz="2400" dirty="0" smtClean="0"/>
              <a:t>. </a:t>
            </a:r>
            <a:endParaRPr lang="en-IN" sz="2400" dirty="0" smtClean="0"/>
          </a:p>
          <a:p>
            <a:pPr marL="457200" indent="-457200" algn="just">
              <a:buFont typeface="Arial" pitchFamily="34" charset="0"/>
              <a:buChar char="•"/>
            </a:pPr>
            <a:endParaRPr lang="en-IN" sz="2400" dirty="0" smtClean="0"/>
          </a:p>
          <a:p>
            <a:pPr marL="457200" indent="-457200" algn="just">
              <a:buFont typeface="Arial" pitchFamily="34" charset="0"/>
              <a:buChar char="•"/>
            </a:pPr>
            <a:r>
              <a:rPr lang="en-IN" sz="2400" dirty="0" smtClean="0"/>
              <a:t>The </a:t>
            </a:r>
            <a:r>
              <a:rPr lang="en-IN" sz="2400" dirty="0" smtClean="0"/>
              <a:t>boys are dressed as proper royalty in king's robe with jewellery, crowns and gifts of gold frankincense and myrrh. The kings together offer prayer to the lady of the mount and attend a High Mass at 12:00 PM on the hilltop, which is accompanied by sounds of choirs and footsteps in succession</a:t>
            </a:r>
            <a:r>
              <a:rPr lang="en-IN" sz="2400" dirty="0" smtClean="0"/>
              <a:t>.</a:t>
            </a:r>
          </a:p>
          <a:p>
            <a:pPr marL="457200" indent="-457200" algn="just">
              <a:buFont typeface="Arial" pitchFamily="34" charset="0"/>
              <a:buChar char="•"/>
            </a:pPr>
            <a:endParaRPr lang="en-IN" sz="2400" dirty="0" smtClean="0"/>
          </a:p>
          <a:p>
            <a:pPr marL="457200" indent="-457200" algn="just">
              <a:buFont typeface="Arial" pitchFamily="34" charset="0"/>
              <a:buChar char="•"/>
            </a:pPr>
            <a:r>
              <a:rPr lang="en-IN" sz="2400" dirty="0" smtClean="0"/>
              <a:t> </a:t>
            </a:r>
            <a:r>
              <a:rPr lang="en-IN" sz="2400" dirty="0" smtClean="0"/>
              <a:t>A little boy beating a kettle drum lead the kings who are followed by happy crowd. The Three Kings then place the gifts infant of the Statue of baby Jesus.</a:t>
            </a:r>
            <a:endParaRPr lang="en-IN" sz="24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4670" y="302868"/>
            <a:ext cx="9460230" cy="659158"/>
          </a:xfrm>
        </p:spPr>
        <p:txBody>
          <a:bodyPr>
            <a:normAutofit fontScale="90000"/>
          </a:bodyPr>
          <a:lstStyle/>
          <a:p>
            <a:pPr algn="l"/>
            <a:r>
              <a:rPr lang="en-IN" sz="3600" b="1" dirty="0" smtClean="0"/>
              <a:t>                                   </a:t>
            </a:r>
            <a:br>
              <a:rPr lang="en-IN" sz="3600" b="1" dirty="0" smtClean="0"/>
            </a:br>
            <a:r>
              <a:rPr lang="en-IN" sz="3600" b="1" dirty="0" smtClean="0"/>
              <a:t>                                        5.</a:t>
            </a:r>
            <a:r>
              <a:rPr lang="en-IN" sz="3600" b="1" u="sng" dirty="0" smtClean="0"/>
              <a:t>Shigmo</a:t>
            </a:r>
            <a:r>
              <a:rPr lang="en-IN" b="1" dirty="0" smtClean="0"/>
              <a:t/>
            </a:r>
            <a:br>
              <a:rPr lang="en-IN" b="1" dirty="0" smtClean="0"/>
            </a:br>
            <a:endParaRPr lang="en-IN" b="1" dirty="0"/>
          </a:p>
        </p:txBody>
      </p:sp>
      <p:pic>
        <p:nvPicPr>
          <p:cNvPr id="3" name="Picture 2" descr="10bmShigmofestival_20180409162529.jpeg"/>
          <p:cNvPicPr>
            <a:picLocks noChangeAspect="1"/>
          </p:cNvPicPr>
          <p:nvPr/>
        </p:nvPicPr>
        <p:blipFill>
          <a:blip r:embed="rId2"/>
          <a:stretch>
            <a:fillRect/>
          </a:stretch>
        </p:blipFill>
        <p:spPr>
          <a:xfrm>
            <a:off x="1155700" y="987425"/>
            <a:ext cx="8534400" cy="568960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9900" y="581025"/>
            <a:ext cx="10058400" cy="9571851"/>
          </a:xfrm>
          <a:prstGeom prst="rect">
            <a:avLst/>
          </a:prstGeom>
        </p:spPr>
        <p:txBody>
          <a:bodyPr wrap="square">
            <a:spAutoFit/>
          </a:bodyPr>
          <a:lstStyle/>
          <a:p>
            <a:r>
              <a:rPr lang="en-IN" sz="2200" b="1" dirty="0" err="1" smtClean="0">
                <a:solidFill>
                  <a:schemeClr val="accent1">
                    <a:lumMod val="75000"/>
                  </a:schemeClr>
                </a:solidFill>
              </a:rPr>
              <a:t>Shigmo</a:t>
            </a:r>
            <a:r>
              <a:rPr lang="en-IN" sz="2200" b="1" dirty="0" smtClean="0">
                <a:solidFill>
                  <a:schemeClr val="accent1">
                    <a:lumMod val="75000"/>
                  </a:schemeClr>
                </a:solidFill>
              </a:rPr>
              <a:t> or </a:t>
            </a:r>
            <a:r>
              <a:rPr lang="en-IN" sz="2200" b="1" dirty="0" err="1" smtClean="0">
                <a:solidFill>
                  <a:schemeClr val="accent1">
                    <a:lumMod val="75000"/>
                  </a:schemeClr>
                </a:solidFill>
              </a:rPr>
              <a:t>Shishirotsava</a:t>
            </a:r>
            <a:r>
              <a:rPr lang="en-IN" sz="2200" b="1" dirty="0" smtClean="0">
                <a:solidFill>
                  <a:schemeClr val="accent1">
                    <a:lumMod val="75000"/>
                  </a:schemeClr>
                </a:solidFill>
              </a:rPr>
              <a:t> </a:t>
            </a:r>
            <a:r>
              <a:rPr lang="en-IN" sz="2200" dirty="0" smtClean="0"/>
              <a:t>is a significant festival of the Hindu community in the state of Goa. </a:t>
            </a:r>
            <a:r>
              <a:rPr lang="en-IN" sz="2200" dirty="0" err="1" smtClean="0"/>
              <a:t>Sigmo</a:t>
            </a:r>
            <a:r>
              <a:rPr lang="en-IN" sz="2200" dirty="0" smtClean="0"/>
              <a:t> is a Konkani word derived from the </a:t>
            </a:r>
            <a:r>
              <a:rPr lang="en-IN" sz="2200" dirty="0" err="1" smtClean="0"/>
              <a:t>Prakrit</a:t>
            </a:r>
            <a:r>
              <a:rPr lang="en-IN" sz="2200" dirty="0" smtClean="0"/>
              <a:t> word </a:t>
            </a:r>
            <a:r>
              <a:rPr lang="en-IN" sz="2200" dirty="0" err="1" smtClean="0"/>
              <a:t>Suggimaho</a:t>
            </a:r>
            <a:r>
              <a:rPr lang="en-IN" sz="2200" dirty="0" smtClean="0"/>
              <a:t> and the Sanskrit word </a:t>
            </a:r>
            <a:r>
              <a:rPr lang="en-IN" sz="2200" dirty="0" err="1" smtClean="0"/>
              <a:t>Sugrishmaka</a:t>
            </a:r>
            <a:r>
              <a:rPr lang="en-IN" sz="2200" dirty="0" smtClean="0"/>
              <a:t>. This is a spring festival celebrated around March every year. However, since the dates are connected to the Hindu lunar calendar, its dates vary according to the Gregorian calendar. This festival has two variations: </a:t>
            </a:r>
            <a:r>
              <a:rPr lang="en-IN" sz="2200" dirty="0" err="1" smtClean="0"/>
              <a:t>Dhakto</a:t>
            </a:r>
            <a:r>
              <a:rPr lang="en-IN" sz="2200" dirty="0" smtClean="0"/>
              <a:t> </a:t>
            </a:r>
            <a:r>
              <a:rPr lang="en-IN" sz="2200" dirty="0" err="1" smtClean="0"/>
              <a:t>Shigmo</a:t>
            </a:r>
            <a:r>
              <a:rPr lang="en-IN" sz="2200" dirty="0" smtClean="0"/>
              <a:t> and </a:t>
            </a:r>
            <a:r>
              <a:rPr lang="en-IN" sz="2200" dirty="0" err="1" smtClean="0"/>
              <a:t>Vhadlo</a:t>
            </a:r>
            <a:r>
              <a:rPr lang="en-IN" sz="2200" dirty="0" smtClean="0"/>
              <a:t> </a:t>
            </a:r>
            <a:r>
              <a:rPr lang="en-IN" sz="2200" dirty="0" err="1" smtClean="0"/>
              <a:t>Shigmo</a:t>
            </a:r>
            <a:r>
              <a:rPr lang="en-IN" sz="2200" dirty="0" smtClean="0"/>
              <a:t>. </a:t>
            </a:r>
            <a:r>
              <a:rPr lang="en-IN" sz="2200" dirty="0" err="1" smtClean="0"/>
              <a:t>Dhakto</a:t>
            </a:r>
            <a:r>
              <a:rPr lang="en-IN" sz="2200" dirty="0" smtClean="0"/>
              <a:t> or small </a:t>
            </a:r>
            <a:r>
              <a:rPr lang="en-IN" sz="2200" dirty="0" err="1" smtClean="0"/>
              <a:t>Shigmo</a:t>
            </a:r>
            <a:r>
              <a:rPr lang="en-IN" sz="2200" dirty="0" smtClean="0"/>
              <a:t> concerns the farmers the labour class and rural people. </a:t>
            </a:r>
            <a:r>
              <a:rPr lang="en-IN" sz="2200" dirty="0" err="1" smtClean="0"/>
              <a:t>Vhado</a:t>
            </a:r>
            <a:r>
              <a:rPr lang="en-IN" sz="2200" dirty="0" smtClean="0"/>
              <a:t> or big </a:t>
            </a:r>
            <a:r>
              <a:rPr lang="en-IN" sz="2200" dirty="0" err="1" smtClean="0"/>
              <a:t>Shigmo</a:t>
            </a:r>
            <a:r>
              <a:rPr lang="en-IN" sz="2200" dirty="0" smtClean="0"/>
              <a:t> is celebrated on a much larger scale by people of every class and profession.</a:t>
            </a:r>
            <a:endParaRPr lang="en-IN" sz="2000" dirty="0" smtClean="0"/>
          </a:p>
          <a:p>
            <a:endParaRPr lang="en-IN" sz="2000" b="1" dirty="0" smtClean="0"/>
          </a:p>
          <a:p>
            <a:r>
              <a:rPr lang="en-IN" sz="2400" b="1" dirty="0" smtClean="0"/>
              <a:t>Celebrations</a:t>
            </a:r>
            <a:endParaRPr lang="en-IN" sz="2000" b="1" dirty="0" smtClean="0"/>
          </a:p>
          <a:p>
            <a:r>
              <a:rPr lang="en-IN" sz="2000" dirty="0" smtClean="0"/>
              <a:t/>
            </a:r>
            <a:br>
              <a:rPr lang="en-IN" sz="2000" dirty="0" smtClean="0"/>
            </a:br>
            <a:r>
              <a:rPr lang="en-IN" sz="2200" dirty="0" smtClean="0"/>
              <a:t>The </a:t>
            </a:r>
            <a:r>
              <a:rPr lang="en-IN" sz="2200" b="1" dirty="0" err="1" smtClean="0">
                <a:solidFill>
                  <a:srgbClr val="002060"/>
                </a:solidFill>
                <a:hlinkClick r:id="rId2"/>
              </a:rPr>
              <a:t>Shigmo</a:t>
            </a:r>
            <a:r>
              <a:rPr lang="en-IN" sz="2200" b="1" dirty="0" smtClean="0">
                <a:solidFill>
                  <a:srgbClr val="002060"/>
                </a:solidFill>
                <a:hlinkClick r:id="rId2"/>
              </a:rPr>
              <a:t> festival</a:t>
            </a:r>
            <a:r>
              <a:rPr lang="en-IN" sz="2200" b="1" dirty="0" smtClean="0">
                <a:solidFill>
                  <a:srgbClr val="002060"/>
                </a:solidFill>
              </a:rPr>
              <a:t> </a:t>
            </a:r>
            <a:r>
              <a:rPr lang="en-IN" sz="2200" dirty="0" smtClean="0"/>
              <a:t>of Goa is in every essence a Hindu version of a carnival and is a variation of the </a:t>
            </a:r>
            <a:r>
              <a:rPr lang="en-IN" sz="2200" dirty="0" err="1" smtClean="0"/>
              <a:t>Holi</a:t>
            </a:r>
            <a:r>
              <a:rPr lang="en-IN" sz="2200" dirty="0" smtClean="0"/>
              <a:t> festival. The celebrations see a mesmerising side of Goa like no other. The entire state is drenched in a sea of colours and parties on a massive scale. </a:t>
            </a:r>
            <a:r>
              <a:rPr lang="en-IN" sz="2200" dirty="0" err="1" smtClean="0"/>
              <a:t>Shigmo</a:t>
            </a:r>
            <a:r>
              <a:rPr lang="en-IN" sz="2200" dirty="0" smtClean="0"/>
              <a:t> typically displays folk dances, street plays and magnificently built floats that depict scenes from the local and Hindu mythology. People play a vast number of musical instrument like flutes, </a:t>
            </a:r>
            <a:r>
              <a:rPr lang="en-IN" sz="2200" dirty="0" err="1" smtClean="0"/>
              <a:t>dhols</a:t>
            </a:r>
            <a:r>
              <a:rPr lang="en-IN" sz="2200" dirty="0" smtClean="0"/>
              <a:t>, drums, trumpets, etc. Both music and folk dances form a part of the grand parade which begins at </a:t>
            </a:r>
            <a:r>
              <a:rPr lang="en-IN" sz="2200" dirty="0" err="1" smtClean="0"/>
              <a:t>Ponda</a:t>
            </a:r>
            <a:r>
              <a:rPr lang="en-IN" sz="2200" dirty="0" smtClean="0"/>
              <a:t> and proceeds to other places of Goa in the next few days.  </a:t>
            </a:r>
            <a:r>
              <a:rPr lang="en-IN" sz="2000" dirty="0" smtClean="0"/>
              <a:t/>
            </a:r>
            <a:br>
              <a:rPr lang="en-IN" sz="2000" dirty="0" smtClean="0"/>
            </a:br>
            <a:r>
              <a:rPr lang="en-IN" sz="2000" dirty="0" smtClean="0"/>
              <a:t/>
            </a:r>
            <a:br>
              <a:rPr lang="en-IN" sz="2000" dirty="0" smtClean="0"/>
            </a:br>
            <a:endParaRPr lang="en-IN" sz="2000" dirty="0" smtClean="0"/>
          </a:p>
          <a:p>
            <a:endParaRPr lang="en-IN" sz="2000" dirty="0" smtClean="0"/>
          </a:p>
          <a:p>
            <a:endParaRPr lang="en-IN" sz="2000" dirty="0" smtClean="0"/>
          </a:p>
          <a:p>
            <a:endParaRPr lang="en-IN" sz="2000" dirty="0" smtClean="0"/>
          </a:p>
          <a:p>
            <a:endParaRPr lang="en-IN" sz="2000" dirty="0" smtClean="0"/>
          </a:p>
          <a:p>
            <a:endParaRPr lang="en-IN" sz="2000" dirty="0" smtClean="0"/>
          </a:p>
          <a:p>
            <a:endParaRPr lang="en-IN" sz="2000" dirty="0" smtClean="0"/>
          </a:p>
          <a:p>
            <a:endParaRPr lang="en-IN" sz="2000" dirty="0" smtClean="0"/>
          </a:p>
          <a:p>
            <a:endParaRPr lang="en-IN" sz="2000" dirty="0"/>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41300" y="200025"/>
            <a:ext cx="10452100" cy="4154984"/>
          </a:xfrm>
          <a:prstGeom prst="rect">
            <a:avLst/>
          </a:prstGeom>
        </p:spPr>
        <p:txBody>
          <a:bodyPr wrap="square">
            <a:spAutoFit/>
          </a:bodyPr>
          <a:lstStyle/>
          <a:p>
            <a:pPr algn="just">
              <a:buFont typeface="Arial" pitchFamily="34" charset="0"/>
              <a:buChar char="•"/>
            </a:pPr>
            <a:r>
              <a:rPr lang="en-IN" sz="2400" dirty="0" smtClean="0"/>
              <a:t>The celebrations are held for a fortnight, with each day dedicated to a different area. </a:t>
            </a:r>
            <a:endParaRPr lang="en-IN" sz="2400" dirty="0" smtClean="0"/>
          </a:p>
          <a:p>
            <a:pPr algn="just">
              <a:buFont typeface="Arial" pitchFamily="34" charset="0"/>
              <a:buChar char="•"/>
            </a:pPr>
            <a:endParaRPr lang="en-IN" sz="2400" dirty="0" smtClean="0"/>
          </a:p>
          <a:p>
            <a:pPr algn="just">
              <a:buFont typeface="Arial" pitchFamily="34" charset="0"/>
              <a:buChar char="•"/>
            </a:pPr>
            <a:r>
              <a:rPr lang="en-IN" sz="2400" dirty="0" smtClean="0"/>
              <a:t>People </a:t>
            </a:r>
            <a:r>
              <a:rPr lang="en-IN" sz="2400" dirty="0" smtClean="0"/>
              <a:t>place money in a plate carried by the performers, and in response, the performers sing a song - </a:t>
            </a:r>
            <a:r>
              <a:rPr lang="en-IN" sz="2400" dirty="0" err="1" smtClean="0"/>
              <a:t>Tali</a:t>
            </a:r>
            <a:r>
              <a:rPr lang="en-IN" sz="2400" dirty="0" smtClean="0"/>
              <a:t> to wish the wellbeing of the donor. </a:t>
            </a:r>
            <a:endParaRPr lang="en-IN" sz="2400" dirty="0" smtClean="0"/>
          </a:p>
          <a:p>
            <a:pPr algn="just">
              <a:buFont typeface="Arial" pitchFamily="34" charset="0"/>
              <a:buChar char="•"/>
            </a:pPr>
            <a:endParaRPr lang="en-IN" sz="2400" dirty="0" smtClean="0"/>
          </a:p>
          <a:p>
            <a:pPr algn="just">
              <a:buFont typeface="Arial" pitchFamily="34" charset="0"/>
              <a:buChar char="•"/>
            </a:pPr>
            <a:r>
              <a:rPr lang="en-IN" sz="2400" dirty="0" smtClean="0"/>
              <a:t>The </a:t>
            </a:r>
            <a:r>
              <a:rPr lang="en-IN" sz="2400" dirty="0" smtClean="0"/>
              <a:t>enactment of various mythological scenes and a variety of folk dances are an essential highlight of the festival. </a:t>
            </a:r>
            <a:endParaRPr lang="en-IN" sz="2400" dirty="0" smtClean="0"/>
          </a:p>
          <a:p>
            <a:pPr algn="just">
              <a:buFont typeface="Arial" pitchFamily="34" charset="0"/>
              <a:buChar char="•"/>
            </a:pPr>
            <a:endParaRPr lang="en-IN" sz="2400" dirty="0" smtClean="0"/>
          </a:p>
          <a:p>
            <a:pPr algn="just">
              <a:buFont typeface="Arial" pitchFamily="34" charset="0"/>
              <a:buChar char="•"/>
            </a:pPr>
            <a:r>
              <a:rPr lang="en-IN" sz="2400" dirty="0" smtClean="0"/>
              <a:t>Every </a:t>
            </a:r>
            <a:r>
              <a:rPr lang="en-IN" sz="2400" dirty="0" smtClean="0"/>
              <a:t>year thousands of tourists, as well as locals, come to be a part of this awe-striking amalgamation of plays, music, dance and lights.</a:t>
            </a:r>
            <a:endParaRPr lang="en-IN" sz="2400"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214531" y="810473"/>
            <a:ext cx="4147610" cy="5836171"/>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4771188" y="346631"/>
            <a:ext cx="5145456" cy="7093490"/>
          </a:xfrm>
          <a:prstGeom prst="rect">
            <a:avLst/>
          </a:prstGeom>
        </p:spPr>
        <p:txBody>
          <a:bodyPr vert="horz" wrap="square" lIns="0" tIns="14488" rIns="0" bIns="0" rtlCol="0">
            <a:spAutoFit/>
          </a:bodyPr>
          <a:lstStyle/>
          <a:p>
            <a:pPr marL="132567" marR="51433" indent="-118802" algn="just">
              <a:spcBef>
                <a:spcPts val="114"/>
              </a:spcBef>
              <a:buChar char="-"/>
              <a:tabLst>
                <a:tab pos="143433" algn="l"/>
              </a:tabLst>
            </a:pPr>
            <a:r>
              <a:rPr sz="2000" spc="-6" dirty="0">
                <a:latin typeface="Arial Narrow"/>
                <a:cs typeface="Arial Narrow"/>
              </a:rPr>
              <a:t>Goa is one of </a:t>
            </a:r>
            <a:r>
              <a:rPr sz="2000" spc="-11" dirty="0">
                <a:latin typeface="Arial Narrow"/>
                <a:cs typeface="Arial Narrow"/>
              </a:rPr>
              <a:t>India’s </a:t>
            </a:r>
            <a:r>
              <a:rPr sz="2000" spc="-6" dirty="0">
                <a:latin typeface="Arial Narrow"/>
                <a:cs typeface="Arial Narrow"/>
              </a:rPr>
              <a:t>richest states </a:t>
            </a:r>
            <a:r>
              <a:rPr sz="2000" dirty="0">
                <a:latin typeface="Arial Narrow"/>
                <a:cs typeface="Arial Narrow"/>
              </a:rPr>
              <a:t>with </a:t>
            </a:r>
            <a:r>
              <a:rPr sz="2000" spc="-6" dirty="0">
                <a:latin typeface="Arial Narrow"/>
                <a:cs typeface="Arial Narrow"/>
              </a:rPr>
              <a:t>the </a:t>
            </a:r>
            <a:r>
              <a:rPr sz="2000" spc="-11" dirty="0">
                <a:latin typeface="Arial Narrow"/>
                <a:cs typeface="Arial Narrow"/>
              </a:rPr>
              <a:t>highest  </a:t>
            </a:r>
            <a:r>
              <a:rPr sz="2000" spc="-6" dirty="0">
                <a:latin typeface="Arial Narrow"/>
                <a:cs typeface="Arial Narrow"/>
              </a:rPr>
              <a:t>GDP per capita which is </a:t>
            </a:r>
            <a:r>
              <a:rPr sz="2000" dirty="0">
                <a:latin typeface="Arial Narrow"/>
                <a:cs typeface="Arial Narrow"/>
              </a:rPr>
              <a:t>two </a:t>
            </a:r>
            <a:r>
              <a:rPr sz="2000" spc="-6" dirty="0">
                <a:latin typeface="Arial Narrow"/>
                <a:cs typeface="Arial Narrow"/>
              </a:rPr>
              <a:t>and </a:t>
            </a:r>
            <a:r>
              <a:rPr sz="2000" dirty="0">
                <a:latin typeface="Arial Narrow"/>
                <a:cs typeface="Arial Narrow"/>
              </a:rPr>
              <a:t>a </a:t>
            </a:r>
            <a:r>
              <a:rPr sz="2000" spc="-6" dirty="0">
                <a:latin typeface="Arial Narrow"/>
                <a:cs typeface="Arial Narrow"/>
              </a:rPr>
              <a:t>half times that  of the country as </a:t>
            </a:r>
            <a:r>
              <a:rPr sz="2000" dirty="0">
                <a:latin typeface="Arial Narrow"/>
                <a:cs typeface="Arial Narrow"/>
              </a:rPr>
              <a:t>a</a:t>
            </a:r>
            <a:r>
              <a:rPr sz="2000" spc="46" dirty="0">
                <a:latin typeface="Arial Narrow"/>
                <a:cs typeface="Arial Narrow"/>
              </a:rPr>
              <a:t> </a:t>
            </a:r>
            <a:r>
              <a:rPr sz="2000" spc="-6" dirty="0">
                <a:latin typeface="Arial Narrow"/>
                <a:cs typeface="Arial Narrow"/>
              </a:rPr>
              <a:t>whole.</a:t>
            </a:r>
            <a:endParaRPr sz="2000">
              <a:latin typeface="Arial Narrow"/>
              <a:cs typeface="Arial Narrow"/>
            </a:endParaRPr>
          </a:p>
          <a:p>
            <a:pPr algn="just">
              <a:spcBef>
                <a:spcPts val="46"/>
              </a:spcBef>
              <a:buFont typeface="Arial Narrow"/>
              <a:buChar char="-"/>
            </a:pPr>
            <a:endParaRPr sz="2000">
              <a:latin typeface="Arial Narrow"/>
              <a:cs typeface="Arial Narrow"/>
            </a:endParaRPr>
          </a:p>
          <a:p>
            <a:pPr marL="199937" indent="-186173" algn="just">
              <a:buChar char="-"/>
              <a:tabLst>
                <a:tab pos="200661" algn="l"/>
              </a:tabLst>
            </a:pPr>
            <a:r>
              <a:rPr sz="2000" spc="-34" dirty="0">
                <a:latin typeface="Arial Narrow"/>
                <a:cs typeface="Arial Narrow"/>
              </a:rPr>
              <a:t>Tourism </a:t>
            </a:r>
            <a:r>
              <a:rPr sz="2000" spc="-6" dirty="0">
                <a:latin typeface="Arial Narrow"/>
                <a:cs typeface="Arial Narrow"/>
              </a:rPr>
              <a:t>is </a:t>
            </a:r>
            <a:r>
              <a:rPr sz="2000" spc="-11" dirty="0">
                <a:latin typeface="Arial Narrow"/>
                <a:cs typeface="Arial Narrow"/>
              </a:rPr>
              <a:t>Goa’s </a:t>
            </a:r>
            <a:r>
              <a:rPr sz="2000" spc="-6" dirty="0">
                <a:latin typeface="Arial Narrow"/>
                <a:cs typeface="Arial Narrow"/>
              </a:rPr>
              <a:t>primary </a:t>
            </a:r>
            <a:r>
              <a:rPr sz="2000" spc="-11" dirty="0">
                <a:latin typeface="Arial Narrow"/>
                <a:cs typeface="Arial Narrow"/>
              </a:rPr>
              <a:t>industry </a:t>
            </a:r>
            <a:r>
              <a:rPr sz="2000" spc="-6" dirty="0">
                <a:latin typeface="Arial Narrow"/>
                <a:cs typeface="Arial Narrow"/>
              </a:rPr>
              <a:t>as </a:t>
            </a:r>
            <a:r>
              <a:rPr sz="2000" spc="-6">
                <a:latin typeface="Arial Narrow"/>
                <a:cs typeface="Arial Narrow"/>
              </a:rPr>
              <a:t>it</a:t>
            </a:r>
            <a:r>
              <a:rPr sz="2000" spc="114">
                <a:latin typeface="Arial Narrow"/>
                <a:cs typeface="Arial Narrow"/>
              </a:rPr>
              <a:t> </a:t>
            </a:r>
            <a:r>
              <a:rPr sz="2000" spc="-11" smtClean="0">
                <a:latin typeface="Arial Narrow"/>
                <a:cs typeface="Arial Narrow"/>
              </a:rPr>
              <a:t>handles</a:t>
            </a:r>
            <a:r>
              <a:rPr lang="en-IN" sz="2000" spc="-11" dirty="0" smtClean="0">
                <a:latin typeface="Arial Narrow"/>
                <a:cs typeface="Arial Narrow"/>
              </a:rPr>
              <a:t> </a:t>
            </a:r>
            <a:r>
              <a:rPr sz="2000" spc="-6" smtClean="0">
                <a:latin typeface="Arial Narrow"/>
                <a:cs typeface="Arial Narrow"/>
              </a:rPr>
              <a:t>12</a:t>
            </a:r>
            <a:r>
              <a:rPr sz="2000" spc="-6" dirty="0">
                <a:latin typeface="Arial Narrow"/>
                <a:cs typeface="Arial Narrow"/>
              </a:rPr>
              <a:t>% of all foreign tourist arrivals in</a:t>
            </a:r>
            <a:r>
              <a:rPr sz="2000" spc="51" dirty="0">
                <a:latin typeface="Arial Narrow"/>
                <a:cs typeface="Arial Narrow"/>
              </a:rPr>
              <a:t> </a:t>
            </a:r>
            <a:r>
              <a:rPr sz="2000" spc="-6" dirty="0">
                <a:latin typeface="Arial Narrow"/>
                <a:cs typeface="Arial Narrow"/>
              </a:rPr>
              <a:t>India.</a:t>
            </a:r>
            <a:endParaRPr sz="2000">
              <a:latin typeface="Arial Narrow"/>
              <a:cs typeface="Arial Narrow"/>
            </a:endParaRPr>
          </a:p>
          <a:p>
            <a:pPr algn="just">
              <a:spcBef>
                <a:spcPts val="40"/>
              </a:spcBef>
            </a:pPr>
            <a:endParaRPr sz="2000">
              <a:latin typeface="Arial Narrow"/>
              <a:cs typeface="Arial Narrow"/>
            </a:endParaRPr>
          </a:p>
          <a:p>
            <a:pPr marL="143433" marR="5795" indent="-143433" algn="just">
              <a:buChar char="-"/>
              <a:tabLst>
                <a:tab pos="143433" algn="l"/>
              </a:tabLst>
            </a:pPr>
            <a:r>
              <a:rPr sz="2000" spc="-11" dirty="0">
                <a:latin typeface="Arial Narrow"/>
                <a:cs typeface="Arial Narrow"/>
              </a:rPr>
              <a:t>Mining </a:t>
            </a:r>
            <a:r>
              <a:rPr sz="2000" spc="-6" dirty="0">
                <a:latin typeface="Arial Narrow"/>
                <a:cs typeface="Arial Narrow"/>
              </a:rPr>
              <a:t>focuses on iron, </a:t>
            </a:r>
            <a:r>
              <a:rPr sz="2000" spc="-11" dirty="0">
                <a:latin typeface="Arial Narrow"/>
                <a:cs typeface="Arial Narrow"/>
              </a:rPr>
              <a:t>bauxite, </a:t>
            </a:r>
            <a:r>
              <a:rPr sz="2000" spc="-6" dirty="0">
                <a:latin typeface="Arial Narrow"/>
                <a:cs typeface="Arial Narrow"/>
              </a:rPr>
              <a:t>manganese, clays,  </a:t>
            </a:r>
            <a:r>
              <a:rPr sz="2000" spc="-11" dirty="0">
                <a:latin typeface="Arial Narrow"/>
                <a:cs typeface="Arial Narrow"/>
              </a:rPr>
              <a:t>limestone </a:t>
            </a:r>
            <a:r>
              <a:rPr sz="2000" spc="-6" dirty="0">
                <a:latin typeface="Arial Narrow"/>
                <a:cs typeface="Arial Narrow"/>
              </a:rPr>
              <a:t>and</a:t>
            </a:r>
            <a:r>
              <a:rPr sz="2000" spc="51" dirty="0">
                <a:latin typeface="Arial Narrow"/>
                <a:cs typeface="Arial Narrow"/>
              </a:rPr>
              <a:t> </a:t>
            </a:r>
            <a:r>
              <a:rPr sz="2000" spc="-6" dirty="0">
                <a:latin typeface="Arial Narrow"/>
                <a:cs typeface="Arial Narrow"/>
              </a:rPr>
              <a:t>silica.</a:t>
            </a:r>
            <a:endParaRPr sz="2000">
              <a:latin typeface="Arial Narrow"/>
              <a:cs typeface="Arial Narrow"/>
            </a:endParaRPr>
          </a:p>
          <a:p>
            <a:pPr algn="just">
              <a:spcBef>
                <a:spcPts val="46"/>
              </a:spcBef>
              <a:buFont typeface="Arial Narrow"/>
              <a:buChar char="-"/>
            </a:pPr>
            <a:endParaRPr sz="2000">
              <a:latin typeface="Arial Narrow"/>
              <a:cs typeface="Arial Narrow"/>
            </a:endParaRPr>
          </a:p>
          <a:p>
            <a:pPr marL="142708" marR="615022" indent="-143433" algn="just">
              <a:buChar char="-"/>
              <a:tabLst>
                <a:tab pos="143433" algn="l"/>
              </a:tabLst>
            </a:pPr>
            <a:r>
              <a:rPr sz="2000" dirty="0">
                <a:latin typeface="Arial Narrow"/>
                <a:cs typeface="Arial Narrow"/>
              </a:rPr>
              <a:t>Rice </a:t>
            </a:r>
            <a:r>
              <a:rPr sz="2000" spc="-6" dirty="0">
                <a:latin typeface="Arial Narrow"/>
                <a:cs typeface="Arial Narrow"/>
              </a:rPr>
              <a:t>is the </a:t>
            </a:r>
            <a:r>
              <a:rPr sz="2000" spc="-11" dirty="0">
                <a:latin typeface="Arial Narrow"/>
                <a:cs typeface="Arial Narrow"/>
              </a:rPr>
              <a:t>main </a:t>
            </a:r>
            <a:r>
              <a:rPr sz="2000" spc="-6" dirty="0">
                <a:latin typeface="Arial Narrow"/>
                <a:cs typeface="Arial Narrow"/>
              </a:rPr>
              <a:t>agricultural crop followed</a:t>
            </a:r>
            <a:r>
              <a:rPr sz="2000" spc="91" dirty="0">
                <a:latin typeface="Arial Narrow"/>
                <a:cs typeface="Arial Narrow"/>
              </a:rPr>
              <a:t> </a:t>
            </a:r>
            <a:r>
              <a:rPr sz="2000" spc="-6" dirty="0">
                <a:latin typeface="Arial Narrow"/>
                <a:cs typeface="Arial Narrow"/>
              </a:rPr>
              <a:t>by</a:t>
            </a:r>
            <a:endParaRPr sz="2000">
              <a:latin typeface="Arial Narrow"/>
              <a:cs typeface="Arial Narrow"/>
            </a:endParaRPr>
          </a:p>
          <a:p>
            <a:pPr marL="191244" algn="just"/>
            <a:r>
              <a:rPr sz="2000" spc="-6" dirty="0">
                <a:latin typeface="Arial Narrow"/>
                <a:cs typeface="Arial Narrow"/>
              </a:rPr>
              <a:t>areca, cashew and</a:t>
            </a:r>
            <a:r>
              <a:rPr sz="2000" spc="51" dirty="0">
                <a:latin typeface="Arial Narrow"/>
                <a:cs typeface="Arial Narrow"/>
              </a:rPr>
              <a:t> </a:t>
            </a:r>
            <a:r>
              <a:rPr sz="2000" spc="-6" dirty="0">
                <a:latin typeface="Arial Narrow"/>
                <a:cs typeface="Arial Narrow"/>
              </a:rPr>
              <a:t>coconut.</a:t>
            </a:r>
            <a:endParaRPr sz="2000">
              <a:latin typeface="Arial Narrow"/>
              <a:cs typeface="Arial Narrow"/>
            </a:endParaRPr>
          </a:p>
          <a:p>
            <a:pPr algn="just">
              <a:spcBef>
                <a:spcPts val="40"/>
              </a:spcBef>
            </a:pPr>
            <a:endParaRPr sz="2000">
              <a:latin typeface="Arial Narrow"/>
              <a:cs typeface="Arial Narrow"/>
            </a:endParaRPr>
          </a:p>
          <a:p>
            <a:pPr marL="132567" marR="421605" indent="-118802" algn="just">
              <a:buChar char="-"/>
              <a:tabLst>
                <a:tab pos="143433" algn="l"/>
              </a:tabLst>
            </a:pPr>
            <a:r>
              <a:rPr sz="2000" spc="-11" dirty="0">
                <a:latin typeface="Arial Narrow"/>
                <a:cs typeface="Arial Narrow"/>
              </a:rPr>
              <a:t>Medium </a:t>
            </a:r>
            <a:r>
              <a:rPr sz="2000" spc="-6" dirty="0">
                <a:latin typeface="Arial Narrow"/>
                <a:cs typeface="Arial Narrow"/>
              </a:rPr>
              <a:t>scale </a:t>
            </a:r>
            <a:r>
              <a:rPr sz="2000" spc="-11" dirty="0">
                <a:latin typeface="Arial Narrow"/>
                <a:cs typeface="Arial Narrow"/>
              </a:rPr>
              <a:t>industries </a:t>
            </a:r>
            <a:r>
              <a:rPr sz="2000" spc="-6" dirty="0">
                <a:latin typeface="Arial Narrow"/>
                <a:cs typeface="Arial Narrow"/>
              </a:rPr>
              <a:t>include manufacturing  of pesticides, fertilizers, </a:t>
            </a:r>
            <a:r>
              <a:rPr sz="2000" dirty="0">
                <a:latin typeface="Arial Narrow"/>
                <a:cs typeface="Arial Narrow"/>
              </a:rPr>
              <a:t>tyres </a:t>
            </a:r>
            <a:r>
              <a:rPr sz="2000" spc="-6" dirty="0">
                <a:latin typeface="Arial Narrow"/>
                <a:cs typeface="Arial Narrow"/>
              </a:rPr>
              <a:t>etc. </a:t>
            </a:r>
            <a:r>
              <a:rPr sz="2000" spc="-17" dirty="0">
                <a:latin typeface="Arial Narrow"/>
                <a:cs typeface="Arial Narrow"/>
              </a:rPr>
              <a:t>Interestingly,  </a:t>
            </a:r>
            <a:r>
              <a:rPr sz="2000" spc="-6" dirty="0">
                <a:latin typeface="Arial Narrow"/>
                <a:cs typeface="Arial Narrow"/>
              </a:rPr>
              <a:t>no more </a:t>
            </a:r>
            <a:r>
              <a:rPr sz="2000" dirty="0">
                <a:latin typeface="Arial Narrow"/>
                <a:cs typeface="Arial Narrow"/>
              </a:rPr>
              <a:t>SEZs </a:t>
            </a:r>
            <a:r>
              <a:rPr sz="2000" spc="-6" dirty="0">
                <a:latin typeface="Arial Narrow"/>
                <a:cs typeface="Arial Narrow"/>
              </a:rPr>
              <a:t>are allowed in</a:t>
            </a:r>
            <a:r>
              <a:rPr sz="2000" spc="34" dirty="0">
                <a:latin typeface="Arial Narrow"/>
                <a:cs typeface="Arial Narrow"/>
              </a:rPr>
              <a:t> </a:t>
            </a:r>
            <a:r>
              <a:rPr sz="2000" spc="-6" dirty="0">
                <a:latin typeface="Arial Narrow"/>
                <a:cs typeface="Arial Narrow"/>
              </a:rPr>
              <a:t>Goa.</a:t>
            </a:r>
            <a:endParaRPr sz="2000">
              <a:latin typeface="Arial Narrow"/>
              <a:cs typeface="Arial Narrow"/>
            </a:endParaRPr>
          </a:p>
          <a:p>
            <a:pPr algn="just">
              <a:spcBef>
                <a:spcPts val="46"/>
              </a:spcBef>
              <a:buFont typeface="Arial Narrow"/>
              <a:buChar char="-"/>
            </a:pPr>
            <a:endParaRPr sz="2000">
              <a:latin typeface="Arial Narrow"/>
              <a:cs typeface="Arial Narrow"/>
            </a:endParaRPr>
          </a:p>
          <a:p>
            <a:pPr marL="204283" marR="367275" indent="-204283" algn="just">
              <a:buChar char="-"/>
              <a:tabLst>
                <a:tab pos="204283" algn="l"/>
              </a:tabLst>
            </a:pPr>
            <a:r>
              <a:rPr sz="2000" spc="-6" dirty="0">
                <a:latin typeface="Arial Narrow"/>
                <a:cs typeface="Arial Narrow"/>
              </a:rPr>
              <a:t>Goa is also </a:t>
            </a:r>
            <a:r>
              <a:rPr sz="2000" spc="-11" dirty="0">
                <a:latin typeface="Arial Narrow"/>
                <a:cs typeface="Arial Narrow"/>
              </a:rPr>
              <a:t>notable </a:t>
            </a:r>
            <a:r>
              <a:rPr sz="2000" spc="-6" dirty="0">
                <a:latin typeface="Arial Narrow"/>
                <a:cs typeface="Arial Narrow"/>
              </a:rPr>
              <a:t>for its low </a:t>
            </a:r>
            <a:r>
              <a:rPr sz="2000" spc="-29" dirty="0">
                <a:latin typeface="Arial Narrow"/>
                <a:cs typeface="Arial Narrow"/>
              </a:rPr>
              <a:t>beer, </a:t>
            </a:r>
            <a:r>
              <a:rPr sz="2000" spc="-6" dirty="0">
                <a:latin typeface="Arial Narrow"/>
                <a:cs typeface="Arial Narrow"/>
              </a:rPr>
              <a:t>wine and  spirits prices due </a:t>
            </a:r>
            <a:r>
              <a:rPr sz="2000" dirty="0">
                <a:latin typeface="Arial Narrow"/>
                <a:cs typeface="Arial Narrow"/>
              </a:rPr>
              <a:t>to </a:t>
            </a:r>
            <a:r>
              <a:rPr sz="2000" spc="-6" dirty="0">
                <a:latin typeface="Arial Narrow"/>
                <a:cs typeface="Arial Narrow"/>
              </a:rPr>
              <a:t>its very low excise </a:t>
            </a:r>
            <a:r>
              <a:rPr sz="2000" spc="-11" dirty="0">
                <a:latin typeface="Arial Narrow"/>
                <a:cs typeface="Arial Narrow"/>
              </a:rPr>
              <a:t>duty </a:t>
            </a:r>
            <a:r>
              <a:rPr sz="2000" spc="-6" dirty="0">
                <a:latin typeface="Arial Narrow"/>
                <a:cs typeface="Arial Narrow"/>
              </a:rPr>
              <a:t>on  </a:t>
            </a:r>
            <a:r>
              <a:rPr sz="2000" spc="-11" dirty="0">
                <a:latin typeface="Arial Narrow"/>
                <a:cs typeface="Arial Narrow"/>
              </a:rPr>
              <a:t>alcohol.</a:t>
            </a:r>
            <a:endParaRPr sz="2000">
              <a:latin typeface="Arial Narrow"/>
              <a:cs typeface="Arial Narrow"/>
            </a:endParaRPr>
          </a:p>
          <a:p>
            <a:pPr algn="just">
              <a:spcBef>
                <a:spcPts val="46"/>
              </a:spcBef>
              <a:buFont typeface="Arial Narrow"/>
              <a:buChar char="-"/>
            </a:pPr>
            <a:endParaRPr sz="2000">
              <a:latin typeface="Arial Narrow"/>
              <a:cs typeface="Arial Narrow"/>
            </a:endParaRPr>
          </a:p>
          <a:p>
            <a:pPr marL="142708" marR="520125" indent="-143433" algn="just">
              <a:buChar char="-"/>
              <a:tabLst>
                <a:tab pos="143433" algn="l"/>
              </a:tabLst>
            </a:pPr>
            <a:r>
              <a:rPr sz="2000" spc="-6" dirty="0">
                <a:latin typeface="Arial Narrow"/>
                <a:cs typeface="Arial Narrow"/>
              </a:rPr>
              <a:t>Citizens </a:t>
            </a:r>
            <a:r>
              <a:rPr sz="2000" dirty="0">
                <a:latin typeface="Arial Narrow"/>
                <a:cs typeface="Arial Narrow"/>
              </a:rPr>
              <a:t>who </a:t>
            </a:r>
            <a:r>
              <a:rPr sz="2000" spc="-6" dirty="0">
                <a:latin typeface="Arial Narrow"/>
                <a:cs typeface="Arial Narrow"/>
              </a:rPr>
              <a:t>live </a:t>
            </a:r>
            <a:r>
              <a:rPr sz="2000" spc="-11" dirty="0">
                <a:latin typeface="Arial Narrow"/>
                <a:cs typeface="Arial Narrow"/>
              </a:rPr>
              <a:t>abroad, </a:t>
            </a:r>
            <a:r>
              <a:rPr sz="2000" spc="-6" dirty="0">
                <a:latin typeface="Arial Narrow"/>
                <a:cs typeface="Arial Narrow"/>
              </a:rPr>
              <a:t>remit </a:t>
            </a:r>
            <a:r>
              <a:rPr sz="2000" spc="-11" dirty="0">
                <a:latin typeface="Arial Narrow"/>
                <a:cs typeface="Arial Narrow"/>
              </a:rPr>
              <a:t>money </a:t>
            </a:r>
            <a:r>
              <a:rPr sz="2000" dirty="0">
                <a:latin typeface="Arial Narrow"/>
                <a:cs typeface="Arial Narrow"/>
              </a:rPr>
              <a:t>to</a:t>
            </a:r>
            <a:r>
              <a:rPr sz="2000" spc="130" dirty="0">
                <a:latin typeface="Arial Narrow"/>
                <a:cs typeface="Arial Narrow"/>
              </a:rPr>
              <a:t> </a:t>
            </a:r>
            <a:r>
              <a:rPr sz="2000" spc="-11" dirty="0">
                <a:latin typeface="Arial Narrow"/>
                <a:cs typeface="Arial Narrow"/>
              </a:rPr>
              <a:t>their</a:t>
            </a:r>
            <a:endParaRPr sz="2000">
              <a:latin typeface="Arial Narrow"/>
              <a:cs typeface="Arial Narrow"/>
            </a:endParaRPr>
          </a:p>
          <a:p>
            <a:pPr marR="488975" algn="just"/>
            <a:r>
              <a:rPr sz="2000" spc="-11" dirty="0">
                <a:latin typeface="Arial Narrow"/>
                <a:cs typeface="Arial Narrow"/>
              </a:rPr>
              <a:t>families, </a:t>
            </a:r>
            <a:r>
              <a:rPr sz="2000" spc="-6" dirty="0">
                <a:latin typeface="Arial Narrow"/>
                <a:cs typeface="Arial Narrow"/>
              </a:rPr>
              <a:t>which is another source of</a:t>
            </a:r>
            <a:r>
              <a:rPr sz="2000" spc="97" dirty="0">
                <a:latin typeface="Arial Narrow"/>
                <a:cs typeface="Arial Narrow"/>
              </a:rPr>
              <a:t> </a:t>
            </a:r>
            <a:r>
              <a:rPr sz="2000" spc="-11" dirty="0">
                <a:latin typeface="Arial Narrow"/>
                <a:cs typeface="Arial Narrow"/>
              </a:rPr>
              <a:t>income.</a:t>
            </a:r>
            <a:endParaRPr sz="2000">
              <a:latin typeface="Arial Narrow"/>
              <a:cs typeface="Arial Narrow"/>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Untitled-3.jpg"/>
          <p:cNvPicPr>
            <a:picLocks noChangeAspect="1"/>
          </p:cNvPicPr>
          <p:nvPr/>
        </p:nvPicPr>
        <p:blipFill>
          <a:blip r:embed="rId2"/>
          <a:stretch>
            <a:fillRect/>
          </a:stretch>
        </p:blipFill>
        <p:spPr>
          <a:xfrm>
            <a:off x="0" y="0"/>
            <a:ext cx="10693400" cy="7562850"/>
          </a:xfrm>
          <a:prstGeom prst="rect">
            <a:avLst/>
          </a:prstGeom>
        </p:spPr>
      </p:pic>
      <p:sp>
        <p:nvSpPr>
          <p:cNvPr id="2" name="Title 1"/>
          <p:cNvSpPr>
            <a:spLocks noGrp="1"/>
          </p:cNvSpPr>
          <p:nvPr>
            <p:ph type="title"/>
          </p:nvPr>
        </p:nvSpPr>
        <p:spPr>
          <a:xfrm>
            <a:off x="712893" y="336130"/>
            <a:ext cx="9624060" cy="1260475"/>
          </a:xfrm>
        </p:spPr>
        <p:txBody>
          <a:bodyPr>
            <a:normAutofit/>
          </a:bodyPr>
          <a:lstStyle/>
          <a:p>
            <a:r>
              <a:rPr lang="en-IN" b="1" dirty="0" smtClean="0">
                <a:effectLst>
                  <a:outerShdw blurRad="50800" dist="38100" dir="2700000" algn="tl" rotWithShape="0">
                    <a:prstClr val="black">
                      <a:alpha val="40000"/>
                    </a:prstClr>
                  </a:outerShdw>
                </a:effectLst>
              </a:rPr>
              <a:t>“</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accent6">
                    <a:lumMod val="75000"/>
                  </a:schemeClr>
                </a:solidFill>
                <a:effectLst>
                  <a:outerShdw blurRad="50800" dist="38100" dir="2700000" algn="tl" rotWithShape="0">
                    <a:prstClr val="black">
                      <a:alpha val="40000"/>
                    </a:prstClr>
                  </a:outerShdw>
                </a:effectLst>
              </a:rPr>
              <a:t>EK BHARAT </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bg1">
                    <a:lumMod val="85000"/>
                  </a:schemeClr>
                </a:solidFill>
                <a:effectLst>
                  <a:outerShdw blurRad="50800" dist="38100" dir="2700000" algn="tl" rotWithShape="0">
                    <a:prstClr val="black">
                      <a:alpha val="40000"/>
                    </a:prstClr>
                  </a:outerShdw>
                </a:effectLst>
              </a:rPr>
              <a:t>SHREHTHA</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rPr>
              <a:t> </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00B050"/>
                </a:solidFill>
                <a:effectLst>
                  <a:outerShdw blurRad="50800" dist="38100" dir="2700000" algn="tl" rotWithShape="0">
                    <a:prstClr val="black">
                      <a:alpha val="40000"/>
                    </a:prstClr>
                  </a:outerShdw>
                </a:effectLst>
              </a:rPr>
              <a:t>BHARATH</a:t>
            </a:r>
            <a:r>
              <a:rPr lang="en-IN" b="1" dirty="0" smtClean="0">
                <a:effectLst>
                  <a:outerShdw blurRad="50800" dist="38100" dir="2700000" algn="tl" rotWithShape="0">
                    <a:prstClr val="black">
                      <a:alpha val="40000"/>
                    </a:prstClr>
                  </a:outerShdw>
                </a:effectLst>
              </a:rPr>
              <a:t>”</a:t>
            </a:r>
            <a:endParaRPr lang="en-IN" dirty="0">
              <a:effectLst>
                <a:outerShdw blurRad="50800" dist="38100" dir="2700000" algn="tl" rotWithShape="0">
                  <a:prstClr val="black">
                    <a:alpha val="40000"/>
                  </a:prstClr>
                </a:outerShdw>
              </a:effectLst>
            </a:endParaRPr>
          </a:p>
        </p:txBody>
      </p:sp>
      <p:sp>
        <p:nvSpPr>
          <p:cNvPr id="3" name="Content Placeholder 2"/>
          <p:cNvSpPr>
            <a:spLocks noGrp="1"/>
          </p:cNvSpPr>
          <p:nvPr>
            <p:ph idx="1"/>
          </p:nvPr>
        </p:nvSpPr>
        <p:spPr/>
        <p:txBody>
          <a:bodyPr/>
          <a:lstStyle/>
          <a:p>
            <a:pPr algn="just"/>
            <a:r>
              <a:rPr lang="en-IN" sz="3200" b="1" dirty="0"/>
              <a:t>The idea of “</a:t>
            </a:r>
            <a:r>
              <a:rPr lang="en-IN" sz="3200" b="1" dirty="0">
                <a:solidFill>
                  <a:schemeClr val="accent6">
                    <a:lumMod val="75000"/>
                  </a:schemeClr>
                </a:solidFill>
              </a:rPr>
              <a:t>EK BHARAT </a:t>
            </a:r>
            <a:r>
              <a:rPr lang="en-IN" sz="3200" b="1" dirty="0">
                <a:solidFill>
                  <a:schemeClr val="bg1">
                    <a:lumMod val="85000"/>
                  </a:schemeClr>
                </a:solidFill>
              </a:rPr>
              <a:t>SHREHTHA</a:t>
            </a:r>
            <a:r>
              <a:rPr lang="en-IN" sz="3200" b="1" dirty="0"/>
              <a:t> </a:t>
            </a:r>
            <a:r>
              <a:rPr lang="en-IN" sz="3200" b="1" dirty="0">
                <a:solidFill>
                  <a:srgbClr val="00B050"/>
                </a:solidFill>
              </a:rPr>
              <a:t>BHARATH</a:t>
            </a:r>
            <a:r>
              <a:rPr lang="en-IN" sz="3200" b="1" dirty="0"/>
              <a:t>” was mooted by Prime Minister </a:t>
            </a:r>
            <a:r>
              <a:rPr lang="en-IN" sz="3200" b="1" dirty="0" err="1"/>
              <a:t>Shri</a:t>
            </a:r>
            <a:r>
              <a:rPr lang="en-IN" sz="3200" b="1" dirty="0"/>
              <a:t> </a:t>
            </a:r>
            <a:r>
              <a:rPr lang="en-IN" sz="3200" b="1" dirty="0" err="1"/>
              <a:t>Narendra</a:t>
            </a:r>
            <a:r>
              <a:rPr lang="en-IN" sz="3200" b="1" dirty="0"/>
              <a:t> </a:t>
            </a:r>
            <a:r>
              <a:rPr lang="en-IN" sz="3200" b="1" dirty="0" err="1"/>
              <a:t>Modi</a:t>
            </a:r>
            <a:r>
              <a:rPr lang="en-IN" sz="3200" b="1" dirty="0"/>
              <a:t> during the </a:t>
            </a:r>
            <a:r>
              <a:rPr lang="en-IN" sz="3200" b="1" dirty="0" err="1"/>
              <a:t>Rashtriya</a:t>
            </a:r>
            <a:r>
              <a:rPr lang="en-IN" sz="3200" b="1" dirty="0"/>
              <a:t> </a:t>
            </a:r>
            <a:r>
              <a:rPr lang="en-IN" sz="3200" b="1" dirty="0" err="1"/>
              <a:t>Ekta</a:t>
            </a:r>
            <a:r>
              <a:rPr lang="en-IN" sz="3200" b="1" dirty="0"/>
              <a:t> Divas held on 31st October, 2015.</a:t>
            </a:r>
          </a:p>
          <a:p>
            <a:pPr algn="just"/>
            <a:r>
              <a:rPr lang="en-IN" sz="3200" b="1" dirty="0" err="1"/>
              <a:t>Hon’ble</a:t>
            </a:r>
            <a:r>
              <a:rPr lang="en-IN" sz="3200" b="1" dirty="0"/>
              <a:t> Prime Minister propounded that cultural diversity is a joy that ought to be celebrated through mutual interaction &amp; reciprocity between people of different States and UTs so that a common spirit of understanding resonates throughout the country.</a:t>
            </a:r>
          </a:p>
          <a:p>
            <a:pPr algn="just"/>
            <a:endParaRPr lang="en-IN" sz="3200" b="1" dirty="0"/>
          </a:p>
          <a:p>
            <a:endParaRPr lang="en-IN" dirty="0"/>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48"/>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92081" y="1419225"/>
            <a:ext cx="10382994" cy="4862110"/>
          </a:xfrm>
          <a:prstGeom prst="rect">
            <a:avLst/>
          </a:prstGeom>
        </p:spPr>
        <p:txBody>
          <a:bodyPr vert="horz" wrap="square" lIns="0" tIns="14488" rIns="0" bIns="0" rtlCol="0">
            <a:spAutoFit/>
          </a:bodyPr>
          <a:lstStyle/>
          <a:p>
            <a:pPr marL="191244" marR="1300312" indent="-177480">
              <a:spcBef>
                <a:spcPts val="114"/>
              </a:spcBef>
              <a:buFont typeface="Arial Narrow"/>
              <a:buChar char="-"/>
              <a:tabLst>
                <a:tab pos="204283" algn="l"/>
              </a:tabLst>
            </a:pPr>
            <a:r>
              <a:rPr sz="2100" b="1" spc="-6" dirty="0">
                <a:latin typeface="Arial Narrow"/>
                <a:cs typeface="Arial Narrow"/>
              </a:rPr>
              <a:t>Goa has </a:t>
            </a:r>
            <a:r>
              <a:rPr sz="2100" b="1" dirty="0">
                <a:latin typeface="Arial Narrow"/>
                <a:cs typeface="Arial Narrow"/>
              </a:rPr>
              <a:t>a </a:t>
            </a:r>
            <a:r>
              <a:rPr sz="2100" b="1" spc="-6" dirty="0">
                <a:latin typeface="Arial Narrow"/>
                <a:cs typeface="Arial Narrow"/>
              </a:rPr>
              <a:t>unicameral legislature consisting </a:t>
            </a:r>
            <a:r>
              <a:rPr sz="2100" b="1" dirty="0">
                <a:latin typeface="Arial Narrow"/>
                <a:cs typeface="Arial Narrow"/>
              </a:rPr>
              <a:t>of a forty </a:t>
            </a:r>
            <a:r>
              <a:rPr sz="2100" b="1" spc="-6" dirty="0">
                <a:latin typeface="Arial Narrow"/>
                <a:cs typeface="Arial Narrow"/>
              </a:rPr>
              <a:t>member Legislative </a:t>
            </a:r>
            <a:r>
              <a:rPr sz="2100" b="1" spc="-23" dirty="0">
                <a:latin typeface="Arial Narrow"/>
                <a:cs typeface="Arial Narrow"/>
              </a:rPr>
              <a:t>Assembly,  </a:t>
            </a:r>
            <a:r>
              <a:rPr sz="2100" b="1" spc="-6" dirty="0">
                <a:latin typeface="Arial Narrow"/>
                <a:cs typeface="Arial Narrow"/>
              </a:rPr>
              <a:t>headed </a:t>
            </a:r>
            <a:r>
              <a:rPr sz="2100" b="1" dirty="0">
                <a:latin typeface="Arial Narrow"/>
                <a:cs typeface="Arial Narrow"/>
              </a:rPr>
              <a:t>by the </a:t>
            </a:r>
            <a:r>
              <a:rPr sz="2100" b="1" spc="-6" dirty="0">
                <a:latin typeface="Arial Narrow"/>
                <a:cs typeface="Arial Narrow"/>
              </a:rPr>
              <a:t>Chief </a:t>
            </a:r>
            <a:r>
              <a:rPr sz="2100" b="1" spc="-6">
                <a:latin typeface="Arial Narrow"/>
                <a:cs typeface="Arial Narrow"/>
              </a:rPr>
              <a:t>Minister </a:t>
            </a:r>
            <a:r>
              <a:rPr sz="2100" b="1" spc="-34" smtClean="0">
                <a:latin typeface="Arial Narrow"/>
                <a:cs typeface="Arial Narrow"/>
              </a:rPr>
              <a:t>.</a:t>
            </a:r>
            <a:endParaRPr sz="2100">
              <a:latin typeface="Arial Narrow"/>
              <a:cs typeface="Arial Narrow"/>
            </a:endParaRPr>
          </a:p>
          <a:p>
            <a:pPr>
              <a:spcBef>
                <a:spcPts val="40"/>
              </a:spcBef>
              <a:buFont typeface="Arial Narrow"/>
              <a:buChar char="-"/>
            </a:pPr>
            <a:endParaRPr sz="2100">
              <a:latin typeface="Arial Narrow"/>
              <a:cs typeface="Arial Narrow"/>
            </a:endParaRPr>
          </a:p>
          <a:p>
            <a:pPr marL="143433" marR="2402861" indent="-143433">
              <a:buFont typeface="Arial Narrow"/>
              <a:buChar char="-"/>
              <a:tabLst>
                <a:tab pos="143433" algn="l"/>
              </a:tabLst>
            </a:pPr>
            <a:r>
              <a:rPr sz="2100" b="1" dirty="0">
                <a:latin typeface="Arial Narrow"/>
                <a:cs typeface="Arial Narrow"/>
              </a:rPr>
              <a:t>The </a:t>
            </a:r>
            <a:r>
              <a:rPr sz="2100" b="1" spc="-6" dirty="0">
                <a:latin typeface="Arial Narrow"/>
                <a:cs typeface="Arial Narrow"/>
              </a:rPr>
              <a:t>Government and Politics in Goa has </a:t>
            </a:r>
            <a:r>
              <a:rPr sz="2100" b="1" dirty="0">
                <a:latin typeface="Arial Narrow"/>
                <a:cs typeface="Arial Narrow"/>
              </a:rPr>
              <a:t>its </a:t>
            </a:r>
            <a:r>
              <a:rPr sz="2100" b="1" spc="-6" dirty="0">
                <a:latin typeface="Arial Narrow"/>
                <a:cs typeface="Arial Narrow"/>
              </a:rPr>
              <a:t>legislative capital in Porvorim.  Porvorim </a:t>
            </a:r>
            <a:r>
              <a:rPr sz="2100" b="1" dirty="0">
                <a:latin typeface="Arial Narrow"/>
                <a:cs typeface="Arial Narrow"/>
              </a:rPr>
              <a:t>is the </a:t>
            </a:r>
            <a:r>
              <a:rPr sz="2100" b="1" spc="-11" dirty="0">
                <a:latin typeface="Arial Narrow"/>
                <a:cs typeface="Arial Narrow"/>
              </a:rPr>
              <a:t>seat </a:t>
            </a:r>
            <a:r>
              <a:rPr sz="2100" b="1" dirty="0">
                <a:latin typeface="Arial Narrow"/>
                <a:cs typeface="Arial Narrow"/>
              </a:rPr>
              <a:t>of the </a:t>
            </a:r>
            <a:r>
              <a:rPr sz="2100" b="1" spc="-6" dirty="0">
                <a:latin typeface="Arial Narrow"/>
                <a:cs typeface="Arial Narrow"/>
              </a:rPr>
              <a:t>Goa</a:t>
            </a:r>
            <a:r>
              <a:rPr sz="2100" b="1" spc="46" dirty="0">
                <a:latin typeface="Arial Narrow"/>
                <a:cs typeface="Arial Narrow"/>
              </a:rPr>
              <a:t> </a:t>
            </a:r>
            <a:r>
              <a:rPr sz="2100" b="1" spc="-23" dirty="0">
                <a:latin typeface="Arial Narrow"/>
                <a:cs typeface="Arial Narrow"/>
              </a:rPr>
              <a:t>assembly.</a:t>
            </a:r>
            <a:endParaRPr sz="2100">
              <a:latin typeface="Arial Narrow"/>
              <a:cs typeface="Arial Narrow"/>
            </a:endParaRPr>
          </a:p>
          <a:p>
            <a:pPr>
              <a:spcBef>
                <a:spcPts val="46"/>
              </a:spcBef>
              <a:buFont typeface="Arial Narrow"/>
              <a:buChar char="-"/>
            </a:pPr>
            <a:endParaRPr sz="2100">
              <a:latin typeface="Arial Narrow"/>
              <a:cs typeface="Arial Narrow"/>
            </a:endParaRPr>
          </a:p>
          <a:p>
            <a:pPr marL="143433" marR="1136596" indent="-143433">
              <a:buFont typeface="Arial Narrow"/>
              <a:buChar char="-"/>
              <a:tabLst>
                <a:tab pos="143433" algn="l"/>
              </a:tabLst>
            </a:pPr>
            <a:r>
              <a:rPr sz="2100" b="1" dirty="0">
                <a:latin typeface="Arial Narrow"/>
                <a:cs typeface="Arial Narrow"/>
              </a:rPr>
              <a:t>The </a:t>
            </a:r>
            <a:r>
              <a:rPr sz="2100" b="1" spc="-6" dirty="0">
                <a:latin typeface="Arial Narrow"/>
                <a:cs typeface="Arial Narrow"/>
              </a:rPr>
              <a:t>state's judicial capital, </a:t>
            </a:r>
            <a:r>
              <a:rPr sz="2100" b="1" spc="-17" dirty="0">
                <a:latin typeface="Arial Narrow"/>
                <a:cs typeface="Arial Narrow"/>
              </a:rPr>
              <a:t>however, </a:t>
            </a:r>
            <a:r>
              <a:rPr sz="2100" b="1" dirty="0">
                <a:latin typeface="Arial Narrow"/>
                <a:cs typeface="Arial Narrow"/>
              </a:rPr>
              <a:t>is </a:t>
            </a:r>
            <a:r>
              <a:rPr sz="2100" b="1" spc="-6" dirty="0">
                <a:latin typeface="Arial Narrow"/>
                <a:cs typeface="Arial Narrow"/>
              </a:rPr>
              <a:t>beyond </a:t>
            </a:r>
            <a:r>
              <a:rPr sz="2100" b="1" dirty="0">
                <a:latin typeface="Arial Narrow"/>
                <a:cs typeface="Arial Narrow"/>
              </a:rPr>
              <a:t>the </a:t>
            </a:r>
            <a:r>
              <a:rPr sz="2100" b="1" spc="-6" dirty="0">
                <a:latin typeface="Arial Narrow"/>
                <a:cs typeface="Arial Narrow"/>
              </a:rPr>
              <a:t>state borders in Mumbai. </a:t>
            </a:r>
            <a:r>
              <a:rPr sz="2100" b="1" dirty="0">
                <a:latin typeface="Arial Narrow"/>
                <a:cs typeface="Arial Narrow"/>
              </a:rPr>
              <a:t>All </a:t>
            </a:r>
            <a:r>
              <a:rPr sz="2100" b="1" spc="-6" dirty="0">
                <a:latin typeface="Arial Narrow"/>
                <a:cs typeface="Arial Narrow"/>
              </a:rPr>
              <a:t>judicial  transactions fall under </a:t>
            </a:r>
            <a:r>
              <a:rPr sz="2100" b="1" dirty="0">
                <a:latin typeface="Arial Narrow"/>
                <a:cs typeface="Arial Narrow"/>
              </a:rPr>
              <a:t>the </a:t>
            </a:r>
            <a:r>
              <a:rPr sz="2100" b="1" spc="-6" dirty="0">
                <a:latin typeface="Arial Narrow"/>
                <a:cs typeface="Arial Narrow"/>
              </a:rPr>
              <a:t>Bombay </a:t>
            </a:r>
            <a:r>
              <a:rPr sz="2100" b="1" dirty="0">
                <a:latin typeface="Arial Narrow"/>
                <a:cs typeface="Arial Narrow"/>
              </a:rPr>
              <a:t>High Court. A </a:t>
            </a:r>
            <a:r>
              <a:rPr sz="2100" b="1" spc="-6" dirty="0">
                <a:latin typeface="Arial Narrow"/>
                <a:cs typeface="Arial Narrow"/>
              </a:rPr>
              <a:t>bench </a:t>
            </a:r>
            <a:r>
              <a:rPr sz="2100" b="1" dirty="0">
                <a:latin typeface="Arial Narrow"/>
                <a:cs typeface="Arial Narrow"/>
              </a:rPr>
              <a:t>of the High Court is </a:t>
            </a:r>
            <a:r>
              <a:rPr sz="2100" b="1" spc="-6" dirty="0">
                <a:latin typeface="Arial Narrow"/>
                <a:cs typeface="Arial Narrow"/>
              </a:rPr>
              <a:t>present  in</a:t>
            </a:r>
            <a:r>
              <a:rPr sz="2100" b="1" dirty="0">
                <a:latin typeface="Arial Narrow"/>
                <a:cs typeface="Arial Narrow"/>
              </a:rPr>
              <a:t> </a:t>
            </a:r>
            <a:r>
              <a:rPr sz="2100" b="1" spc="-6" dirty="0">
                <a:latin typeface="Arial Narrow"/>
                <a:cs typeface="Arial Narrow"/>
              </a:rPr>
              <a:t>Panaji.</a:t>
            </a:r>
            <a:endParaRPr sz="2100">
              <a:latin typeface="Arial Narrow"/>
              <a:cs typeface="Arial Narrow"/>
            </a:endParaRPr>
          </a:p>
          <a:p>
            <a:pPr marL="250645" marR="995337" indent="-236881">
              <a:tabLst>
                <a:tab pos="255715" algn="l"/>
                <a:tab pos="256440" algn="l"/>
              </a:tabLst>
            </a:pPr>
            <a:endParaRPr sz="2100">
              <a:latin typeface="Arial Narrow"/>
              <a:cs typeface="Arial Narrow"/>
            </a:endParaRPr>
          </a:p>
          <a:p>
            <a:pPr>
              <a:spcBef>
                <a:spcPts val="40"/>
              </a:spcBef>
            </a:pPr>
            <a:endParaRPr sz="2100">
              <a:latin typeface="Arial Narrow"/>
              <a:cs typeface="Arial Narrow"/>
            </a:endParaRPr>
          </a:p>
          <a:p>
            <a:pPr marL="191244" marR="1203242" indent="-177480"/>
            <a:r>
              <a:rPr sz="2100" b="1" dirty="0">
                <a:latin typeface="Arial Narrow"/>
                <a:cs typeface="Arial Narrow"/>
              </a:rPr>
              <a:t>- </a:t>
            </a:r>
            <a:r>
              <a:rPr sz="2100" b="1" spc="-6" dirty="0">
                <a:latin typeface="Arial Narrow"/>
                <a:cs typeface="Arial Narrow"/>
              </a:rPr>
              <a:t>Some </a:t>
            </a:r>
            <a:r>
              <a:rPr sz="2100" b="1" dirty="0">
                <a:latin typeface="Arial Narrow"/>
                <a:cs typeface="Arial Narrow"/>
              </a:rPr>
              <a:t>of the </a:t>
            </a:r>
            <a:r>
              <a:rPr sz="2100" b="1" spc="-6" dirty="0">
                <a:latin typeface="Arial Narrow"/>
                <a:cs typeface="Arial Narrow"/>
              </a:rPr>
              <a:t>prominent political parties present in Goa are Bhartiya Janta Party </a:t>
            </a:r>
            <a:r>
              <a:rPr sz="2100" b="1" dirty="0">
                <a:latin typeface="Arial Narrow"/>
                <a:cs typeface="Arial Narrow"/>
              </a:rPr>
              <a:t>(BJP),  </a:t>
            </a:r>
            <a:r>
              <a:rPr sz="2100" b="1" spc="-6" dirty="0">
                <a:latin typeface="Arial Narrow"/>
                <a:cs typeface="Arial Narrow"/>
              </a:rPr>
              <a:t>Maharashtrawadi Gomantak </a:t>
            </a:r>
            <a:r>
              <a:rPr sz="2100" b="1" spc="-23" dirty="0">
                <a:latin typeface="Arial Narrow"/>
                <a:cs typeface="Arial Narrow"/>
              </a:rPr>
              <a:t>Party, </a:t>
            </a:r>
            <a:r>
              <a:rPr sz="2100" b="1" spc="-6" dirty="0">
                <a:latin typeface="Arial Narrow"/>
                <a:cs typeface="Arial Narrow"/>
              </a:rPr>
              <a:t>United Goans Democratic Party and </a:t>
            </a:r>
            <a:r>
              <a:rPr sz="2100" b="1" dirty="0">
                <a:latin typeface="Arial Narrow"/>
                <a:cs typeface="Arial Narrow"/>
              </a:rPr>
              <a:t>the  </a:t>
            </a:r>
            <a:r>
              <a:rPr sz="2100" b="1" spc="-6" dirty="0">
                <a:latin typeface="Arial Narrow"/>
                <a:cs typeface="Arial Narrow"/>
              </a:rPr>
              <a:t>Nationalist Congress Party</a:t>
            </a:r>
            <a:r>
              <a:rPr sz="2100" b="1" spc="57" dirty="0">
                <a:latin typeface="Arial Narrow"/>
                <a:cs typeface="Arial Narrow"/>
              </a:rPr>
              <a:t> </a:t>
            </a:r>
            <a:r>
              <a:rPr sz="2100" b="1" dirty="0">
                <a:latin typeface="Arial Narrow"/>
                <a:cs typeface="Arial Narrow"/>
              </a:rPr>
              <a:t>(</a:t>
            </a:r>
            <a:r>
              <a:rPr sz="2100" b="1">
                <a:latin typeface="Arial Narrow"/>
                <a:cs typeface="Arial Narrow"/>
              </a:rPr>
              <a:t>NCP</a:t>
            </a:r>
            <a:r>
              <a:rPr sz="2100" b="1" smtClean="0">
                <a:latin typeface="Arial Narrow"/>
                <a:cs typeface="Arial Narrow"/>
              </a:rPr>
              <a:t>).</a:t>
            </a:r>
            <a:endParaRPr sz="2100">
              <a:latin typeface="Arial Narrow"/>
              <a:cs typeface="Arial Narrow"/>
            </a:endParaRPr>
          </a:p>
          <a:p>
            <a:pPr>
              <a:spcBef>
                <a:spcPts val="46"/>
              </a:spcBef>
              <a:buFont typeface="Arial Narrow"/>
              <a:buChar char="-"/>
            </a:pPr>
            <a:endParaRPr sz="2100">
              <a:latin typeface="Arial Narrow"/>
              <a:cs typeface="Arial Narrow"/>
            </a:endParaRPr>
          </a:p>
        </p:txBody>
      </p:sp>
      <p:sp>
        <p:nvSpPr>
          <p:cNvPr id="4" name="Title 3"/>
          <p:cNvSpPr>
            <a:spLocks noGrp="1"/>
          </p:cNvSpPr>
          <p:nvPr>
            <p:ph type="title"/>
          </p:nvPr>
        </p:nvSpPr>
        <p:spPr>
          <a:xfrm>
            <a:off x="546100" y="0"/>
            <a:ext cx="9624060" cy="887758"/>
          </a:xfrm>
        </p:spPr>
        <p:txBody>
          <a:bodyPr/>
          <a:lstStyle/>
          <a:p>
            <a:r>
              <a:rPr lang="en-IN" dirty="0" smtClean="0"/>
              <a:t>POLITICAL</a:t>
            </a:r>
            <a:r>
              <a:rPr lang="en-IN" spc="-245" dirty="0" smtClean="0"/>
              <a:t> </a:t>
            </a:r>
            <a:r>
              <a:rPr lang="en-IN" dirty="0" smtClean="0"/>
              <a:t>SCENARIO</a:t>
            </a:r>
            <a:endParaRPr lang="en-IN" dirty="0"/>
          </a:p>
        </p:txBody>
      </p:sp>
      <p:sp>
        <p:nvSpPr>
          <p:cNvPr id="5" name="Content Placeholder 4"/>
          <p:cNvSpPr>
            <a:spLocks noGrp="1"/>
          </p:cNvSpPr>
          <p:nvPr>
            <p:ph idx="1"/>
          </p:nvPr>
        </p:nvSpPr>
        <p:spPr>
          <a:xfrm>
            <a:off x="0" y="1190625"/>
            <a:ext cx="10158730" cy="6095999"/>
          </a:xfrm>
        </p:spPr>
        <p:txBody>
          <a:bodyPr/>
          <a:lstStyle/>
          <a:p>
            <a:endParaRPr lang="en-IN" dirty="0" smtClean="0"/>
          </a:p>
          <a:p>
            <a:endParaRPr lang="en-IN" dirty="0" smtClean="0"/>
          </a:p>
          <a:p>
            <a:endParaRPr lang="en-IN" dirty="0"/>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t>Success of Goa</a:t>
            </a:r>
            <a:endParaRPr lang="en-IN" dirty="0"/>
          </a:p>
        </p:txBody>
      </p:sp>
      <p:sp>
        <p:nvSpPr>
          <p:cNvPr id="5" name="Content Placeholder 4"/>
          <p:cNvSpPr>
            <a:spLocks noGrp="1"/>
          </p:cNvSpPr>
          <p:nvPr>
            <p:ph idx="1"/>
          </p:nvPr>
        </p:nvSpPr>
        <p:spPr>
          <a:xfrm>
            <a:off x="546100" y="1571625"/>
            <a:ext cx="9829800" cy="5715000"/>
          </a:xfrm>
        </p:spPr>
        <p:txBody>
          <a:bodyPr>
            <a:normAutofit/>
          </a:bodyPr>
          <a:lstStyle/>
          <a:p>
            <a:pPr marL="152126" marR="399149" lvl="0" indent="-152126" algn="just" defTabSz="914157">
              <a:spcBef>
                <a:spcPts val="114"/>
              </a:spcBef>
              <a:buFontTx/>
              <a:buChar char="-"/>
              <a:tabLst>
                <a:tab pos="152126" algn="l"/>
              </a:tabLst>
            </a:pPr>
            <a:r>
              <a:rPr lang="en-IN" sz="2100" dirty="0" smtClean="0">
                <a:solidFill>
                  <a:prstClr val="black"/>
                </a:solidFill>
                <a:cs typeface="Calibri"/>
              </a:rPr>
              <a:t>Goa </a:t>
            </a:r>
            <a:r>
              <a:rPr lang="en-IN" sz="2100" spc="-6" dirty="0" smtClean="0">
                <a:solidFill>
                  <a:prstClr val="black"/>
                </a:solidFill>
                <a:cs typeface="Calibri"/>
              </a:rPr>
              <a:t>is India's </a:t>
            </a:r>
            <a:r>
              <a:rPr lang="en-IN" sz="2100" spc="-11" dirty="0" smtClean="0">
                <a:solidFill>
                  <a:prstClr val="black"/>
                </a:solidFill>
                <a:cs typeface="Calibri"/>
              </a:rPr>
              <a:t>richest </a:t>
            </a:r>
            <a:r>
              <a:rPr lang="en-IN" sz="2100" spc="-23" dirty="0" smtClean="0">
                <a:solidFill>
                  <a:prstClr val="black"/>
                </a:solidFill>
                <a:cs typeface="Calibri"/>
              </a:rPr>
              <a:t>state </a:t>
            </a:r>
            <a:r>
              <a:rPr lang="en-IN" sz="2100" spc="-6" dirty="0" smtClean="0">
                <a:solidFill>
                  <a:prstClr val="black"/>
                </a:solidFill>
                <a:cs typeface="Calibri"/>
              </a:rPr>
              <a:t>with </a:t>
            </a:r>
            <a:r>
              <a:rPr lang="en-IN" sz="2100" dirty="0" smtClean="0">
                <a:solidFill>
                  <a:prstClr val="black"/>
                </a:solidFill>
                <a:cs typeface="Calibri"/>
              </a:rPr>
              <a:t>a GDP </a:t>
            </a:r>
            <a:r>
              <a:rPr lang="en-IN" sz="2100" spc="-6" dirty="0" smtClean="0">
                <a:solidFill>
                  <a:prstClr val="black"/>
                </a:solidFill>
                <a:cs typeface="Calibri"/>
              </a:rPr>
              <a:t>per  </a:t>
            </a:r>
            <a:r>
              <a:rPr lang="en-IN" sz="2100" spc="-11" dirty="0" smtClean="0">
                <a:solidFill>
                  <a:prstClr val="black"/>
                </a:solidFill>
                <a:cs typeface="Calibri"/>
              </a:rPr>
              <a:t>capita two </a:t>
            </a:r>
            <a:r>
              <a:rPr lang="en-IN" sz="2100" dirty="0" smtClean="0">
                <a:solidFill>
                  <a:prstClr val="black"/>
                </a:solidFill>
                <a:cs typeface="Calibri"/>
              </a:rPr>
              <a:t>and a </a:t>
            </a:r>
            <a:r>
              <a:rPr lang="en-IN" sz="2100" spc="-6" dirty="0" smtClean="0">
                <a:solidFill>
                  <a:prstClr val="black"/>
                </a:solidFill>
                <a:cs typeface="Calibri"/>
              </a:rPr>
              <a:t>half times that of </a:t>
            </a:r>
            <a:r>
              <a:rPr lang="en-IN" sz="2100" spc="-11" dirty="0" smtClean="0">
                <a:solidFill>
                  <a:prstClr val="black"/>
                </a:solidFill>
                <a:cs typeface="Calibri"/>
              </a:rPr>
              <a:t>the  country </a:t>
            </a:r>
            <a:r>
              <a:rPr lang="en-IN" sz="2100" dirty="0" smtClean="0">
                <a:solidFill>
                  <a:prstClr val="black"/>
                </a:solidFill>
                <a:cs typeface="Calibri"/>
              </a:rPr>
              <a:t>as a</a:t>
            </a:r>
            <a:r>
              <a:rPr lang="en-IN" sz="2100" spc="11" dirty="0" smtClean="0">
                <a:solidFill>
                  <a:prstClr val="black"/>
                </a:solidFill>
                <a:cs typeface="Calibri"/>
              </a:rPr>
              <a:t> </a:t>
            </a:r>
            <a:r>
              <a:rPr lang="en-IN" sz="2100" dirty="0" smtClean="0">
                <a:solidFill>
                  <a:prstClr val="black"/>
                </a:solidFill>
                <a:cs typeface="Calibri"/>
              </a:rPr>
              <a:t>whole.</a:t>
            </a:r>
          </a:p>
          <a:p>
            <a:pPr marL="0" lvl="0" indent="0" algn="just" defTabSz="914157">
              <a:spcBef>
                <a:spcPts val="29"/>
              </a:spcBef>
              <a:buFont typeface="Calibri"/>
              <a:buChar char="-"/>
            </a:pPr>
            <a:endParaRPr lang="en-IN" sz="2000" dirty="0" smtClean="0">
              <a:solidFill>
                <a:prstClr val="black"/>
              </a:solidFill>
              <a:cs typeface="Calibri"/>
            </a:endParaRPr>
          </a:p>
          <a:p>
            <a:pPr marL="14488" marR="5795" lvl="0" indent="0" algn="just" defTabSz="914157">
              <a:spcBef>
                <a:spcPts val="0"/>
              </a:spcBef>
              <a:buFontTx/>
              <a:buChar char="-"/>
              <a:tabLst>
                <a:tab pos="212976" algn="l"/>
              </a:tabLst>
            </a:pPr>
            <a:r>
              <a:rPr lang="en-IN" sz="2100" dirty="0" smtClean="0">
                <a:solidFill>
                  <a:prstClr val="black"/>
                </a:solidFill>
                <a:cs typeface="Calibri"/>
              </a:rPr>
              <a:t>It </a:t>
            </a:r>
            <a:r>
              <a:rPr lang="en-IN" sz="2100" spc="-11" dirty="0" smtClean="0">
                <a:solidFill>
                  <a:prstClr val="black"/>
                </a:solidFill>
                <a:cs typeface="Calibri"/>
              </a:rPr>
              <a:t>was </a:t>
            </a:r>
            <a:r>
              <a:rPr lang="en-IN" sz="2100" spc="-23" dirty="0" smtClean="0">
                <a:solidFill>
                  <a:prstClr val="black"/>
                </a:solidFill>
                <a:cs typeface="Calibri"/>
              </a:rPr>
              <a:t>ranked </a:t>
            </a:r>
            <a:r>
              <a:rPr lang="en-IN" sz="2100" dirty="0" smtClean="0">
                <a:solidFill>
                  <a:prstClr val="black"/>
                </a:solidFill>
                <a:cs typeface="Calibri"/>
              </a:rPr>
              <a:t>the </a:t>
            </a:r>
            <a:r>
              <a:rPr lang="en-IN" sz="2100" spc="-11" dirty="0" smtClean="0">
                <a:solidFill>
                  <a:prstClr val="black"/>
                </a:solidFill>
                <a:cs typeface="Calibri"/>
              </a:rPr>
              <a:t>best </a:t>
            </a:r>
            <a:r>
              <a:rPr lang="en-IN" sz="2100" spc="-6" dirty="0" smtClean="0">
                <a:solidFill>
                  <a:prstClr val="black"/>
                </a:solidFill>
                <a:cs typeface="Calibri"/>
              </a:rPr>
              <a:t>placed </a:t>
            </a:r>
            <a:r>
              <a:rPr lang="en-IN" sz="2100" spc="-23" dirty="0" smtClean="0">
                <a:solidFill>
                  <a:prstClr val="black"/>
                </a:solidFill>
                <a:cs typeface="Calibri"/>
              </a:rPr>
              <a:t>state </a:t>
            </a:r>
            <a:r>
              <a:rPr lang="en-IN" sz="2100" spc="-6" dirty="0" smtClean="0">
                <a:solidFill>
                  <a:prstClr val="black"/>
                </a:solidFill>
                <a:cs typeface="Calibri"/>
              </a:rPr>
              <a:t>by </a:t>
            </a:r>
            <a:r>
              <a:rPr lang="en-IN" sz="2100" dirty="0" smtClean="0">
                <a:solidFill>
                  <a:prstClr val="black"/>
                </a:solidFill>
                <a:cs typeface="Calibri"/>
              </a:rPr>
              <a:t>the  11th </a:t>
            </a:r>
            <a:r>
              <a:rPr lang="en-IN" sz="2100" spc="-6" dirty="0" smtClean="0">
                <a:solidFill>
                  <a:prstClr val="black"/>
                </a:solidFill>
                <a:cs typeface="Calibri"/>
              </a:rPr>
              <a:t>Finance Commission </a:t>
            </a:r>
            <a:r>
              <a:rPr lang="en-IN" sz="2100" spc="-17" dirty="0" smtClean="0">
                <a:solidFill>
                  <a:prstClr val="black"/>
                </a:solidFill>
                <a:cs typeface="Calibri"/>
              </a:rPr>
              <a:t>for </a:t>
            </a:r>
            <a:r>
              <a:rPr lang="en-IN" sz="2100" spc="-6" dirty="0" smtClean="0">
                <a:solidFill>
                  <a:prstClr val="black"/>
                </a:solidFill>
                <a:cs typeface="Calibri"/>
              </a:rPr>
              <a:t>its </a:t>
            </a:r>
            <a:r>
              <a:rPr lang="en-IN" sz="2100" spc="-17" dirty="0" smtClean="0">
                <a:solidFill>
                  <a:prstClr val="black"/>
                </a:solidFill>
                <a:cs typeface="Calibri"/>
              </a:rPr>
              <a:t>infrastructure  </a:t>
            </a:r>
            <a:r>
              <a:rPr lang="en-IN" sz="2100" dirty="0" smtClean="0">
                <a:solidFill>
                  <a:prstClr val="black"/>
                </a:solidFill>
                <a:cs typeface="Calibri"/>
              </a:rPr>
              <a:t>and </a:t>
            </a:r>
            <a:r>
              <a:rPr lang="en-IN" sz="2100" spc="-23" dirty="0" smtClean="0">
                <a:solidFill>
                  <a:prstClr val="black"/>
                </a:solidFill>
                <a:cs typeface="Calibri"/>
              </a:rPr>
              <a:t>ranked </a:t>
            </a:r>
            <a:r>
              <a:rPr lang="en-IN" sz="2100" spc="-6" dirty="0" smtClean="0">
                <a:solidFill>
                  <a:prstClr val="black"/>
                </a:solidFill>
                <a:cs typeface="Calibri"/>
              </a:rPr>
              <a:t>on </a:t>
            </a:r>
            <a:r>
              <a:rPr lang="en-IN" sz="2100" spc="-11" dirty="0" smtClean="0">
                <a:solidFill>
                  <a:prstClr val="black"/>
                </a:solidFill>
                <a:cs typeface="Calibri"/>
              </a:rPr>
              <a:t>top </a:t>
            </a:r>
            <a:r>
              <a:rPr lang="en-IN" sz="2100" spc="-17" dirty="0" smtClean="0">
                <a:solidFill>
                  <a:prstClr val="black"/>
                </a:solidFill>
                <a:cs typeface="Calibri"/>
              </a:rPr>
              <a:t>for </a:t>
            </a:r>
            <a:r>
              <a:rPr lang="en-IN" sz="2100" dirty="0" smtClean="0">
                <a:solidFill>
                  <a:prstClr val="black"/>
                </a:solidFill>
                <a:cs typeface="Calibri"/>
              </a:rPr>
              <a:t>the </a:t>
            </a:r>
            <a:r>
              <a:rPr lang="en-IN" sz="2100" spc="-11" dirty="0" smtClean="0">
                <a:solidFill>
                  <a:prstClr val="black"/>
                </a:solidFill>
                <a:cs typeface="Calibri"/>
              </a:rPr>
              <a:t>best </a:t>
            </a:r>
            <a:r>
              <a:rPr lang="en-IN" sz="2100" spc="-6" dirty="0" smtClean="0">
                <a:solidFill>
                  <a:prstClr val="black"/>
                </a:solidFill>
                <a:cs typeface="Calibri"/>
              </a:rPr>
              <a:t>quality of </a:t>
            </a:r>
            <a:r>
              <a:rPr lang="en-IN" sz="2100" spc="-23" dirty="0" smtClean="0">
                <a:solidFill>
                  <a:prstClr val="black"/>
                </a:solidFill>
                <a:cs typeface="Calibri"/>
              </a:rPr>
              <a:t>life </a:t>
            </a:r>
            <a:r>
              <a:rPr lang="en-IN" sz="2100" spc="-11" dirty="0" smtClean="0">
                <a:solidFill>
                  <a:prstClr val="black"/>
                </a:solidFill>
                <a:cs typeface="Calibri"/>
              </a:rPr>
              <a:t>in  </a:t>
            </a:r>
            <a:r>
              <a:rPr lang="en-IN" sz="2100" spc="-6" dirty="0" smtClean="0">
                <a:solidFill>
                  <a:prstClr val="black"/>
                </a:solidFill>
                <a:cs typeface="Calibri"/>
              </a:rPr>
              <a:t>India by </a:t>
            </a:r>
            <a:r>
              <a:rPr lang="en-IN" sz="2100" dirty="0" smtClean="0">
                <a:solidFill>
                  <a:prstClr val="black"/>
                </a:solidFill>
                <a:cs typeface="Calibri"/>
              </a:rPr>
              <a:t>the </a:t>
            </a:r>
            <a:r>
              <a:rPr lang="en-IN" sz="2100" spc="-6" dirty="0" smtClean="0">
                <a:solidFill>
                  <a:prstClr val="black"/>
                </a:solidFill>
                <a:cs typeface="Calibri"/>
              </a:rPr>
              <a:t>National</a:t>
            </a:r>
            <a:r>
              <a:rPr lang="en-IN" sz="2100" spc="17" dirty="0" smtClean="0">
                <a:solidFill>
                  <a:prstClr val="black"/>
                </a:solidFill>
                <a:cs typeface="Calibri"/>
              </a:rPr>
              <a:t> </a:t>
            </a:r>
            <a:r>
              <a:rPr lang="en-IN" sz="2100" spc="-6" dirty="0" smtClean="0">
                <a:solidFill>
                  <a:prstClr val="black"/>
                </a:solidFill>
                <a:cs typeface="Calibri"/>
              </a:rPr>
              <a:t>Commission.</a:t>
            </a:r>
            <a:endParaRPr lang="en-IN" sz="2100" dirty="0" smtClean="0">
              <a:solidFill>
                <a:prstClr val="black"/>
              </a:solidFill>
              <a:cs typeface="Calibri"/>
            </a:endParaRPr>
          </a:p>
          <a:p>
            <a:pPr marL="0" lvl="0" indent="0" algn="just" defTabSz="914157">
              <a:spcBef>
                <a:spcPts val="29"/>
              </a:spcBef>
              <a:buFont typeface="Calibri"/>
              <a:buChar char="-"/>
            </a:pPr>
            <a:endParaRPr lang="en-IN" sz="2000" dirty="0" smtClean="0">
              <a:solidFill>
                <a:prstClr val="black"/>
              </a:solidFill>
              <a:cs typeface="Calibri"/>
            </a:endParaRPr>
          </a:p>
          <a:p>
            <a:pPr marL="152126" marR="137638" lvl="0" indent="-152126" algn="just" defTabSz="914157">
              <a:spcBef>
                <a:spcPts val="0"/>
              </a:spcBef>
              <a:buFontTx/>
              <a:buChar char="-"/>
              <a:tabLst>
                <a:tab pos="152126" algn="l"/>
              </a:tabLst>
            </a:pPr>
            <a:r>
              <a:rPr lang="en-IN" sz="2100" dirty="0" smtClean="0">
                <a:solidFill>
                  <a:prstClr val="black"/>
                </a:solidFill>
                <a:cs typeface="Calibri"/>
              </a:rPr>
              <a:t>Goa </a:t>
            </a:r>
            <a:r>
              <a:rPr lang="en-IN" sz="2100" spc="-11" dirty="0" smtClean="0">
                <a:solidFill>
                  <a:prstClr val="black"/>
                </a:solidFill>
                <a:cs typeface="Calibri"/>
              </a:rPr>
              <a:t>was </a:t>
            </a:r>
            <a:r>
              <a:rPr lang="en-IN" sz="2100" spc="-17" dirty="0" smtClean="0">
                <a:solidFill>
                  <a:prstClr val="black"/>
                </a:solidFill>
                <a:cs typeface="Calibri"/>
              </a:rPr>
              <a:t>awarded </a:t>
            </a:r>
            <a:r>
              <a:rPr lang="en-IN" sz="2100" dirty="0" smtClean="0">
                <a:solidFill>
                  <a:prstClr val="black"/>
                </a:solidFill>
                <a:cs typeface="Calibri"/>
              </a:rPr>
              <a:t>the </a:t>
            </a:r>
            <a:r>
              <a:rPr lang="en-IN" sz="2100" spc="-6" dirty="0" smtClean="0">
                <a:solidFill>
                  <a:prstClr val="black"/>
                </a:solidFill>
                <a:cs typeface="Calibri"/>
              </a:rPr>
              <a:t>best e-governed </a:t>
            </a:r>
            <a:r>
              <a:rPr lang="en-IN" sz="2100" spc="-23" dirty="0" smtClean="0">
                <a:solidFill>
                  <a:prstClr val="black"/>
                </a:solidFill>
                <a:cs typeface="Calibri"/>
              </a:rPr>
              <a:t>state  </a:t>
            </a:r>
            <a:r>
              <a:rPr lang="en-IN" sz="2100" spc="-17" dirty="0" smtClean="0">
                <a:solidFill>
                  <a:prstClr val="black"/>
                </a:solidFill>
                <a:cs typeface="Calibri"/>
              </a:rPr>
              <a:t>award.</a:t>
            </a:r>
            <a:endParaRPr lang="en-IN" sz="2100" dirty="0" smtClean="0">
              <a:solidFill>
                <a:prstClr val="black"/>
              </a:solidFill>
              <a:cs typeface="Calibri"/>
            </a:endParaRPr>
          </a:p>
          <a:p>
            <a:pPr marL="0" lvl="0" indent="0" algn="just" defTabSz="914157">
              <a:spcBef>
                <a:spcPts val="23"/>
              </a:spcBef>
              <a:buNone/>
            </a:pPr>
            <a:endParaRPr lang="en-IN" sz="2000" dirty="0" smtClean="0">
              <a:solidFill>
                <a:prstClr val="black"/>
              </a:solidFill>
              <a:cs typeface="Calibri"/>
            </a:endParaRPr>
          </a:p>
          <a:p>
            <a:pPr marL="191244" marR="76787" lvl="0" indent="-177480" algn="just" defTabSz="914157">
              <a:spcBef>
                <a:spcPts val="0"/>
              </a:spcBef>
              <a:buFontTx/>
              <a:buChar char="-"/>
              <a:tabLst>
                <a:tab pos="212976" algn="l"/>
              </a:tabLst>
            </a:pPr>
            <a:r>
              <a:rPr lang="en-IN" sz="2100" spc="-6" dirty="0" smtClean="0">
                <a:solidFill>
                  <a:prstClr val="black"/>
                </a:solidFill>
                <a:cs typeface="Calibri"/>
              </a:rPr>
              <a:t>When it </a:t>
            </a:r>
            <a:r>
              <a:rPr lang="en-IN" sz="2100" spc="-11" dirty="0" smtClean="0">
                <a:solidFill>
                  <a:prstClr val="black"/>
                </a:solidFill>
                <a:cs typeface="Calibri"/>
              </a:rPr>
              <a:t>comes to tourism, </a:t>
            </a:r>
            <a:r>
              <a:rPr lang="en-IN" sz="2100" dirty="0" smtClean="0">
                <a:solidFill>
                  <a:prstClr val="black"/>
                </a:solidFill>
                <a:cs typeface="Calibri"/>
              </a:rPr>
              <a:t>Goa </a:t>
            </a:r>
            <a:r>
              <a:rPr lang="en-IN" sz="2100" spc="-6" dirty="0" smtClean="0">
                <a:solidFill>
                  <a:prstClr val="black"/>
                </a:solidFill>
                <a:cs typeface="Calibri"/>
              </a:rPr>
              <a:t>has grabbed  countless </a:t>
            </a:r>
            <a:r>
              <a:rPr lang="en-IN" sz="2100" spc="-17" dirty="0" smtClean="0">
                <a:solidFill>
                  <a:prstClr val="black"/>
                </a:solidFill>
                <a:cs typeface="Calibri"/>
              </a:rPr>
              <a:t>awards </a:t>
            </a:r>
            <a:r>
              <a:rPr lang="en-IN" sz="2100" dirty="0" smtClean="0">
                <a:solidFill>
                  <a:prstClr val="black"/>
                </a:solidFill>
                <a:cs typeface="Calibri"/>
              </a:rPr>
              <a:t>in </a:t>
            </a:r>
            <a:r>
              <a:rPr lang="en-IN" sz="2100" spc="-11" dirty="0" smtClean="0">
                <a:solidFill>
                  <a:prstClr val="black"/>
                </a:solidFill>
                <a:cs typeface="Calibri"/>
              </a:rPr>
              <a:t>more </a:t>
            </a:r>
            <a:r>
              <a:rPr lang="en-IN" sz="2100" dirty="0" smtClean="0">
                <a:solidFill>
                  <a:prstClr val="black"/>
                </a:solidFill>
                <a:cs typeface="Calibri"/>
              </a:rPr>
              <a:t>than </a:t>
            </a:r>
            <a:r>
              <a:rPr lang="en-IN" sz="2100" spc="-11" dirty="0" smtClean="0">
                <a:solidFill>
                  <a:prstClr val="black"/>
                </a:solidFill>
                <a:cs typeface="Calibri"/>
              </a:rPr>
              <a:t>ten </a:t>
            </a:r>
            <a:r>
              <a:rPr lang="en-IN" sz="2100" spc="-17" dirty="0" smtClean="0">
                <a:solidFill>
                  <a:prstClr val="black"/>
                </a:solidFill>
                <a:cs typeface="Calibri"/>
              </a:rPr>
              <a:t>different  </a:t>
            </a:r>
            <a:r>
              <a:rPr lang="en-IN" sz="2100" spc="-11" dirty="0" smtClean="0">
                <a:solidFill>
                  <a:prstClr val="black"/>
                </a:solidFill>
                <a:cs typeface="Calibri"/>
              </a:rPr>
              <a:t>categories.</a:t>
            </a:r>
            <a:endParaRPr lang="en-IN" sz="2100" dirty="0" smtClean="0">
              <a:solidFill>
                <a:prstClr val="black"/>
              </a:solidFill>
              <a:cs typeface="Calibri"/>
            </a:endParaRPr>
          </a:p>
          <a:p>
            <a:endParaRPr lang="en-IN" sz="1100" dirty="0"/>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476284" y="1857566"/>
            <a:ext cx="8135894" cy="4329938"/>
          </a:xfrm>
          <a:prstGeom prst="rect">
            <a:avLst/>
          </a:prstGeom>
        </p:spPr>
        <p:txBody>
          <a:bodyPr vert="horz" wrap="square" lIns="0" tIns="102142" rIns="0" bIns="0" rtlCol="0">
            <a:spAutoFit/>
          </a:bodyPr>
          <a:lstStyle/>
          <a:p>
            <a:pPr marL="14488">
              <a:spcBef>
                <a:spcPts val="804"/>
              </a:spcBef>
            </a:pPr>
            <a:r>
              <a:rPr sz="3200" b="1" i="1" spc="-11" dirty="0">
                <a:latin typeface="TeX Gyre Bonum"/>
                <a:cs typeface="TeX Gyre Bonum"/>
              </a:rPr>
              <a:t>Roads</a:t>
            </a:r>
            <a:endParaRPr sz="3200">
              <a:latin typeface="TeX Gyre Bonum"/>
              <a:cs typeface="TeX Gyre Bonum"/>
            </a:endParaRPr>
          </a:p>
          <a:p>
            <a:pPr marL="470865" indent="-325984" algn="just">
              <a:lnSpc>
                <a:spcPts val="3263"/>
              </a:lnSpc>
              <a:spcBef>
                <a:spcPts val="593"/>
              </a:spcBef>
              <a:buClr>
                <a:srgbClr val="000000"/>
              </a:buClr>
              <a:buFont typeface="Trebuchet MS"/>
              <a:buChar char="•"/>
              <a:tabLst>
                <a:tab pos="470865" algn="l"/>
              </a:tabLst>
            </a:pPr>
            <a:r>
              <a:rPr sz="2700" b="1" dirty="0">
                <a:solidFill>
                  <a:srgbClr val="0033CC"/>
                </a:solidFill>
                <a:latin typeface="TeXGyrePagella"/>
                <a:cs typeface="TeXGyrePagella"/>
              </a:rPr>
              <a:t>Has 195 </a:t>
            </a:r>
            <a:r>
              <a:rPr sz="2700" b="1" spc="-6" dirty="0">
                <a:solidFill>
                  <a:srgbClr val="0033CC"/>
                </a:solidFill>
                <a:latin typeface="TeXGyrePagella"/>
                <a:cs typeface="TeXGyrePagella"/>
              </a:rPr>
              <a:t>km for every </a:t>
            </a:r>
            <a:r>
              <a:rPr sz="2700" b="1" dirty="0">
                <a:solidFill>
                  <a:srgbClr val="0033CC"/>
                </a:solidFill>
                <a:latin typeface="TeXGyrePagella"/>
                <a:cs typeface="TeXGyrePagella"/>
              </a:rPr>
              <a:t>100 </a:t>
            </a:r>
            <a:r>
              <a:rPr sz="2700" b="1" spc="-6" dirty="0">
                <a:solidFill>
                  <a:srgbClr val="0033CC"/>
                </a:solidFill>
                <a:latin typeface="TeXGyrePagella"/>
                <a:cs typeface="TeXGyrePagella"/>
              </a:rPr>
              <a:t>sq. km.</a:t>
            </a:r>
            <a:r>
              <a:rPr sz="2700" b="1" dirty="0">
                <a:solidFill>
                  <a:srgbClr val="0033CC"/>
                </a:solidFill>
                <a:latin typeface="TeXGyrePagella"/>
                <a:cs typeface="TeXGyrePagella"/>
              </a:rPr>
              <a:t> </a:t>
            </a:r>
            <a:r>
              <a:rPr sz="2700" b="1" spc="-6" dirty="0">
                <a:solidFill>
                  <a:srgbClr val="0033CC"/>
                </a:solidFill>
                <a:latin typeface="TeXGyrePagella"/>
                <a:cs typeface="TeXGyrePagella"/>
              </a:rPr>
              <a:t>against</a:t>
            </a:r>
            <a:endParaRPr sz="2700">
              <a:latin typeface="TeXGyrePagella"/>
              <a:cs typeface="TeXGyrePagella"/>
            </a:endParaRPr>
          </a:p>
          <a:p>
            <a:pPr marL="470865" marR="5795" indent="86929" algn="just">
              <a:lnSpc>
                <a:spcPts val="3263"/>
              </a:lnSpc>
              <a:spcBef>
                <a:spcPts val="103"/>
              </a:spcBef>
              <a:tabLst>
                <a:tab pos="4017567" algn="l"/>
              </a:tabLst>
            </a:pPr>
            <a:r>
              <a:rPr sz="2700" b="1" dirty="0">
                <a:solidFill>
                  <a:srgbClr val="0033CC"/>
                </a:solidFill>
                <a:latin typeface="TeXGyrePagella"/>
                <a:cs typeface="TeXGyrePagella"/>
              </a:rPr>
              <a:t>the</a:t>
            </a:r>
            <a:r>
              <a:rPr sz="2700" b="1" spc="17" dirty="0">
                <a:solidFill>
                  <a:srgbClr val="0033CC"/>
                </a:solidFill>
                <a:latin typeface="TeXGyrePagella"/>
                <a:cs typeface="TeXGyrePagella"/>
              </a:rPr>
              <a:t> </a:t>
            </a:r>
            <a:r>
              <a:rPr sz="2700" b="1" spc="-6" dirty="0">
                <a:solidFill>
                  <a:srgbClr val="0033CC"/>
                </a:solidFill>
                <a:latin typeface="TeXGyrePagella"/>
                <a:cs typeface="TeXGyrePagella"/>
              </a:rPr>
              <a:t>National</a:t>
            </a:r>
            <a:r>
              <a:rPr sz="2700" b="1" spc="29" dirty="0">
                <a:solidFill>
                  <a:srgbClr val="0033CC"/>
                </a:solidFill>
                <a:latin typeface="TeXGyrePagella"/>
                <a:cs typeface="TeXGyrePagella"/>
              </a:rPr>
              <a:t> </a:t>
            </a:r>
            <a:r>
              <a:rPr sz="2700" b="1" spc="-6" dirty="0">
                <a:solidFill>
                  <a:srgbClr val="0033CC"/>
                </a:solidFill>
                <a:latin typeface="TeXGyrePagella"/>
                <a:cs typeface="TeXGyrePagella"/>
              </a:rPr>
              <a:t>average	of 50 </a:t>
            </a:r>
            <a:r>
              <a:rPr sz="2700" b="1" dirty="0">
                <a:solidFill>
                  <a:srgbClr val="0033CC"/>
                </a:solidFill>
                <a:latin typeface="TeXGyrePagella"/>
                <a:cs typeface="TeXGyrePagella"/>
              </a:rPr>
              <a:t>km </a:t>
            </a:r>
            <a:r>
              <a:rPr sz="2700" b="1" spc="-6" dirty="0">
                <a:solidFill>
                  <a:srgbClr val="0033CC"/>
                </a:solidFill>
                <a:latin typeface="TeXGyrePagella"/>
                <a:cs typeface="TeXGyrePagella"/>
              </a:rPr>
              <a:t>of roads for </a:t>
            </a:r>
            <a:r>
              <a:rPr sz="2700" b="1" dirty="0">
                <a:solidFill>
                  <a:srgbClr val="0033CC"/>
                </a:solidFill>
                <a:latin typeface="TeXGyrePagella"/>
                <a:cs typeface="TeXGyrePagella"/>
              </a:rPr>
              <a:t>100  </a:t>
            </a:r>
            <a:r>
              <a:rPr sz="2700" b="1" spc="-6" dirty="0">
                <a:solidFill>
                  <a:srgbClr val="0033CC"/>
                </a:solidFill>
                <a:latin typeface="TeXGyrePagella"/>
                <a:cs typeface="TeXGyrePagella"/>
              </a:rPr>
              <a:t>sq. km</a:t>
            </a:r>
            <a:endParaRPr sz="2700">
              <a:latin typeface="TeXGyrePagella"/>
              <a:cs typeface="TeXGyrePagella"/>
            </a:endParaRPr>
          </a:p>
          <a:p>
            <a:pPr marL="470865" marR="286866" indent="-325984" algn="just">
              <a:lnSpc>
                <a:spcPts val="3240"/>
              </a:lnSpc>
              <a:spcBef>
                <a:spcPts val="719"/>
              </a:spcBef>
              <a:buClr>
                <a:srgbClr val="000000"/>
              </a:buClr>
              <a:buFont typeface="Trebuchet MS"/>
              <a:buChar char="•"/>
              <a:tabLst>
                <a:tab pos="470865" algn="l"/>
                <a:tab pos="1319871" algn="l"/>
              </a:tabLst>
            </a:pPr>
            <a:r>
              <a:rPr sz="2700" b="1" dirty="0">
                <a:solidFill>
                  <a:srgbClr val="0033CC"/>
                </a:solidFill>
                <a:latin typeface="TeXGyrePagella"/>
                <a:cs typeface="TeXGyrePagella"/>
              </a:rPr>
              <a:t>Two national </a:t>
            </a:r>
            <a:r>
              <a:rPr sz="2700" b="1" spc="-6" dirty="0">
                <a:solidFill>
                  <a:srgbClr val="0033CC"/>
                </a:solidFill>
                <a:latin typeface="TeXGyrePagella"/>
                <a:cs typeface="TeXGyrePagella"/>
              </a:rPr>
              <a:t>highways </a:t>
            </a:r>
            <a:r>
              <a:rPr sz="2700" b="1" dirty="0">
                <a:solidFill>
                  <a:srgbClr val="0033CC"/>
                </a:solidFill>
                <a:latin typeface="TeXGyrePagella"/>
                <a:cs typeface="TeXGyrePagella"/>
              </a:rPr>
              <a:t>NH4A </a:t>
            </a:r>
            <a:r>
              <a:rPr sz="2700" b="1" spc="-6" dirty="0">
                <a:solidFill>
                  <a:srgbClr val="0033CC"/>
                </a:solidFill>
                <a:latin typeface="TeXGyrePagella"/>
                <a:cs typeface="TeXGyrePagella"/>
              </a:rPr>
              <a:t>and </a:t>
            </a:r>
            <a:r>
              <a:rPr sz="2700" b="1" dirty="0">
                <a:solidFill>
                  <a:srgbClr val="0033CC"/>
                </a:solidFill>
                <a:latin typeface="TeXGyrePagella"/>
                <a:cs typeface="TeXGyrePagella"/>
              </a:rPr>
              <a:t>NH17 </a:t>
            </a:r>
            <a:r>
              <a:rPr sz="2700" b="1" spc="-6" dirty="0">
                <a:solidFill>
                  <a:srgbClr val="0033CC"/>
                </a:solidFill>
                <a:latin typeface="TeXGyrePagella"/>
                <a:cs typeface="TeXGyrePagella"/>
              </a:rPr>
              <a:t>225  kms	</a:t>
            </a:r>
            <a:r>
              <a:rPr sz="2700" b="1" dirty="0">
                <a:solidFill>
                  <a:srgbClr val="0033CC"/>
                </a:solidFill>
                <a:latin typeface="TeXGyrePagella"/>
                <a:cs typeface="TeXGyrePagella"/>
              </a:rPr>
              <a:t>of National</a:t>
            </a:r>
            <a:r>
              <a:rPr sz="2700" b="1" spc="-17" dirty="0">
                <a:solidFill>
                  <a:srgbClr val="0033CC"/>
                </a:solidFill>
                <a:latin typeface="TeXGyrePagella"/>
                <a:cs typeface="TeXGyrePagella"/>
              </a:rPr>
              <a:t> </a:t>
            </a:r>
            <a:r>
              <a:rPr sz="2700" b="1" dirty="0">
                <a:solidFill>
                  <a:srgbClr val="0033CC"/>
                </a:solidFill>
                <a:latin typeface="TeXGyrePagella"/>
                <a:cs typeface="TeXGyrePagella"/>
              </a:rPr>
              <a:t>Highways</a:t>
            </a:r>
            <a:endParaRPr sz="2700">
              <a:latin typeface="TeXGyrePagella"/>
              <a:cs typeface="TeXGyrePagella"/>
            </a:endParaRPr>
          </a:p>
          <a:p>
            <a:pPr marL="470865" indent="-325984" algn="just">
              <a:spcBef>
                <a:spcPts val="570"/>
              </a:spcBef>
              <a:buClr>
                <a:srgbClr val="000000"/>
              </a:buClr>
              <a:buFont typeface="Trebuchet MS"/>
              <a:buChar char="•"/>
              <a:tabLst>
                <a:tab pos="470865" algn="l"/>
              </a:tabLst>
            </a:pPr>
            <a:r>
              <a:rPr sz="2700" b="1" dirty="0">
                <a:solidFill>
                  <a:srgbClr val="0033CC"/>
                </a:solidFill>
                <a:latin typeface="TeXGyrePagella"/>
                <a:cs typeface="TeXGyrePagella"/>
              </a:rPr>
              <a:t>8 </a:t>
            </a:r>
            <a:r>
              <a:rPr sz="2700" b="1" spc="-6" dirty="0">
                <a:solidFill>
                  <a:srgbClr val="0033CC"/>
                </a:solidFill>
                <a:latin typeface="TeXGyrePagella"/>
                <a:cs typeface="TeXGyrePagella"/>
              </a:rPr>
              <a:t>State Highways </a:t>
            </a:r>
            <a:r>
              <a:rPr sz="2700" b="1" dirty="0">
                <a:solidFill>
                  <a:srgbClr val="0033CC"/>
                </a:solidFill>
                <a:latin typeface="TeXGyrePagella"/>
                <a:cs typeface="TeXGyrePagella"/>
              </a:rPr>
              <a:t>– 232</a:t>
            </a:r>
            <a:r>
              <a:rPr sz="2700" b="1" spc="11" dirty="0">
                <a:solidFill>
                  <a:srgbClr val="0033CC"/>
                </a:solidFill>
                <a:latin typeface="TeXGyrePagella"/>
                <a:cs typeface="TeXGyrePagella"/>
              </a:rPr>
              <a:t> </a:t>
            </a:r>
            <a:r>
              <a:rPr sz="2700" b="1" spc="-6" dirty="0">
                <a:solidFill>
                  <a:srgbClr val="0033CC"/>
                </a:solidFill>
                <a:latin typeface="TeXGyrePagella"/>
                <a:cs typeface="TeXGyrePagella"/>
              </a:rPr>
              <a:t>km</a:t>
            </a:r>
            <a:endParaRPr sz="2700">
              <a:latin typeface="TeXGyrePagella"/>
              <a:cs typeface="TeXGyrePagella"/>
            </a:endParaRPr>
          </a:p>
          <a:p>
            <a:pPr marL="470865" indent="-325984" algn="just">
              <a:spcBef>
                <a:spcPts val="662"/>
              </a:spcBef>
              <a:buClr>
                <a:srgbClr val="000000"/>
              </a:buClr>
              <a:buFont typeface="Trebuchet MS"/>
              <a:buChar char="•"/>
              <a:tabLst>
                <a:tab pos="470865" algn="l"/>
              </a:tabLst>
            </a:pPr>
            <a:r>
              <a:rPr sz="2700" b="1" dirty="0">
                <a:solidFill>
                  <a:srgbClr val="0033CC"/>
                </a:solidFill>
                <a:latin typeface="TeXGyrePagella"/>
                <a:cs typeface="TeXGyrePagella"/>
              </a:rPr>
              <a:t>52 District </a:t>
            </a:r>
            <a:r>
              <a:rPr sz="2700" b="1" spc="-6" dirty="0">
                <a:solidFill>
                  <a:srgbClr val="0033CC"/>
                </a:solidFill>
                <a:latin typeface="TeXGyrePagella"/>
                <a:cs typeface="TeXGyrePagella"/>
              </a:rPr>
              <a:t>Roads- 815</a:t>
            </a:r>
            <a:r>
              <a:rPr sz="2700" b="1" spc="11" dirty="0">
                <a:solidFill>
                  <a:srgbClr val="0033CC"/>
                </a:solidFill>
                <a:latin typeface="TeXGyrePagella"/>
                <a:cs typeface="TeXGyrePagella"/>
              </a:rPr>
              <a:t> </a:t>
            </a:r>
            <a:r>
              <a:rPr sz="2700" b="1" dirty="0">
                <a:solidFill>
                  <a:srgbClr val="0033CC"/>
                </a:solidFill>
                <a:latin typeface="TeXGyrePagella"/>
                <a:cs typeface="TeXGyrePagella"/>
              </a:rPr>
              <a:t>km</a:t>
            </a:r>
            <a:endParaRPr sz="2700">
              <a:latin typeface="TeXGyrePagella"/>
              <a:cs typeface="TeXGyrePagella"/>
            </a:endParaRPr>
          </a:p>
          <a:p>
            <a:pPr marL="470865" indent="-325984" algn="just">
              <a:spcBef>
                <a:spcPts val="650"/>
              </a:spcBef>
              <a:buClr>
                <a:srgbClr val="000000"/>
              </a:buClr>
              <a:buFont typeface="Trebuchet MS"/>
              <a:buChar char="•"/>
              <a:tabLst>
                <a:tab pos="470865" algn="l"/>
              </a:tabLst>
            </a:pPr>
            <a:r>
              <a:rPr sz="2700" b="1" dirty="0">
                <a:solidFill>
                  <a:srgbClr val="0033CC"/>
                </a:solidFill>
                <a:latin typeface="TeXGyrePagella"/>
                <a:cs typeface="TeXGyrePagella"/>
              </a:rPr>
              <a:t>Village </a:t>
            </a:r>
            <a:r>
              <a:rPr sz="2700" b="1" spc="-6" dirty="0">
                <a:solidFill>
                  <a:srgbClr val="0033CC"/>
                </a:solidFill>
                <a:latin typeface="TeXGyrePagella"/>
                <a:cs typeface="TeXGyrePagella"/>
              </a:rPr>
              <a:t>Roads </a:t>
            </a:r>
            <a:r>
              <a:rPr sz="2700" b="1" dirty="0">
                <a:solidFill>
                  <a:srgbClr val="0033CC"/>
                </a:solidFill>
                <a:latin typeface="TeXGyrePagella"/>
                <a:cs typeface="TeXGyrePagella"/>
              </a:rPr>
              <a:t>- 3622 </a:t>
            </a:r>
            <a:r>
              <a:rPr sz="2700" b="1" spc="-6" dirty="0">
                <a:solidFill>
                  <a:srgbClr val="0033CC"/>
                </a:solidFill>
                <a:latin typeface="TeXGyrePagella"/>
                <a:cs typeface="TeXGyrePagella"/>
              </a:rPr>
              <a:t>km</a:t>
            </a:r>
            <a:endParaRPr sz="2700">
              <a:latin typeface="TeXGyrePagella"/>
              <a:cs typeface="TeXGyrePagella"/>
            </a:endParaRPr>
          </a:p>
        </p:txBody>
      </p:sp>
      <p:sp>
        <p:nvSpPr>
          <p:cNvPr id="3" name="object 3"/>
          <p:cNvSpPr txBox="1">
            <a:spLocks noGrp="1"/>
          </p:cNvSpPr>
          <p:nvPr>
            <p:ph type="title"/>
          </p:nvPr>
        </p:nvSpPr>
        <p:spPr>
          <a:xfrm>
            <a:off x="1210434" y="620433"/>
            <a:ext cx="8629721" cy="584016"/>
          </a:xfrm>
          <a:prstGeom prst="rect">
            <a:avLst/>
          </a:prstGeom>
        </p:spPr>
        <p:txBody>
          <a:bodyPr vert="horz" wrap="square" lIns="0" tIns="14488" rIns="0" bIns="0" rtlCol="0">
            <a:spAutoFit/>
          </a:bodyPr>
          <a:lstStyle/>
          <a:p>
            <a:pPr marL="14488">
              <a:spcBef>
                <a:spcPts val="114"/>
              </a:spcBef>
            </a:pPr>
            <a:r>
              <a:rPr sz="3700" i="1" spc="-6" dirty="0">
                <a:solidFill>
                  <a:srgbClr val="000000"/>
                </a:solidFill>
                <a:latin typeface="TeX Gyre Bonum"/>
                <a:cs typeface="TeX Gyre Bonum"/>
              </a:rPr>
              <a:t>Connectivity-Business </a:t>
            </a:r>
            <a:r>
              <a:rPr sz="3700" i="1" dirty="0">
                <a:solidFill>
                  <a:srgbClr val="000000"/>
                </a:solidFill>
                <a:latin typeface="TeX Gyre Bonum"/>
                <a:cs typeface="TeX Gyre Bonum"/>
              </a:rPr>
              <a:t>and</a:t>
            </a:r>
            <a:r>
              <a:rPr sz="3700" i="1" spc="29" dirty="0">
                <a:solidFill>
                  <a:srgbClr val="000000"/>
                </a:solidFill>
                <a:latin typeface="TeX Gyre Bonum"/>
                <a:cs typeface="TeX Gyre Bonum"/>
              </a:rPr>
              <a:t> </a:t>
            </a:r>
            <a:r>
              <a:rPr sz="3700" i="1" dirty="0">
                <a:solidFill>
                  <a:srgbClr val="000000"/>
                </a:solidFill>
                <a:latin typeface="TeX Gyre Bonum"/>
                <a:cs typeface="TeX Gyre Bonum"/>
              </a:rPr>
              <a:t>Leisure</a:t>
            </a:r>
            <a:endParaRPr sz="3700">
              <a:latin typeface="TeX Gyre Bonum"/>
              <a:cs typeface="TeX Gyre Bonum"/>
            </a:endParaRPr>
          </a:p>
        </p:txBody>
      </p:sp>
      <p:sp>
        <p:nvSpPr>
          <p:cNvPr id="4" name="object 4"/>
          <p:cNvSpPr/>
          <p:nvPr/>
        </p:nvSpPr>
        <p:spPr>
          <a:xfrm>
            <a:off x="7218045" y="5237974"/>
            <a:ext cx="3297132" cy="2072781"/>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060986" y="276225"/>
            <a:ext cx="2971514" cy="507072"/>
          </a:xfrm>
          <a:prstGeom prst="rect">
            <a:avLst/>
          </a:prstGeom>
        </p:spPr>
        <p:txBody>
          <a:bodyPr vert="horz" wrap="square" lIns="0" tIns="14488" rIns="0" bIns="0" rtlCol="0">
            <a:spAutoFit/>
          </a:bodyPr>
          <a:lstStyle/>
          <a:p>
            <a:pPr marL="14488">
              <a:spcBef>
                <a:spcPts val="114"/>
              </a:spcBef>
            </a:pPr>
            <a:r>
              <a:rPr sz="3200" i="1" dirty="0">
                <a:solidFill>
                  <a:srgbClr val="000000"/>
                </a:solidFill>
                <a:latin typeface="TeX Gyre Bonum"/>
                <a:cs typeface="TeX Gyre Bonum"/>
              </a:rPr>
              <a:t>A</a:t>
            </a:r>
            <a:r>
              <a:rPr sz="3200" i="1" spc="-11" dirty="0">
                <a:solidFill>
                  <a:srgbClr val="000000"/>
                </a:solidFill>
                <a:latin typeface="TeX Gyre Bonum"/>
                <a:cs typeface="TeX Gyre Bonum"/>
              </a:rPr>
              <a:t>i</a:t>
            </a:r>
            <a:r>
              <a:rPr sz="3200" i="1" dirty="0">
                <a:solidFill>
                  <a:srgbClr val="000000"/>
                </a:solidFill>
                <a:latin typeface="TeX Gyre Bonum"/>
                <a:cs typeface="TeX Gyre Bonum"/>
              </a:rPr>
              <a:t>r</a:t>
            </a:r>
            <a:r>
              <a:rPr sz="3200" i="1" spc="-17" dirty="0">
                <a:solidFill>
                  <a:srgbClr val="000000"/>
                </a:solidFill>
                <a:latin typeface="TeX Gyre Bonum"/>
                <a:cs typeface="TeX Gyre Bonum"/>
              </a:rPr>
              <a:t>wa</a:t>
            </a:r>
            <a:r>
              <a:rPr sz="3200" i="1" spc="-6" dirty="0">
                <a:solidFill>
                  <a:srgbClr val="000000"/>
                </a:solidFill>
                <a:latin typeface="TeX Gyre Bonum"/>
                <a:cs typeface="TeX Gyre Bonum"/>
              </a:rPr>
              <a:t>ys</a:t>
            </a:r>
            <a:endParaRPr sz="3200">
              <a:latin typeface="TeX Gyre Bonum"/>
              <a:cs typeface="TeX Gyre Bonum"/>
            </a:endParaRPr>
          </a:p>
        </p:txBody>
      </p:sp>
      <p:sp>
        <p:nvSpPr>
          <p:cNvPr id="3" name="object 3"/>
          <p:cNvSpPr/>
          <p:nvPr/>
        </p:nvSpPr>
        <p:spPr>
          <a:xfrm>
            <a:off x="439618" y="232488"/>
            <a:ext cx="2406015" cy="2520950"/>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1589158" y="885825"/>
            <a:ext cx="8636406" cy="5577691"/>
          </a:xfrm>
          <a:prstGeom prst="rect">
            <a:avLst/>
          </a:prstGeom>
        </p:spPr>
        <p:txBody>
          <a:bodyPr vert="horz" wrap="square" lIns="0" tIns="14488" rIns="0" bIns="0" rtlCol="0">
            <a:spAutoFit/>
          </a:bodyPr>
          <a:lstStyle/>
          <a:p>
            <a:pPr marL="1606737" indent="-157197" algn="just">
              <a:spcBef>
                <a:spcPts val="114"/>
              </a:spcBef>
              <a:buClr>
                <a:srgbClr val="725326"/>
              </a:buClr>
              <a:buSzPct val="56250"/>
              <a:buFont typeface="Wingdings"/>
              <a:buChar char=""/>
              <a:tabLst>
                <a:tab pos="1607461" algn="l"/>
              </a:tabLst>
            </a:pPr>
            <a:r>
              <a:rPr sz="2700" b="1">
                <a:solidFill>
                  <a:srgbClr val="0033CC"/>
                </a:solidFill>
                <a:latin typeface="TeXGyrePagella"/>
                <a:cs typeface="TeXGyrePagella"/>
              </a:rPr>
              <a:t>Dabolim </a:t>
            </a:r>
            <a:r>
              <a:rPr lang="en-IN" sz="2700" b="1" spc="-6" dirty="0" smtClean="0">
                <a:solidFill>
                  <a:srgbClr val="0033CC"/>
                </a:solidFill>
                <a:latin typeface="TeXGyrePagella"/>
                <a:cs typeface="TeXGyrePagella"/>
              </a:rPr>
              <a:t>I</a:t>
            </a:r>
            <a:r>
              <a:rPr sz="2700" b="1" spc="-6" smtClean="0">
                <a:solidFill>
                  <a:srgbClr val="0033CC"/>
                </a:solidFill>
                <a:latin typeface="TeXGyrePagella"/>
                <a:cs typeface="TeXGyrePagella"/>
              </a:rPr>
              <a:t>nternational</a:t>
            </a:r>
            <a:r>
              <a:rPr sz="2700" b="1" spc="-11" smtClean="0">
                <a:solidFill>
                  <a:srgbClr val="0033CC"/>
                </a:solidFill>
                <a:latin typeface="TeXGyrePagella"/>
                <a:cs typeface="TeXGyrePagella"/>
              </a:rPr>
              <a:t> </a:t>
            </a:r>
            <a:r>
              <a:rPr sz="2700" b="1" dirty="0">
                <a:solidFill>
                  <a:srgbClr val="0033CC"/>
                </a:solidFill>
                <a:latin typeface="TeXGyrePagella"/>
                <a:cs typeface="TeXGyrePagella"/>
              </a:rPr>
              <a:t>Airport</a:t>
            </a:r>
            <a:endParaRPr sz="2700">
              <a:latin typeface="TeXGyrePagella"/>
              <a:cs typeface="TeXGyrePagella"/>
            </a:endParaRPr>
          </a:p>
          <a:p>
            <a:pPr marL="1606737" indent="-157197" algn="just">
              <a:spcBef>
                <a:spcPts val="2202"/>
              </a:spcBef>
              <a:buClr>
                <a:srgbClr val="725326"/>
              </a:buClr>
              <a:buSzPct val="56250"/>
              <a:buFont typeface="Wingdings"/>
              <a:buChar char=""/>
              <a:tabLst>
                <a:tab pos="1607461" algn="l"/>
              </a:tabLst>
            </a:pPr>
            <a:r>
              <a:rPr sz="2700" b="1" dirty="0">
                <a:solidFill>
                  <a:srgbClr val="0033CC"/>
                </a:solidFill>
                <a:latin typeface="TeXGyrePagella"/>
                <a:cs typeface="TeXGyrePagella"/>
              </a:rPr>
              <a:t>25 </a:t>
            </a:r>
            <a:r>
              <a:rPr sz="2700" b="1" spc="-6" dirty="0">
                <a:solidFill>
                  <a:srgbClr val="0033CC"/>
                </a:solidFill>
                <a:latin typeface="TeXGyrePagella"/>
                <a:cs typeface="TeXGyrePagella"/>
              </a:rPr>
              <a:t>km </a:t>
            </a:r>
            <a:r>
              <a:rPr sz="2700" b="1" dirty="0">
                <a:solidFill>
                  <a:srgbClr val="0033CC"/>
                </a:solidFill>
                <a:latin typeface="TeXGyrePagella"/>
                <a:cs typeface="TeXGyrePagella"/>
              </a:rPr>
              <a:t>away from </a:t>
            </a:r>
            <a:r>
              <a:rPr sz="2700" b="1" spc="-6" dirty="0">
                <a:solidFill>
                  <a:srgbClr val="0033CC"/>
                </a:solidFill>
                <a:latin typeface="TeXGyrePagella"/>
                <a:cs typeface="TeXGyrePagella"/>
              </a:rPr>
              <a:t>the State </a:t>
            </a:r>
            <a:r>
              <a:rPr sz="2700" b="1" dirty="0">
                <a:solidFill>
                  <a:srgbClr val="0033CC"/>
                </a:solidFill>
                <a:latin typeface="TeXGyrePagella"/>
                <a:cs typeface="TeXGyrePagella"/>
              </a:rPr>
              <a:t>Capital,</a:t>
            </a:r>
            <a:r>
              <a:rPr sz="2700" b="1" spc="-11" dirty="0">
                <a:solidFill>
                  <a:srgbClr val="0033CC"/>
                </a:solidFill>
                <a:latin typeface="TeXGyrePagella"/>
                <a:cs typeface="TeXGyrePagella"/>
              </a:rPr>
              <a:t> </a:t>
            </a:r>
            <a:r>
              <a:rPr sz="2700" b="1" spc="-6" dirty="0">
                <a:solidFill>
                  <a:srgbClr val="0033CC"/>
                </a:solidFill>
                <a:latin typeface="TeXGyrePagella"/>
                <a:cs typeface="TeXGyrePagella"/>
              </a:rPr>
              <a:t>Panaji.</a:t>
            </a:r>
            <a:endParaRPr sz="2700">
              <a:latin typeface="TeXGyrePagella"/>
              <a:cs typeface="TeXGyrePagella"/>
            </a:endParaRPr>
          </a:p>
          <a:p>
            <a:pPr marL="1606737" indent="-157197" algn="just">
              <a:spcBef>
                <a:spcPts val="2202"/>
              </a:spcBef>
              <a:buClr>
                <a:srgbClr val="725326"/>
              </a:buClr>
              <a:buSzPct val="56250"/>
              <a:buFont typeface="Wingdings"/>
              <a:buChar char=""/>
              <a:tabLst>
                <a:tab pos="1607461" algn="l"/>
              </a:tabLst>
            </a:pPr>
            <a:r>
              <a:rPr sz="2700" b="1" dirty="0">
                <a:solidFill>
                  <a:srgbClr val="0033CC"/>
                </a:solidFill>
                <a:latin typeface="TeXGyrePagella"/>
                <a:cs typeface="TeXGyrePagella"/>
              </a:rPr>
              <a:t>Well </a:t>
            </a:r>
            <a:r>
              <a:rPr sz="2700" b="1" spc="-6" dirty="0">
                <a:solidFill>
                  <a:srgbClr val="0033CC"/>
                </a:solidFill>
                <a:latin typeface="TeXGyrePagella"/>
                <a:cs typeface="TeXGyrePagella"/>
              </a:rPr>
              <a:t>connected </a:t>
            </a:r>
            <a:r>
              <a:rPr sz="2700" b="1" dirty="0">
                <a:solidFill>
                  <a:srgbClr val="0033CC"/>
                </a:solidFill>
                <a:latin typeface="TeXGyrePagella"/>
                <a:cs typeface="TeXGyrePagella"/>
              </a:rPr>
              <a:t>to </a:t>
            </a:r>
            <a:r>
              <a:rPr sz="2700" b="1" spc="-6" dirty="0">
                <a:solidFill>
                  <a:srgbClr val="0033CC"/>
                </a:solidFill>
                <a:latin typeface="TeXGyrePagella"/>
                <a:cs typeface="TeXGyrePagella"/>
              </a:rPr>
              <a:t>major </a:t>
            </a:r>
            <a:r>
              <a:rPr sz="2700" b="1" dirty="0">
                <a:solidFill>
                  <a:srgbClr val="0033CC"/>
                </a:solidFill>
                <a:latin typeface="TeXGyrePagella"/>
                <a:cs typeface="TeXGyrePagella"/>
              </a:rPr>
              <a:t>cities </a:t>
            </a:r>
            <a:r>
              <a:rPr sz="2700" b="1" spc="-6" dirty="0">
                <a:solidFill>
                  <a:srgbClr val="0033CC"/>
                </a:solidFill>
                <a:latin typeface="TeXGyrePagella"/>
                <a:cs typeface="TeXGyrePagella"/>
              </a:rPr>
              <a:t>of</a:t>
            </a:r>
            <a:r>
              <a:rPr sz="2700" b="1" dirty="0">
                <a:solidFill>
                  <a:srgbClr val="0033CC"/>
                </a:solidFill>
                <a:latin typeface="TeXGyrePagella"/>
                <a:cs typeface="TeXGyrePagella"/>
              </a:rPr>
              <a:t> </a:t>
            </a:r>
            <a:r>
              <a:rPr sz="2700" b="1" spc="-6" dirty="0">
                <a:solidFill>
                  <a:srgbClr val="0033CC"/>
                </a:solidFill>
                <a:latin typeface="TeXGyrePagella"/>
                <a:cs typeface="TeXGyrePagella"/>
              </a:rPr>
              <a:t>India</a:t>
            </a:r>
            <a:endParaRPr sz="2700">
              <a:latin typeface="TeXGyrePagella"/>
              <a:cs typeface="TeXGyrePagella"/>
            </a:endParaRPr>
          </a:p>
          <a:p>
            <a:pPr marL="1450265" marR="63748" algn="just">
              <a:spcBef>
                <a:spcPts val="1711"/>
              </a:spcBef>
              <a:buClr>
                <a:srgbClr val="725326"/>
              </a:buClr>
              <a:buSzPct val="56250"/>
              <a:buFont typeface="Wingdings"/>
              <a:buChar char=""/>
              <a:tabLst>
                <a:tab pos="1607461" algn="l"/>
              </a:tabLst>
            </a:pPr>
            <a:r>
              <a:rPr sz="2700" b="1" spc="-6" dirty="0">
                <a:solidFill>
                  <a:srgbClr val="0033CC"/>
                </a:solidFill>
                <a:latin typeface="TeXGyrePagella"/>
                <a:cs typeface="TeXGyrePagella"/>
              </a:rPr>
              <a:t>Chartered flights from European countries  </a:t>
            </a:r>
            <a:r>
              <a:rPr sz="2700" b="1" dirty="0">
                <a:solidFill>
                  <a:srgbClr val="0033CC"/>
                </a:solidFill>
                <a:latin typeface="TeXGyrePagella"/>
                <a:cs typeface="TeXGyrePagella"/>
              </a:rPr>
              <a:t>arrive</a:t>
            </a:r>
            <a:r>
              <a:rPr sz="2700" b="1" spc="-6" dirty="0">
                <a:solidFill>
                  <a:srgbClr val="0033CC"/>
                </a:solidFill>
                <a:latin typeface="TeXGyrePagella"/>
                <a:cs typeface="TeXGyrePagella"/>
              </a:rPr>
              <a:t> regularly.</a:t>
            </a:r>
            <a:endParaRPr sz="2700">
              <a:latin typeface="TeXGyrePagella"/>
              <a:cs typeface="TeXGyrePagella"/>
            </a:endParaRPr>
          </a:p>
          <a:p>
            <a:pPr>
              <a:lnSpc>
                <a:spcPct val="100000"/>
              </a:lnSpc>
            </a:pPr>
            <a:endParaRPr sz="3300">
              <a:latin typeface="TeXGyrePagella"/>
              <a:cs typeface="TeXGyrePagella"/>
            </a:endParaRPr>
          </a:p>
          <a:p>
            <a:pPr>
              <a:spcBef>
                <a:spcPts val="63"/>
              </a:spcBef>
            </a:pPr>
            <a:endParaRPr sz="2300">
              <a:latin typeface="TeXGyrePagella"/>
              <a:cs typeface="TeXGyrePagella"/>
            </a:endParaRPr>
          </a:p>
          <a:p>
            <a:pPr marL="28976"/>
            <a:r>
              <a:rPr sz="3200" b="1" i="1" spc="-11" dirty="0">
                <a:latin typeface="TeX Gyre Bonum"/>
                <a:cs typeface="TeX Gyre Bonum"/>
              </a:rPr>
              <a:t>Railways</a:t>
            </a:r>
            <a:endParaRPr sz="3200">
              <a:latin typeface="TeX Gyre Bonum"/>
              <a:cs typeface="TeX Gyre Bonum"/>
            </a:endParaRPr>
          </a:p>
          <a:p>
            <a:pPr marL="28976" marR="3758228" algn="just">
              <a:spcBef>
                <a:spcPts val="684"/>
              </a:spcBef>
            </a:pPr>
            <a:r>
              <a:rPr sz="2700" b="1" spc="-6" dirty="0">
                <a:solidFill>
                  <a:srgbClr val="0033CC"/>
                </a:solidFill>
                <a:latin typeface="TeXGyrePagella"/>
                <a:cs typeface="TeXGyrePagella"/>
              </a:rPr>
              <a:t>South-Central </a:t>
            </a:r>
            <a:r>
              <a:rPr sz="2700" b="1" dirty="0">
                <a:solidFill>
                  <a:srgbClr val="0033CC"/>
                </a:solidFill>
                <a:latin typeface="TeXGyrePagella"/>
                <a:cs typeface="TeXGyrePagella"/>
              </a:rPr>
              <a:t>Railway </a:t>
            </a:r>
            <a:r>
              <a:rPr sz="2700" b="1" spc="-6" dirty="0">
                <a:solidFill>
                  <a:srgbClr val="0033CC"/>
                </a:solidFill>
                <a:latin typeface="TeXGyrePagella"/>
                <a:cs typeface="TeXGyrePagella"/>
              </a:rPr>
              <a:t>and  Konkan Railway provide </a:t>
            </a:r>
            <a:r>
              <a:rPr sz="2700" b="1" dirty="0">
                <a:solidFill>
                  <a:srgbClr val="0033CC"/>
                </a:solidFill>
                <a:latin typeface="TeXGyrePagella"/>
                <a:cs typeface="TeXGyrePagella"/>
              </a:rPr>
              <a:t>rail  </a:t>
            </a:r>
            <a:r>
              <a:rPr sz="2700" b="1" spc="-6" dirty="0">
                <a:solidFill>
                  <a:srgbClr val="0033CC"/>
                </a:solidFill>
                <a:latin typeface="TeXGyrePagella"/>
                <a:cs typeface="TeXGyrePagella"/>
              </a:rPr>
              <a:t>links </a:t>
            </a:r>
            <a:r>
              <a:rPr sz="2700" b="1" dirty="0">
                <a:solidFill>
                  <a:srgbClr val="0033CC"/>
                </a:solidFill>
                <a:latin typeface="TeXGyrePagella"/>
                <a:cs typeface="TeXGyrePagella"/>
              </a:rPr>
              <a:t>with major</a:t>
            </a:r>
            <a:r>
              <a:rPr sz="2700" b="1" spc="-6" dirty="0">
                <a:solidFill>
                  <a:srgbClr val="0033CC"/>
                </a:solidFill>
                <a:latin typeface="TeXGyrePagella"/>
                <a:cs typeface="TeXGyrePagella"/>
              </a:rPr>
              <a:t> </a:t>
            </a:r>
            <a:r>
              <a:rPr sz="2700" b="1" dirty="0">
                <a:solidFill>
                  <a:srgbClr val="0033CC"/>
                </a:solidFill>
                <a:latin typeface="TeXGyrePagella"/>
                <a:cs typeface="TeXGyrePagella"/>
              </a:rPr>
              <a:t>cities.</a:t>
            </a:r>
            <a:endParaRPr sz="2700">
              <a:latin typeface="TeXGyrePagella"/>
              <a:cs typeface="TeXGyrePagella"/>
            </a:endParaRPr>
          </a:p>
        </p:txBody>
      </p:sp>
      <p:grpSp>
        <p:nvGrpSpPr>
          <p:cNvPr id="5" name="object 5"/>
          <p:cNvGrpSpPr/>
          <p:nvPr/>
        </p:nvGrpSpPr>
        <p:grpSpPr>
          <a:xfrm>
            <a:off x="3386244" y="1596602"/>
            <a:ext cx="7128933" cy="5798185"/>
            <a:chOff x="2895600" y="1447800"/>
            <a:chExt cx="6096000" cy="5257800"/>
          </a:xfrm>
        </p:grpSpPr>
        <p:sp>
          <p:nvSpPr>
            <p:cNvPr id="6" name="object 6"/>
            <p:cNvSpPr/>
            <p:nvPr/>
          </p:nvSpPr>
          <p:spPr>
            <a:xfrm>
              <a:off x="6553200" y="4876800"/>
              <a:ext cx="2362200" cy="1828800"/>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2895600" y="1447800"/>
              <a:ext cx="6096000" cy="91440"/>
            </a:xfrm>
            <a:custGeom>
              <a:avLst/>
              <a:gdLst/>
              <a:ahLst/>
              <a:cxnLst/>
              <a:rect l="l" t="t" r="r" b="b"/>
              <a:pathLst>
                <a:path w="6096000" h="91440">
                  <a:moveTo>
                    <a:pt x="0" y="0"/>
                  </a:moveTo>
                  <a:lnTo>
                    <a:pt x="6096000" y="0"/>
                  </a:lnTo>
                  <a:lnTo>
                    <a:pt x="6096000" y="91439"/>
                  </a:lnTo>
                  <a:lnTo>
                    <a:pt x="0" y="91439"/>
                  </a:lnTo>
                  <a:lnTo>
                    <a:pt x="0" y="0"/>
                  </a:lnTo>
                  <a:close/>
                </a:path>
              </a:pathLst>
            </a:custGeom>
            <a:solidFill>
              <a:srgbClr val="FFFFFF"/>
            </a:solidFill>
          </p:spPr>
          <p:txBody>
            <a:bodyPr wrap="square" lIns="0" tIns="0" rIns="0" bIns="0" rtlCol="0"/>
            <a:lstStyle/>
            <a:p>
              <a:endParaRP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IN" sz="4400" spc="-6" dirty="0" smtClean="0">
                <a:solidFill>
                  <a:srgbClr val="000000"/>
                </a:solidFill>
                <a:latin typeface="TeX Gyre Bonum"/>
                <a:cs typeface="TeX Gyre Bonum"/>
              </a:rPr>
              <a:t>Water</a:t>
            </a:r>
            <a:r>
              <a:rPr lang="en-IN" sz="4400" spc="-86" dirty="0" smtClean="0">
                <a:solidFill>
                  <a:srgbClr val="000000"/>
                </a:solidFill>
                <a:latin typeface="TeX Gyre Bonum"/>
                <a:cs typeface="TeX Gyre Bonum"/>
              </a:rPr>
              <a:t> </a:t>
            </a:r>
            <a:r>
              <a:rPr lang="en-IN" sz="4400" spc="-86" dirty="0" smtClean="0">
                <a:solidFill>
                  <a:srgbClr val="000000"/>
                </a:solidFill>
                <a:latin typeface="TeX Gyre Bonum"/>
                <a:cs typeface="TeX Gyre Bonum"/>
              </a:rPr>
              <a:t> </a:t>
            </a:r>
            <a:r>
              <a:rPr lang="en-IN" sz="4400" spc="-6" dirty="0" smtClean="0">
                <a:solidFill>
                  <a:srgbClr val="000000"/>
                </a:solidFill>
                <a:latin typeface="TeX Gyre Bonum"/>
                <a:cs typeface="TeX Gyre Bonum"/>
              </a:rPr>
              <a:t>Transport</a:t>
            </a:r>
            <a:endParaRPr lang="en-IN" sz="4400" dirty="0"/>
          </a:p>
        </p:txBody>
      </p:sp>
      <p:sp>
        <p:nvSpPr>
          <p:cNvPr id="3" name="Content Placeholder 2"/>
          <p:cNvSpPr>
            <a:spLocks noGrp="1"/>
          </p:cNvSpPr>
          <p:nvPr>
            <p:ph idx="1"/>
          </p:nvPr>
        </p:nvSpPr>
        <p:spPr>
          <a:xfrm>
            <a:off x="534670" y="1764668"/>
            <a:ext cx="9624060" cy="5217157"/>
          </a:xfrm>
        </p:spPr>
        <p:txBody>
          <a:bodyPr>
            <a:normAutofit/>
          </a:bodyPr>
          <a:lstStyle/>
          <a:p>
            <a:pPr marL="340472" marR="92000" lvl="0" indent="-325984" algn="just" defTabSz="914157">
              <a:lnSpc>
                <a:spcPts val="3251"/>
              </a:lnSpc>
              <a:spcBef>
                <a:spcPts val="250"/>
              </a:spcBef>
              <a:buFont typeface="Trebuchet MS"/>
              <a:buChar char="•"/>
              <a:tabLst>
                <a:tab pos="426676" algn="l"/>
                <a:tab pos="427401" algn="l"/>
              </a:tabLst>
            </a:pPr>
            <a:r>
              <a:rPr lang="en-IN" sz="1800" dirty="0" smtClean="0">
                <a:solidFill>
                  <a:prstClr val="black"/>
                </a:solidFill>
              </a:rPr>
              <a:t>	</a:t>
            </a:r>
            <a:r>
              <a:rPr lang="en-IN" sz="2700" b="1" spc="-6" dirty="0" smtClean="0">
                <a:solidFill>
                  <a:srgbClr val="0033CC"/>
                </a:solidFill>
                <a:latin typeface="TeXGyrePagella"/>
                <a:cs typeface="TeXGyrePagella"/>
              </a:rPr>
              <a:t>A </a:t>
            </a:r>
            <a:r>
              <a:rPr lang="en-IN" sz="2700" b="1" dirty="0" smtClean="0">
                <a:solidFill>
                  <a:srgbClr val="0033CC"/>
                </a:solidFill>
                <a:latin typeface="TeXGyrePagella"/>
                <a:cs typeface="TeXGyrePagella"/>
              </a:rPr>
              <a:t>well developed internal water transport</a:t>
            </a:r>
            <a:r>
              <a:rPr lang="en-IN" sz="2700" b="1" spc="-68" dirty="0" smtClean="0">
                <a:solidFill>
                  <a:srgbClr val="0033CC"/>
                </a:solidFill>
                <a:latin typeface="TeXGyrePagella"/>
                <a:cs typeface="TeXGyrePagella"/>
              </a:rPr>
              <a:t> </a:t>
            </a:r>
            <a:r>
              <a:rPr lang="en-IN" sz="2700" b="1" dirty="0" smtClean="0">
                <a:solidFill>
                  <a:srgbClr val="0033CC"/>
                </a:solidFill>
                <a:latin typeface="TeXGyrePagella"/>
                <a:cs typeface="TeXGyrePagella"/>
              </a:rPr>
              <a:t>network  </a:t>
            </a:r>
            <a:r>
              <a:rPr lang="en-IN" sz="2700" b="1" spc="-6" dirty="0" smtClean="0">
                <a:solidFill>
                  <a:srgbClr val="0033CC"/>
                </a:solidFill>
                <a:latin typeface="TeXGyrePagella"/>
                <a:cs typeface="TeXGyrePagella"/>
              </a:rPr>
              <a:t>formed </a:t>
            </a:r>
            <a:r>
              <a:rPr lang="en-IN" sz="2700" b="1" dirty="0" smtClean="0">
                <a:solidFill>
                  <a:srgbClr val="0033CC"/>
                </a:solidFill>
                <a:latin typeface="TeXGyrePagella"/>
                <a:cs typeface="TeXGyrePagella"/>
              </a:rPr>
              <a:t>by a </a:t>
            </a:r>
            <a:r>
              <a:rPr lang="en-IN" sz="2700" b="1" spc="-6" dirty="0" smtClean="0">
                <a:solidFill>
                  <a:srgbClr val="0033CC"/>
                </a:solidFill>
                <a:latin typeface="TeXGyrePagella"/>
                <a:cs typeface="TeXGyrePagella"/>
              </a:rPr>
              <a:t>grid of navigable </a:t>
            </a:r>
            <a:r>
              <a:rPr lang="en-IN" sz="2700" b="1" dirty="0" smtClean="0">
                <a:solidFill>
                  <a:srgbClr val="0033CC"/>
                </a:solidFill>
                <a:latin typeface="TeXGyrePagella"/>
                <a:cs typeface="TeXGyrePagella"/>
              </a:rPr>
              <a:t>rivers 555 </a:t>
            </a:r>
            <a:r>
              <a:rPr lang="en-IN" sz="2700" b="1" spc="-6" dirty="0" err="1" smtClean="0">
                <a:solidFill>
                  <a:srgbClr val="0033CC"/>
                </a:solidFill>
                <a:latin typeface="TeXGyrePagella"/>
                <a:cs typeface="TeXGyrePagella"/>
              </a:rPr>
              <a:t>kms</a:t>
            </a:r>
            <a:r>
              <a:rPr lang="en-IN" sz="2700" b="1" spc="-6" dirty="0" smtClean="0">
                <a:solidFill>
                  <a:srgbClr val="0033CC"/>
                </a:solidFill>
                <a:latin typeface="TeXGyrePagella"/>
                <a:cs typeface="TeXGyrePagella"/>
              </a:rPr>
              <a:t> </a:t>
            </a:r>
            <a:r>
              <a:rPr lang="en-IN" sz="2700" b="1" dirty="0" smtClean="0">
                <a:solidFill>
                  <a:srgbClr val="0033CC"/>
                </a:solidFill>
                <a:latin typeface="TeXGyrePagella"/>
                <a:cs typeface="TeXGyrePagella"/>
              </a:rPr>
              <a:t>of  Waterways 46% </a:t>
            </a:r>
            <a:r>
              <a:rPr lang="en-IN" sz="2700" b="1" spc="-6" dirty="0" smtClean="0">
                <a:solidFill>
                  <a:srgbClr val="0033CC"/>
                </a:solidFill>
                <a:latin typeface="TeXGyrePagella"/>
                <a:cs typeface="TeXGyrePagella"/>
              </a:rPr>
              <a:t>navigable(253</a:t>
            </a:r>
            <a:r>
              <a:rPr lang="en-IN" sz="2700" b="1" spc="6" dirty="0" smtClean="0">
                <a:solidFill>
                  <a:srgbClr val="0033CC"/>
                </a:solidFill>
                <a:latin typeface="TeXGyrePagella"/>
                <a:cs typeface="TeXGyrePagella"/>
              </a:rPr>
              <a:t> </a:t>
            </a:r>
            <a:r>
              <a:rPr lang="en-IN" sz="2700" b="1" spc="-6" dirty="0" err="1" smtClean="0">
                <a:solidFill>
                  <a:srgbClr val="0033CC"/>
                </a:solidFill>
                <a:latin typeface="TeXGyrePagella"/>
                <a:cs typeface="TeXGyrePagella"/>
              </a:rPr>
              <a:t>kms</a:t>
            </a:r>
            <a:r>
              <a:rPr lang="en-IN" sz="2700" b="1" spc="-6" dirty="0" smtClean="0">
                <a:solidFill>
                  <a:srgbClr val="0033CC"/>
                </a:solidFill>
                <a:latin typeface="TeXGyrePagella"/>
                <a:cs typeface="TeXGyrePagella"/>
              </a:rPr>
              <a:t>)</a:t>
            </a:r>
            <a:endParaRPr lang="en-IN" sz="2700" dirty="0" smtClean="0">
              <a:solidFill>
                <a:prstClr val="black"/>
              </a:solidFill>
              <a:latin typeface="TeXGyrePagella"/>
              <a:cs typeface="TeXGyrePagella"/>
            </a:endParaRPr>
          </a:p>
          <a:p>
            <a:pPr marL="340472" marR="5795" lvl="0" indent="-325984" algn="just" defTabSz="914157">
              <a:lnSpc>
                <a:spcPts val="3251"/>
              </a:lnSpc>
              <a:spcBef>
                <a:spcPts val="707"/>
              </a:spcBef>
              <a:buClr>
                <a:srgbClr val="000000"/>
              </a:buClr>
              <a:buFont typeface="Trebuchet MS"/>
              <a:buChar char="•"/>
              <a:tabLst>
                <a:tab pos="340472" algn="l"/>
              </a:tabLst>
            </a:pPr>
            <a:r>
              <a:rPr lang="en-IN" sz="2700" b="1" spc="-6" dirty="0" err="1" smtClean="0">
                <a:solidFill>
                  <a:srgbClr val="0033CC"/>
                </a:solidFill>
                <a:latin typeface="TeXGyrePagella"/>
                <a:cs typeface="TeXGyrePagella"/>
              </a:rPr>
              <a:t>Mormugao</a:t>
            </a:r>
            <a:r>
              <a:rPr lang="en-IN" sz="2700" b="1" spc="-6" dirty="0" smtClean="0">
                <a:solidFill>
                  <a:srgbClr val="0033CC"/>
                </a:solidFill>
                <a:latin typeface="TeXGyrePagella"/>
                <a:cs typeface="TeXGyrePagella"/>
              </a:rPr>
              <a:t> Port </a:t>
            </a:r>
            <a:r>
              <a:rPr lang="en-IN" sz="2700" b="1" dirty="0" smtClean="0">
                <a:solidFill>
                  <a:srgbClr val="0033CC"/>
                </a:solidFill>
                <a:latin typeface="TeXGyrePagella"/>
                <a:cs typeface="TeXGyrePagella"/>
              </a:rPr>
              <a:t>– </a:t>
            </a:r>
            <a:r>
              <a:rPr lang="en-IN" sz="2700" b="1" spc="-6" dirty="0" smtClean="0">
                <a:solidFill>
                  <a:srgbClr val="0033CC"/>
                </a:solidFill>
                <a:latin typeface="TeXGyrePagella"/>
                <a:cs typeface="TeXGyrePagella"/>
              </a:rPr>
              <a:t>one of </a:t>
            </a:r>
            <a:r>
              <a:rPr lang="en-IN" sz="2700" b="1" dirty="0" smtClean="0">
                <a:solidFill>
                  <a:srgbClr val="0033CC"/>
                </a:solidFill>
                <a:latin typeface="TeXGyrePagella"/>
                <a:cs typeface="TeXGyrePagella"/>
              </a:rPr>
              <a:t>12 </a:t>
            </a:r>
            <a:r>
              <a:rPr lang="en-IN" sz="2700" b="1" spc="-6" dirty="0" smtClean="0">
                <a:solidFill>
                  <a:srgbClr val="0033CC"/>
                </a:solidFill>
                <a:latin typeface="TeXGyrePagella"/>
                <a:cs typeface="TeXGyrePagella"/>
              </a:rPr>
              <a:t>major Ports of India  Excellent </a:t>
            </a:r>
            <a:r>
              <a:rPr lang="en-IN" sz="2700" b="1" dirty="0" smtClean="0">
                <a:solidFill>
                  <a:srgbClr val="0033CC"/>
                </a:solidFill>
                <a:latin typeface="TeXGyrePagella"/>
                <a:cs typeface="TeXGyrePagella"/>
              </a:rPr>
              <a:t>all weather international </a:t>
            </a:r>
            <a:r>
              <a:rPr lang="en-IN" sz="2700" b="1" spc="-6" dirty="0" smtClean="0">
                <a:solidFill>
                  <a:srgbClr val="0033CC"/>
                </a:solidFill>
                <a:latin typeface="TeXGyrePagella"/>
                <a:cs typeface="TeXGyrePagella"/>
              </a:rPr>
              <a:t>port </a:t>
            </a:r>
            <a:r>
              <a:rPr lang="en-IN" sz="2700" b="1" dirty="0" smtClean="0">
                <a:solidFill>
                  <a:srgbClr val="0033CC"/>
                </a:solidFill>
                <a:latin typeface="TeXGyrePagella"/>
                <a:cs typeface="TeXGyrePagella"/>
              </a:rPr>
              <a:t>with natural  </a:t>
            </a:r>
            <a:r>
              <a:rPr lang="en-IN" sz="2700" b="1" spc="-6" dirty="0" smtClean="0">
                <a:solidFill>
                  <a:srgbClr val="0033CC"/>
                </a:solidFill>
                <a:latin typeface="TeXGyrePagella"/>
                <a:cs typeface="TeXGyrePagella"/>
              </a:rPr>
              <a:t>Harbour </a:t>
            </a:r>
            <a:r>
              <a:rPr lang="en-IN" sz="2700" b="1" dirty="0" smtClean="0">
                <a:solidFill>
                  <a:srgbClr val="0033CC"/>
                </a:solidFill>
                <a:latin typeface="TeXGyrePagella"/>
                <a:cs typeface="TeXGyrePagella"/>
              </a:rPr>
              <a:t>and container service</a:t>
            </a:r>
            <a:r>
              <a:rPr lang="en-IN" sz="2700" b="1" spc="-34" dirty="0" smtClean="0">
                <a:solidFill>
                  <a:srgbClr val="0033CC"/>
                </a:solidFill>
                <a:latin typeface="TeXGyrePagella"/>
                <a:cs typeface="TeXGyrePagella"/>
              </a:rPr>
              <a:t> </a:t>
            </a:r>
            <a:r>
              <a:rPr lang="en-IN" sz="2700" b="1" dirty="0" smtClean="0">
                <a:solidFill>
                  <a:srgbClr val="0033CC"/>
                </a:solidFill>
                <a:latin typeface="TeXGyrePagella"/>
                <a:cs typeface="TeXGyrePagella"/>
              </a:rPr>
              <a:t>operations.</a:t>
            </a:r>
            <a:endParaRPr lang="en-IN" sz="2700" dirty="0" smtClean="0">
              <a:solidFill>
                <a:prstClr val="black"/>
              </a:solidFill>
              <a:latin typeface="TeXGyrePagella"/>
              <a:cs typeface="TeXGyrePagella"/>
            </a:endParaRPr>
          </a:p>
          <a:p>
            <a:pPr marL="340472" lvl="0" indent="-325984" algn="just" defTabSz="914157">
              <a:spcBef>
                <a:spcPts val="570"/>
              </a:spcBef>
              <a:buClr>
                <a:srgbClr val="000000"/>
              </a:buClr>
              <a:buFont typeface="Trebuchet MS"/>
              <a:buChar char="•"/>
              <a:tabLst>
                <a:tab pos="340472" algn="l"/>
              </a:tabLst>
            </a:pPr>
            <a:r>
              <a:rPr lang="en-IN" sz="2700" b="1" spc="-6" dirty="0" smtClean="0">
                <a:solidFill>
                  <a:srgbClr val="0033CC"/>
                </a:solidFill>
                <a:latin typeface="TeXGyrePagella"/>
                <a:cs typeface="TeXGyrePagella"/>
              </a:rPr>
              <a:t>Can accommodate over </a:t>
            </a:r>
            <a:r>
              <a:rPr lang="en-IN" sz="2700" b="1" dirty="0" smtClean="0">
                <a:solidFill>
                  <a:srgbClr val="0033CC"/>
                </a:solidFill>
                <a:latin typeface="TeXGyrePagella"/>
                <a:cs typeface="TeXGyrePagella"/>
              </a:rPr>
              <a:t>50 </a:t>
            </a:r>
            <a:r>
              <a:rPr lang="en-IN" sz="2700" b="1" spc="-6" dirty="0" smtClean="0">
                <a:solidFill>
                  <a:srgbClr val="0033CC"/>
                </a:solidFill>
                <a:latin typeface="TeXGyrePagella"/>
                <a:cs typeface="TeXGyrePagella"/>
              </a:rPr>
              <a:t>ships in outer</a:t>
            </a:r>
            <a:r>
              <a:rPr lang="en-IN" sz="2700" b="1" spc="68" dirty="0" smtClean="0">
                <a:solidFill>
                  <a:srgbClr val="0033CC"/>
                </a:solidFill>
                <a:latin typeface="TeXGyrePagella"/>
                <a:cs typeface="TeXGyrePagella"/>
              </a:rPr>
              <a:t> </a:t>
            </a:r>
            <a:r>
              <a:rPr lang="en-IN" sz="2700" b="1" spc="-6" dirty="0" smtClean="0">
                <a:solidFill>
                  <a:srgbClr val="0033CC"/>
                </a:solidFill>
                <a:latin typeface="TeXGyrePagella"/>
                <a:cs typeface="TeXGyrePagella"/>
              </a:rPr>
              <a:t>anchorage.</a:t>
            </a:r>
            <a:endParaRPr lang="en-IN" sz="2700" dirty="0" smtClean="0">
              <a:solidFill>
                <a:prstClr val="black"/>
              </a:solidFill>
              <a:latin typeface="TeXGyrePagella"/>
              <a:cs typeface="TeXGyrePagella"/>
            </a:endParaRPr>
          </a:p>
          <a:p>
            <a:pPr marL="340472" marR="36220" lvl="0" indent="-325984" algn="just" defTabSz="914157">
              <a:lnSpc>
                <a:spcPts val="3240"/>
              </a:lnSpc>
              <a:spcBef>
                <a:spcPts val="804"/>
              </a:spcBef>
              <a:buClr>
                <a:srgbClr val="000000"/>
              </a:buClr>
              <a:buFont typeface="Trebuchet MS"/>
              <a:buChar char="•"/>
              <a:tabLst>
                <a:tab pos="340472" algn="l"/>
              </a:tabLst>
            </a:pPr>
            <a:r>
              <a:rPr lang="en-IN" sz="2700" b="1" dirty="0" smtClean="0">
                <a:solidFill>
                  <a:srgbClr val="0033CC"/>
                </a:solidFill>
                <a:latin typeface="TeXGyrePagella"/>
                <a:cs typeface="TeXGyrePagella"/>
              </a:rPr>
              <a:t>Has </a:t>
            </a:r>
            <a:r>
              <a:rPr lang="en-IN" sz="2700" b="1" spc="-6" dirty="0" smtClean="0">
                <a:solidFill>
                  <a:srgbClr val="0033CC"/>
                </a:solidFill>
                <a:latin typeface="TeXGyrePagella"/>
                <a:cs typeface="TeXGyrePagella"/>
              </a:rPr>
              <a:t>mechanised </a:t>
            </a:r>
            <a:r>
              <a:rPr lang="en-IN" sz="2700" b="1" dirty="0" smtClean="0">
                <a:solidFill>
                  <a:srgbClr val="0033CC"/>
                </a:solidFill>
                <a:latin typeface="TeXGyrePagella"/>
                <a:cs typeface="TeXGyrePagella"/>
              </a:rPr>
              <a:t>loading facility </a:t>
            </a:r>
            <a:r>
              <a:rPr lang="en-IN" sz="2700" b="1" spc="-6" dirty="0" smtClean="0">
                <a:solidFill>
                  <a:srgbClr val="0033CC"/>
                </a:solidFill>
                <a:latin typeface="TeXGyrePagella"/>
                <a:cs typeface="TeXGyrePagella"/>
              </a:rPr>
              <a:t>for ore </a:t>
            </a:r>
            <a:r>
              <a:rPr lang="en-IN" sz="2700" b="1" dirty="0" smtClean="0">
                <a:solidFill>
                  <a:srgbClr val="0033CC"/>
                </a:solidFill>
                <a:latin typeface="TeXGyrePagella"/>
                <a:cs typeface="TeXGyrePagella"/>
              </a:rPr>
              <a:t>and </a:t>
            </a:r>
            <a:r>
              <a:rPr lang="en-IN" sz="2700" b="1" spc="-6" dirty="0" smtClean="0">
                <a:solidFill>
                  <a:srgbClr val="0033CC"/>
                </a:solidFill>
                <a:latin typeface="TeXGyrePagella"/>
                <a:cs typeface="TeXGyrePagella"/>
              </a:rPr>
              <a:t>coal, an  oil berth and general Cargo</a:t>
            </a:r>
            <a:r>
              <a:rPr lang="en-IN" sz="2700" b="1" spc="34" dirty="0" smtClean="0">
                <a:solidFill>
                  <a:srgbClr val="0033CC"/>
                </a:solidFill>
                <a:latin typeface="TeXGyrePagella"/>
                <a:cs typeface="TeXGyrePagella"/>
              </a:rPr>
              <a:t> </a:t>
            </a:r>
            <a:r>
              <a:rPr lang="en-IN" sz="2700" b="1" spc="-6" dirty="0" smtClean="0">
                <a:solidFill>
                  <a:srgbClr val="0033CC"/>
                </a:solidFill>
                <a:latin typeface="TeXGyrePagella"/>
                <a:cs typeface="TeXGyrePagella"/>
              </a:rPr>
              <a:t>berth</a:t>
            </a:r>
            <a:r>
              <a:rPr lang="en-IN" sz="2700" b="1" spc="-6" dirty="0" smtClean="0">
                <a:solidFill>
                  <a:srgbClr val="0033CC"/>
                </a:solidFill>
                <a:latin typeface="TeXGyrePagella"/>
                <a:cs typeface="TeXGyrePagella"/>
              </a:rPr>
              <a:t>.</a:t>
            </a:r>
          </a:p>
          <a:p>
            <a:pPr marL="340472" marR="36220" lvl="0" indent="-325984" algn="just" defTabSz="914157">
              <a:lnSpc>
                <a:spcPts val="3240"/>
              </a:lnSpc>
              <a:spcBef>
                <a:spcPts val="804"/>
              </a:spcBef>
              <a:buClr>
                <a:srgbClr val="000000"/>
              </a:buClr>
              <a:buFont typeface="Trebuchet MS"/>
              <a:buChar char="•"/>
              <a:tabLst>
                <a:tab pos="340472" algn="l"/>
              </a:tabLst>
            </a:pPr>
            <a:r>
              <a:rPr lang="en-IN" sz="2700" b="1" dirty="0" smtClean="0">
                <a:solidFill>
                  <a:srgbClr val="0033CC"/>
                </a:solidFill>
                <a:latin typeface="TeXGyrePagella"/>
                <a:cs typeface="TeXGyrePagella"/>
              </a:rPr>
              <a:t>5 </a:t>
            </a:r>
            <a:r>
              <a:rPr lang="en-IN" sz="2700" b="1" spc="-6" dirty="0" smtClean="0">
                <a:solidFill>
                  <a:srgbClr val="0033CC"/>
                </a:solidFill>
                <a:latin typeface="TeXGyrePagella"/>
                <a:cs typeface="TeXGyrePagella"/>
              </a:rPr>
              <a:t>Minor </a:t>
            </a:r>
            <a:r>
              <a:rPr lang="en-IN" sz="2700" b="1" dirty="0" smtClean="0">
                <a:solidFill>
                  <a:srgbClr val="0033CC"/>
                </a:solidFill>
                <a:latin typeface="TeXGyrePagella"/>
                <a:cs typeface="TeXGyrePagella"/>
              </a:rPr>
              <a:t>ports </a:t>
            </a:r>
            <a:r>
              <a:rPr lang="en-IN" sz="2700" b="1" spc="-6" dirty="0" smtClean="0">
                <a:solidFill>
                  <a:srgbClr val="0033CC"/>
                </a:solidFill>
                <a:latin typeface="TeXGyrePagella"/>
                <a:cs typeface="TeXGyrePagella"/>
              </a:rPr>
              <a:t>are </a:t>
            </a:r>
            <a:r>
              <a:rPr lang="en-IN" sz="2700" b="1" dirty="0" smtClean="0">
                <a:solidFill>
                  <a:srgbClr val="0033CC"/>
                </a:solidFill>
                <a:latin typeface="TeXGyrePagella"/>
                <a:cs typeface="TeXGyrePagella"/>
              </a:rPr>
              <a:t>also </a:t>
            </a:r>
            <a:r>
              <a:rPr lang="en-IN" sz="2700" b="1" dirty="0" smtClean="0">
                <a:solidFill>
                  <a:srgbClr val="0033CC"/>
                </a:solidFill>
                <a:latin typeface="TeXGyrePagella"/>
                <a:cs typeface="TeXGyrePagella"/>
              </a:rPr>
              <a:t>available along the</a:t>
            </a:r>
            <a:r>
              <a:rPr lang="en-IN" sz="2700" b="1" spc="-108" dirty="0" smtClean="0">
                <a:solidFill>
                  <a:srgbClr val="0033CC"/>
                </a:solidFill>
                <a:latin typeface="TeXGyrePagella"/>
                <a:cs typeface="TeXGyrePagella"/>
              </a:rPr>
              <a:t> </a:t>
            </a:r>
            <a:r>
              <a:rPr lang="en-IN" sz="2700" b="1" dirty="0" smtClean="0">
                <a:solidFill>
                  <a:srgbClr val="0033CC"/>
                </a:solidFill>
                <a:latin typeface="TeXGyrePagella"/>
                <a:cs typeface="TeXGyrePagella"/>
              </a:rPr>
              <a:t>river</a:t>
            </a:r>
          </a:p>
          <a:p>
            <a:pPr marL="340472" marR="36220" indent="-325984" algn="just" defTabSz="914157">
              <a:lnSpc>
                <a:spcPts val="3240"/>
              </a:lnSpc>
              <a:spcBef>
                <a:spcPts val="804"/>
              </a:spcBef>
              <a:buClr>
                <a:srgbClr val="000000"/>
              </a:buClr>
              <a:buFont typeface="Trebuchet MS"/>
              <a:buChar char="•"/>
              <a:tabLst>
                <a:tab pos="340472" algn="l"/>
              </a:tabLst>
            </a:pPr>
            <a:r>
              <a:rPr lang="en-IN" sz="2700" b="1" dirty="0" smtClean="0">
                <a:solidFill>
                  <a:srgbClr val="0033CC"/>
                </a:solidFill>
                <a:latin typeface="TeXGyrePagella"/>
                <a:cs typeface="TeXGyrePagella"/>
              </a:rPr>
              <a:t>Has </a:t>
            </a:r>
            <a:r>
              <a:rPr lang="en-IN" sz="2700" b="1" spc="-6" dirty="0" smtClean="0">
                <a:solidFill>
                  <a:srgbClr val="0033CC"/>
                </a:solidFill>
                <a:latin typeface="TeXGyrePagella"/>
                <a:cs typeface="TeXGyrePagella"/>
              </a:rPr>
              <a:t>ISO</a:t>
            </a:r>
            <a:r>
              <a:rPr lang="en-IN" sz="2700" b="1" dirty="0" smtClean="0">
                <a:solidFill>
                  <a:srgbClr val="0033CC"/>
                </a:solidFill>
                <a:latin typeface="TeXGyrePagella"/>
                <a:cs typeface="TeXGyrePagella"/>
              </a:rPr>
              <a:t> Certification</a:t>
            </a:r>
            <a:endParaRPr lang="en-IN" sz="2700" dirty="0" smtClean="0">
              <a:latin typeface="TeXGyrePagella"/>
              <a:cs typeface="TeXGyrePagella"/>
            </a:endParaRPr>
          </a:p>
          <a:p>
            <a:pPr marL="340472" marR="36220" lvl="0" indent="-325984" algn="just" defTabSz="914157">
              <a:lnSpc>
                <a:spcPts val="3240"/>
              </a:lnSpc>
              <a:spcBef>
                <a:spcPts val="804"/>
              </a:spcBef>
              <a:buClr>
                <a:srgbClr val="000000"/>
              </a:buClr>
              <a:buFont typeface="Trebuchet MS"/>
              <a:buChar char="•"/>
              <a:tabLst>
                <a:tab pos="340472" algn="l"/>
              </a:tabLst>
            </a:pPr>
            <a:endParaRPr lang="en-IN" sz="2700" b="1" dirty="0" smtClean="0">
              <a:solidFill>
                <a:srgbClr val="0033CC"/>
              </a:solidFill>
              <a:latin typeface="TeXGyrePagella"/>
              <a:cs typeface="TeXGyrePagella"/>
            </a:endParaRPr>
          </a:p>
          <a:p>
            <a:pPr marL="340472" marR="36220" lvl="0" indent="-325984" algn="just" defTabSz="914157">
              <a:lnSpc>
                <a:spcPts val="3240"/>
              </a:lnSpc>
              <a:spcBef>
                <a:spcPts val="804"/>
              </a:spcBef>
              <a:buClr>
                <a:srgbClr val="000000"/>
              </a:buClr>
              <a:buFont typeface="Trebuchet MS"/>
              <a:buChar char="•"/>
              <a:tabLst>
                <a:tab pos="340472" algn="l"/>
              </a:tabLst>
            </a:pPr>
            <a:endParaRPr lang="en-IN" sz="2700" dirty="0" smtClean="0">
              <a:solidFill>
                <a:prstClr val="black"/>
              </a:solidFill>
              <a:latin typeface="TeXGyrePagella"/>
              <a:cs typeface="TeXGyrePagella"/>
            </a:endParaRPr>
          </a:p>
          <a:p>
            <a:endParaRPr lang="en-IN"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226770" y="394949"/>
            <a:ext cx="8231690" cy="784071"/>
          </a:xfrm>
          <a:prstGeom prst="rect">
            <a:avLst/>
          </a:prstGeom>
        </p:spPr>
        <p:txBody>
          <a:bodyPr vert="horz" wrap="square" lIns="0" tIns="14488" rIns="0" bIns="0" rtlCol="0">
            <a:spAutoFit/>
          </a:bodyPr>
          <a:lstStyle/>
          <a:p>
            <a:pPr marL="14488">
              <a:spcBef>
                <a:spcPts val="114"/>
              </a:spcBef>
            </a:pPr>
            <a:r>
              <a:rPr i="1" spc="-6" smtClean="0">
                <a:solidFill>
                  <a:srgbClr val="000000"/>
                </a:solidFill>
                <a:latin typeface="TeX Gyre Bonum"/>
                <a:cs typeface="TeX Gyre Bonum"/>
              </a:rPr>
              <a:t>Goa </a:t>
            </a:r>
            <a:r>
              <a:rPr i="1" spc="-6" dirty="0">
                <a:solidFill>
                  <a:srgbClr val="000000"/>
                </a:solidFill>
                <a:latin typeface="TeX Gyre Bonum"/>
                <a:cs typeface="TeX Gyre Bonum"/>
              </a:rPr>
              <a:t>Tourist</a:t>
            </a:r>
            <a:r>
              <a:rPr i="1" spc="-11" dirty="0">
                <a:solidFill>
                  <a:srgbClr val="000000"/>
                </a:solidFill>
                <a:latin typeface="TeX Gyre Bonum"/>
                <a:cs typeface="TeX Gyre Bonum"/>
              </a:rPr>
              <a:t> </a:t>
            </a:r>
            <a:r>
              <a:rPr i="1" spc="-6" dirty="0">
                <a:solidFill>
                  <a:srgbClr val="000000"/>
                </a:solidFill>
                <a:latin typeface="TeX Gyre Bonum"/>
                <a:cs typeface="TeX Gyre Bonum"/>
              </a:rPr>
              <a:t>Attractions</a:t>
            </a:r>
            <a:endParaRPr>
              <a:latin typeface="TeX Gyre Bonum"/>
              <a:cs typeface="TeX Gyre Bonum"/>
            </a:endParaRPr>
          </a:p>
        </p:txBody>
      </p:sp>
      <p:sp>
        <p:nvSpPr>
          <p:cNvPr id="3" name="object 3"/>
          <p:cNvSpPr txBox="1"/>
          <p:nvPr/>
        </p:nvSpPr>
        <p:spPr>
          <a:xfrm>
            <a:off x="622297" y="1663827"/>
            <a:ext cx="7620003" cy="3565398"/>
          </a:xfrm>
          <a:prstGeom prst="rect">
            <a:avLst/>
          </a:prstGeom>
        </p:spPr>
        <p:txBody>
          <a:bodyPr vert="horz" wrap="square" lIns="0" tIns="127496" rIns="0" bIns="0" rtlCol="0">
            <a:spAutoFit/>
          </a:bodyPr>
          <a:lstStyle/>
          <a:p>
            <a:pPr marL="405668" indent="-391180" algn="just">
              <a:spcBef>
                <a:spcPts val="1004"/>
              </a:spcBef>
              <a:buClr>
                <a:srgbClr val="000000"/>
              </a:buClr>
              <a:buFont typeface="Trebuchet MS"/>
              <a:buChar char="•"/>
              <a:tabLst>
                <a:tab pos="405668" algn="l"/>
              </a:tabLst>
            </a:pPr>
            <a:r>
              <a:rPr sz="3700" b="1" spc="-6" dirty="0">
                <a:solidFill>
                  <a:srgbClr val="0033CC"/>
                </a:solidFill>
                <a:latin typeface="TeXGyrePagella"/>
                <a:cs typeface="TeXGyrePagella"/>
              </a:rPr>
              <a:t>Goa</a:t>
            </a:r>
            <a:r>
              <a:rPr sz="3700" b="1" dirty="0">
                <a:solidFill>
                  <a:srgbClr val="0033CC"/>
                </a:solidFill>
                <a:latin typeface="TeXGyrePagella"/>
                <a:cs typeface="TeXGyrePagella"/>
              </a:rPr>
              <a:t> Beaches</a:t>
            </a:r>
            <a:endParaRPr sz="3700">
              <a:latin typeface="TeXGyrePagella"/>
              <a:cs typeface="TeXGyrePagella"/>
            </a:endParaRPr>
          </a:p>
          <a:p>
            <a:pPr marL="405668" indent="-391180" algn="just">
              <a:spcBef>
                <a:spcPts val="890"/>
              </a:spcBef>
              <a:buClr>
                <a:srgbClr val="000000"/>
              </a:buClr>
              <a:buFont typeface="Trebuchet MS"/>
              <a:buChar char="•"/>
              <a:tabLst>
                <a:tab pos="405668" algn="l"/>
              </a:tabLst>
            </a:pPr>
            <a:r>
              <a:rPr sz="3700" b="1" spc="-6" dirty="0">
                <a:solidFill>
                  <a:srgbClr val="0033CC"/>
                </a:solidFill>
                <a:latin typeface="TeXGyrePagella"/>
                <a:cs typeface="TeXGyrePagella"/>
              </a:rPr>
              <a:t>Goa </a:t>
            </a:r>
            <a:r>
              <a:rPr sz="3700" b="1" dirty="0">
                <a:solidFill>
                  <a:srgbClr val="0033CC"/>
                </a:solidFill>
                <a:latin typeface="TeXGyrePagella"/>
                <a:cs typeface="TeXGyrePagella"/>
              </a:rPr>
              <a:t>Churches</a:t>
            </a:r>
            <a:endParaRPr sz="3700">
              <a:latin typeface="TeXGyrePagella"/>
              <a:cs typeface="TeXGyrePagella"/>
            </a:endParaRPr>
          </a:p>
          <a:p>
            <a:pPr marL="405668" indent="-391180" algn="just">
              <a:spcBef>
                <a:spcPts val="890"/>
              </a:spcBef>
              <a:buClr>
                <a:srgbClr val="000000"/>
              </a:buClr>
              <a:buFont typeface="Trebuchet MS"/>
              <a:buChar char="•"/>
              <a:tabLst>
                <a:tab pos="405668" algn="l"/>
              </a:tabLst>
            </a:pPr>
            <a:r>
              <a:rPr sz="3700" b="1" spc="-6" dirty="0">
                <a:solidFill>
                  <a:srgbClr val="0033CC"/>
                </a:solidFill>
                <a:latin typeface="TeXGyrePagella"/>
                <a:cs typeface="TeXGyrePagella"/>
              </a:rPr>
              <a:t>Goa</a:t>
            </a:r>
            <a:r>
              <a:rPr sz="3700" b="1" dirty="0">
                <a:solidFill>
                  <a:srgbClr val="0033CC"/>
                </a:solidFill>
                <a:latin typeface="TeXGyrePagella"/>
                <a:cs typeface="TeXGyrePagella"/>
              </a:rPr>
              <a:t> Carnival</a:t>
            </a:r>
            <a:endParaRPr sz="3700">
              <a:latin typeface="TeXGyrePagella"/>
              <a:cs typeface="TeXGyrePagella"/>
            </a:endParaRPr>
          </a:p>
          <a:p>
            <a:pPr marL="405668" indent="-391180" algn="just">
              <a:spcBef>
                <a:spcPts val="890"/>
              </a:spcBef>
              <a:buClr>
                <a:srgbClr val="000000"/>
              </a:buClr>
              <a:buFont typeface="Trebuchet MS"/>
              <a:buChar char="•"/>
              <a:tabLst>
                <a:tab pos="405668" algn="l"/>
              </a:tabLst>
            </a:pPr>
            <a:r>
              <a:rPr sz="3700" b="1" dirty="0">
                <a:solidFill>
                  <a:srgbClr val="0033CC"/>
                </a:solidFill>
                <a:latin typeface="TeXGyrePagella"/>
                <a:cs typeface="TeXGyrePagella"/>
              </a:rPr>
              <a:t>Dudhsagar</a:t>
            </a:r>
            <a:r>
              <a:rPr sz="3700" b="1" spc="-63" dirty="0">
                <a:solidFill>
                  <a:srgbClr val="0033CC"/>
                </a:solidFill>
                <a:latin typeface="TeXGyrePagella"/>
                <a:cs typeface="TeXGyrePagella"/>
              </a:rPr>
              <a:t> </a:t>
            </a:r>
            <a:r>
              <a:rPr sz="3700" b="1" dirty="0">
                <a:solidFill>
                  <a:srgbClr val="0033CC"/>
                </a:solidFill>
                <a:latin typeface="TeXGyrePagella"/>
                <a:cs typeface="TeXGyrePagella"/>
              </a:rPr>
              <a:t>Waterfalls</a:t>
            </a:r>
            <a:endParaRPr sz="3700">
              <a:latin typeface="TeXGyrePagella"/>
              <a:cs typeface="TeXGyrePagella"/>
            </a:endParaRPr>
          </a:p>
          <a:p>
            <a:pPr marL="405668" indent="-391180" algn="just">
              <a:spcBef>
                <a:spcPts val="878"/>
              </a:spcBef>
              <a:buClr>
                <a:srgbClr val="000000"/>
              </a:buClr>
              <a:buFont typeface="Trebuchet MS"/>
              <a:buChar char="•"/>
              <a:tabLst>
                <a:tab pos="405668" algn="l"/>
              </a:tabLst>
            </a:pPr>
            <a:r>
              <a:rPr sz="3700" b="1" spc="-6" dirty="0">
                <a:solidFill>
                  <a:srgbClr val="0033CC"/>
                </a:solidFill>
                <a:latin typeface="TeXGyrePagella"/>
                <a:cs typeface="TeXGyrePagella"/>
              </a:rPr>
              <a:t>Goa </a:t>
            </a:r>
            <a:r>
              <a:rPr sz="3700" b="1" dirty="0">
                <a:solidFill>
                  <a:srgbClr val="0033CC"/>
                </a:solidFill>
                <a:latin typeface="TeXGyrePagella"/>
                <a:cs typeface="TeXGyrePagella"/>
              </a:rPr>
              <a:t>Spice</a:t>
            </a:r>
            <a:r>
              <a:rPr sz="3700" b="1" spc="-17" dirty="0">
                <a:solidFill>
                  <a:srgbClr val="0033CC"/>
                </a:solidFill>
                <a:latin typeface="TeXGyrePagella"/>
                <a:cs typeface="TeXGyrePagella"/>
              </a:rPr>
              <a:t> </a:t>
            </a:r>
            <a:r>
              <a:rPr sz="3700" b="1" spc="-6" dirty="0">
                <a:solidFill>
                  <a:srgbClr val="0033CC"/>
                </a:solidFill>
                <a:latin typeface="TeXGyrePagella"/>
                <a:cs typeface="TeXGyrePagella"/>
              </a:rPr>
              <a:t>Plantations</a:t>
            </a:r>
            <a:endParaRPr sz="3700">
              <a:latin typeface="TeXGyrePagella"/>
              <a:cs typeface="TeXGyrePagell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33760" y="738078"/>
            <a:ext cx="4415483" cy="784071"/>
          </a:xfrm>
          <a:prstGeom prst="rect">
            <a:avLst/>
          </a:prstGeom>
        </p:spPr>
        <p:txBody>
          <a:bodyPr vert="horz" wrap="square" lIns="0" tIns="14488" rIns="0" bIns="0" rtlCol="0">
            <a:spAutoFit/>
          </a:bodyPr>
          <a:lstStyle/>
          <a:p>
            <a:pPr marL="14488">
              <a:spcBef>
                <a:spcPts val="114"/>
              </a:spcBef>
            </a:pPr>
            <a:r>
              <a:rPr i="1" dirty="0">
                <a:solidFill>
                  <a:srgbClr val="000000"/>
                </a:solidFill>
                <a:latin typeface="TeX Gyre Bonum"/>
                <a:cs typeface="TeX Gyre Bonum"/>
              </a:rPr>
              <a:t>Goa</a:t>
            </a:r>
            <a:r>
              <a:rPr i="1" spc="-86" dirty="0">
                <a:solidFill>
                  <a:srgbClr val="000000"/>
                </a:solidFill>
                <a:latin typeface="TeX Gyre Bonum"/>
                <a:cs typeface="TeX Gyre Bonum"/>
              </a:rPr>
              <a:t> </a:t>
            </a:r>
            <a:r>
              <a:rPr i="1" dirty="0">
                <a:solidFill>
                  <a:srgbClr val="000000"/>
                </a:solidFill>
                <a:latin typeface="TeX Gyre Bonum"/>
                <a:cs typeface="TeX Gyre Bonum"/>
              </a:rPr>
              <a:t>Beaches</a:t>
            </a:r>
            <a:endParaRPr>
              <a:latin typeface="TeX Gyre Bonum"/>
              <a:cs typeface="TeX Gyre Bonum"/>
            </a:endParaRPr>
          </a:p>
        </p:txBody>
      </p:sp>
      <p:sp>
        <p:nvSpPr>
          <p:cNvPr id="3" name="object 3"/>
          <p:cNvSpPr txBox="1"/>
          <p:nvPr/>
        </p:nvSpPr>
        <p:spPr>
          <a:xfrm>
            <a:off x="622297" y="1780071"/>
            <a:ext cx="9321823" cy="3473602"/>
          </a:xfrm>
          <a:prstGeom prst="rect">
            <a:avLst/>
          </a:prstGeom>
        </p:spPr>
        <p:txBody>
          <a:bodyPr vert="horz" wrap="square" lIns="0" tIns="32598" rIns="0" bIns="0" rtlCol="0">
            <a:spAutoFit/>
          </a:bodyPr>
          <a:lstStyle/>
          <a:p>
            <a:pPr marL="405668" marR="5795" indent="-391180" algn="just">
              <a:lnSpc>
                <a:spcPts val="3240"/>
              </a:lnSpc>
              <a:spcBef>
                <a:spcPts val="257"/>
              </a:spcBef>
              <a:buClr>
                <a:srgbClr val="000000"/>
              </a:buClr>
              <a:buFont typeface="Trebuchet MS"/>
              <a:buChar char="•"/>
              <a:tabLst>
                <a:tab pos="404944" algn="l"/>
                <a:tab pos="405668" algn="l"/>
              </a:tabLst>
            </a:pPr>
            <a:r>
              <a:rPr sz="2700" b="1" spc="-6" dirty="0">
                <a:solidFill>
                  <a:srgbClr val="0033CC"/>
                </a:solidFill>
                <a:latin typeface="TeXGyrePagella"/>
                <a:cs typeface="TeXGyrePagella"/>
              </a:rPr>
              <a:t>Goa </a:t>
            </a:r>
            <a:r>
              <a:rPr sz="2700" b="1" dirty="0">
                <a:solidFill>
                  <a:srgbClr val="0033CC"/>
                </a:solidFill>
                <a:latin typeface="TeXGyrePagella"/>
                <a:cs typeface="TeXGyrePagella"/>
              </a:rPr>
              <a:t>has a long </a:t>
            </a:r>
            <a:r>
              <a:rPr sz="2700" b="1" spc="-6" dirty="0">
                <a:solidFill>
                  <a:srgbClr val="0033CC"/>
                </a:solidFill>
                <a:latin typeface="TeXGyrePagella"/>
                <a:cs typeface="TeXGyrePagella"/>
              </a:rPr>
              <a:t>coastline </a:t>
            </a:r>
            <a:r>
              <a:rPr sz="2700" b="1" dirty="0">
                <a:solidFill>
                  <a:srgbClr val="0033CC"/>
                </a:solidFill>
                <a:latin typeface="TeXGyrePagella"/>
                <a:cs typeface="TeXGyrePagella"/>
              </a:rPr>
              <a:t>that </a:t>
            </a:r>
            <a:r>
              <a:rPr sz="2700" b="1" spc="-6" dirty="0">
                <a:solidFill>
                  <a:srgbClr val="0033CC"/>
                </a:solidFill>
                <a:latin typeface="TeXGyrePagella"/>
                <a:cs typeface="TeXGyrePagella"/>
              </a:rPr>
              <a:t>makes </a:t>
            </a:r>
            <a:r>
              <a:rPr sz="2700" b="1" dirty="0">
                <a:solidFill>
                  <a:srgbClr val="0033CC"/>
                </a:solidFill>
                <a:latin typeface="TeXGyrePagella"/>
                <a:cs typeface="TeXGyrePagella"/>
              </a:rPr>
              <a:t>it the </a:t>
            </a:r>
            <a:r>
              <a:rPr sz="2700" b="1" spc="-6" dirty="0">
                <a:solidFill>
                  <a:srgbClr val="0033CC"/>
                </a:solidFill>
                <a:latin typeface="TeXGyrePagella"/>
                <a:cs typeface="TeXGyrePagella"/>
              </a:rPr>
              <a:t>ideal </a:t>
            </a:r>
            <a:r>
              <a:rPr sz="2700" b="1" dirty="0">
                <a:solidFill>
                  <a:srgbClr val="0033CC"/>
                </a:solidFill>
                <a:latin typeface="TeXGyrePagella"/>
                <a:cs typeface="TeXGyrePagella"/>
              </a:rPr>
              <a:t>state to  </a:t>
            </a:r>
            <a:r>
              <a:rPr sz="2700" b="1" spc="-6" dirty="0">
                <a:solidFill>
                  <a:srgbClr val="0033CC"/>
                </a:solidFill>
                <a:latin typeface="TeXGyrePagella"/>
                <a:cs typeface="TeXGyrePagella"/>
              </a:rPr>
              <a:t>have </a:t>
            </a:r>
            <a:r>
              <a:rPr sz="2700" b="1" dirty="0">
                <a:solidFill>
                  <a:srgbClr val="0033CC"/>
                </a:solidFill>
                <a:latin typeface="TeXGyrePagella"/>
                <a:cs typeface="TeXGyrePagella"/>
              </a:rPr>
              <a:t>beaches.</a:t>
            </a:r>
            <a:endParaRPr sz="2700">
              <a:latin typeface="TeXGyrePagella"/>
              <a:cs typeface="TeXGyrePagella"/>
            </a:endParaRPr>
          </a:p>
          <a:p>
            <a:pPr marL="405668" marR="512156" indent="-391180" algn="just">
              <a:lnSpc>
                <a:spcPts val="3240"/>
              </a:lnSpc>
              <a:spcBef>
                <a:spcPts val="719"/>
              </a:spcBef>
              <a:buClr>
                <a:srgbClr val="000000"/>
              </a:buClr>
              <a:buFont typeface="Trebuchet MS"/>
              <a:buChar char="•"/>
              <a:tabLst>
                <a:tab pos="404944" algn="l"/>
                <a:tab pos="405668" algn="l"/>
              </a:tabLst>
            </a:pPr>
            <a:r>
              <a:rPr sz="2700" b="1" spc="-6" dirty="0">
                <a:solidFill>
                  <a:srgbClr val="0033CC"/>
                </a:solidFill>
                <a:latin typeface="TeXGyrePagella"/>
                <a:cs typeface="TeXGyrePagella"/>
              </a:rPr>
              <a:t>The beaches of Goa </a:t>
            </a:r>
            <a:r>
              <a:rPr sz="2700" b="1" dirty="0">
                <a:solidFill>
                  <a:srgbClr val="0033CC"/>
                </a:solidFill>
                <a:latin typeface="TeXGyrePagella"/>
                <a:cs typeface="TeXGyrePagella"/>
              </a:rPr>
              <a:t>are the </a:t>
            </a:r>
            <a:r>
              <a:rPr sz="2700" b="1" spc="-6" dirty="0">
                <a:solidFill>
                  <a:srgbClr val="0033CC"/>
                </a:solidFill>
                <a:latin typeface="TeXGyrePagella"/>
                <a:cs typeface="TeXGyrePagella"/>
              </a:rPr>
              <a:t>perfect destination for </a:t>
            </a:r>
            <a:r>
              <a:rPr sz="2700" b="1" dirty="0">
                <a:solidFill>
                  <a:srgbClr val="0033CC"/>
                </a:solidFill>
                <a:latin typeface="TeXGyrePagella"/>
                <a:cs typeface="TeXGyrePagella"/>
              </a:rPr>
              <a:t>a  relaxing </a:t>
            </a:r>
            <a:r>
              <a:rPr sz="2700" b="1" spc="-6" dirty="0">
                <a:solidFill>
                  <a:srgbClr val="0033CC"/>
                </a:solidFill>
                <a:latin typeface="TeXGyrePagella"/>
                <a:cs typeface="TeXGyrePagella"/>
              </a:rPr>
              <a:t>vacation </a:t>
            </a:r>
            <a:r>
              <a:rPr sz="2700" b="1" dirty="0">
                <a:solidFill>
                  <a:srgbClr val="0033CC"/>
                </a:solidFill>
                <a:latin typeface="TeXGyrePagella"/>
                <a:cs typeface="TeXGyrePagella"/>
              </a:rPr>
              <a:t>and </a:t>
            </a:r>
            <a:r>
              <a:rPr sz="2700" b="1" spc="-6" dirty="0">
                <a:solidFill>
                  <a:srgbClr val="0033CC"/>
                </a:solidFill>
                <a:latin typeface="TeXGyrePagella"/>
                <a:cs typeface="TeXGyrePagella"/>
              </a:rPr>
              <a:t>holiday in</a:t>
            </a:r>
            <a:r>
              <a:rPr sz="2700" b="1" spc="-23" dirty="0">
                <a:solidFill>
                  <a:srgbClr val="0033CC"/>
                </a:solidFill>
                <a:latin typeface="TeXGyrePagella"/>
                <a:cs typeface="TeXGyrePagella"/>
              </a:rPr>
              <a:t> </a:t>
            </a:r>
            <a:r>
              <a:rPr sz="2700" b="1" spc="-6" dirty="0">
                <a:solidFill>
                  <a:srgbClr val="0033CC"/>
                </a:solidFill>
                <a:latin typeface="TeXGyrePagella"/>
                <a:cs typeface="TeXGyrePagella"/>
              </a:rPr>
              <a:t>India.</a:t>
            </a:r>
            <a:endParaRPr sz="2700">
              <a:latin typeface="TeXGyrePagella"/>
              <a:cs typeface="TeXGyrePagella"/>
            </a:endParaRPr>
          </a:p>
          <a:p>
            <a:pPr marL="405668" marR="20283" indent="-391180" algn="just">
              <a:lnSpc>
                <a:spcPct val="99100"/>
              </a:lnSpc>
              <a:spcBef>
                <a:spcPts val="605"/>
              </a:spcBef>
              <a:buClr>
                <a:srgbClr val="000000"/>
              </a:buClr>
              <a:buFont typeface="Trebuchet MS"/>
              <a:buChar char="•"/>
              <a:tabLst>
                <a:tab pos="404944" algn="l"/>
                <a:tab pos="405668" algn="l"/>
              </a:tabLst>
            </a:pPr>
            <a:r>
              <a:rPr sz="2700" b="1" spc="-6" dirty="0">
                <a:solidFill>
                  <a:srgbClr val="0033CC"/>
                </a:solidFill>
                <a:latin typeface="TeXGyrePagella"/>
                <a:cs typeface="TeXGyrePagella"/>
              </a:rPr>
              <a:t>Right from </a:t>
            </a:r>
            <a:r>
              <a:rPr sz="2700" b="1" dirty="0">
                <a:solidFill>
                  <a:srgbClr val="0033CC"/>
                </a:solidFill>
                <a:latin typeface="TeXGyrePagella"/>
                <a:cs typeface="TeXGyrePagella"/>
              </a:rPr>
              <a:t>lazing </a:t>
            </a:r>
            <a:r>
              <a:rPr sz="2700" b="1" spc="-6" dirty="0">
                <a:solidFill>
                  <a:srgbClr val="0033CC"/>
                </a:solidFill>
                <a:latin typeface="TeXGyrePagella"/>
                <a:cs typeface="TeXGyrePagella"/>
              </a:rPr>
              <a:t>around </a:t>
            </a:r>
            <a:r>
              <a:rPr sz="2700" b="1" spc="6" dirty="0">
                <a:solidFill>
                  <a:srgbClr val="0033CC"/>
                </a:solidFill>
                <a:latin typeface="TeXGyrePagella"/>
                <a:cs typeface="TeXGyrePagella"/>
              </a:rPr>
              <a:t>to </a:t>
            </a:r>
            <a:r>
              <a:rPr sz="2700" b="1" spc="-6" dirty="0">
                <a:solidFill>
                  <a:srgbClr val="0033CC"/>
                </a:solidFill>
                <a:latin typeface="TeXGyrePagella"/>
                <a:cs typeface="TeXGyrePagella"/>
              </a:rPr>
              <a:t>enjoying </a:t>
            </a:r>
            <a:r>
              <a:rPr sz="2700" b="1" dirty="0">
                <a:solidFill>
                  <a:srgbClr val="0033CC"/>
                </a:solidFill>
                <a:latin typeface="TeXGyrePagella"/>
                <a:cs typeface="TeXGyrePagella"/>
              </a:rPr>
              <a:t>water </a:t>
            </a:r>
            <a:r>
              <a:rPr sz="2700" b="1" spc="-6" dirty="0">
                <a:solidFill>
                  <a:srgbClr val="0033CC"/>
                </a:solidFill>
                <a:latin typeface="TeXGyrePagella"/>
                <a:cs typeface="TeXGyrePagella"/>
              </a:rPr>
              <a:t>sports and  </a:t>
            </a:r>
            <a:r>
              <a:rPr sz="2700" b="1" dirty="0">
                <a:solidFill>
                  <a:srgbClr val="0033CC"/>
                </a:solidFill>
                <a:latin typeface="TeXGyrePagella"/>
                <a:cs typeface="TeXGyrePagella"/>
              </a:rPr>
              <a:t>relishing </a:t>
            </a:r>
            <a:r>
              <a:rPr sz="2700" b="1" spc="-6" dirty="0">
                <a:solidFill>
                  <a:srgbClr val="0033CC"/>
                </a:solidFill>
                <a:latin typeface="TeXGyrePagella"/>
                <a:cs typeface="TeXGyrePagella"/>
              </a:rPr>
              <a:t>the </a:t>
            </a:r>
            <a:r>
              <a:rPr sz="2700" b="1" dirty="0">
                <a:solidFill>
                  <a:srgbClr val="0033CC"/>
                </a:solidFill>
                <a:latin typeface="TeXGyrePagella"/>
                <a:cs typeface="TeXGyrePagella"/>
              </a:rPr>
              <a:t>exotic sea </a:t>
            </a:r>
            <a:r>
              <a:rPr sz="2700" b="1" spc="-6" dirty="0">
                <a:solidFill>
                  <a:srgbClr val="0033CC"/>
                </a:solidFill>
                <a:latin typeface="TeXGyrePagella"/>
                <a:cs typeface="TeXGyrePagella"/>
              </a:rPr>
              <a:t>food of Goa, the beaches have  everything that goes </a:t>
            </a:r>
            <a:r>
              <a:rPr sz="2700" b="1" dirty="0">
                <a:solidFill>
                  <a:srgbClr val="0033CC"/>
                </a:solidFill>
                <a:latin typeface="TeXGyrePagella"/>
                <a:cs typeface="TeXGyrePagella"/>
              </a:rPr>
              <a:t>into making </a:t>
            </a:r>
            <a:r>
              <a:rPr sz="2700" b="1" spc="-6" dirty="0">
                <a:solidFill>
                  <a:srgbClr val="0033CC"/>
                </a:solidFill>
                <a:latin typeface="TeXGyrePagella"/>
                <a:cs typeface="TeXGyrePagella"/>
              </a:rPr>
              <a:t>your vacation </a:t>
            </a:r>
            <a:r>
              <a:rPr sz="2700" b="1" dirty="0">
                <a:solidFill>
                  <a:srgbClr val="0033CC"/>
                </a:solidFill>
                <a:latin typeface="TeXGyrePagella"/>
                <a:cs typeface="TeXGyrePagella"/>
              </a:rPr>
              <a:t>the  </a:t>
            </a:r>
            <a:r>
              <a:rPr sz="2700" b="1" spc="-6" dirty="0">
                <a:solidFill>
                  <a:srgbClr val="0033CC"/>
                </a:solidFill>
                <a:latin typeface="TeXGyrePagella"/>
                <a:cs typeface="TeXGyrePagella"/>
              </a:rPr>
              <a:t>perfect</a:t>
            </a:r>
            <a:r>
              <a:rPr sz="2700" b="1" spc="6" dirty="0">
                <a:solidFill>
                  <a:srgbClr val="0033CC"/>
                </a:solidFill>
                <a:latin typeface="TeXGyrePagella"/>
                <a:cs typeface="TeXGyrePagella"/>
              </a:rPr>
              <a:t> </a:t>
            </a:r>
            <a:r>
              <a:rPr sz="2700" b="1" spc="-6" dirty="0">
                <a:solidFill>
                  <a:srgbClr val="0033CC"/>
                </a:solidFill>
                <a:latin typeface="TeXGyrePagella"/>
                <a:cs typeface="TeXGyrePagella"/>
              </a:rPr>
              <a:t>one.</a:t>
            </a:r>
            <a:endParaRPr sz="2700">
              <a:latin typeface="TeXGyrePagella"/>
              <a:cs typeface="TeXGyrePagell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314862" y="698862"/>
            <a:ext cx="4385037" cy="722516"/>
          </a:xfrm>
          <a:prstGeom prst="rect">
            <a:avLst/>
          </a:prstGeom>
        </p:spPr>
        <p:txBody>
          <a:bodyPr vert="horz" wrap="square" lIns="0" tIns="14488" rIns="0" bIns="0" rtlCol="0">
            <a:spAutoFit/>
          </a:bodyPr>
          <a:lstStyle/>
          <a:p>
            <a:pPr marL="14488">
              <a:spcBef>
                <a:spcPts val="114"/>
              </a:spcBef>
            </a:pPr>
            <a:r>
              <a:rPr sz="4600" i="1" dirty="0">
                <a:solidFill>
                  <a:srgbClr val="000000"/>
                </a:solidFill>
                <a:latin typeface="TeX Gyre Bonum"/>
                <a:cs typeface="TeX Gyre Bonum"/>
              </a:rPr>
              <a:t>Anjuna</a:t>
            </a:r>
            <a:r>
              <a:rPr sz="4600" i="1" spc="-91" dirty="0">
                <a:solidFill>
                  <a:srgbClr val="000000"/>
                </a:solidFill>
                <a:latin typeface="TeX Gyre Bonum"/>
                <a:cs typeface="TeX Gyre Bonum"/>
              </a:rPr>
              <a:t> </a:t>
            </a:r>
            <a:r>
              <a:rPr sz="4600" i="1" dirty="0">
                <a:solidFill>
                  <a:srgbClr val="000000"/>
                </a:solidFill>
                <a:latin typeface="TeX Gyre Bonum"/>
                <a:cs typeface="TeX Gyre Bonum"/>
              </a:rPr>
              <a:t>Beach</a:t>
            </a:r>
            <a:endParaRPr sz="4600">
              <a:latin typeface="TeX Gyre Bonum"/>
              <a:cs typeface="TeX Gyre Bonum"/>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4670" y="302867"/>
            <a:ext cx="9624060" cy="920383"/>
          </a:xfrm>
          <a:prstGeom prst="rect">
            <a:avLst/>
          </a:prstGeom>
        </p:spPr>
        <p:txBody>
          <a:bodyPr vert="horz" wrap="square" lIns="0" tIns="58677" rIns="0" bIns="0" rtlCol="0">
            <a:spAutoFit/>
          </a:bodyPr>
          <a:lstStyle/>
          <a:p>
            <a:pPr marR="5795">
              <a:lnSpc>
                <a:spcPct val="101899"/>
              </a:lnSpc>
              <a:spcBef>
                <a:spcPts val="40"/>
              </a:spcBef>
            </a:pPr>
            <a:r>
              <a:rPr sz="2800" b="1" spc="-11" dirty="0">
                <a:solidFill>
                  <a:srgbClr val="000000"/>
                </a:solidFill>
                <a:cs typeface="Bookman Uralic"/>
              </a:rPr>
              <a:t>Location: </a:t>
            </a:r>
            <a:r>
              <a:rPr sz="2800" b="1" dirty="0"/>
              <a:t>8 kilometers </a:t>
            </a:r>
            <a:r>
              <a:rPr sz="2800" b="1" spc="-6" dirty="0"/>
              <a:t>from Mapusa </a:t>
            </a:r>
            <a:r>
              <a:rPr sz="2800" b="1" dirty="0"/>
              <a:t>in Goa  </a:t>
            </a:r>
            <a:r>
              <a:rPr sz="2800" b="1" spc="-11" dirty="0">
                <a:solidFill>
                  <a:srgbClr val="000000"/>
                </a:solidFill>
                <a:cs typeface="Bookman Uralic"/>
              </a:rPr>
              <a:t>Highlights: </a:t>
            </a:r>
            <a:r>
              <a:rPr sz="2800" b="1" dirty="0"/>
              <a:t>Flea </a:t>
            </a:r>
            <a:r>
              <a:rPr sz="2800" b="1" spc="-6" dirty="0"/>
              <a:t>markets, Chapora Fort,</a:t>
            </a:r>
            <a:r>
              <a:rPr sz="2800" b="1" spc="-143" dirty="0"/>
              <a:t> </a:t>
            </a:r>
            <a:r>
              <a:rPr sz="2800" b="1" spc="-6" dirty="0"/>
              <a:t>Albuquerque  Mansion, </a:t>
            </a:r>
            <a:r>
              <a:rPr sz="2800" b="1" dirty="0"/>
              <a:t>trance parties</a:t>
            </a:r>
            <a:endParaRPr sz="2800" b="1">
              <a:cs typeface="Bookman Uralic"/>
            </a:endParaRPr>
          </a:p>
        </p:txBody>
      </p:sp>
      <p:sp>
        <p:nvSpPr>
          <p:cNvPr id="3" name="object 3"/>
          <p:cNvSpPr txBox="1"/>
          <p:nvPr/>
        </p:nvSpPr>
        <p:spPr>
          <a:xfrm>
            <a:off x="490115" y="1868304"/>
            <a:ext cx="9834215" cy="4565032"/>
          </a:xfrm>
          <a:prstGeom prst="rect">
            <a:avLst/>
          </a:prstGeom>
        </p:spPr>
        <p:txBody>
          <a:bodyPr vert="horz" wrap="square" lIns="0" tIns="55055" rIns="0" bIns="0" rtlCol="0">
            <a:spAutoFit/>
          </a:bodyPr>
          <a:lstStyle/>
          <a:p>
            <a:pPr marL="405668" indent="-391180" algn="just">
              <a:spcBef>
                <a:spcPts val="434"/>
              </a:spcBef>
              <a:buClr>
                <a:srgbClr val="000000"/>
              </a:buClr>
              <a:buFont typeface="Trebuchet MS"/>
              <a:buChar char="•"/>
              <a:tabLst>
                <a:tab pos="404944" algn="l"/>
                <a:tab pos="405668" algn="l"/>
              </a:tabLst>
            </a:pPr>
            <a:r>
              <a:rPr sz="2400" b="1" spc="-6" dirty="0">
                <a:solidFill>
                  <a:srgbClr val="0033CC"/>
                </a:solidFill>
                <a:latin typeface="+mj-lt"/>
                <a:cs typeface="TeXGyrePagella"/>
              </a:rPr>
              <a:t>The Anjuna beach of </a:t>
            </a:r>
            <a:r>
              <a:rPr sz="2400" b="1" dirty="0">
                <a:solidFill>
                  <a:srgbClr val="0033CC"/>
                </a:solidFill>
                <a:latin typeface="+mj-lt"/>
                <a:cs typeface="TeXGyrePagella"/>
              </a:rPr>
              <a:t>Goa </a:t>
            </a:r>
            <a:r>
              <a:rPr sz="2400" b="1" spc="-6" dirty="0">
                <a:solidFill>
                  <a:srgbClr val="0033CC"/>
                </a:solidFill>
                <a:latin typeface="+mj-lt"/>
                <a:cs typeface="TeXGyrePagella"/>
              </a:rPr>
              <a:t>never </a:t>
            </a:r>
            <a:r>
              <a:rPr sz="2400" b="1" dirty="0">
                <a:solidFill>
                  <a:srgbClr val="0033CC"/>
                </a:solidFill>
                <a:latin typeface="+mj-lt"/>
                <a:cs typeface="TeXGyrePagella"/>
              </a:rPr>
              <a:t>fails to </a:t>
            </a:r>
            <a:r>
              <a:rPr sz="2400" b="1" spc="-6" dirty="0">
                <a:solidFill>
                  <a:srgbClr val="0033CC"/>
                </a:solidFill>
                <a:latin typeface="+mj-lt"/>
                <a:cs typeface="TeXGyrePagella"/>
              </a:rPr>
              <a:t>amuse </a:t>
            </a:r>
            <a:r>
              <a:rPr sz="2400" b="1" dirty="0">
                <a:solidFill>
                  <a:srgbClr val="0033CC"/>
                </a:solidFill>
                <a:latin typeface="+mj-lt"/>
                <a:cs typeface="TeXGyrePagella"/>
              </a:rPr>
              <a:t>its</a:t>
            </a:r>
            <a:r>
              <a:rPr sz="2400" b="1" spc="46" dirty="0">
                <a:solidFill>
                  <a:srgbClr val="0033CC"/>
                </a:solidFill>
                <a:latin typeface="+mj-lt"/>
                <a:cs typeface="TeXGyrePagella"/>
              </a:rPr>
              <a:t> </a:t>
            </a:r>
            <a:r>
              <a:rPr sz="2400" b="1" dirty="0">
                <a:solidFill>
                  <a:srgbClr val="0033CC"/>
                </a:solidFill>
                <a:latin typeface="+mj-lt"/>
                <a:cs typeface="TeXGyrePagella"/>
              </a:rPr>
              <a:t>visitors.</a:t>
            </a:r>
            <a:endParaRPr sz="2400">
              <a:latin typeface="+mj-lt"/>
              <a:cs typeface="TeXGyrePagella"/>
            </a:endParaRPr>
          </a:p>
          <a:p>
            <a:pPr marL="405668" indent="-391180" algn="just">
              <a:spcBef>
                <a:spcPts val="319"/>
              </a:spcBef>
              <a:buClr>
                <a:srgbClr val="000000"/>
              </a:buClr>
              <a:buFont typeface="Trebuchet MS"/>
              <a:buChar char="•"/>
              <a:tabLst>
                <a:tab pos="404944" algn="l"/>
                <a:tab pos="405668" algn="l"/>
              </a:tabLst>
            </a:pPr>
            <a:r>
              <a:rPr sz="2400" b="1" spc="-6" dirty="0">
                <a:solidFill>
                  <a:srgbClr val="0033CC"/>
                </a:solidFill>
                <a:latin typeface="+mj-lt"/>
                <a:cs typeface="TeXGyrePagella"/>
              </a:rPr>
              <a:t>One </a:t>
            </a:r>
            <a:r>
              <a:rPr sz="2400" b="1" dirty="0">
                <a:solidFill>
                  <a:srgbClr val="0033CC"/>
                </a:solidFill>
                <a:latin typeface="+mj-lt"/>
                <a:cs typeface="TeXGyrePagella"/>
              </a:rPr>
              <a:t>of </a:t>
            </a:r>
            <a:r>
              <a:rPr sz="2400" b="1" spc="-6" dirty="0">
                <a:solidFill>
                  <a:srgbClr val="0033CC"/>
                </a:solidFill>
                <a:latin typeface="+mj-lt"/>
                <a:cs typeface="TeXGyrePagella"/>
              </a:rPr>
              <a:t>the </a:t>
            </a:r>
            <a:r>
              <a:rPr sz="2400" b="1" dirty="0">
                <a:solidFill>
                  <a:srgbClr val="0033CC"/>
                </a:solidFill>
                <a:latin typeface="+mj-lt"/>
                <a:cs typeface="TeXGyrePagella"/>
              </a:rPr>
              <a:t>most </a:t>
            </a:r>
            <a:r>
              <a:rPr sz="2400" b="1" spc="-6" dirty="0">
                <a:solidFill>
                  <a:srgbClr val="0033CC"/>
                </a:solidFill>
                <a:latin typeface="+mj-lt"/>
                <a:cs typeface="TeXGyrePagella"/>
              </a:rPr>
              <a:t>popular beaches of India</a:t>
            </a:r>
            <a:r>
              <a:rPr sz="2400" b="1" spc="34" dirty="0">
                <a:solidFill>
                  <a:srgbClr val="0033CC"/>
                </a:solidFill>
                <a:latin typeface="+mj-lt"/>
                <a:cs typeface="TeXGyrePagella"/>
              </a:rPr>
              <a:t> </a:t>
            </a:r>
            <a:r>
              <a:rPr sz="2400" b="1" dirty="0">
                <a:solidFill>
                  <a:srgbClr val="0033CC"/>
                </a:solidFill>
                <a:latin typeface="+mj-lt"/>
                <a:cs typeface="TeXGyrePagella"/>
              </a:rPr>
              <a:t>.</a:t>
            </a:r>
            <a:endParaRPr sz="2400">
              <a:latin typeface="+mj-lt"/>
              <a:cs typeface="TeXGyrePagella"/>
            </a:endParaRPr>
          </a:p>
          <a:p>
            <a:pPr marL="405668" marR="682392" indent="-391180" algn="just">
              <a:lnSpc>
                <a:spcPts val="2920"/>
              </a:lnSpc>
              <a:spcBef>
                <a:spcPts val="730"/>
              </a:spcBef>
              <a:buClr>
                <a:srgbClr val="000000"/>
              </a:buClr>
              <a:buFont typeface="Trebuchet MS"/>
              <a:buChar char="•"/>
              <a:tabLst>
                <a:tab pos="404944" algn="l"/>
                <a:tab pos="405668" algn="l"/>
              </a:tabLst>
            </a:pPr>
            <a:r>
              <a:rPr sz="2400" b="1" spc="-6" dirty="0">
                <a:solidFill>
                  <a:srgbClr val="0033CC"/>
                </a:solidFill>
                <a:latin typeface="+mj-lt"/>
                <a:cs typeface="TeXGyrePagella"/>
              </a:rPr>
              <a:t>The Anjuna beach </a:t>
            </a:r>
            <a:r>
              <a:rPr sz="2400" b="1" dirty="0">
                <a:solidFill>
                  <a:srgbClr val="0033CC"/>
                </a:solidFill>
                <a:latin typeface="+mj-lt"/>
                <a:cs typeface="TeXGyrePagella"/>
              </a:rPr>
              <a:t>is </a:t>
            </a:r>
            <a:r>
              <a:rPr sz="2400" b="1" spc="-6" dirty="0">
                <a:solidFill>
                  <a:srgbClr val="0033CC"/>
                </a:solidFill>
                <a:latin typeface="+mj-lt"/>
                <a:cs typeface="TeXGyrePagella"/>
              </a:rPr>
              <a:t>famous for </a:t>
            </a:r>
            <a:r>
              <a:rPr sz="2400" b="1" dirty="0">
                <a:solidFill>
                  <a:srgbClr val="0033CC"/>
                </a:solidFill>
                <a:latin typeface="+mj-lt"/>
                <a:cs typeface="TeXGyrePagella"/>
              </a:rPr>
              <a:t>its trance parties </a:t>
            </a:r>
            <a:r>
              <a:rPr sz="2400" b="1" spc="-6" dirty="0">
                <a:solidFill>
                  <a:srgbClr val="0033CC"/>
                </a:solidFill>
                <a:latin typeface="+mj-lt"/>
                <a:cs typeface="TeXGyrePagella"/>
              </a:rPr>
              <a:t>that  take </a:t>
            </a:r>
            <a:r>
              <a:rPr sz="2400" b="1" dirty="0">
                <a:solidFill>
                  <a:srgbClr val="0033CC"/>
                </a:solidFill>
                <a:latin typeface="+mj-lt"/>
                <a:cs typeface="TeXGyrePagella"/>
              </a:rPr>
              <a:t>place almost</a:t>
            </a:r>
            <a:r>
              <a:rPr sz="2400" b="1" spc="6" dirty="0">
                <a:solidFill>
                  <a:srgbClr val="0033CC"/>
                </a:solidFill>
                <a:latin typeface="+mj-lt"/>
                <a:cs typeface="TeXGyrePagella"/>
              </a:rPr>
              <a:t> </a:t>
            </a:r>
            <a:r>
              <a:rPr sz="2400" b="1" spc="-6" dirty="0">
                <a:solidFill>
                  <a:srgbClr val="0033CC"/>
                </a:solidFill>
                <a:latin typeface="+mj-lt"/>
                <a:cs typeface="TeXGyrePagella"/>
              </a:rPr>
              <a:t>everyday.</a:t>
            </a:r>
            <a:endParaRPr sz="2400">
              <a:latin typeface="+mj-lt"/>
              <a:cs typeface="TeXGyrePagella"/>
            </a:endParaRPr>
          </a:p>
          <a:p>
            <a:pPr marL="405668" marR="7968" indent="-391180" algn="just">
              <a:lnSpc>
                <a:spcPct val="89100"/>
              </a:lnSpc>
              <a:spcBef>
                <a:spcPts val="662"/>
              </a:spcBef>
              <a:buClr>
                <a:srgbClr val="000000"/>
              </a:buClr>
              <a:buFont typeface="Trebuchet MS"/>
              <a:buChar char="•"/>
              <a:tabLst>
                <a:tab pos="404944" algn="l"/>
                <a:tab pos="405668" algn="l"/>
              </a:tabLst>
            </a:pPr>
            <a:r>
              <a:rPr sz="2400" b="1" spc="-6" dirty="0">
                <a:solidFill>
                  <a:srgbClr val="0033CC"/>
                </a:solidFill>
                <a:latin typeface="+mj-lt"/>
                <a:cs typeface="TeXGyrePagella"/>
              </a:rPr>
              <a:t>Tourists amuse </a:t>
            </a:r>
            <a:r>
              <a:rPr sz="2400" b="1" dirty="0">
                <a:solidFill>
                  <a:srgbClr val="0033CC"/>
                </a:solidFill>
                <a:latin typeface="+mj-lt"/>
                <a:cs typeface="TeXGyrePagella"/>
              </a:rPr>
              <a:t>themselves by swimming, trying </a:t>
            </a:r>
            <a:r>
              <a:rPr sz="2400" b="1" spc="-6" dirty="0">
                <a:solidFill>
                  <a:srgbClr val="0033CC"/>
                </a:solidFill>
                <a:latin typeface="+mj-lt"/>
                <a:cs typeface="TeXGyrePagella"/>
              </a:rPr>
              <a:t>out  adventure sports, shopping </a:t>
            </a:r>
            <a:r>
              <a:rPr sz="2400" b="1" dirty="0">
                <a:solidFill>
                  <a:srgbClr val="0033CC"/>
                </a:solidFill>
                <a:latin typeface="+mj-lt"/>
                <a:cs typeface="TeXGyrePagella"/>
              </a:rPr>
              <a:t>at the </a:t>
            </a:r>
            <a:r>
              <a:rPr sz="2400" b="1" spc="-6" dirty="0">
                <a:solidFill>
                  <a:srgbClr val="0033CC"/>
                </a:solidFill>
                <a:latin typeface="+mj-lt"/>
                <a:cs typeface="TeXGyrePagella"/>
              </a:rPr>
              <a:t>Anjuna </a:t>
            </a:r>
            <a:r>
              <a:rPr sz="2400" b="1" dirty="0">
                <a:solidFill>
                  <a:srgbClr val="0033CC"/>
                </a:solidFill>
                <a:latin typeface="+mj-lt"/>
                <a:cs typeface="TeXGyrePagella"/>
              </a:rPr>
              <a:t>flea </a:t>
            </a:r>
            <a:r>
              <a:rPr sz="2400" b="1" spc="-6" dirty="0">
                <a:solidFill>
                  <a:srgbClr val="0033CC"/>
                </a:solidFill>
                <a:latin typeface="+mj-lt"/>
                <a:cs typeface="TeXGyrePagella"/>
              </a:rPr>
              <a:t>market and  </a:t>
            </a:r>
            <a:r>
              <a:rPr sz="2400" b="1" dirty="0">
                <a:solidFill>
                  <a:srgbClr val="0033CC"/>
                </a:solidFill>
                <a:latin typeface="+mj-lt"/>
                <a:cs typeface="TeXGyrePagella"/>
              </a:rPr>
              <a:t>trying </a:t>
            </a:r>
            <a:r>
              <a:rPr sz="2400" b="1" spc="-6" dirty="0">
                <a:solidFill>
                  <a:srgbClr val="0033CC"/>
                </a:solidFill>
                <a:latin typeface="+mj-lt"/>
                <a:cs typeface="TeXGyrePagella"/>
              </a:rPr>
              <a:t>out </a:t>
            </a:r>
            <a:r>
              <a:rPr sz="2400" b="1" dirty="0">
                <a:solidFill>
                  <a:srgbClr val="0033CC"/>
                </a:solidFill>
                <a:latin typeface="+mj-lt"/>
                <a:cs typeface="TeXGyrePagella"/>
              </a:rPr>
              <a:t>the </a:t>
            </a:r>
            <a:r>
              <a:rPr sz="2400" b="1" spc="-6" dirty="0">
                <a:solidFill>
                  <a:srgbClr val="0033CC"/>
                </a:solidFill>
                <a:latin typeface="+mj-lt"/>
                <a:cs typeface="TeXGyrePagella"/>
              </a:rPr>
              <a:t>heavenly </a:t>
            </a:r>
            <a:r>
              <a:rPr sz="2400" b="1" dirty="0">
                <a:solidFill>
                  <a:srgbClr val="0033CC"/>
                </a:solidFill>
                <a:latin typeface="+mj-lt"/>
                <a:cs typeface="TeXGyrePagella"/>
              </a:rPr>
              <a:t>local</a:t>
            </a:r>
            <a:r>
              <a:rPr sz="2400" b="1" spc="-11" dirty="0">
                <a:solidFill>
                  <a:srgbClr val="0033CC"/>
                </a:solidFill>
                <a:latin typeface="+mj-lt"/>
                <a:cs typeface="TeXGyrePagella"/>
              </a:rPr>
              <a:t> </a:t>
            </a:r>
            <a:r>
              <a:rPr sz="2400" b="1" dirty="0">
                <a:solidFill>
                  <a:srgbClr val="0033CC"/>
                </a:solidFill>
                <a:latin typeface="+mj-lt"/>
                <a:cs typeface="TeXGyrePagella"/>
              </a:rPr>
              <a:t>cuisines.</a:t>
            </a:r>
            <a:endParaRPr sz="2400">
              <a:latin typeface="+mj-lt"/>
              <a:cs typeface="TeXGyrePagella"/>
            </a:endParaRPr>
          </a:p>
          <a:p>
            <a:pPr marL="405668" marR="711369" indent="-391180" algn="just">
              <a:lnSpc>
                <a:spcPct val="89100"/>
              </a:lnSpc>
              <a:spcBef>
                <a:spcPts val="702"/>
              </a:spcBef>
              <a:buClr>
                <a:srgbClr val="000000"/>
              </a:buClr>
              <a:buFont typeface="Trebuchet MS"/>
              <a:buChar char="•"/>
              <a:tabLst>
                <a:tab pos="404944" algn="l"/>
                <a:tab pos="405668" algn="l"/>
              </a:tabLst>
            </a:pPr>
            <a:r>
              <a:rPr sz="2400" b="1" spc="-6" dirty="0">
                <a:solidFill>
                  <a:srgbClr val="0033CC"/>
                </a:solidFill>
                <a:latin typeface="+mj-lt"/>
                <a:cs typeface="TeXGyrePagella"/>
              </a:rPr>
              <a:t>Anjuna </a:t>
            </a:r>
            <a:r>
              <a:rPr sz="2400" b="1" dirty="0">
                <a:solidFill>
                  <a:srgbClr val="0033CC"/>
                </a:solidFill>
                <a:latin typeface="+mj-lt"/>
                <a:cs typeface="TeXGyrePagella"/>
              </a:rPr>
              <a:t>beach </a:t>
            </a:r>
            <a:r>
              <a:rPr sz="2400" b="1" spc="-6" dirty="0">
                <a:solidFill>
                  <a:srgbClr val="0033CC"/>
                </a:solidFill>
                <a:latin typeface="+mj-lt"/>
                <a:cs typeface="TeXGyrePagella"/>
              </a:rPr>
              <a:t>has </a:t>
            </a:r>
            <a:r>
              <a:rPr sz="2400" b="1" dirty="0">
                <a:solidFill>
                  <a:srgbClr val="0033CC"/>
                </a:solidFill>
                <a:latin typeface="+mj-lt"/>
                <a:cs typeface="TeXGyrePagella"/>
              </a:rPr>
              <a:t>a </a:t>
            </a:r>
            <a:r>
              <a:rPr sz="2400" b="1" spc="-6" dirty="0">
                <a:solidFill>
                  <a:srgbClr val="0033CC"/>
                </a:solidFill>
                <a:latin typeface="+mj-lt"/>
                <a:cs typeface="TeXGyrePagella"/>
              </a:rPr>
              <a:t>couple of other </a:t>
            </a:r>
            <a:r>
              <a:rPr sz="2400" b="1" dirty="0">
                <a:solidFill>
                  <a:srgbClr val="0033CC"/>
                </a:solidFill>
                <a:latin typeface="+mj-lt"/>
                <a:cs typeface="TeXGyrePagella"/>
              </a:rPr>
              <a:t>tourist attractions  </a:t>
            </a:r>
            <a:r>
              <a:rPr sz="2400" b="1" spc="-6" dirty="0">
                <a:solidFill>
                  <a:srgbClr val="0033CC"/>
                </a:solidFill>
                <a:latin typeface="+mj-lt"/>
                <a:cs typeface="TeXGyrePagella"/>
              </a:rPr>
              <a:t>nearby too. These </a:t>
            </a:r>
            <a:r>
              <a:rPr sz="2400" b="1" dirty="0">
                <a:solidFill>
                  <a:srgbClr val="0033CC"/>
                </a:solidFill>
                <a:latin typeface="+mj-lt"/>
                <a:cs typeface="TeXGyrePagella"/>
              </a:rPr>
              <a:t>include </a:t>
            </a:r>
            <a:r>
              <a:rPr sz="2400" b="1" spc="-6" dirty="0">
                <a:solidFill>
                  <a:srgbClr val="0033CC"/>
                </a:solidFill>
                <a:latin typeface="+mj-lt"/>
                <a:cs typeface="TeXGyrePagella"/>
              </a:rPr>
              <a:t>the Chapora Fort </a:t>
            </a:r>
            <a:r>
              <a:rPr sz="2400" b="1" dirty="0">
                <a:solidFill>
                  <a:srgbClr val="0033CC"/>
                </a:solidFill>
                <a:latin typeface="+mj-lt"/>
                <a:cs typeface="TeXGyrePagella"/>
              </a:rPr>
              <a:t>and </a:t>
            </a:r>
            <a:r>
              <a:rPr sz="2400" b="1" spc="-6" dirty="0">
                <a:solidFill>
                  <a:srgbClr val="0033CC"/>
                </a:solidFill>
                <a:latin typeface="+mj-lt"/>
                <a:cs typeface="TeXGyrePagella"/>
              </a:rPr>
              <a:t>the  Albuquerque </a:t>
            </a:r>
            <a:r>
              <a:rPr sz="2400" b="1" dirty="0">
                <a:solidFill>
                  <a:srgbClr val="0033CC"/>
                </a:solidFill>
                <a:latin typeface="+mj-lt"/>
                <a:cs typeface="TeXGyrePagella"/>
              </a:rPr>
              <a:t>Mansion.</a:t>
            </a:r>
            <a:endParaRPr sz="2400">
              <a:latin typeface="+mj-lt"/>
              <a:cs typeface="TeXGyrePagella"/>
            </a:endParaRPr>
          </a:p>
          <a:p>
            <a:pPr marL="405668" marR="155748" indent="-391180" algn="just">
              <a:lnSpc>
                <a:spcPct val="88900"/>
              </a:lnSpc>
              <a:spcBef>
                <a:spcPts val="719"/>
              </a:spcBef>
              <a:buClr>
                <a:srgbClr val="000000"/>
              </a:buClr>
              <a:buFont typeface="Trebuchet MS"/>
              <a:buChar char="•"/>
              <a:tabLst>
                <a:tab pos="404944" algn="l"/>
                <a:tab pos="405668" algn="l"/>
              </a:tabLst>
            </a:pPr>
            <a:r>
              <a:rPr sz="2400" b="1" spc="-6" dirty="0">
                <a:solidFill>
                  <a:srgbClr val="0033CC"/>
                </a:solidFill>
                <a:latin typeface="+mj-lt"/>
                <a:cs typeface="TeXGyrePagella"/>
              </a:rPr>
              <a:t>The Chapora </a:t>
            </a:r>
            <a:r>
              <a:rPr sz="2400" b="1" dirty="0">
                <a:solidFill>
                  <a:srgbClr val="0033CC"/>
                </a:solidFill>
                <a:latin typeface="+mj-lt"/>
                <a:cs typeface="TeXGyrePagella"/>
              </a:rPr>
              <a:t>fort </a:t>
            </a:r>
            <a:r>
              <a:rPr sz="2400" b="1" spc="-6" dirty="0">
                <a:solidFill>
                  <a:srgbClr val="0033CC"/>
                </a:solidFill>
                <a:latin typeface="+mj-lt"/>
                <a:cs typeface="TeXGyrePagella"/>
              </a:rPr>
              <a:t>offers </a:t>
            </a:r>
            <a:r>
              <a:rPr sz="2400" b="1" dirty="0">
                <a:solidFill>
                  <a:srgbClr val="0033CC"/>
                </a:solidFill>
                <a:latin typeface="+mj-lt"/>
                <a:cs typeface="TeXGyrePagella"/>
              </a:rPr>
              <a:t>a </a:t>
            </a:r>
            <a:r>
              <a:rPr sz="2400" b="1" spc="-6" dirty="0">
                <a:solidFill>
                  <a:srgbClr val="0033CC"/>
                </a:solidFill>
                <a:latin typeface="+mj-lt"/>
                <a:cs typeface="TeXGyrePagella"/>
              </a:rPr>
              <a:t>splendid </a:t>
            </a:r>
            <a:r>
              <a:rPr sz="2400" b="1" dirty="0">
                <a:solidFill>
                  <a:srgbClr val="0033CC"/>
                </a:solidFill>
                <a:latin typeface="+mj-lt"/>
                <a:cs typeface="TeXGyrePagella"/>
              </a:rPr>
              <a:t>view </a:t>
            </a:r>
            <a:r>
              <a:rPr sz="2400" b="1" spc="-6" dirty="0">
                <a:solidFill>
                  <a:srgbClr val="0033CC"/>
                </a:solidFill>
                <a:latin typeface="+mj-lt"/>
                <a:cs typeface="TeXGyrePagella"/>
              </a:rPr>
              <a:t>of </a:t>
            </a:r>
            <a:r>
              <a:rPr sz="2400" b="1" dirty="0">
                <a:solidFill>
                  <a:srgbClr val="0033CC"/>
                </a:solidFill>
                <a:latin typeface="+mj-lt"/>
                <a:cs typeface="TeXGyrePagella"/>
              </a:rPr>
              <a:t>the </a:t>
            </a:r>
            <a:r>
              <a:rPr sz="2400" b="1" spc="-6" dirty="0">
                <a:solidFill>
                  <a:srgbClr val="0033CC"/>
                </a:solidFill>
                <a:latin typeface="+mj-lt"/>
                <a:cs typeface="TeXGyrePagella"/>
              </a:rPr>
              <a:t>deep blue  </a:t>
            </a:r>
            <a:r>
              <a:rPr sz="2400" b="1" dirty="0">
                <a:solidFill>
                  <a:srgbClr val="0033CC"/>
                </a:solidFill>
                <a:latin typeface="+mj-lt"/>
                <a:cs typeface="TeXGyrePagella"/>
              </a:rPr>
              <a:t>sea </a:t>
            </a:r>
            <a:r>
              <a:rPr sz="2400" b="1" spc="-6" dirty="0">
                <a:solidFill>
                  <a:srgbClr val="0033CC"/>
                </a:solidFill>
                <a:latin typeface="+mj-lt"/>
                <a:cs typeface="TeXGyrePagella"/>
              </a:rPr>
              <a:t>and the beach </a:t>
            </a:r>
            <a:r>
              <a:rPr sz="2400" b="1" dirty="0">
                <a:solidFill>
                  <a:srgbClr val="0033CC"/>
                </a:solidFill>
                <a:latin typeface="+mj-lt"/>
                <a:cs typeface="TeXGyrePagella"/>
              </a:rPr>
              <a:t>while </a:t>
            </a:r>
            <a:r>
              <a:rPr sz="2400" b="1" spc="-6" dirty="0">
                <a:solidFill>
                  <a:srgbClr val="0033CC"/>
                </a:solidFill>
                <a:latin typeface="+mj-lt"/>
                <a:cs typeface="TeXGyrePagella"/>
              </a:rPr>
              <a:t>the Albuquerque Mansion is </a:t>
            </a:r>
            <a:r>
              <a:rPr sz="2400" b="1" dirty="0">
                <a:solidFill>
                  <a:srgbClr val="0033CC"/>
                </a:solidFill>
                <a:latin typeface="+mj-lt"/>
                <a:cs typeface="TeXGyrePagella"/>
              </a:rPr>
              <a:t>a  testimony </a:t>
            </a:r>
            <a:r>
              <a:rPr sz="2400" b="1" spc="-6" dirty="0">
                <a:solidFill>
                  <a:srgbClr val="0033CC"/>
                </a:solidFill>
                <a:latin typeface="+mj-lt"/>
                <a:cs typeface="TeXGyrePagella"/>
              </a:rPr>
              <a:t>of </a:t>
            </a:r>
            <a:r>
              <a:rPr sz="2400" b="1" dirty="0">
                <a:solidFill>
                  <a:srgbClr val="0033CC"/>
                </a:solidFill>
                <a:latin typeface="+mj-lt"/>
                <a:cs typeface="TeXGyrePagella"/>
              </a:rPr>
              <a:t>the </a:t>
            </a:r>
            <a:r>
              <a:rPr sz="2400" b="1" spc="-6" dirty="0">
                <a:solidFill>
                  <a:srgbClr val="0033CC"/>
                </a:solidFill>
                <a:latin typeface="+mj-lt"/>
                <a:cs typeface="TeXGyrePagella"/>
              </a:rPr>
              <a:t>Portugal </a:t>
            </a:r>
            <a:r>
              <a:rPr sz="2400" b="1" dirty="0">
                <a:solidFill>
                  <a:srgbClr val="0033CC"/>
                </a:solidFill>
                <a:latin typeface="+mj-lt"/>
                <a:cs typeface="TeXGyrePagella"/>
              </a:rPr>
              <a:t>rule </a:t>
            </a:r>
            <a:r>
              <a:rPr sz="2400" b="1" spc="-6" dirty="0">
                <a:solidFill>
                  <a:srgbClr val="0033CC"/>
                </a:solidFill>
                <a:latin typeface="+mj-lt"/>
                <a:cs typeface="TeXGyrePagella"/>
              </a:rPr>
              <a:t>in</a:t>
            </a:r>
            <a:r>
              <a:rPr sz="2400" b="1" dirty="0">
                <a:solidFill>
                  <a:srgbClr val="0033CC"/>
                </a:solidFill>
                <a:latin typeface="+mj-lt"/>
                <a:cs typeface="TeXGyrePagella"/>
              </a:rPr>
              <a:t> </a:t>
            </a:r>
            <a:r>
              <a:rPr sz="2400" b="1" spc="-6" dirty="0">
                <a:solidFill>
                  <a:srgbClr val="0033CC"/>
                </a:solidFill>
                <a:latin typeface="+mj-lt"/>
                <a:cs typeface="TeXGyrePagella"/>
              </a:rPr>
              <a:t>Goa.</a:t>
            </a:r>
            <a:endParaRPr sz="2400">
              <a:latin typeface="+mj-lt"/>
              <a:cs typeface="TeXGyrePagell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374270" y="372540"/>
            <a:ext cx="5143971" cy="722516"/>
          </a:xfrm>
          <a:prstGeom prst="rect">
            <a:avLst/>
          </a:prstGeom>
        </p:spPr>
        <p:txBody>
          <a:bodyPr vert="horz" wrap="square" lIns="0" tIns="14488" rIns="0" bIns="0" rtlCol="0">
            <a:spAutoFit/>
          </a:bodyPr>
          <a:lstStyle/>
          <a:p>
            <a:pPr marL="14488">
              <a:spcBef>
                <a:spcPts val="114"/>
              </a:spcBef>
            </a:pPr>
            <a:r>
              <a:rPr sz="4600" i="1" dirty="0">
                <a:solidFill>
                  <a:srgbClr val="FFFFFF"/>
                </a:solidFill>
                <a:latin typeface="TeX Gyre Bonum"/>
                <a:cs typeface="TeX Gyre Bonum"/>
              </a:rPr>
              <a:t>Benaulim</a:t>
            </a:r>
            <a:r>
              <a:rPr sz="4600" i="1" spc="-80" dirty="0">
                <a:solidFill>
                  <a:srgbClr val="FFFFFF"/>
                </a:solidFill>
                <a:latin typeface="TeX Gyre Bonum"/>
                <a:cs typeface="TeX Gyre Bonum"/>
              </a:rPr>
              <a:t> </a:t>
            </a:r>
            <a:r>
              <a:rPr sz="4600" i="1" spc="-6" dirty="0">
                <a:solidFill>
                  <a:srgbClr val="FFFFFF"/>
                </a:solidFill>
                <a:latin typeface="TeX Gyre Bonum"/>
                <a:cs typeface="TeX Gyre Bonum"/>
              </a:rPr>
              <a:t>Beach</a:t>
            </a:r>
            <a:endParaRPr sz="4600">
              <a:latin typeface="TeX Gyre Bonum"/>
              <a:cs typeface="TeX Gyre Bonum"/>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Untitled-3.jpg"/>
          <p:cNvPicPr>
            <a:picLocks noChangeAspect="1"/>
          </p:cNvPicPr>
          <p:nvPr/>
        </p:nvPicPr>
        <p:blipFill>
          <a:blip r:embed="rId2"/>
          <a:stretch>
            <a:fillRect/>
          </a:stretch>
        </p:blipFill>
        <p:spPr>
          <a:xfrm>
            <a:off x="0" y="0"/>
            <a:ext cx="10693400" cy="7562850"/>
          </a:xfrm>
          <a:prstGeom prst="rect">
            <a:avLst/>
          </a:prstGeom>
        </p:spPr>
      </p:pic>
      <p:sp>
        <p:nvSpPr>
          <p:cNvPr id="2" name="Title 1"/>
          <p:cNvSpPr>
            <a:spLocks noGrp="1"/>
          </p:cNvSpPr>
          <p:nvPr>
            <p:ph type="title"/>
          </p:nvPr>
        </p:nvSpPr>
        <p:spPr/>
        <p:txBody>
          <a:bodyPr>
            <a:normAutofit/>
          </a:bodyPr>
          <a:lstStyle/>
          <a:p>
            <a:r>
              <a:rPr lang="en-IN" b="1" dirty="0" smtClean="0">
                <a:effectLst>
                  <a:outerShdw blurRad="50800" dist="38100" dir="2700000" algn="tl" rotWithShape="0">
                    <a:prstClr val="black">
                      <a:alpha val="40000"/>
                    </a:prstClr>
                  </a:outerShdw>
                </a:effectLst>
              </a:rPr>
              <a:t>“</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accent6">
                    <a:lumMod val="75000"/>
                  </a:schemeClr>
                </a:solidFill>
                <a:effectLst>
                  <a:outerShdw blurRad="50800" dist="38100" dir="2700000" algn="tl" rotWithShape="0">
                    <a:prstClr val="black">
                      <a:alpha val="40000"/>
                    </a:prstClr>
                  </a:outerShdw>
                </a:effectLst>
              </a:rPr>
              <a:t>EK BHARAT </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bg1">
                    <a:lumMod val="85000"/>
                  </a:schemeClr>
                </a:solidFill>
                <a:effectLst>
                  <a:outerShdw blurRad="50800" dist="38100" dir="2700000" algn="tl" rotWithShape="0">
                    <a:prstClr val="black">
                      <a:alpha val="40000"/>
                    </a:prstClr>
                  </a:outerShdw>
                </a:effectLst>
              </a:rPr>
              <a:t>SHREHTHA</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rPr>
              <a:t> </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00B050"/>
                </a:solidFill>
                <a:effectLst>
                  <a:outerShdw blurRad="50800" dist="38100" dir="2700000" algn="tl" rotWithShape="0">
                    <a:prstClr val="black">
                      <a:alpha val="40000"/>
                    </a:prstClr>
                  </a:outerShdw>
                </a:effectLst>
              </a:rPr>
              <a:t>BHARATH</a:t>
            </a:r>
            <a:r>
              <a:rPr lang="en-IN" b="1" dirty="0" smtClean="0">
                <a:effectLst>
                  <a:outerShdw blurRad="50800" dist="38100" dir="2700000" algn="tl" rotWithShape="0">
                    <a:prstClr val="black">
                      <a:alpha val="40000"/>
                    </a:prstClr>
                  </a:outerShdw>
                </a:effectLst>
              </a:rPr>
              <a:t>”</a:t>
            </a:r>
            <a:endParaRPr lang="en-IN" dirty="0"/>
          </a:p>
        </p:txBody>
      </p:sp>
      <p:sp>
        <p:nvSpPr>
          <p:cNvPr id="3" name="Content Placeholder 2"/>
          <p:cNvSpPr>
            <a:spLocks noGrp="1"/>
          </p:cNvSpPr>
          <p:nvPr>
            <p:ph idx="1"/>
          </p:nvPr>
        </p:nvSpPr>
        <p:spPr>
          <a:xfrm>
            <a:off x="534670" y="1428538"/>
            <a:ext cx="9624060" cy="5630122"/>
          </a:xfrm>
        </p:spPr>
        <p:txBody>
          <a:bodyPr>
            <a:normAutofit fontScale="70000" lnSpcReduction="20000"/>
          </a:bodyPr>
          <a:lstStyle/>
          <a:p>
            <a:pPr>
              <a:buNone/>
            </a:pPr>
            <a:r>
              <a:rPr lang="en-GB" b="1" u="sng" dirty="0" smtClean="0"/>
              <a:t>OBJECTIVES</a:t>
            </a:r>
          </a:p>
          <a:p>
            <a:pPr algn="just"/>
            <a:r>
              <a:rPr lang="en-IN" b="1" dirty="0" smtClean="0"/>
              <a:t>To CELEBRATE</a:t>
            </a:r>
            <a:r>
              <a:rPr lang="en-IN" dirty="0" smtClean="0"/>
              <a:t> the Unity in Diversity of our Nation and to maintain and strengthen the fabric of traditionally existing emotional bonds between the people of our Country; </a:t>
            </a:r>
          </a:p>
          <a:p>
            <a:pPr algn="just"/>
            <a:r>
              <a:rPr lang="en-IN" b="1" dirty="0" smtClean="0"/>
              <a:t> To PROMOTE</a:t>
            </a:r>
            <a:r>
              <a:rPr lang="en-IN" dirty="0" smtClean="0"/>
              <a:t> the spirit of national integration through a deep and structured engagement between all Indian States and Union Territories through a year-long planned engagement between States; </a:t>
            </a:r>
          </a:p>
          <a:p>
            <a:pPr algn="just"/>
            <a:r>
              <a:rPr lang="en-IN" b="1" dirty="0" smtClean="0"/>
              <a:t> To SHOWCASE</a:t>
            </a:r>
            <a:r>
              <a:rPr lang="en-IN" dirty="0" smtClean="0"/>
              <a:t> the rich heritage and culture, customs and traditions of either State for enabling people to understand and appreciate the diversity that is India, thus fostering a sense of common identity </a:t>
            </a:r>
          </a:p>
          <a:p>
            <a:pPr algn="just"/>
            <a:r>
              <a:rPr lang="en-IN" b="1" dirty="0" smtClean="0"/>
              <a:t>TO ESTABLISH</a:t>
            </a:r>
            <a:r>
              <a:rPr lang="en-IN" dirty="0" smtClean="0"/>
              <a:t> long-term engagements and, </a:t>
            </a:r>
          </a:p>
          <a:p>
            <a:pPr algn="just"/>
            <a:r>
              <a:rPr lang="en-IN" b="1" dirty="0" smtClean="0"/>
              <a:t>TO CREATE</a:t>
            </a:r>
            <a:r>
              <a:rPr lang="en-IN" dirty="0" smtClean="0"/>
              <a:t> an environment which promotes learning between States by sharing best practices and experiences. </a:t>
            </a:r>
          </a:p>
          <a:p>
            <a:pPr>
              <a:buNone/>
            </a:pPr>
            <a:endParaRPr lang="en-IN" dirty="0"/>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4670" y="302867"/>
            <a:ext cx="9624060" cy="975162"/>
          </a:xfrm>
          <a:prstGeom prst="rect">
            <a:avLst/>
          </a:prstGeom>
        </p:spPr>
        <p:txBody>
          <a:bodyPr vert="horz" wrap="square" lIns="0" tIns="87653" rIns="0" bIns="0" rtlCol="0">
            <a:spAutoFit/>
          </a:bodyPr>
          <a:lstStyle/>
          <a:p>
            <a:pPr marL="14488" marR="23181">
              <a:lnSpc>
                <a:spcPts val="3274"/>
              </a:lnSpc>
              <a:spcBef>
                <a:spcPts val="690"/>
              </a:spcBef>
            </a:pPr>
            <a:r>
              <a:rPr sz="2800" b="1" spc="-11" dirty="0">
                <a:solidFill>
                  <a:srgbClr val="000000"/>
                </a:solidFill>
                <a:cs typeface="Bookman Uralic"/>
              </a:rPr>
              <a:t>Location: </a:t>
            </a:r>
            <a:r>
              <a:rPr sz="2800" b="1" dirty="0"/>
              <a:t>Near the </a:t>
            </a:r>
            <a:r>
              <a:rPr sz="2800" b="1" spc="-6" dirty="0"/>
              <a:t>Colva beach towards </a:t>
            </a:r>
            <a:r>
              <a:rPr sz="2800" b="1" dirty="0"/>
              <a:t>the </a:t>
            </a:r>
            <a:r>
              <a:rPr sz="2800" b="1" spc="-6" dirty="0"/>
              <a:t>south</a:t>
            </a:r>
            <a:r>
              <a:rPr sz="2800" b="1" spc="-165" dirty="0"/>
              <a:t> </a:t>
            </a:r>
            <a:r>
              <a:rPr sz="2800" b="1" spc="-6" dirty="0"/>
              <a:t>of  </a:t>
            </a:r>
            <a:r>
              <a:rPr sz="2800" b="1" dirty="0"/>
              <a:t>Goa</a:t>
            </a:r>
            <a:endParaRPr sz="2800" b="1">
              <a:cs typeface="Bookman Uralic"/>
            </a:endParaRPr>
          </a:p>
          <a:p>
            <a:pPr marL="14488" marR="5795">
              <a:lnSpc>
                <a:spcPts val="3684"/>
              </a:lnSpc>
              <a:spcBef>
                <a:spcPts val="114"/>
              </a:spcBef>
            </a:pPr>
            <a:r>
              <a:rPr sz="2800" b="1" spc="-11" dirty="0">
                <a:solidFill>
                  <a:srgbClr val="000000"/>
                </a:solidFill>
                <a:cs typeface="Bookman Uralic"/>
              </a:rPr>
              <a:t>Highlights: </a:t>
            </a:r>
            <a:r>
              <a:rPr sz="2800" b="1" dirty="0"/>
              <a:t>Private nightlife, water </a:t>
            </a:r>
            <a:r>
              <a:rPr sz="2800" b="1" spc="-6" dirty="0"/>
              <a:t>sports, </a:t>
            </a:r>
            <a:r>
              <a:rPr sz="2800" b="1" dirty="0"/>
              <a:t>variety</a:t>
            </a:r>
            <a:r>
              <a:rPr sz="2800" b="1" spc="-194" dirty="0"/>
              <a:t> </a:t>
            </a:r>
            <a:r>
              <a:rPr sz="2800" b="1" spc="-6" dirty="0"/>
              <a:t>of  </a:t>
            </a:r>
            <a:r>
              <a:rPr sz="2800" b="1" dirty="0"/>
              <a:t>eating</a:t>
            </a:r>
            <a:r>
              <a:rPr sz="2800" b="1" spc="-6" dirty="0"/>
              <a:t> </a:t>
            </a:r>
            <a:r>
              <a:rPr sz="2800" b="1" dirty="0"/>
              <a:t>joints</a:t>
            </a:r>
            <a:endParaRPr sz="2800" b="1">
              <a:cs typeface="Bookman Uralic"/>
            </a:endParaRPr>
          </a:p>
        </p:txBody>
      </p:sp>
      <p:sp>
        <p:nvSpPr>
          <p:cNvPr id="3" name="object 3"/>
          <p:cNvSpPr txBox="1"/>
          <p:nvPr/>
        </p:nvSpPr>
        <p:spPr>
          <a:xfrm>
            <a:off x="634178" y="2319274"/>
            <a:ext cx="9237909" cy="3853615"/>
          </a:xfrm>
          <a:prstGeom prst="rect">
            <a:avLst/>
          </a:prstGeom>
        </p:spPr>
        <p:txBody>
          <a:bodyPr vert="horz" wrap="square" lIns="0" tIns="31873" rIns="0" bIns="0" rtlCol="0">
            <a:spAutoFit/>
          </a:bodyPr>
          <a:lstStyle/>
          <a:p>
            <a:pPr marL="405668" marR="5795" indent="-391180" algn="just">
              <a:lnSpc>
                <a:spcPts val="3251"/>
              </a:lnSpc>
              <a:spcBef>
                <a:spcPts val="250"/>
              </a:spcBef>
              <a:buClr>
                <a:srgbClr val="000000"/>
              </a:buClr>
              <a:buFont typeface="Trebuchet MS"/>
              <a:buChar char="•"/>
              <a:tabLst>
                <a:tab pos="404944" algn="l"/>
                <a:tab pos="405668" algn="l"/>
              </a:tabLst>
            </a:pPr>
            <a:r>
              <a:rPr sz="2400" b="1" smtClean="0">
                <a:solidFill>
                  <a:srgbClr val="0033CC"/>
                </a:solidFill>
                <a:latin typeface="+mj-lt"/>
                <a:cs typeface="TeXGyrePagella"/>
              </a:rPr>
              <a:t>Benaulim </a:t>
            </a:r>
            <a:r>
              <a:rPr sz="2400" b="1" spc="-6" smtClean="0">
                <a:solidFill>
                  <a:srgbClr val="0033CC"/>
                </a:solidFill>
                <a:latin typeface="+mj-lt"/>
                <a:cs typeface="TeXGyrePagella"/>
              </a:rPr>
              <a:t>beach </a:t>
            </a:r>
            <a:r>
              <a:rPr sz="2400" b="1" smtClean="0">
                <a:solidFill>
                  <a:srgbClr val="0033CC"/>
                </a:solidFill>
                <a:latin typeface="+mj-lt"/>
                <a:cs typeface="TeXGyrePagella"/>
              </a:rPr>
              <a:t>is situated quite close </a:t>
            </a:r>
            <a:r>
              <a:rPr sz="2400" b="1" spc="6" smtClean="0">
                <a:solidFill>
                  <a:srgbClr val="0033CC"/>
                </a:solidFill>
                <a:latin typeface="+mj-lt"/>
                <a:cs typeface="TeXGyrePagella"/>
              </a:rPr>
              <a:t>to </a:t>
            </a:r>
            <a:r>
              <a:rPr sz="2400" b="1" spc="-6" smtClean="0">
                <a:solidFill>
                  <a:srgbClr val="0033CC"/>
                </a:solidFill>
                <a:latin typeface="+mj-lt"/>
                <a:cs typeface="TeXGyrePagella"/>
              </a:rPr>
              <a:t>Colva beach,  2km south of</a:t>
            </a:r>
            <a:r>
              <a:rPr sz="2400" b="1" spc="6" smtClean="0">
                <a:solidFill>
                  <a:srgbClr val="0033CC"/>
                </a:solidFill>
                <a:latin typeface="+mj-lt"/>
                <a:cs typeface="TeXGyrePagella"/>
              </a:rPr>
              <a:t> </a:t>
            </a:r>
            <a:r>
              <a:rPr sz="2400" b="1" spc="-6" smtClean="0">
                <a:solidFill>
                  <a:srgbClr val="0033CC"/>
                </a:solidFill>
                <a:latin typeface="+mj-lt"/>
                <a:cs typeface="TeXGyrePagella"/>
              </a:rPr>
              <a:t>Colva.</a:t>
            </a:r>
            <a:endParaRPr sz="2400" smtClean="0">
              <a:latin typeface="+mj-lt"/>
              <a:cs typeface="TeXGyrePagella"/>
            </a:endParaRPr>
          </a:p>
          <a:p>
            <a:pPr marL="405668" marR="21008" indent="-391180" algn="just">
              <a:lnSpc>
                <a:spcPct val="99000"/>
              </a:lnSpc>
              <a:spcBef>
                <a:spcPts val="599"/>
              </a:spcBef>
              <a:buClr>
                <a:srgbClr val="000000"/>
              </a:buClr>
              <a:buFont typeface="Trebuchet MS"/>
              <a:buChar char="•"/>
              <a:tabLst>
                <a:tab pos="404944" algn="l"/>
                <a:tab pos="405668" algn="l"/>
              </a:tabLst>
            </a:pPr>
            <a:r>
              <a:rPr sz="2400" b="1" smtClean="0">
                <a:solidFill>
                  <a:srgbClr val="0033CC"/>
                </a:solidFill>
                <a:latin typeface="+mj-lt"/>
                <a:cs typeface="TeXGyrePagella"/>
              </a:rPr>
              <a:t>Benaulim </a:t>
            </a:r>
            <a:r>
              <a:rPr sz="2400" b="1" spc="-6" smtClean="0">
                <a:solidFill>
                  <a:srgbClr val="0033CC"/>
                </a:solidFill>
                <a:latin typeface="+mj-lt"/>
                <a:cs typeface="TeXGyrePagella"/>
              </a:rPr>
              <a:t>holds </a:t>
            </a:r>
            <a:r>
              <a:rPr sz="2400" b="1" smtClean="0">
                <a:solidFill>
                  <a:srgbClr val="0033CC"/>
                </a:solidFill>
                <a:latin typeface="+mj-lt"/>
                <a:cs typeface="TeXGyrePagella"/>
              </a:rPr>
              <a:t>a significant </a:t>
            </a:r>
            <a:r>
              <a:rPr sz="2400" b="1" spc="-6" smtClean="0">
                <a:solidFill>
                  <a:srgbClr val="0033CC"/>
                </a:solidFill>
                <a:latin typeface="+mj-lt"/>
                <a:cs typeface="TeXGyrePagella"/>
              </a:rPr>
              <a:t>position in Goa's </a:t>
            </a:r>
            <a:r>
              <a:rPr sz="2400" b="1" smtClean="0">
                <a:solidFill>
                  <a:srgbClr val="0033CC"/>
                </a:solidFill>
                <a:latin typeface="+mj-lt"/>
                <a:cs typeface="TeXGyrePagella"/>
              </a:rPr>
              <a:t>history  </a:t>
            </a:r>
            <a:r>
              <a:rPr sz="2400" b="1" spc="-6" smtClean="0">
                <a:solidFill>
                  <a:srgbClr val="0033CC"/>
                </a:solidFill>
                <a:latin typeface="+mj-lt"/>
                <a:cs typeface="TeXGyrePagella"/>
              </a:rPr>
              <a:t>because </a:t>
            </a:r>
            <a:r>
              <a:rPr sz="2400" b="1" spc="6" smtClean="0">
                <a:solidFill>
                  <a:srgbClr val="0033CC"/>
                </a:solidFill>
                <a:latin typeface="+mj-lt"/>
                <a:cs typeface="TeXGyrePagella"/>
              </a:rPr>
              <a:t>it </a:t>
            </a:r>
            <a:r>
              <a:rPr sz="2400" b="1" spc="-6" smtClean="0">
                <a:solidFill>
                  <a:srgbClr val="0033CC"/>
                </a:solidFill>
                <a:latin typeface="+mj-lt"/>
                <a:cs typeface="TeXGyrePagella"/>
              </a:rPr>
              <a:t>was </a:t>
            </a:r>
            <a:r>
              <a:rPr sz="2400" b="1" smtClean="0">
                <a:solidFill>
                  <a:srgbClr val="0033CC"/>
                </a:solidFill>
                <a:latin typeface="+mj-lt"/>
                <a:cs typeface="TeXGyrePagella"/>
              </a:rPr>
              <a:t>at this </a:t>
            </a:r>
            <a:r>
              <a:rPr sz="2400" b="1" spc="-6" smtClean="0">
                <a:solidFill>
                  <a:srgbClr val="0033CC"/>
                </a:solidFill>
                <a:latin typeface="+mj-lt"/>
                <a:cs typeface="TeXGyrePagella"/>
              </a:rPr>
              <a:t>place that Parashuram's </a:t>
            </a:r>
            <a:r>
              <a:rPr sz="2400" b="1" smtClean="0">
                <a:solidFill>
                  <a:srgbClr val="0033CC"/>
                </a:solidFill>
                <a:latin typeface="+mj-lt"/>
                <a:cs typeface="TeXGyrePagella"/>
              </a:rPr>
              <a:t>arrow  </a:t>
            </a:r>
            <a:r>
              <a:rPr sz="2400" b="1" spc="-6" smtClean="0">
                <a:solidFill>
                  <a:srgbClr val="0033CC"/>
                </a:solidFill>
                <a:latin typeface="+mj-lt"/>
                <a:cs typeface="TeXGyrePagella"/>
              </a:rPr>
              <a:t>landed when </a:t>
            </a:r>
            <a:r>
              <a:rPr sz="2400" b="1" spc="-11" smtClean="0">
                <a:solidFill>
                  <a:srgbClr val="0033CC"/>
                </a:solidFill>
                <a:latin typeface="+mj-lt"/>
                <a:cs typeface="TeXGyrePagella"/>
              </a:rPr>
              <a:t>he </a:t>
            </a:r>
            <a:r>
              <a:rPr sz="2400" b="1" smtClean="0">
                <a:solidFill>
                  <a:srgbClr val="0033CC"/>
                </a:solidFill>
                <a:latin typeface="+mj-lt"/>
                <a:cs typeface="TeXGyrePagella"/>
              </a:rPr>
              <a:t>fired </a:t>
            </a:r>
            <a:r>
              <a:rPr sz="2400" b="1" spc="6" smtClean="0">
                <a:solidFill>
                  <a:srgbClr val="0033CC"/>
                </a:solidFill>
                <a:latin typeface="+mj-lt"/>
                <a:cs typeface="TeXGyrePagella"/>
              </a:rPr>
              <a:t>it </a:t>
            </a:r>
            <a:r>
              <a:rPr sz="2400" b="1" smtClean="0">
                <a:solidFill>
                  <a:srgbClr val="0033CC"/>
                </a:solidFill>
                <a:latin typeface="+mj-lt"/>
                <a:cs typeface="TeXGyrePagella"/>
              </a:rPr>
              <a:t>into </a:t>
            </a:r>
            <a:r>
              <a:rPr sz="2400" b="1" spc="-6" smtClean="0">
                <a:solidFill>
                  <a:srgbClr val="0033CC"/>
                </a:solidFill>
                <a:latin typeface="+mj-lt"/>
                <a:cs typeface="TeXGyrePagella"/>
              </a:rPr>
              <a:t>the </a:t>
            </a:r>
            <a:r>
              <a:rPr sz="2400" b="1" smtClean="0">
                <a:solidFill>
                  <a:srgbClr val="0033CC"/>
                </a:solidFill>
                <a:latin typeface="+mj-lt"/>
                <a:cs typeface="TeXGyrePagella"/>
              </a:rPr>
              <a:t>sea </a:t>
            </a:r>
            <a:r>
              <a:rPr sz="2400" b="1" spc="-6" smtClean="0">
                <a:solidFill>
                  <a:srgbClr val="0033CC"/>
                </a:solidFill>
                <a:latin typeface="+mj-lt"/>
                <a:cs typeface="TeXGyrePagella"/>
              </a:rPr>
              <a:t>and </a:t>
            </a:r>
            <a:r>
              <a:rPr sz="2400" b="1" smtClean="0">
                <a:solidFill>
                  <a:srgbClr val="0033CC"/>
                </a:solidFill>
                <a:latin typeface="+mj-lt"/>
                <a:cs typeface="TeXGyrePagella"/>
              </a:rPr>
              <a:t>created</a:t>
            </a:r>
            <a:r>
              <a:rPr sz="2400" b="1" spc="23" smtClean="0">
                <a:solidFill>
                  <a:srgbClr val="0033CC"/>
                </a:solidFill>
                <a:latin typeface="+mj-lt"/>
                <a:cs typeface="TeXGyrePagella"/>
              </a:rPr>
              <a:t> </a:t>
            </a:r>
            <a:r>
              <a:rPr sz="2400" b="1" smtClean="0">
                <a:solidFill>
                  <a:srgbClr val="0033CC"/>
                </a:solidFill>
                <a:latin typeface="+mj-lt"/>
                <a:cs typeface="TeXGyrePagella"/>
              </a:rPr>
              <a:t>Goa.</a:t>
            </a:r>
            <a:endParaRPr sz="2400" smtClean="0">
              <a:latin typeface="+mj-lt"/>
              <a:cs typeface="TeXGyrePagella"/>
            </a:endParaRPr>
          </a:p>
          <a:p>
            <a:pPr marL="405668" marR="943178" indent="-391180" algn="just">
              <a:lnSpc>
                <a:spcPts val="3240"/>
              </a:lnSpc>
              <a:spcBef>
                <a:spcPts val="821"/>
              </a:spcBef>
              <a:buClr>
                <a:srgbClr val="000000"/>
              </a:buClr>
              <a:buFont typeface="Trebuchet MS"/>
              <a:buChar char="•"/>
              <a:tabLst>
                <a:tab pos="404944" algn="l"/>
                <a:tab pos="405668" algn="l"/>
              </a:tabLst>
            </a:pPr>
            <a:r>
              <a:rPr sz="2400" b="1" spc="-6" smtClean="0">
                <a:solidFill>
                  <a:srgbClr val="0033CC"/>
                </a:solidFill>
                <a:latin typeface="+mj-lt"/>
                <a:cs typeface="TeXGyrePagella"/>
              </a:rPr>
              <a:t>The </a:t>
            </a:r>
            <a:r>
              <a:rPr sz="2400" b="1" smtClean="0">
                <a:solidFill>
                  <a:srgbClr val="0033CC"/>
                </a:solidFill>
                <a:latin typeface="+mj-lt"/>
                <a:cs typeface="TeXGyrePagella"/>
              </a:rPr>
              <a:t>village </a:t>
            </a:r>
            <a:r>
              <a:rPr sz="2400" b="1" spc="-6" smtClean="0">
                <a:solidFill>
                  <a:srgbClr val="0033CC"/>
                </a:solidFill>
                <a:latin typeface="+mj-lt"/>
                <a:cs typeface="TeXGyrePagella"/>
              </a:rPr>
              <a:t>surrounding </a:t>
            </a:r>
            <a:r>
              <a:rPr sz="2400" b="1" smtClean="0">
                <a:solidFill>
                  <a:srgbClr val="0033CC"/>
                </a:solidFill>
                <a:latin typeface="+mj-lt"/>
                <a:cs typeface="TeXGyrePagella"/>
              </a:rPr>
              <a:t>Benaulim </a:t>
            </a:r>
            <a:r>
              <a:rPr sz="2400" b="1" spc="-6" smtClean="0">
                <a:solidFill>
                  <a:srgbClr val="0033CC"/>
                </a:solidFill>
                <a:latin typeface="+mj-lt"/>
                <a:cs typeface="TeXGyrePagella"/>
              </a:rPr>
              <a:t>beach</a:t>
            </a:r>
            <a:r>
              <a:rPr lang="en-IN" sz="2400" b="1" spc="-6" dirty="0" smtClean="0">
                <a:solidFill>
                  <a:srgbClr val="0033CC"/>
                </a:solidFill>
                <a:latin typeface="+mj-lt"/>
                <a:cs typeface="TeXGyrePagella"/>
              </a:rPr>
              <a:t>is </a:t>
            </a:r>
            <a:r>
              <a:rPr lang="en-IN" sz="2400" b="1" dirty="0" smtClean="0">
                <a:solidFill>
                  <a:srgbClr val="0033CC"/>
                </a:solidFill>
                <a:latin typeface="+mj-lt"/>
                <a:cs typeface="TeXGyrePagella"/>
              </a:rPr>
              <a:t>well  </a:t>
            </a:r>
            <a:r>
              <a:rPr lang="en-IN" sz="2400" b="1" spc="-6" dirty="0" smtClean="0">
                <a:solidFill>
                  <a:srgbClr val="0033CC"/>
                </a:solidFill>
                <a:latin typeface="+mj-lt"/>
                <a:cs typeface="TeXGyrePagella"/>
              </a:rPr>
              <a:t>known for</a:t>
            </a:r>
            <a:r>
              <a:rPr lang="en-IN" sz="2400" b="1" dirty="0" smtClean="0">
                <a:solidFill>
                  <a:srgbClr val="0033CC"/>
                </a:solidFill>
                <a:latin typeface="+mj-lt"/>
                <a:cs typeface="TeXGyrePagella"/>
              </a:rPr>
              <a:t> </a:t>
            </a:r>
            <a:r>
              <a:rPr lang="en-IN" sz="2400" b="1" spc="-6" dirty="0" smtClean="0">
                <a:solidFill>
                  <a:srgbClr val="0033CC"/>
                </a:solidFill>
                <a:latin typeface="+mj-lt"/>
                <a:cs typeface="TeXGyrePagella"/>
              </a:rPr>
              <a:t>handicrafts.</a:t>
            </a:r>
            <a:endParaRPr sz="2400" smtClean="0">
              <a:latin typeface="+mj-lt"/>
              <a:cs typeface="TeXGyrePagella"/>
            </a:endParaRPr>
          </a:p>
          <a:p>
            <a:pPr marL="405668" marR="733101" indent="-391180" algn="just">
              <a:lnSpc>
                <a:spcPts val="3240"/>
              </a:lnSpc>
              <a:spcBef>
                <a:spcPts val="719"/>
              </a:spcBef>
              <a:buClr>
                <a:srgbClr val="000000"/>
              </a:buClr>
              <a:buFont typeface="Trebuchet MS"/>
              <a:buChar char="•"/>
              <a:tabLst>
                <a:tab pos="404944" algn="l"/>
                <a:tab pos="405668" algn="l"/>
              </a:tabLst>
            </a:pPr>
            <a:r>
              <a:rPr sz="2400" b="1" spc="-6" smtClean="0">
                <a:solidFill>
                  <a:srgbClr val="0033CC"/>
                </a:solidFill>
                <a:latin typeface="+mj-lt"/>
                <a:cs typeface="TeXGyrePagella"/>
              </a:rPr>
              <a:t>But </a:t>
            </a:r>
            <a:r>
              <a:rPr sz="2400" b="1" smtClean="0">
                <a:solidFill>
                  <a:srgbClr val="0033CC"/>
                </a:solidFill>
                <a:latin typeface="+mj-lt"/>
                <a:cs typeface="TeXGyrePagella"/>
              </a:rPr>
              <a:t>facilities </a:t>
            </a:r>
            <a:r>
              <a:rPr sz="2400" b="1" spc="-6" smtClean="0">
                <a:solidFill>
                  <a:srgbClr val="0033CC"/>
                </a:solidFill>
                <a:latin typeface="+mj-lt"/>
                <a:cs typeface="TeXGyrePagella"/>
              </a:rPr>
              <a:t>are </a:t>
            </a:r>
            <a:r>
              <a:rPr sz="2400" b="1" smtClean="0">
                <a:solidFill>
                  <a:srgbClr val="0033CC"/>
                </a:solidFill>
                <a:latin typeface="+mj-lt"/>
                <a:cs typeface="TeXGyrePagella"/>
              </a:rPr>
              <a:t>limited at this Goa </a:t>
            </a:r>
            <a:r>
              <a:rPr sz="2400" b="1" spc="-6" smtClean="0">
                <a:solidFill>
                  <a:srgbClr val="0033CC"/>
                </a:solidFill>
                <a:latin typeface="+mj-lt"/>
                <a:cs typeface="TeXGyrePagella"/>
              </a:rPr>
              <a:t>beach, </a:t>
            </a:r>
            <a:r>
              <a:rPr sz="2400" b="1" smtClean="0">
                <a:solidFill>
                  <a:srgbClr val="0033CC"/>
                </a:solidFill>
                <a:latin typeface="+mj-lt"/>
                <a:cs typeface="TeXGyrePagella"/>
              </a:rPr>
              <a:t>so </a:t>
            </a:r>
            <a:r>
              <a:rPr sz="2400" b="1" spc="6" smtClean="0">
                <a:solidFill>
                  <a:srgbClr val="0033CC"/>
                </a:solidFill>
                <a:latin typeface="+mj-lt"/>
                <a:cs typeface="TeXGyrePagella"/>
              </a:rPr>
              <a:t>it </a:t>
            </a:r>
            <a:r>
              <a:rPr sz="2400" b="1" spc="-6" smtClean="0">
                <a:solidFill>
                  <a:srgbClr val="0033CC"/>
                </a:solidFill>
                <a:latin typeface="+mj-lt"/>
                <a:cs typeface="TeXGyrePagella"/>
              </a:rPr>
              <a:t>is  </a:t>
            </a:r>
            <a:r>
              <a:rPr sz="2400" b="1" smtClean="0">
                <a:solidFill>
                  <a:srgbClr val="0033CC"/>
                </a:solidFill>
                <a:latin typeface="+mj-lt"/>
                <a:cs typeface="TeXGyrePagella"/>
              </a:rPr>
              <a:t>always better to make </a:t>
            </a:r>
            <a:r>
              <a:rPr sz="2400" b="1" spc="-6" smtClean="0">
                <a:solidFill>
                  <a:srgbClr val="0033CC"/>
                </a:solidFill>
                <a:latin typeface="+mj-lt"/>
                <a:cs typeface="TeXGyrePagella"/>
              </a:rPr>
              <a:t>your own</a:t>
            </a:r>
            <a:r>
              <a:rPr sz="2400" b="1" spc="-34" smtClean="0">
                <a:solidFill>
                  <a:srgbClr val="0033CC"/>
                </a:solidFill>
                <a:latin typeface="+mj-lt"/>
                <a:cs typeface="TeXGyrePagella"/>
              </a:rPr>
              <a:t> </a:t>
            </a:r>
            <a:r>
              <a:rPr sz="2400" b="1" smtClean="0">
                <a:solidFill>
                  <a:srgbClr val="0033CC"/>
                </a:solidFill>
                <a:latin typeface="+mj-lt"/>
                <a:cs typeface="TeXGyrePagella"/>
              </a:rPr>
              <a:t>arrangements.</a:t>
            </a:r>
            <a:endParaRPr sz="2400">
              <a:latin typeface="+mj-lt"/>
              <a:cs typeface="TeXGyrePagell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439618" y="501388"/>
            <a:ext cx="5784832" cy="722516"/>
          </a:xfrm>
          <a:prstGeom prst="rect">
            <a:avLst/>
          </a:prstGeom>
        </p:spPr>
        <p:txBody>
          <a:bodyPr vert="horz" wrap="square" lIns="0" tIns="14488" rIns="0" bIns="0" rtlCol="0">
            <a:spAutoFit/>
          </a:bodyPr>
          <a:lstStyle/>
          <a:p>
            <a:pPr marL="14488">
              <a:spcBef>
                <a:spcPts val="114"/>
              </a:spcBef>
            </a:pPr>
            <a:r>
              <a:rPr sz="4600" i="1" spc="-6" dirty="0">
                <a:solidFill>
                  <a:srgbClr val="000000"/>
                </a:solidFill>
                <a:latin typeface="TeX Gyre Bonum"/>
                <a:cs typeface="TeX Gyre Bonum"/>
              </a:rPr>
              <a:t>Dona </a:t>
            </a:r>
            <a:r>
              <a:rPr sz="4600" i="1" dirty="0">
                <a:solidFill>
                  <a:srgbClr val="000000"/>
                </a:solidFill>
                <a:latin typeface="TeX Gyre Bonum"/>
                <a:cs typeface="TeX Gyre Bonum"/>
              </a:rPr>
              <a:t>Paula</a:t>
            </a:r>
            <a:r>
              <a:rPr sz="4600" i="1" spc="-80" dirty="0">
                <a:solidFill>
                  <a:srgbClr val="000000"/>
                </a:solidFill>
                <a:latin typeface="TeX Gyre Bonum"/>
                <a:cs typeface="TeX Gyre Bonum"/>
              </a:rPr>
              <a:t> </a:t>
            </a:r>
            <a:r>
              <a:rPr sz="4600" i="1" spc="-6" dirty="0">
                <a:solidFill>
                  <a:srgbClr val="000000"/>
                </a:solidFill>
                <a:latin typeface="TeX Gyre Bonum"/>
                <a:cs typeface="TeX Gyre Bonum"/>
              </a:rPr>
              <a:t>Beach</a:t>
            </a:r>
            <a:endParaRPr sz="4600">
              <a:latin typeface="TeX Gyre Bonum"/>
              <a:cs typeface="TeX Gyre Bonum"/>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4670" y="302867"/>
            <a:ext cx="9624060" cy="1181108"/>
          </a:xfrm>
          <a:prstGeom prst="rect">
            <a:avLst/>
          </a:prstGeom>
        </p:spPr>
        <p:txBody>
          <a:bodyPr vert="horz" wrap="square" lIns="0" tIns="167337" rIns="0" bIns="0" rtlCol="0">
            <a:spAutoFit/>
          </a:bodyPr>
          <a:lstStyle/>
          <a:p>
            <a:pPr marL="33322" marR="5795">
              <a:lnSpc>
                <a:spcPts val="4095"/>
              </a:lnSpc>
              <a:spcBef>
                <a:spcPts val="485"/>
              </a:spcBef>
            </a:pPr>
            <a:r>
              <a:rPr sz="2800" b="1" spc="-11" dirty="0">
                <a:solidFill>
                  <a:srgbClr val="000000"/>
                </a:solidFill>
                <a:cs typeface="Bookman Uralic"/>
              </a:rPr>
              <a:t>Location</a:t>
            </a:r>
            <a:r>
              <a:rPr sz="2800" b="1" spc="-11" dirty="0">
                <a:solidFill>
                  <a:srgbClr val="000000"/>
                </a:solidFill>
                <a:cs typeface="Arial"/>
              </a:rPr>
              <a:t>: </a:t>
            </a:r>
            <a:r>
              <a:rPr sz="2800" b="1" dirty="0"/>
              <a:t>7 kilometers from Panaji, North Goa  </a:t>
            </a:r>
            <a:r>
              <a:rPr sz="2800" b="1" spc="-6" dirty="0">
                <a:solidFill>
                  <a:srgbClr val="000000"/>
                </a:solidFill>
                <a:cs typeface="Arial"/>
              </a:rPr>
              <a:t>Highlights: </a:t>
            </a:r>
            <a:r>
              <a:rPr sz="2800" b="1" dirty="0"/>
              <a:t>Water sports, </a:t>
            </a:r>
            <a:r>
              <a:rPr sz="2800" b="1" spc="-6" dirty="0"/>
              <a:t>National Oceanography  </a:t>
            </a:r>
            <a:r>
              <a:rPr sz="2800" b="1" dirty="0"/>
              <a:t>Institute, </a:t>
            </a:r>
            <a:r>
              <a:rPr sz="2800" b="1" spc="-6" dirty="0"/>
              <a:t>Cabo Raj</a:t>
            </a:r>
            <a:r>
              <a:rPr sz="2800" b="1" spc="-11" dirty="0"/>
              <a:t> </a:t>
            </a:r>
            <a:r>
              <a:rPr sz="2800" b="1" dirty="0"/>
              <a:t>Niwas</a:t>
            </a:r>
            <a:endParaRPr sz="2800" b="1">
              <a:cs typeface="Arial"/>
            </a:endParaRPr>
          </a:p>
        </p:txBody>
      </p:sp>
      <p:sp>
        <p:nvSpPr>
          <p:cNvPr id="3" name="object 3"/>
          <p:cNvSpPr txBox="1"/>
          <p:nvPr/>
        </p:nvSpPr>
        <p:spPr>
          <a:xfrm>
            <a:off x="622296" y="2180622"/>
            <a:ext cx="9193354" cy="3694341"/>
          </a:xfrm>
          <a:prstGeom prst="rect">
            <a:avLst/>
          </a:prstGeom>
        </p:spPr>
        <p:txBody>
          <a:bodyPr vert="horz" wrap="square" lIns="0" tIns="31873" rIns="0" bIns="0" rtlCol="0">
            <a:spAutoFit/>
          </a:bodyPr>
          <a:lstStyle/>
          <a:p>
            <a:pPr marL="405668" marR="834518" indent="-391180" algn="just">
              <a:lnSpc>
                <a:spcPts val="3251"/>
              </a:lnSpc>
              <a:spcBef>
                <a:spcPts val="250"/>
              </a:spcBef>
              <a:buClr>
                <a:srgbClr val="000000"/>
              </a:buClr>
              <a:buFont typeface="Trebuchet MS"/>
              <a:buChar char="•"/>
              <a:tabLst>
                <a:tab pos="404944" algn="l"/>
                <a:tab pos="405668" algn="l"/>
              </a:tabLst>
            </a:pPr>
            <a:r>
              <a:rPr sz="2400" b="1" spc="-6" dirty="0">
                <a:solidFill>
                  <a:srgbClr val="0033CC"/>
                </a:solidFill>
                <a:latin typeface="+mj-lt"/>
                <a:cs typeface="TeXGyrePagella"/>
              </a:rPr>
              <a:t>The </a:t>
            </a:r>
            <a:r>
              <a:rPr sz="2400" b="1" dirty="0">
                <a:solidFill>
                  <a:srgbClr val="0033CC"/>
                </a:solidFill>
                <a:latin typeface="+mj-lt"/>
                <a:cs typeface="TeXGyrePagella"/>
              </a:rPr>
              <a:t>Dona </a:t>
            </a:r>
            <a:r>
              <a:rPr sz="2400" b="1" spc="-6" dirty="0">
                <a:solidFill>
                  <a:srgbClr val="0033CC"/>
                </a:solidFill>
                <a:latin typeface="+mj-lt"/>
                <a:cs typeface="TeXGyrePagella"/>
              </a:rPr>
              <a:t>Paula beach is </a:t>
            </a:r>
            <a:r>
              <a:rPr sz="2400" b="1" spc="-11" dirty="0">
                <a:solidFill>
                  <a:srgbClr val="0033CC"/>
                </a:solidFill>
                <a:latin typeface="+mj-lt"/>
                <a:cs typeface="TeXGyrePagella"/>
              </a:rPr>
              <a:t>one </a:t>
            </a:r>
            <a:r>
              <a:rPr sz="2400" b="1" dirty="0">
                <a:solidFill>
                  <a:srgbClr val="0033CC"/>
                </a:solidFill>
                <a:latin typeface="+mj-lt"/>
                <a:cs typeface="TeXGyrePagella"/>
              </a:rPr>
              <a:t>of </a:t>
            </a:r>
            <a:r>
              <a:rPr sz="2400" b="1" spc="-6" dirty="0">
                <a:solidFill>
                  <a:srgbClr val="0033CC"/>
                </a:solidFill>
                <a:latin typeface="+mj-lt"/>
                <a:cs typeface="TeXGyrePagella"/>
              </a:rPr>
              <a:t>the most famous  beaches of</a:t>
            </a:r>
            <a:r>
              <a:rPr sz="2400" b="1" spc="11" dirty="0">
                <a:solidFill>
                  <a:srgbClr val="0033CC"/>
                </a:solidFill>
                <a:latin typeface="+mj-lt"/>
                <a:cs typeface="TeXGyrePagella"/>
              </a:rPr>
              <a:t> </a:t>
            </a:r>
            <a:r>
              <a:rPr sz="2400" b="1" spc="-6" dirty="0">
                <a:solidFill>
                  <a:srgbClr val="0033CC"/>
                </a:solidFill>
                <a:latin typeface="+mj-lt"/>
                <a:cs typeface="TeXGyrePagella"/>
              </a:rPr>
              <a:t>India.</a:t>
            </a:r>
            <a:endParaRPr sz="2400">
              <a:latin typeface="+mj-lt"/>
              <a:cs typeface="TeXGyrePagella"/>
            </a:endParaRPr>
          </a:p>
          <a:p>
            <a:pPr marL="405668" marR="68819" indent="-391180" algn="just">
              <a:lnSpc>
                <a:spcPct val="99000"/>
              </a:lnSpc>
              <a:spcBef>
                <a:spcPts val="599"/>
              </a:spcBef>
              <a:buClr>
                <a:srgbClr val="000000"/>
              </a:buClr>
              <a:buFont typeface="Trebuchet MS"/>
              <a:buChar char="•"/>
              <a:tabLst>
                <a:tab pos="404944" algn="l"/>
                <a:tab pos="405668" algn="l"/>
              </a:tabLst>
            </a:pPr>
            <a:r>
              <a:rPr sz="2400" b="1" spc="-6" dirty="0">
                <a:solidFill>
                  <a:srgbClr val="0033CC"/>
                </a:solidFill>
                <a:latin typeface="+mj-lt"/>
                <a:cs typeface="TeXGyrePagella"/>
              </a:rPr>
              <a:t>The </a:t>
            </a:r>
            <a:r>
              <a:rPr sz="2400" b="1" dirty="0">
                <a:solidFill>
                  <a:srgbClr val="0033CC"/>
                </a:solidFill>
                <a:latin typeface="+mj-lt"/>
                <a:cs typeface="TeXGyrePagella"/>
              </a:rPr>
              <a:t>Dona </a:t>
            </a:r>
            <a:r>
              <a:rPr sz="2400" b="1" spc="-6" dirty="0">
                <a:solidFill>
                  <a:srgbClr val="0033CC"/>
                </a:solidFill>
                <a:latin typeface="+mj-lt"/>
                <a:cs typeface="TeXGyrePagella"/>
              </a:rPr>
              <a:t>Paula beach of </a:t>
            </a:r>
            <a:r>
              <a:rPr sz="2400" b="1" dirty="0">
                <a:solidFill>
                  <a:srgbClr val="0033CC"/>
                </a:solidFill>
                <a:latin typeface="+mj-lt"/>
                <a:cs typeface="TeXGyrePagella"/>
              </a:rPr>
              <a:t>Goa </a:t>
            </a:r>
            <a:r>
              <a:rPr sz="2400" b="1" spc="-6" dirty="0">
                <a:solidFill>
                  <a:srgbClr val="0033CC"/>
                </a:solidFill>
                <a:latin typeface="+mj-lt"/>
                <a:cs typeface="TeXGyrePagella"/>
              </a:rPr>
              <a:t>is one of the </a:t>
            </a:r>
            <a:r>
              <a:rPr sz="2400" b="1" dirty="0">
                <a:solidFill>
                  <a:srgbClr val="0033CC"/>
                </a:solidFill>
                <a:latin typeface="+mj-lt"/>
                <a:cs typeface="TeXGyrePagella"/>
              </a:rPr>
              <a:t>most  </a:t>
            </a:r>
            <a:r>
              <a:rPr sz="2400" b="1" spc="-6" dirty="0">
                <a:solidFill>
                  <a:srgbClr val="0033CC"/>
                </a:solidFill>
                <a:latin typeface="+mj-lt"/>
                <a:cs typeface="TeXGyrePagella"/>
              </a:rPr>
              <a:t>popular </a:t>
            </a:r>
            <a:r>
              <a:rPr sz="2400" b="1" dirty="0">
                <a:solidFill>
                  <a:srgbClr val="0033CC"/>
                </a:solidFill>
                <a:latin typeface="+mj-lt"/>
                <a:cs typeface="TeXGyrePagella"/>
              </a:rPr>
              <a:t>beaches </a:t>
            </a:r>
            <a:r>
              <a:rPr sz="2400" b="1" spc="-6" dirty="0">
                <a:solidFill>
                  <a:srgbClr val="0033CC"/>
                </a:solidFill>
                <a:latin typeface="+mj-lt"/>
                <a:cs typeface="TeXGyrePagella"/>
              </a:rPr>
              <a:t>that provide opportunities for trying  </a:t>
            </a:r>
            <a:r>
              <a:rPr sz="2400" b="1" spc="-11" dirty="0">
                <a:solidFill>
                  <a:srgbClr val="0033CC"/>
                </a:solidFill>
                <a:latin typeface="+mj-lt"/>
                <a:cs typeface="TeXGyrePagella"/>
              </a:rPr>
              <a:t>out </a:t>
            </a:r>
            <a:r>
              <a:rPr sz="2400" b="1" dirty="0">
                <a:solidFill>
                  <a:srgbClr val="0033CC"/>
                </a:solidFill>
                <a:latin typeface="+mj-lt"/>
                <a:cs typeface="TeXGyrePagella"/>
              </a:rPr>
              <a:t>water </a:t>
            </a:r>
            <a:r>
              <a:rPr sz="2400" b="1" spc="-6" dirty="0">
                <a:solidFill>
                  <a:srgbClr val="0033CC"/>
                </a:solidFill>
                <a:latin typeface="+mj-lt"/>
                <a:cs typeface="TeXGyrePagella"/>
              </a:rPr>
              <a:t>sports </a:t>
            </a:r>
            <a:r>
              <a:rPr sz="2400" b="1" dirty="0">
                <a:solidFill>
                  <a:srgbClr val="0033CC"/>
                </a:solidFill>
                <a:latin typeface="+mj-lt"/>
                <a:cs typeface="TeXGyrePagella"/>
              </a:rPr>
              <a:t>in Goa.</a:t>
            </a:r>
            <a:endParaRPr sz="2400">
              <a:latin typeface="+mj-lt"/>
              <a:cs typeface="TeXGyrePagella"/>
            </a:endParaRPr>
          </a:p>
          <a:p>
            <a:pPr marL="405668" marR="424503" indent="-391180" algn="just">
              <a:lnSpc>
                <a:spcPct val="99000"/>
              </a:lnSpc>
              <a:spcBef>
                <a:spcPts val="707"/>
              </a:spcBef>
              <a:buClr>
                <a:srgbClr val="000000"/>
              </a:buClr>
              <a:buFont typeface="Trebuchet MS"/>
              <a:buChar char="•"/>
              <a:tabLst>
                <a:tab pos="404944" algn="l"/>
                <a:tab pos="405668" algn="l"/>
              </a:tabLst>
            </a:pPr>
            <a:r>
              <a:rPr sz="2400" b="1" spc="-6" dirty="0">
                <a:solidFill>
                  <a:srgbClr val="0033CC"/>
                </a:solidFill>
                <a:latin typeface="+mj-lt"/>
                <a:cs typeface="TeXGyrePagella"/>
              </a:rPr>
              <a:t>Goa Dona </a:t>
            </a:r>
            <a:r>
              <a:rPr sz="2400" b="1" dirty="0">
                <a:solidFill>
                  <a:srgbClr val="0033CC"/>
                </a:solidFill>
                <a:latin typeface="+mj-lt"/>
                <a:cs typeface="TeXGyrePagella"/>
              </a:rPr>
              <a:t>Paula </a:t>
            </a:r>
            <a:r>
              <a:rPr sz="2400" b="1" spc="-6" dirty="0">
                <a:solidFill>
                  <a:srgbClr val="0033CC"/>
                </a:solidFill>
                <a:latin typeface="+mj-lt"/>
                <a:cs typeface="TeXGyrePagella"/>
              </a:rPr>
              <a:t>offers the </a:t>
            </a:r>
            <a:r>
              <a:rPr sz="2400" b="1" dirty="0">
                <a:solidFill>
                  <a:srgbClr val="0033CC"/>
                </a:solidFill>
                <a:latin typeface="+mj-lt"/>
                <a:cs typeface="TeXGyrePagella"/>
              </a:rPr>
              <a:t>tourists a wide </a:t>
            </a:r>
            <a:r>
              <a:rPr sz="2400" b="1" spc="-6" dirty="0">
                <a:solidFill>
                  <a:srgbClr val="0033CC"/>
                </a:solidFill>
                <a:latin typeface="+mj-lt"/>
                <a:cs typeface="TeXGyrePagella"/>
              </a:rPr>
              <a:t>choice of  </a:t>
            </a:r>
            <a:r>
              <a:rPr sz="2400" b="1" dirty="0">
                <a:solidFill>
                  <a:srgbClr val="0033CC"/>
                </a:solidFill>
                <a:latin typeface="+mj-lt"/>
                <a:cs typeface="TeXGyrePagella"/>
              </a:rPr>
              <a:t>water </a:t>
            </a:r>
            <a:r>
              <a:rPr sz="2400" b="1" spc="-6" dirty="0">
                <a:solidFill>
                  <a:srgbClr val="0033CC"/>
                </a:solidFill>
                <a:latin typeface="+mj-lt"/>
                <a:cs typeface="TeXGyrePagella"/>
              </a:rPr>
              <a:t>sports ranging from </a:t>
            </a:r>
            <a:r>
              <a:rPr sz="2400" b="1" dirty="0">
                <a:solidFill>
                  <a:srgbClr val="0033CC"/>
                </a:solidFill>
                <a:latin typeface="+mj-lt"/>
                <a:cs typeface="TeXGyrePagella"/>
              </a:rPr>
              <a:t>water-scooter </a:t>
            </a:r>
            <a:r>
              <a:rPr sz="2400" b="1" spc="6" dirty="0">
                <a:solidFill>
                  <a:srgbClr val="0033CC"/>
                </a:solidFill>
                <a:latin typeface="+mj-lt"/>
                <a:cs typeface="TeXGyrePagella"/>
              </a:rPr>
              <a:t>to </a:t>
            </a:r>
            <a:r>
              <a:rPr sz="2400" b="1" spc="-6" dirty="0">
                <a:solidFill>
                  <a:srgbClr val="0033CC"/>
                </a:solidFill>
                <a:latin typeface="+mj-lt"/>
                <a:cs typeface="TeXGyrePagella"/>
              </a:rPr>
              <a:t>cycle </a:t>
            </a:r>
            <a:r>
              <a:rPr sz="2400" b="1" spc="6" dirty="0">
                <a:solidFill>
                  <a:srgbClr val="0033CC"/>
                </a:solidFill>
                <a:latin typeface="+mj-lt"/>
                <a:cs typeface="TeXGyrePagella"/>
              </a:rPr>
              <a:t>to  </a:t>
            </a:r>
            <a:r>
              <a:rPr sz="2400" b="1" spc="-6" dirty="0">
                <a:solidFill>
                  <a:srgbClr val="0033CC"/>
                </a:solidFill>
                <a:latin typeface="+mj-lt"/>
                <a:cs typeface="TeXGyrePagella"/>
              </a:rPr>
              <a:t>motorboat</a:t>
            </a:r>
            <a:r>
              <a:rPr sz="2400" b="1" spc="6" dirty="0">
                <a:solidFill>
                  <a:srgbClr val="0033CC"/>
                </a:solidFill>
                <a:latin typeface="+mj-lt"/>
                <a:cs typeface="TeXGyrePagella"/>
              </a:rPr>
              <a:t> </a:t>
            </a:r>
            <a:r>
              <a:rPr sz="2400" b="1" spc="-6" dirty="0">
                <a:solidFill>
                  <a:srgbClr val="0033CC"/>
                </a:solidFill>
                <a:latin typeface="+mj-lt"/>
                <a:cs typeface="TeXGyrePagella"/>
              </a:rPr>
              <a:t>rides.</a:t>
            </a:r>
            <a:endParaRPr sz="2400">
              <a:latin typeface="+mj-lt"/>
              <a:cs typeface="TeXGyrePagella"/>
            </a:endParaRPr>
          </a:p>
          <a:p>
            <a:pPr marL="405668" marR="5795" indent="-391180" algn="just">
              <a:lnSpc>
                <a:spcPct val="99000"/>
              </a:lnSpc>
              <a:spcBef>
                <a:spcPts val="707"/>
              </a:spcBef>
              <a:buClr>
                <a:srgbClr val="000000"/>
              </a:buClr>
              <a:buFont typeface="Trebuchet MS"/>
              <a:buChar char="•"/>
              <a:tabLst>
                <a:tab pos="404944" algn="l"/>
                <a:tab pos="405668" algn="l"/>
              </a:tabLst>
            </a:pPr>
            <a:r>
              <a:rPr sz="2400" b="1" dirty="0">
                <a:solidFill>
                  <a:srgbClr val="0033CC"/>
                </a:solidFill>
                <a:latin typeface="+mj-lt"/>
                <a:cs typeface="TeXGyrePagella"/>
              </a:rPr>
              <a:t>water </a:t>
            </a:r>
            <a:r>
              <a:rPr sz="2400" b="1" spc="-6" dirty="0">
                <a:solidFill>
                  <a:srgbClr val="0033CC"/>
                </a:solidFill>
                <a:latin typeface="+mj-lt"/>
                <a:cs typeface="TeXGyrePagella"/>
              </a:rPr>
              <a:t>sports include windsurfing, </a:t>
            </a:r>
            <a:r>
              <a:rPr sz="2400" b="1" dirty="0">
                <a:solidFill>
                  <a:srgbClr val="0033CC"/>
                </a:solidFill>
                <a:latin typeface="+mj-lt"/>
                <a:cs typeface="TeXGyrePagella"/>
              </a:rPr>
              <a:t>parasailing, water-  </a:t>
            </a:r>
            <a:r>
              <a:rPr sz="2400" b="1" spc="-6" dirty="0">
                <a:solidFill>
                  <a:srgbClr val="0033CC"/>
                </a:solidFill>
                <a:latin typeface="+mj-lt"/>
                <a:cs typeface="TeXGyrePagella"/>
              </a:rPr>
              <a:t>skiing, toboggan </a:t>
            </a:r>
            <a:r>
              <a:rPr sz="2400" b="1" dirty="0">
                <a:solidFill>
                  <a:srgbClr val="0033CC"/>
                </a:solidFill>
                <a:latin typeface="+mj-lt"/>
                <a:cs typeface="TeXGyrePagella"/>
              </a:rPr>
              <a:t>ski-biscuit, </a:t>
            </a:r>
            <a:r>
              <a:rPr sz="2400" b="1" spc="-6" dirty="0">
                <a:solidFill>
                  <a:srgbClr val="0033CC"/>
                </a:solidFill>
                <a:latin typeface="+mj-lt"/>
                <a:cs typeface="TeXGyrePagella"/>
              </a:rPr>
              <a:t>skibob, sports fishing,  snorkelling, harpoon fishing, kayaking, </a:t>
            </a:r>
            <a:r>
              <a:rPr sz="2400" b="1" dirty="0">
                <a:solidFill>
                  <a:srgbClr val="0033CC"/>
                </a:solidFill>
                <a:latin typeface="+mj-lt"/>
                <a:cs typeface="TeXGyrePagella"/>
              </a:rPr>
              <a:t>and</a:t>
            </a:r>
            <a:r>
              <a:rPr sz="2400" b="1" spc="63" dirty="0">
                <a:solidFill>
                  <a:srgbClr val="0033CC"/>
                </a:solidFill>
                <a:latin typeface="+mj-lt"/>
                <a:cs typeface="TeXGyrePagella"/>
              </a:rPr>
              <a:t> </a:t>
            </a:r>
            <a:r>
              <a:rPr sz="2400" b="1" spc="-6" dirty="0">
                <a:solidFill>
                  <a:srgbClr val="0033CC"/>
                </a:solidFill>
                <a:latin typeface="+mj-lt"/>
                <a:cs typeface="TeXGyrePagella"/>
              </a:rPr>
              <a:t>yachting.</a:t>
            </a:r>
            <a:endParaRPr sz="2400">
              <a:latin typeface="+mj-lt"/>
              <a:cs typeface="TeXGyrePagella"/>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7" y="652646"/>
            <a:ext cx="8831709" cy="2213359"/>
          </a:xfrm>
          <a:prstGeom prst="rect">
            <a:avLst/>
          </a:prstGeom>
        </p:spPr>
        <p:txBody>
          <a:bodyPr vert="horz" wrap="square" lIns="0" tIns="31873" rIns="0" bIns="0" rtlCol="0">
            <a:spAutoFit/>
          </a:bodyPr>
          <a:lstStyle/>
          <a:p>
            <a:pPr marL="405668" marR="5795" indent="-391180" algn="just">
              <a:lnSpc>
                <a:spcPts val="3251"/>
              </a:lnSpc>
              <a:spcBef>
                <a:spcPts val="250"/>
              </a:spcBef>
              <a:buFont typeface="Trebuchet MS"/>
              <a:buChar char="•"/>
              <a:tabLst>
                <a:tab pos="404944" algn="l"/>
                <a:tab pos="405668" algn="l"/>
              </a:tabLst>
            </a:pPr>
            <a:r>
              <a:rPr sz="2400" b="1" spc="-6" dirty="0">
                <a:solidFill>
                  <a:srgbClr val="0033CC"/>
                </a:solidFill>
                <a:latin typeface="+mj-lt"/>
                <a:cs typeface="TeXGyrePagella"/>
              </a:rPr>
              <a:t>One </a:t>
            </a:r>
            <a:r>
              <a:rPr sz="2400" b="1" dirty="0">
                <a:solidFill>
                  <a:srgbClr val="0033CC"/>
                </a:solidFill>
                <a:latin typeface="+mj-lt"/>
                <a:cs typeface="TeXGyrePagella"/>
              </a:rPr>
              <a:t>can tour </a:t>
            </a:r>
            <a:r>
              <a:rPr sz="2400" b="1" spc="-6" dirty="0">
                <a:solidFill>
                  <a:srgbClr val="0033CC"/>
                </a:solidFill>
                <a:latin typeface="+mj-lt"/>
                <a:cs typeface="TeXGyrePagella"/>
              </a:rPr>
              <a:t>around </a:t>
            </a:r>
            <a:r>
              <a:rPr sz="2400" b="1" dirty="0">
                <a:solidFill>
                  <a:srgbClr val="0033CC"/>
                </a:solidFill>
                <a:latin typeface="+mj-lt"/>
                <a:cs typeface="TeXGyrePagella"/>
              </a:rPr>
              <a:t>Goa </a:t>
            </a:r>
            <a:r>
              <a:rPr sz="2400" b="1" spc="-6" dirty="0">
                <a:solidFill>
                  <a:srgbClr val="0033CC"/>
                </a:solidFill>
                <a:latin typeface="+mj-lt"/>
                <a:cs typeface="TeXGyrePagella"/>
              </a:rPr>
              <a:t>Dona Paula </a:t>
            </a:r>
            <a:r>
              <a:rPr sz="2400" b="1" dirty="0">
                <a:solidFill>
                  <a:srgbClr val="0033CC"/>
                </a:solidFill>
                <a:latin typeface="+mj-lt"/>
                <a:cs typeface="TeXGyrePagella"/>
              </a:rPr>
              <a:t>and visit </a:t>
            </a:r>
            <a:r>
              <a:rPr sz="2400" b="1" spc="-6" dirty="0">
                <a:solidFill>
                  <a:srgbClr val="0033CC"/>
                </a:solidFill>
                <a:latin typeface="+mj-lt"/>
                <a:cs typeface="TeXGyrePagella"/>
              </a:rPr>
              <a:t>the  </a:t>
            </a:r>
            <a:r>
              <a:rPr sz="2400" b="1" dirty="0">
                <a:solidFill>
                  <a:srgbClr val="0033CC"/>
                </a:solidFill>
                <a:latin typeface="+mj-lt"/>
                <a:cs typeface="TeXGyrePagella"/>
              </a:rPr>
              <a:t>interesting National </a:t>
            </a:r>
            <a:r>
              <a:rPr sz="2400" b="1" spc="-6" dirty="0">
                <a:solidFill>
                  <a:srgbClr val="0033CC"/>
                </a:solidFill>
                <a:latin typeface="+mj-lt"/>
                <a:cs typeface="TeXGyrePagella"/>
              </a:rPr>
              <a:t>Oceanography </a:t>
            </a:r>
            <a:r>
              <a:rPr sz="2400" b="1" dirty="0">
                <a:solidFill>
                  <a:srgbClr val="0033CC"/>
                </a:solidFill>
                <a:latin typeface="+mj-lt"/>
                <a:cs typeface="TeXGyrePagella"/>
              </a:rPr>
              <a:t>Institute </a:t>
            </a:r>
            <a:r>
              <a:rPr sz="2400" b="1" spc="-6" dirty="0">
                <a:solidFill>
                  <a:srgbClr val="0033CC"/>
                </a:solidFill>
                <a:latin typeface="+mj-lt"/>
                <a:cs typeface="TeXGyrePagella"/>
              </a:rPr>
              <a:t>that  provides </a:t>
            </a:r>
            <a:r>
              <a:rPr sz="2400" b="1" dirty="0">
                <a:solidFill>
                  <a:srgbClr val="0033CC"/>
                </a:solidFill>
                <a:latin typeface="+mj-lt"/>
                <a:cs typeface="TeXGyrePagella"/>
              </a:rPr>
              <a:t>a world </a:t>
            </a:r>
            <a:r>
              <a:rPr sz="2400" b="1" spc="-6" dirty="0">
                <a:solidFill>
                  <a:srgbClr val="0033CC"/>
                </a:solidFill>
                <a:latin typeface="+mj-lt"/>
                <a:cs typeface="TeXGyrePagella"/>
              </a:rPr>
              <a:t>of information on </a:t>
            </a:r>
            <a:r>
              <a:rPr sz="2400" b="1" dirty="0">
                <a:solidFill>
                  <a:srgbClr val="0033CC"/>
                </a:solidFill>
                <a:latin typeface="+mj-lt"/>
                <a:cs typeface="TeXGyrePagella"/>
              </a:rPr>
              <a:t>marine</a:t>
            </a:r>
            <a:r>
              <a:rPr sz="2400" b="1" spc="23" dirty="0">
                <a:solidFill>
                  <a:srgbClr val="0033CC"/>
                </a:solidFill>
                <a:latin typeface="+mj-lt"/>
                <a:cs typeface="TeXGyrePagella"/>
              </a:rPr>
              <a:t> </a:t>
            </a:r>
            <a:r>
              <a:rPr sz="2400" b="1" spc="-6" dirty="0">
                <a:solidFill>
                  <a:srgbClr val="0033CC"/>
                </a:solidFill>
                <a:latin typeface="+mj-lt"/>
                <a:cs typeface="TeXGyrePagella"/>
              </a:rPr>
              <a:t>biology.</a:t>
            </a:r>
            <a:endParaRPr sz="2400">
              <a:latin typeface="+mj-lt"/>
              <a:cs typeface="TeXGyrePagella"/>
            </a:endParaRPr>
          </a:p>
          <a:p>
            <a:pPr marL="405668" marR="42016" indent="-391180" algn="just">
              <a:lnSpc>
                <a:spcPts val="3251"/>
              </a:lnSpc>
              <a:spcBef>
                <a:spcPts val="707"/>
              </a:spcBef>
              <a:buClr>
                <a:srgbClr val="000000"/>
              </a:buClr>
              <a:buFont typeface="Trebuchet MS"/>
              <a:buChar char="•"/>
              <a:tabLst>
                <a:tab pos="404944" algn="l"/>
                <a:tab pos="405668" algn="l"/>
              </a:tabLst>
            </a:pPr>
            <a:r>
              <a:rPr sz="2400" b="1" spc="-6" dirty="0">
                <a:solidFill>
                  <a:srgbClr val="0033CC"/>
                </a:solidFill>
                <a:latin typeface="+mj-lt"/>
                <a:cs typeface="TeXGyrePagella"/>
              </a:rPr>
              <a:t>Besides </a:t>
            </a:r>
            <a:r>
              <a:rPr sz="2400" b="1" dirty="0">
                <a:solidFill>
                  <a:srgbClr val="0033CC"/>
                </a:solidFill>
                <a:latin typeface="+mj-lt"/>
                <a:cs typeface="TeXGyrePagella"/>
              </a:rPr>
              <a:t>all these, Goa Dona </a:t>
            </a:r>
            <a:r>
              <a:rPr sz="2400" b="1" spc="-6" dirty="0">
                <a:solidFill>
                  <a:srgbClr val="0033CC"/>
                </a:solidFill>
                <a:latin typeface="+mj-lt"/>
                <a:cs typeface="TeXGyrePagella"/>
              </a:rPr>
              <a:t>Paula is famous for the  </a:t>
            </a:r>
            <a:r>
              <a:rPr sz="2400" b="1" dirty="0">
                <a:solidFill>
                  <a:srgbClr val="0033CC"/>
                </a:solidFill>
                <a:latin typeface="+mj-lt"/>
                <a:cs typeface="TeXGyrePagella"/>
              </a:rPr>
              <a:t>Salim Ali </a:t>
            </a:r>
            <a:r>
              <a:rPr sz="2400" b="1" spc="-6" dirty="0">
                <a:solidFill>
                  <a:srgbClr val="0033CC"/>
                </a:solidFill>
                <a:latin typeface="+mj-lt"/>
                <a:cs typeface="TeXGyrePagella"/>
              </a:rPr>
              <a:t>Bird Sanctuary, </a:t>
            </a:r>
            <a:r>
              <a:rPr sz="2400" b="1" dirty="0">
                <a:solidFill>
                  <a:srgbClr val="0033CC"/>
                </a:solidFill>
                <a:latin typeface="+mj-lt"/>
                <a:cs typeface="TeXGyrePagella"/>
              </a:rPr>
              <a:t>where </a:t>
            </a:r>
            <a:r>
              <a:rPr sz="2400" b="1" spc="-11" dirty="0">
                <a:solidFill>
                  <a:srgbClr val="0033CC"/>
                </a:solidFill>
                <a:latin typeface="+mj-lt"/>
                <a:cs typeface="TeXGyrePagella"/>
              </a:rPr>
              <a:t>you </a:t>
            </a:r>
            <a:r>
              <a:rPr sz="2400" b="1" dirty="0">
                <a:solidFill>
                  <a:srgbClr val="0033CC"/>
                </a:solidFill>
                <a:latin typeface="+mj-lt"/>
                <a:cs typeface="TeXGyrePagella"/>
              </a:rPr>
              <a:t>can </a:t>
            </a:r>
            <a:r>
              <a:rPr sz="2400" b="1" spc="-6" dirty="0">
                <a:solidFill>
                  <a:srgbClr val="0033CC"/>
                </a:solidFill>
                <a:latin typeface="+mj-lt"/>
                <a:cs typeface="TeXGyrePagella"/>
              </a:rPr>
              <a:t>spot both  migratory and </a:t>
            </a:r>
            <a:r>
              <a:rPr sz="2400" b="1" dirty="0">
                <a:solidFill>
                  <a:srgbClr val="0033CC"/>
                </a:solidFill>
                <a:latin typeface="+mj-lt"/>
                <a:cs typeface="TeXGyrePagella"/>
              </a:rPr>
              <a:t>local</a:t>
            </a:r>
            <a:r>
              <a:rPr sz="2400" b="1" spc="11" dirty="0">
                <a:solidFill>
                  <a:srgbClr val="0033CC"/>
                </a:solidFill>
                <a:latin typeface="+mj-lt"/>
                <a:cs typeface="TeXGyrePagella"/>
              </a:rPr>
              <a:t> </a:t>
            </a:r>
            <a:r>
              <a:rPr sz="2400" b="1" spc="-6" dirty="0">
                <a:solidFill>
                  <a:srgbClr val="0033CC"/>
                </a:solidFill>
                <a:latin typeface="+mj-lt"/>
                <a:cs typeface="TeXGyrePagella"/>
              </a:rPr>
              <a:t>birds.</a:t>
            </a:r>
            <a:endParaRPr sz="2400">
              <a:latin typeface="+mj-lt"/>
              <a:cs typeface="TeXGyrePagella"/>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680218" y="788496"/>
            <a:ext cx="3870417" cy="722516"/>
          </a:xfrm>
          <a:prstGeom prst="rect">
            <a:avLst/>
          </a:prstGeom>
        </p:spPr>
        <p:txBody>
          <a:bodyPr vert="horz" wrap="square" lIns="0" tIns="14488" rIns="0" bIns="0" rtlCol="0">
            <a:spAutoFit/>
          </a:bodyPr>
          <a:lstStyle/>
          <a:p>
            <a:pPr marL="14488">
              <a:spcBef>
                <a:spcPts val="114"/>
              </a:spcBef>
            </a:pPr>
            <a:r>
              <a:rPr sz="4600" i="1" spc="-6" dirty="0">
                <a:solidFill>
                  <a:srgbClr val="000000"/>
                </a:solidFill>
                <a:latin typeface="TeX Gyre Bonum"/>
                <a:cs typeface="TeX Gyre Bonum"/>
              </a:rPr>
              <a:t>Colva</a:t>
            </a:r>
            <a:r>
              <a:rPr sz="4600" i="1" spc="-68" dirty="0">
                <a:solidFill>
                  <a:srgbClr val="000000"/>
                </a:solidFill>
                <a:latin typeface="TeX Gyre Bonum"/>
                <a:cs typeface="TeX Gyre Bonum"/>
              </a:rPr>
              <a:t> </a:t>
            </a:r>
            <a:r>
              <a:rPr sz="4600" i="1" spc="-6" dirty="0">
                <a:solidFill>
                  <a:srgbClr val="000000"/>
                </a:solidFill>
                <a:latin typeface="TeX Gyre Bonum"/>
                <a:cs typeface="TeX Gyre Bonum"/>
              </a:rPr>
              <a:t>Beach</a:t>
            </a:r>
            <a:endParaRPr sz="4600">
              <a:latin typeface="TeX Gyre Bonum"/>
              <a:cs typeface="TeX Gyre Bonum"/>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6316531" y="464975"/>
            <a:ext cx="3870417" cy="722516"/>
          </a:xfrm>
          <a:prstGeom prst="rect">
            <a:avLst/>
          </a:prstGeom>
        </p:spPr>
        <p:txBody>
          <a:bodyPr vert="horz" wrap="square" lIns="0" tIns="14488" rIns="0" bIns="0" rtlCol="0">
            <a:spAutoFit/>
          </a:bodyPr>
          <a:lstStyle/>
          <a:p>
            <a:pPr marL="14488">
              <a:spcBef>
                <a:spcPts val="114"/>
              </a:spcBef>
            </a:pPr>
            <a:r>
              <a:rPr sz="4600" i="1" spc="-6" dirty="0">
                <a:solidFill>
                  <a:srgbClr val="000000"/>
                </a:solidFill>
                <a:latin typeface="TeX Gyre Bonum"/>
                <a:cs typeface="TeX Gyre Bonum"/>
              </a:rPr>
              <a:t>Colva</a:t>
            </a:r>
            <a:r>
              <a:rPr sz="4600" i="1" spc="-74" dirty="0">
                <a:solidFill>
                  <a:srgbClr val="000000"/>
                </a:solidFill>
                <a:latin typeface="TeX Gyre Bonum"/>
                <a:cs typeface="TeX Gyre Bonum"/>
              </a:rPr>
              <a:t> </a:t>
            </a:r>
            <a:r>
              <a:rPr sz="4600" i="1" spc="-6" dirty="0">
                <a:solidFill>
                  <a:srgbClr val="000000"/>
                </a:solidFill>
                <a:latin typeface="TeX Gyre Bonum"/>
                <a:cs typeface="TeX Gyre Bonum"/>
              </a:rPr>
              <a:t>Beach</a:t>
            </a:r>
            <a:endParaRPr sz="4600">
              <a:latin typeface="TeX Gyre Bonum"/>
              <a:cs typeface="TeX Gyre Bonum"/>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4670" y="302867"/>
            <a:ext cx="9624060" cy="1440033"/>
          </a:xfrm>
          <a:prstGeom prst="rect">
            <a:avLst/>
          </a:prstGeom>
        </p:spPr>
        <p:txBody>
          <a:bodyPr vert="horz" wrap="square" lIns="0" tIns="87653" rIns="0" bIns="0" rtlCol="0">
            <a:spAutoFit/>
          </a:bodyPr>
          <a:lstStyle/>
          <a:p>
            <a:pPr marL="33322" marR="5795">
              <a:lnSpc>
                <a:spcPts val="3274"/>
              </a:lnSpc>
              <a:spcBef>
                <a:spcPts val="690"/>
              </a:spcBef>
            </a:pPr>
            <a:r>
              <a:rPr sz="2800" b="1" spc="-11" dirty="0">
                <a:solidFill>
                  <a:srgbClr val="000000"/>
                </a:solidFill>
                <a:cs typeface="Bookman Uralic"/>
              </a:rPr>
              <a:t>Location: </a:t>
            </a:r>
            <a:r>
              <a:rPr sz="2800" b="1" dirty="0"/>
              <a:t>6 kilometers </a:t>
            </a:r>
            <a:r>
              <a:rPr sz="2800" b="1" spc="-6" dirty="0"/>
              <a:t>from </a:t>
            </a:r>
            <a:r>
              <a:rPr sz="2800" b="1" dirty="0"/>
              <a:t>the city </a:t>
            </a:r>
            <a:r>
              <a:rPr sz="2800" b="1" spc="-6" dirty="0"/>
              <a:t>of Margao,</a:t>
            </a:r>
            <a:r>
              <a:rPr sz="2800" b="1" spc="-160" dirty="0"/>
              <a:t> </a:t>
            </a:r>
            <a:r>
              <a:rPr sz="2800" b="1" spc="-6" dirty="0"/>
              <a:t>south  </a:t>
            </a:r>
            <a:r>
              <a:rPr sz="2800" b="1" dirty="0"/>
              <a:t>Goa</a:t>
            </a:r>
            <a:endParaRPr sz="2800" b="1">
              <a:cs typeface="Bookman Uralic"/>
            </a:endParaRPr>
          </a:p>
          <a:p>
            <a:pPr marL="33322" marR="102866">
              <a:lnSpc>
                <a:spcPts val="3628"/>
              </a:lnSpc>
              <a:spcBef>
                <a:spcPts val="160"/>
              </a:spcBef>
            </a:pPr>
            <a:r>
              <a:rPr sz="2800" b="1" spc="-11" dirty="0">
                <a:solidFill>
                  <a:srgbClr val="000000"/>
                </a:solidFill>
                <a:cs typeface="Bookman Uralic"/>
              </a:rPr>
              <a:t>Highlights: </a:t>
            </a:r>
            <a:r>
              <a:rPr sz="2800" b="1" dirty="0"/>
              <a:t>White </a:t>
            </a:r>
            <a:r>
              <a:rPr sz="2800" b="1" spc="-6" dirty="0"/>
              <a:t>sandy shores, oldest beach of</a:t>
            </a:r>
            <a:r>
              <a:rPr sz="2800" b="1" spc="-103" dirty="0"/>
              <a:t> </a:t>
            </a:r>
            <a:r>
              <a:rPr sz="2800" b="1" spc="-6" dirty="0"/>
              <a:t>Goa  best beach </a:t>
            </a:r>
            <a:r>
              <a:rPr sz="2800" b="1" dirty="0"/>
              <a:t>resorts in</a:t>
            </a:r>
            <a:r>
              <a:rPr sz="2800" b="1" spc="-17" dirty="0"/>
              <a:t> </a:t>
            </a:r>
            <a:r>
              <a:rPr sz="2800" b="1" dirty="0"/>
              <a:t>Goa</a:t>
            </a:r>
            <a:endParaRPr sz="2800" b="1">
              <a:cs typeface="Bookman Uralic"/>
            </a:endParaRPr>
          </a:p>
        </p:txBody>
      </p:sp>
      <p:sp>
        <p:nvSpPr>
          <p:cNvPr id="3" name="object 3"/>
          <p:cNvSpPr txBox="1"/>
          <p:nvPr/>
        </p:nvSpPr>
        <p:spPr>
          <a:xfrm>
            <a:off x="622296" y="2364091"/>
            <a:ext cx="8941612" cy="4222170"/>
          </a:xfrm>
          <a:prstGeom prst="rect">
            <a:avLst/>
          </a:prstGeom>
        </p:spPr>
        <p:txBody>
          <a:bodyPr vert="horz" wrap="square" lIns="0" tIns="56504" rIns="0" bIns="0" rtlCol="0">
            <a:spAutoFit/>
          </a:bodyPr>
          <a:lstStyle/>
          <a:p>
            <a:pPr marL="405668" indent="-391180" algn="just">
              <a:spcBef>
                <a:spcPts val="445"/>
              </a:spcBef>
              <a:buClr>
                <a:srgbClr val="000000"/>
              </a:buClr>
              <a:buFont typeface="Trebuchet MS"/>
              <a:buChar char="•"/>
              <a:tabLst>
                <a:tab pos="405668" algn="l"/>
              </a:tabLst>
            </a:pPr>
            <a:r>
              <a:rPr sz="2400" b="1" spc="-6" dirty="0">
                <a:solidFill>
                  <a:srgbClr val="0033CC"/>
                </a:solidFill>
                <a:latin typeface="+mj-lt"/>
                <a:cs typeface="TeXGyrePagella"/>
              </a:rPr>
              <a:t>The Colva beach is </a:t>
            </a:r>
            <a:r>
              <a:rPr sz="2400" b="1" dirty="0">
                <a:solidFill>
                  <a:srgbClr val="0033CC"/>
                </a:solidFill>
                <a:latin typeface="+mj-lt"/>
                <a:cs typeface="TeXGyrePagella"/>
              </a:rPr>
              <a:t>a </a:t>
            </a:r>
            <a:r>
              <a:rPr sz="2400" b="1" spc="-6" dirty="0">
                <a:solidFill>
                  <a:srgbClr val="0033CC"/>
                </a:solidFill>
                <a:latin typeface="+mj-lt"/>
                <a:cs typeface="TeXGyrePagella"/>
              </a:rPr>
              <a:t>wonder of</a:t>
            </a:r>
            <a:r>
              <a:rPr sz="2400" b="1" spc="34" dirty="0">
                <a:solidFill>
                  <a:srgbClr val="0033CC"/>
                </a:solidFill>
                <a:latin typeface="+mj-lt"/>
                <a:cs typeface="TeXGyrePagella"/>
              </a:rPr>
              <a:t> </a:t>
            </a:r>
            <a:r>
              <a:rPr sz="2400" b="1" spc="-6" dirty="0">
                <a:solidFill>
                  <a:srgbClr val="0033CC"/>
                </a:solidFill>
                <a:latin typeface="+mj-lt"/>
                <a:cs typeface="TeXGyrePagella"/>
              </a:rPr>
              <a:t>nature.</a:t>
            </a:r>
            <a:endParaRPr sz="2400">
              <a:latin typeface="+mj-lt"/>
              <a:cs typeface="TeXGyrePagella"/>
            </a:endParaRPr>
          </a:p>
          <a:p>
            <a:pPr marL="405668" marR="5795" indent="-391180" algn="just">
              <a:lnSpc>
                <a:spcPts val="2920"/>
              </a:lnSpc>
              <a:spcBef>
                <a:spcPts val="730"/>
              </a:spcBef>
              <a:buClr>
                <a:srgbClr val="000000"/>
              </a:buClr>
              <a:buFont typeface="Trebuchet MS"/>
              <a:buChar char="•"/>
              <a:tabLst>
                <a:tab pos="405668" algn="l"/>
              </a:tabLst>
            </a:pPr>
            <a:r>
              <a:rPr sz="2400" b="1" spc="-6" dirty="0">
                <a:solidFill>
                  <a:srgbClr val="0033CC"/>
                </a:solidFill>
                <a:latin typeface="+mj-lt"/>
                <a:cs typeface="TeXGyrePagella"/>
              </a:rPr>
              <a:t>This </a:t>
            </a:r>
            <a:r>
              <a:rPr sz="2400" b="1" dirty="0">
                <a:solidFill>
                  <a:srgbClr val="0033CC"/>
                </a:solidFill>
                <a:latin typeface="+mj-lt"/>
                <a:cs typeface="TeXGyrePagella"/>
              </a:rPr>
              <a:t>beautiful </a:t>
            </a:r>
            <a:r>
              <a:rPr sz="2400" b="1" spc="-6" dirty="0">
                <a:solidFill>
                  <a:srgbClr val="0033CC"/>
                </a:solidFill>
                <a:latin typeface="+mj-lt"/>
                <a:cs typeface="TeXGyrePagella"/>
              </a:rPr>
              <a:t>beach </a:t>
            </a:r>
            <a:r>
              <a:rPr sz="2400" b="1" dirty="0">
                <a:solidFill>
                  <a:srgbClr val="0033CC"/>
                </a:solidFill>
                <a:latin typeface="+mj-lt"/>
                <a:cs typeface="TeXGyrePagella"/>
              </a:rPr>
              <a:t>extends </a:t>
            </a:r>
            <a:r>
              <a:rPr sz="2400" b="1" spc="6" dirty="0">
                <a:solidFill>
                  <a:srgbClr val="0033CC"/>
                </a:solidFill>
                <a:latin typeface="+mj-lt"/>
                <a:cs typeface="TeXGyrePagella"/>
              </a:rPr>
              <a:t>to </a:t>
            </a:r>
            <a:r>
              <a:rPr sz="2400" b="1" dirty="0">
                <a:solidFill>
                  <a:srgbClr val="0033CC"/>
                </a:solidFill>
                <a:latin typeface="+mj-lt"/>
                <a:cs typeface="TeXGyrePagella"/>
              </a:rPr>
              <a:t>nearly 20</a:t>
            </a:r>
            <a:r>
              <a:rPr sz="2400" b="1" spc="-80" dirty="0">
                <a:solidFill>
                  <a:srgbClr val="0033CC"/>
                </a:solidFill>
                <a:latin typeface="+mj-lt"/>
                <a:cs typeface="TeXGyrePagella"/>
              </a:rPr>
              <a:t> </a:t>
            </a:r>
            <a:r>
              <a:rPr sz="2400" b="1" dirty="0">
                <a:solidFill>
                  <a:srgbClr val="0033CC"/>
                </a:solidFill>
                <a:latin typeface="+mj-lt"/>
                <a:cs typeface="TeXGyrePagella"/>
              </a:rPr>
              <a:t>kilometers  </a:t>
            </a:r>
            <a:r>
              <a:rPr sz="2400" b="1" spc="-6" dirty="0">
                <a:solidFill>
                  <a:srgbClr val="0033CC"/>
                </a:solidFill>
                <a:latin typeface="+mj-lt"/>
                <a:cs typeface="TeXGyrePagella"/>
              </a:rPr>
              <a:t>and is supposed </a:t>
            </a:r>
            <a:r>
              <a:rPr sz="2400" b="1" spc="6" dirty="0">
                <a:solidFill>
                  <a:srgbClr val="0033CC"/>
                </a:solidFill>
                <a:latin typeface="+mj-lt"/>
                <a:cs typeface="TeXGyrePagella"/>
              </a:rPr>
              <a:t>to </a:t>
            </a:r>
            <a:r>
              <a:rPr sz="2400" b="1" spc="-11" dirty="0">
                <a:solidFill>
                  <a:srgbClr val="0033CC"/>
                </a:solidFill>
                <a:latin typeface="+mj-lt"/>
                <a:cs typeface="TeXGyrePagella"/>
              </a:rPr>
              <a:t>be </a:t>
            </a:r>
            <a:r>
              <a:rPr sz="2400" b="1" spc="-6" dirty="0">
                <a:solidFill>
                  <a:srgbClr val="0033CC"/>
                </a:solidFill>
                <a:latin typeface="+mj-lt"/>
                <a:cs typeface="TeXGyrePagella"/>
              </a:rPr>
              <a:t>the oldest beach in</a:t>
            </a:r>
            <a:r>
              <a:rPr sz="2400" b="1" spc="34" dirty="0">
                <a:solidFill>
                  <a:srgbClr val="0033CC"/>
                </a:solidFill>
                <a:latin typeface="+mj-lt"/>
                <a:cs typeface="TeXGyrePagella"/>
              </a:rPr>
              <a:t> </a:t>
            </a:r>
            <a:r>
              <a:rPr sz="2400" b="1" dirty="0">
                <a:solidFill>
                  <a:srgbClr val="0033CC"/>
                </a:solidFill>
                <a:latin typeface="+mj-lt"/>
                <a:cs typeface="TeXGyrePagella"/>
              </a:rPr>
              <a:t>Goa.</a:t>
            </a:r>
            <a:endParaRPr sz="2400">
              <a:latin typeface="+mj-lt"/>
              <a:cs typeface="TeXGyrePagella"/>
            </a:endParaRPr>
          </a:p>
          <a:p>
            <a:pPr marL="405668" marR="89827" indent="-391180" algn="just">
              <a:lnSpc>
                <a:spcPct val="89100"/>
              </a:lnSpc>
              <a:spcBef>
                <a:spcPts val="662"/>
              </a:spcBef>
              <a:buClr>
                <a:srgbClr val="000000"/>
              </a:buClr>
              <a:buFont typeface="Trebuchet MS"/>
              <a:buChar char="•"/>
              <a:tabLst>
                <a:tab pos="405668" algn="l"/>
              </a:tabLst>
            </a:pPr>
            <a:r>
              <a:rPr sz="2400" b="1" spc="-6" dirty="0">
                <a:solidFill>
                  <a:srgbClr val="0033CC"/>
                </a:solidFill>
                <a:latin typeface="+mj-lt"/>
                <a:cs typeface="TeXGyrePagella"/>
              </a:rPr>
              <a:t>It is </a:t>
            </a:r>
            <a:r>
              <a:rPr sz="2400" b="1" dirty="0">
                <a:solidFill>
                  <a:srgbClr val="0033CC"/>
                </a:solidFill>
                <a:latin typeface="+mj-lt"/>
                <a:cs typeface="TeXGyrePagella"/>
              </a:rPr>
              <a:t>a </a:t>
            </a:r>
            <a:r>
              <a:rPr sz="2400" b="1" spc="-6" dirty="0">
                <a:solidFill>
                  <a:srgbClr val="0033CC"/>
                </a:solidFill>
                <a:latin typeface="+mj-lt"/>
                <a:cs typeface="TeXGyrePagella"/>
              </a:rPr>
              <a:t>favorite </a:t>
            </a:r>
            <a:r>
              <a:rPr sz="2400" b="1" dirty="0">
                <a:solidFill>
                  <a:srgbClr val="0033CC"/>
                </a:solidFill>
                <a:latin typeface="+mj-lt"/>
                <a:cs typeface="TeXGyrePagella"/>
              </a:rPr>
              <a:t>among tourists </a:t>
            </a:r>
            <a:r>
              <a:rPr sz="2400" b="1" spc="-6" dirty="0">
                <a:solidFill>
                  <a:srgbClr val="0033CC"/>
                </a:solidFill>
                <a:latin typeface="+mj-lt"/>
                <a:cs typeface="TeXGyrePagella"/>
              </a:rPr>
              <a:t>and they come here </a:t>
            </a:r>
            <a:r>
              <a:rPr sz="2400" b="1" spc="6" dirty="0">
                <a:solidFill>
                  <a:srgbClr val="0033CC"/>
                </a:solidFill>
                <a:latin typeface="+mj-lt"/>
                <a:cs typeface="TeXGyrePagella"/>
              </a:rPr>
              <a:t>to  </a:t>
            </a:r>
            <a:r>
              <a:rPr sz="2400" b="1" spc="-6" dirty="0">
                <a:solidFill>
                  <a:srgbClr val="0033CC"/>
                </a:solidFill>
                <a:latin typeface="+mj-lt"/>
                <a:cs typeface="TeXGyrePagella"/>
              </a:rPr>
              <a:t>spend </a:t>
            </a:r>
            <a:r>
              <a:rPr sz="2400" b="1" dirty="0">
                <a:solidFill>
                  <a:srgbClr val="0033CC"/>
                </a:solidFill>
                <a:latin typeface="+mj-lt"/>
                <a:cs typeface="TeXGyrePagella"/>
              </a:rPr>
              <a:t>a </a:t>
            </a:r>
            <a:r>
              <a:rPr sz="2400" b="1" spc="-6" dirty="0">
                <a:solidFill>
                  <a:srgbClr val="0033CC"/>
                </a:solidFill>
                <a:latin typeface="+mj-lt"/>
                <a:cs typeface="TeXGyrePagella"/>
              </a:rPr>
              <a:t>nice holiday </a:t>
            </a:r>
            <a:r>
              <a:rPr sz="2400" b="1" dirty="0">
                <a:solidFill>
                  <a:srgbClr val="0033CC"/>
                </a:solidFill>
                <a:latin typeface="+mj-lt"/>
                <a:cs typeface="TeXGyrePagella"/>
              </a:rPr>
              <a:t>and </a:t>
            </a:r>
            <a:r>
              <a:rPr sz="2400" b="1" spc="-6" dirty="0">
                <a:solidFill>
                  <a:srgbClr val="0033CC"/>
                </a:solidFill>
                <a:latin typeface="+mj-lt"/>
                <a:cs typeface="TeXGyrePagella"/>
              </a:rPr>
              <a:t>pamper </a:t>
            </a:r>
            <a:r>
              <a:rPr sz="2400" b="1" dirty="0">
                <a:solidFill>
                  <a:srgbClr val="0033CC"/>
                </a:solidFill>
                <a:latin typeface="+mj-lt"/>
                <a:cs typeface="TeXGyrePagella"/>
              </a:rPr>
              <a:t>themselves </a:t>
            </a:r>
            <a:r>
              <a:rPr sz="2400" b="1" spc="-6" dirty="0">
                <a:solidFill>
                  <a:srgbClr val="0033CC"/>
                </a:solidFill>
                <a:latin typeface="+mj-lt"/>
                <a:cs typeface="TeXGyrePagella"/>
              </a:rPr>
              <a:t>in the  resorts that </a:t>
            </a:r>
            <a:r>
              <a:rPr sz="2400" b="1" dirty="0">
                <a:solidFill>
                  <a:srgbClr val="0033CC"/>
                </a:solidFill>
                <a:latin typeface="+mj-lt"/>
                <a:cs typeface="TeXGyrePagella"/>
              </a:rPr>
              <a:t>are </a:t>
            </a:r>
            <a:r>
              <a:rPr sz="2400" b="1" spc="-6" dirty="0">
                <a:solidFill>
                  <a:srgbClr val="0033CC"/>
                </a:solidFill>
                <a:latin typeface="+mj-lt"/>
                <a:cs typeface="TeXGyrePagella"/>
              </a:rPr>
              <a:t>lined </a:t>
            </a:r>
            <a:r>
              <a:rPr sz="2400" b="1" spc="-11" dirty="0">
                <a:solidFill>
                  <a:srgbClr val="0033CC"/>
                </a:solidFill>
                <a:latin typeface="+mj-lt"/>
                <a:cs typeface="TeXGyrePagella"/>
              </a:rPr>
              <a:t>up </a:t>
            </a:r>
            <a:r>
              <a:rPr sz="2400" b="1" dirty="0">
                <a:solidFill>
                  <a:srgbClr val="0033CC"/>
                </a:solidFill>
                <a:latin typeface="+mj-lt"/>
                <a:cs typeface="TeXGyrePagella"/>
              </a:rPr>
              <a:t>near </a:t>
            </a:r>
            <a:r>
              <a:rPr sz="2400" b="1" spc="-6" dirty="0">
                <a:solidFill>
                  <a:srgbClr val="0033CC"/>
                </a:solidFill>
                <a:latin typeface="+mj-lt"/>
                <a:cs typeface="TeXGyrePagella"/>
              </a:rPr>
              <a:t>the</a:t>
            </a:r>
            <a:r>
              <a:rPr sz="2400" b="1" spc="23" dirty="0">
                <a:solidFill>
                  <a:srgbClr val="0033CC"/>
                </a:solidFill>
                <a:latin typeface="+mj-lt"/>
                <a:cs typeface="TeXGyrePagella"/>
              </a:rPr>
              <a:t> </a:t>
            </a:r>
            <a:r>
              <a:rPr sz="2400" b="1" spc="-6" dirty="0">
                <a:solidFill>
                  <a:srgbClr val="0033CC"/>
                </a:solidFill>
                <a:latin typeface="+mj-lt"/>
                <a:cs typeface="TeXGyrePagella"/>
              </a:rPr>
              <a:t>beach.</a:t>
            </a:r>
            <a:endParaRPr sz="2400">
              <a:latin typeface="+mj-lt"/>
              <a:cs typeface="TeXGyrePagella"/>
            </a:endParaRPr>
          </a:p>
          <a:p>
            <a:pPr marL="405668" marR="452755" indent="-391180" algn="just">
              <a:lnSpc>
                <a:spcPct val="89100"/>
              </a:lnSpc>
              <a:spcBef>
                <a:spcPts val="702"/>
              </a:spcBef>
              <a:buClr>
                <a:srgbClr val="000000"/>
              </a:buClr>
              <a:buFont typeface="Trebuchet MS"/>
              <a:buChar char="•"/>
              <a:tabLst>
                <a:tab pos="404944" algn="l"/>
                <a:tab pos="405668" algn="l"/>
              </a:tabLst>
            </a:pPr>
            <a:r>
              <a:rPr sz="2400" b="1" spc="-6" dirty="0">
                <a:solidFill>
                  <a:srgbClr val="0033CC"/>
                </a:solidFill>
                <a:latin typeface="+mj-lt"/>
                <a:cs typeface="TeXGyrePagella"/>
              </a:rPr>
              <a:t>You </a:t>
            </a:r>
            <a:r>
              <a:rPr sz="2400" b="1" dirty="0">
                <a:solidFill>
                  <a:srgbClr val="0033CC"/>
                </a:solidFill>
                <a:latin typeface="+mj-lt"/>
                <a:cs typeface="TeXGyrePagella"/>
              </a:rPr>
              <a:t>will also </a:t>
            </a:r>
            <a:r>
              <a:rPr sz="2400" b="1" spc="-6" dirty="0">
                <a:solidFill>
                  <a:srgbClr val="0033CC"/>
                </a:solidFill>
                <a:latin typeface="+mj-lt"/>
                <a:cs typeface="TeXGyrePagella"/>
              </a:rPr>
              <a:t>find some very good </a:t>
            </a:r>
            <a:r>
              <a:rPr sz="2400" b="1" dirty="0">
                <a:solidFill>
                  <a:srgbClr val="0033CC"/>
                </a:solidFill>
                <a:latin typeface="+mj-lt"/>
                <a:cs typeface="TeXGyrePagella"/>
              </a:rPr>
              <a:t>hotels </a:t>
            </a:r>
            <a:r>
              <a:rPr sz="2400" b="1" spc="-6" dirty="0">
                <a:solidFill>
                  <a:srgbClr val="0033CC"/>
                </a:solidFill>
                <a:latin typeface="+mj-lt"/>
                <a:cs typeface="TeXGyrePagella"/>
              </a:rPr>
              <a:t>near the  Colva </a:t>
            </a:r>
            <a:r>
              <a:rPr sz="2400" b="1" dirty="0">
                <a:solidFill>
                  <a:srgbClr val="0033CC"/>
                </a:solidFill>
                <a:latin typeface="+mj-lt"/>
                <a:cs typeface="TeXGyrePagella"/>
              </a:rPr>
              <a:t>beach that </a:t>
            </a:r>
            <a:r>
              <a:rPr sz="2400" b="1" spc="-6" dirty="0">
                <a:solidFill>
                  <a:srgbClr val="0033CC"/>
                </a:solidFill>
                <a:latin typeface="+mj-lt"/>
                <a:cs typeface="TeXGyrePagella"/>
              </a:rPr>
              <a:t>provide </a:t>
            </a:r>
            <a:r>
              <a:rPr sz="2400" b="1" dirty="0">
                <a:solidFill>
                  <a:srgbClr val="0033CC"/>
                </a:solidFill>
                <a:latin typeface="+mj-lt"/>
                <a:cs typeface="TeXGyrePagella"/>
              </a:rPr>
              <a:t>world class service </a:t>
            </a:r>
            <a:r>
              <a:rPr sz="2400" b="1" spc="-6" dirty="0">
                <a:solidFill>
                  <a:srgbClr val="0033CC"/>
                </a:solidFill>
                <a:latin typeface="+mj-lt"/>
                <a:cs typeface="TeXGyrePagella"/>
              </a:rPr>
              <a:t>and  </a:t>
            </a:r>
            <a:r>
              <a:rPr sz="2400" b="1" dirty="0">
                <a:solidFill>
                  <a:srgbClr val="0033CC"/>
                </a:solidFill>
                <a:latin typeface="+mj-lt"/>
                <a:cs typeface="TeXGyrePagella"/>
              </a:rPr>
              <a:t>attend </a:t>
            </a:r>
            <a:r>
              <a:rPr sz="2400" b="1" spc="6" dirty="0">
                <a:solidFill>
                  <a:srgbClr val="0033CC"/>
                </a:solidFill>
                <a:latin typeface="+mj-lt"/>
                <a:cs typeface="TeXGyrePagella"/>
              </a:rPr>
              <a:t>to </a:t>
            </a:r>
            <a:r>
              <a:rPr sz="2400" b="1" dirty="0">
                <a:solidFill>
                  <a:srgbClr val="0033CC"/>
                </a:solidFill>
                <a:latin typeface="+mj-lt"/>
                <a:cs typeface="TeXGyrePagella"/>
              </a:rPr>
              <a:t>every </a:t>
            </a:r>
            <a:r>
              <a:rPr sz="2400" b="1" spc="-6" dirty="0">
                <a:solidFill>
                  <a:srgbClr val="0033CC"/>
                </a:solidFill>
                <a:latin typeface="+mj-lt"/>
                <a:cs typeface="TeXGyrePagella"/>
              </a:rPr>
              <a:t>need of </a:t>
            </a:r>
            <a:r>
              <a:rPr sz="2400" b="1" dirty="0">
                <a:solidFill>
                  <a:srgbClr val="0033CC"/>
                </a:solidFill>
                <a:latin typeface="+mj-lt"/>
                <a:cs typeface="TeXGyrePagella"/>
              </a:rPr>
              <a:t>a</a:t>
            </a:r>
            <a:r>
              <a:rPr sz="2400" b="1" spc="-34" dirty="0">
                <a:solidFill>
                  <a:srgbClr val="0033CC"/>
                </a:solidFill>
                <a:latin typeface="+mj-lt"/>
                <a:cs typeface="TeXGyrePagella"/>
              </a:rPr>
              <a:t> </a:t>
            </a:r>
            <a:r>
              <a:rPr sz="2400" b="1" dirty="0">
                <a:solidFill>
                  <a:srgbClr val="0033CC"/>
                </a:solidFill>
                <a:latin typeface="+mj-lt"/>
                <a:cs typeface="TeXGyrePagella"/>
              </a:rPr>
              <a:t>visitor.</a:t>
            </a:r>
            <a:endParaRPr sz="2400">
              <a:latin typeface="+mj-lt"/>
              <a:cs typeface="TeXGyrePagella"/>
            </a:endParaRPr>
          </a:p>
          <a:p>
            <a:pPr marL="405668" marR="645448" indent="-391180" algn="just">
              <a:lnSpc>
                <a:spcPts val="2920"/>
              </a:lnSpc>
              <a:spcBef>
                <a:spcPts val="747"/>
              </a:spcBef>
              <a:buClr>
                <a:srgbClr val="000000"/>
              </a:buClr>
              <a:buFont typeface="Trebuchet MS"/>
              <a:buChar char="•"/>
              <a:tabLst>
                <a:tab pos="404944" algn="l"/>
                <a:tab pos="405668" algn="l"/>
              </a:tabLst>
            </a:pPr>
            <a:r>
              <a:rPr sz="2400" b="1" spc="-6" dirty="0">
                <a:solidFill>
                  <a:srgbClr val="0033CC"/>
                </a:solidFill>
                <a:latin typeface="+mj-lt"/>
                <a:cs typeface="TeXGyrePagella"/>
              </a:rPr>
              <a:t>Colva </a:t>
            </a:r>
            <a:r>
              <a:rPr sz="2400" b="1" dirty="0">
                <a:solidFill>
                  <a:srgbClr val="0033CC"/>
                </a:solidFill>
                <a:latin typeface="+mj-lt"/>
                <a:cs typeface="TeXGyrePagella"/>
              </a:rPr>
              <a:t>beach </a:t>
            </a:r>
            <a:r>
              <a:rPr sz="2400" b="1" spc="-6" dirty="0">
                <a:solidFill>
                  <a:srgbClr val="0033CC"/>
                </a:solidFill>
                <a:latin typeface="+mj-lt"/>
                <a:cs typeface="TeXGyrePagella"/>
              </a:rPr>
              <a:t>gained </a:t>
            </a:r>
            <a:r>
              <a:rPr sz="2400" b="1" dirty="0">
                <a:solidFill>
                  <a:srgbClr val="0033CC"/>
                </a:solidFill>
                <a:latin typeface="+mj-lt"/>
                <a:cs typeface="TeXGyrePagella"/>
              </a:rPr>
              <a:t>popularity with </a:t>
            </a:r>
            <a:r>
              <a:rPr sz="2400" b="1" spc="-6" dirty="0">
                <a:solidFill>
                  <a:srgbClr val="0033CC"/>
                </a:solidFill>
                <a:latin typeface="+mj-lt"/>
                <a:cs typeface="TeXGyrePagella"/>
              </a:rPr>
              <a:t>the surge </a:t>
            </a:r>
            <a:r>
              <a:rPr sz="2400" b="1" dirty="0">
                <a:solidFill>
                  <a:srgbClr val="0033CC"/>
                </a:solidFill>
                <a:latin typeface="+mj-lt"/>
                <a:cs typeface="TeXGyrePagella"/>
              </a:rPr>
              <a:t>in  tourism </a:t>
            </a:r>
            <a:r>
              <a:rPr sz="2400" b="1" spc="-6" dirty="0">
                <a:solidFill>
                  <a:srgbClr val="0033CC"/>
                </a:solidFill>
                <a:latin typeface="+mj-lt"/>
                <a:cs typeface="TeXGyrePagella"/>
              </a:rPr>
              <a:t>in </a:t>
            </a:r>
            <a:r>
              <a:rPr sz="2400" b="1" dirty="0">
                <a:solidFill>
                  <a:srgbClr val="0033CC"/>
                </a:solidFill>
                <a:latin typeface="+mj-lt"/>
                <a:cs typeface="TeXGyrePagella"/>
              </a:rPr>
              <a:t>Goa.</a:t>
            </a:r>
            <a:endParaRPr sz="2400">
              <a:latin typeface="+mj-lt"/>
              <a:cs typeface="TeXGyrePagell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6" y="456573"/>
            <a:ext cx="9303258" cy="3447606"/>
          </a:xfrm>
          <a:prstGeom prst="rect">
            <a:avLst/>
          </a:prstGeom>
        </p:spPr>
        <p:txBody>
          <a:bodyPr vert="horz" wrap="square" lIns="0" tIns="31873" rIns="0" bIns="0" rtlCol="0">
            <a:spAutoFit/>
          </a:bodyPr>
          <a:lstStyle/>
          <a:p>
            <a:pPr marL="405668" marR="1181509" indent="-391180" algn="just">
              <a:lnSpc>
                <a:spcPts val="3251"/>
              </a:lnSpc>
              <a:spcBef>
                <a:spcPts val="250"/>
              </a:spcBef>
              <a:buFont typeface="Trebuchet MS"/>
              <a:buChar char="•"/>
              <a:tabLst>
                <a:tab pos="404944" algn="l"/>
                <a:tab pos="405668" algn="l"/>
              </a:tabLst>
            </a:pPr>
            <a:r>
              <a:rPr sz="2400" b="1" spc="-6" dirty="0">
                <a:solidFill>
                  <a:srgbClr val="0033CC"/>
                </a:solidFill>
                <a:latin typeface="+mj-lt"/>
                <a:cs typeface="TeXGyrePagella"/>
              </a:rPr>
              <a:t>Few years back Goa Colva </a:t>
            </a:r>
            <a:r>
              <a:rPr sz="2400" b="1" dirty="0">
                <a:solidFill>
                  <a:srgbClr val="0033CC"/>
                </a:solidFill>
                <a:latin typeface="+mj-lt"/>
                <a:cs typeface="TeXGyrePagella"/>
              </a:rPr>
              <a:t>was a </a:t>
            </a:r>
            <a:r>
              <a:rPr sz="2400" b="1" spc="-6" dirty="0">
                <a:solidFill>
                  <a:srgbClr val="0033CC"/>
                </a:solidFill>
                <a:latin typeface="+mj-lt"/>
                <a:cs typeface="TeXGyrePagella"/>
              </a:rPr>
              <a:t>simple </a:t>
            </a:r>
            <a:r>
              <a:rPr sz="2400" b="1" dirty="0">
                <a:solidFill>
                  <a:srgbClr val="0033CC"/>
                </a:solidFill>
                <a:latin typeface="+mj-lt"/>
                <a:cs typeface="TeXGyrePagella"/>
              </a:rPr>
              <a:t>village  </a:t>
            </a:r>
            <a:r>
              <a:rPr sz="2400" b="1" spc="-6" dirty="0">
                <a:solidFill>
                  <a:srgbClr val="0033CC"/>
                </a:solidFill>
                <a:latin typeface="+mj-lt"/>
                <a:cs typeface="TeXGyrePagella"/>
              </a:rPr>
              <a:t>housing the </a:t>
            </a:r>
            <a:r>
              <a:rPr sz="2400" b="1" dirty="0">
                <a:solidFill>
                  <a:srgbClr val="0033CC"/>
                </a:solidFill>
                <a:latin typeface="+mj-lt"/>
                <a:cs typeface="TeXGyrePagella"/>
              </a:rPr>
              <a:t>fishing</a:t>
            </a:r>
            <a:r>
              <a:rPr sz="2400" b="1" spc="-6" dirty="0">
                <a:solidFill>
                  <a:srgbClr val="0033CC"/>
                </a:solidFill>
                <a:latin typeface="+mj-lt"/>
                <a:cs typeface="TeXGyrePagella"/>
              </a:rPr>
              <a:t> community.</a:t>
            </a:r>
            <a:endParaRPr sz="2400">
              <a:latin typeface="+mj-lt"/>
              <a:cs typeface="TeXGyrePagella"/>
            </a:endParaRPr>
          </a:p>
          <a:p>
            <a:pPr marL="405668" marR="5795" indent="-391180" algn="just">
              <a:lnSpc>
                <a:spcPct val="99000"/>
              </a:lnSpc>
              <a:spcBef>
                <a:spcPts val="599"/>
              </a:spcBef>
              <a:buClr>
                <a:srgbClr val="000000"/>
              </a:buClr>
              <a:buFont typeface="Trebuchet MS"/>
              <a:buChar char="•"/>
              <a:tabLst>
                <a:tab pos="404944" algn="l"/>
                <a:tab pos="405668" algn="l"/>
              </a:tabLst>
            </a:pPr>
            <a:r>
              <a:rPr sz="2400" b="1" spc="-6" dirty="0">
                <a:solidFill>
                  <a:srgbClr val="0033CC"/>
                </a:solidFill>
                <a:latin typeface="+mj-lt"/>
                <a:cs typeface="TeXGyrePagella"/>
              </a:rPr>
              <a:t>The </a:t>
            </a:r>
            <a:r>
              <a:rPr sz="2400" b="1" dirty="0">
                <a:solidFill>
                  <a:srgbClr val="0033CC"/>
                </a:solidFill>
                <a:latin typeface="+mj-lt"/>
                <a:cs typeface="TeXGyrePagella"/>
              </a:rPr>
              <a:t>tourist who </a:t>
            </a:r>
            <a:r>
              <a:rPr sz="2400" b="1" spc="-6" dirty="0">
                <a:solidFill>
                  <a:srgbClr val="0033CC"/>
                </a:solidFill>
                <a:latin typeface="+mj-lt"/>
                <a:cs typeface="TeXGyrePagella"/>
              </a:rPr>
              <a:t>poured </a:t>
            </a:r>
            <a:r>
              <a:rPr sz="2400" b="1" dirty="0">
                <a:solidFill>
                  <a:srgbClr val="0033CC"/>
                </a:solidFill>
                <a:latin typeface="+mj-lt"/>
                <a:cs typeface="TeXGyrePagella"/>
              </a:rPr>
              <a:t>in, </a:t>
            </a:r>
            <a:r>
              <a:rPr sz="2400" b="1" spc="-6" dirty="0">
                <a:solidFill>
                  <a:srgbClr val="0033CC"/>
                </a:solidFill>
                <a:latin typeface="+mj-lt"/>
                <a:cs typeface="TeXGyrePagella"/>
              </a:rPr>
              <a:t>enchanted </a:t>
            </a:r>
            <a:r>
              <a:rPr sz="2400" b="1" dirty="0">
                <a:solidFill>
                  <a:srgbClr val="0033CC"/>
                </a:solidFill>
                <a:latin typeface="+mj-lt"/>
                <a:cs typeface="TeXGyrePagella"/>
              </a:rPr>
              <a:t>by </a:t>
            </a:r>
            <a:r>
              <a:rPr sz="2400" b="1" spc="-6" dirty="0">
                <a:solidFill>
                  <a:srgbClr val="0033CC"/>
                </a:solidFill>
                <a:latin typeface="+mj-lt"/>
                <a:cs typeface="TeXGyrePagella"/>
              </a:rPr>
              <a:t>the beauty </a:t>
            </a:r>
            <a:r>
              <a:rPr sz="2400" b="1" dirty="0">
                <a:solidFill>
                  <a:srgbClr val="0033CC"/>
                </a:solidFill>
                <a:latin typeface="+mj-lt"/>
                <a:cs typeface="TeXGyrePagella"/>
              </a:rPr>
              <a:t>of  </a:t>
            </a:r>
            <a:r>
              <a:rPr sz="2400" b="1" spc="-6" dirty="0">
                <a:solidFill>
                  <a:srgbClr val="0033CC"/>
                </a:solidFill>
                <a:latin typeface="+mj-lt"/>
                <a:cs typeface="TeXGyrePagella"/>
              </a:rPr>
              <a:t>Colva beach, made </a:t>
            </a:r>
            <a:r>
              <a:rPr sz="2400" b="1" dirty="0">
                <a:solidFill>
                  <a:srgbClr val="0033CC"/>
                </a:solidFill>
                <a:latin typeface="+mj-lt"/>
                <a:cs typeface="TeXGyrePagella"/>
              </a:rPr>
              <a:t>their </a:t>
            </a:r>
            <a:r>
              <a:rPr sz="2400" b="1" spc="-6" dirty="0">
                <a:solidFill>
                  <a:srgbClr val="0033CC"/>
                </a:solidFill>
                <a:latin typeface="+mj-lt"/>
                <a:cs typeface="TeXGyrePagella"/>
              </a:rPr>
              <a:t>own arrangements of </a:t>
            </a:r>
            <a:r>
              <a:rPr sz="2400" b="1" dirty="0">
                <a:solidFill>
                  <a:srgbClr val="0033CC"/>
                </a:solidFill>
                <a:latin typeface="+mj-lt"/>
                <a:cs typeface="TeXGyrePagella"/>
              </a:rPr>
              <a:t>stay, </a:t>
            </a:r>
            <a:r>
              <a:rPr sz="2400" b="1" spc="-6" dirty="0">
                <a:solidFill>
                  <a:srgbClr val="0033CC"/>
                </a:solidFill>
                <a:latin typeface="+mj-lt"/>
                <a:cs typeface="TeXGyrePagella"/>
              </a:rPr>
              <a:t>as  </a:t>
            </a:r>
            <a:r>
              <a:rPr sz="2400" b="1" dirty="0">
                <a:solidFill>
                  <a:srgbClr val="0033CC"/>
                </a:solidFill>
                <a:latin typeface="+mj-lt"/>
                <a:cs typeface="TeXGyrePagella"/>
              </a:rPr>
              <a:t>in, they made makeshift </a:t>
            </a:r>
            <a:r>
              <a:rPr sz="2400" b="1" spc="-6" dirty="0">
                <a:solidFill>
                  <a:srgbClr val="0033CC"/>
                </a:solidFill>
                <a:latin typeface="+mj-lt"/>
                <a:cs typeface="TeXGyrePagella"/>
              </a:rPr>
              <a:t>houses and holidayed on the  beach.</a:t>
            </a:r>
            <a:endParaRPr sz="2400">
              <a:latin typeface="+mj-lt"/>
              <a:cs typeface="TeXGyrePagella"/>
            </a:endParaRPr>
          </a:p>
          <a:p>
            <a:pPr marL="405668" marR="276724" indent="-391180" algn="just">
              <a:lnSpc>
                <a:spcPts val="3251"/>
              </a:lnSpc>
              <a:spcBef>
                <a:spcPts val="810"/>
              </a:spcBef>
              <a:buClr>
                <a:srgbClr val="000000"/>
              </a:buClr>
              <a:buFont typeface="Trebuchet MS"/>
              <a:buChar char="•"/>
              <a:tabLst>
                <a:tab pos="404944" algn="l"/>
                <a:tab pos="405668" algn="l"/>
              </a:tabLst>
            </a:pPr>
            <a:r>
              <a:rPr sz="2400" b="1" spc="-6" dirty="0">
                <a:solidFill>
                  <a:srgbClr val="0033CC"/>
                </a:solidFill>
                <a:latin typeface="+mj-lt"/>
                <a:cs typeface="TeXGyrePagella"/>
              </a:rPr>
              <a:t>But now </a:t>
            </a:r>
            <a:r>
              <a:rPr sz="2400" b="1" dirty="0">
                <a:solidFill>
                  <a:srgbClr val="0033CC"/>
                </a:solidFill>
                <a:latin typeface="+mj-lt"/>
                <a:cs typeface="TeXGyrePagella"/>
              </a:rPr>
              <a:t>the scenario </a:t>
            </a:r>
            <a:r>
              <a:rPr sz="2400" b="1" spc="-6" dirty="0">
                <a:solidFill>
                  <a:srgbClr val="0033CC"/>
                </a:solidFill>
                <a:latin typeface="+mj-lt"/>
                <a:cs typeface="TeXGyrePagella"/>
              </a:rPr>
              <a:t>has undergone </a:t>
            </a:r>
            <a:r>
              <a:rPr sz="2400" b="1" dirty="0">
                <a:solidFill>
                  <a:srgbClr val="0033CC"/>
                </a:solidFill>
                <a:latin typeface="+mj-lt"/>
                <a:cs typeface="TeXGyrePagella"/>
              </a:rPr>
              <a:t>a </a:t>
            </a:r>
            <a:r>
              <a:rPr sz="2400" b="1" spc="-6" dirty="0">
                <a:solidFill>
                  <a:srgbClr val="0033CC"/>
                </a:solidFill>
                <a:latin typeface="+mj-lt"/>
                <a:cs typeface="TeXGyrePagella"/>
              </a:rPr>
              <a:t>drastic change  and Goal Colva </a:t>
            </a:r>
            <a:r>
              <a:rPr sz="2400" b="1" dirty="0">
                <a:solidFill>
                  <a:srgbClr val="0033CC"/>
                </a:solidFill>
                <a:latin typeface="+mj-lt"/>
                <a:cs typeface="TeXGyrePagella"/>
              </a:rPr>
              <a:t>is </a:t>
            </a:r>
            <a:r>
              <a:rPr sz="2400" b="1" spc="-6" dirty="0">
                <a:solidFill>
                  <a:srgbClr val="0033CC"/>
                </a:solidFill>
                <a:latin typeface="+mj-lt"/>
                <a:cs typeface="TeXGyrePagella"/>
              </a:rPr>
              <a:t>the </a:t>
            </a:r>
            <a:r>
              <a:rPr sz="2400" b="1" dirty="0">
                <a:solidFill>
                  <a:srgbClr val="0033CC"/>
                </a:solidFill>
                <a:latin typeface="+mj-lt"/>
                <a:cs typeface="TeXGyrePagella"/>
              </a:rPr>
              <a:t>main </a:t>
            </a:r>
            <a:r>
              <a:rPr sz="2400" b="1" spc="-6" dirty="0">
                <a:solidFill>
                  <a:srgbClr val="0033CC"/>
                </a:solidFill>
                <a:latin typeface="+mj-lt"/>
                <a:cs typeface="TeXGyrePagella"/>
              </a:rPr>
              <a:t>hub of </a:t>
            </a:r>
            <a:r>
              <a:rPr sz="2400" b="1" dirty="0">
                <a:solidFill>
                  <a:srgbClr val="0033CC"/>
                </a:solidFill>
                <a:latin typeface="+mj-lt"/>
                <a:cs typeface="TeXGyrePagella"/>
              </a:rPr>
              <a:t>tourism </a:t>
            </a:r>
            <a:r>
              <a:rPr sz="2400" b="1" spc="-6" dirty="0">
                <a:solidFill>
                  <a:srgbClr val="0033CC"/>
                </a:solidFill>
                <a:latin typeface="+mj-lt"/>
                <a:cs typeface="TeXGyrePagella"/>
              </a:rPr>
              <a:t>in</a:t>
            </a:r>
            <a:r>
              <a:rPr sz="2400" b="1" spc="46" dirty="0">
                <a:solidFill>
                  <a:srgbClr val="0033CC"/>
                </a:solidFill>
                <a:latin typeface="+mj-lt"/>
                <a:cs typeface="TeXGyrePagella"/>
              </a:rPr>
              <a:t> </a:t>
            </a:r>
            <a:r>
              <a:rPr sz="2400" b="1" spc="-6" dirty="0">
                <a:solidFill>
                  <a:srgbClr val="0033CC"/>
                </a:solidFill>
                <a:latin typeface="+mj-lt"/>
                <a:cs typeface="TeXGyrePagella"/>
              </a:rPr>
              <a:t>Goa.</a:t>
            </a:r>
            <a:endParaRPr sz="2400">
              <a:latin typeface="+mj-lt"/>
              <a:cs typeface="TeXGyrePagella"/>
            </a:endParaRPr>
          </a:p>
          <a:p>
            <a:pPr marL="405668" indent="-391180" algn="just">
              <a:spcBef>
                <a:spcPts val="570"/>
              </a:spcBef>
              <a:buClr>
                <a:srgbClr val="000000"/>
              </a:buClr>
              <a:buFont typeface="Trebuchet MS"/>
              <a:buChar char="•"/>
              <a:tabLst>
                <a:tab pos="404944" algn="l"/>
                <a:tab pos="405668" algn="l"/>
              </a:tabLst>
            </a:pPr>
            <a:r>
              <a:rPr sz="2400" b="1" spc="-6" dirty="0">
                <a:solidFill>
                  <a:srgbClr val="0033CC"/>
                </a:solidFill>
                <a:latin typeface="+mj-lt"/>
                <a:cs typeface="TeXGyrePagella"/>
              </a:rPr>
              <a:t>The beach </a:t>
            </a:r>
            <a:r>
              <a:rPr sz="2400" b="1" dirty="0">
                <a:solidFill>
                  <a:srgbClr val="0033CC"/>
                </a:solidFill>
                <a:latin typeface="+mj-lt"/>
                <a:cs typeface="TeXGyrePagella"/>
              </a:rPr>
              <a:t>is </a:t>
            </a:r>
            <a:r>
              <a:rPr sz="2400" b="1" spc="-11" dirty="0">
                <a:solidFill>
                  <a:srgbClr val="0033CC"/>
                </a:solidFill>
                <a:latin typeface="+mj-lt"/>
                <a:cs typeface="TeXGyrePagella"/>
              </a:rPr>
              <a:t>now </a:t>
            </a:r>
            <a:r>
              <a:rPr sz="2400" b="1" dirty="0">
                <a:solidFill>
                  <a:srgbClr val="0033CC"/>
                </a:solidFill>
                <a:latin typeface="+mj-lt"/>
                <a:cs typeface="TeXGyrePagella"/>
              </a:rPr>
              <a:t>lined with </a:t>
            </a:r>
            <a:r>
              <a:rPr sz="2400" b="1" spc="-6" dirty="0">
                <a:solidFill>
                  <a:srgbClr val="0033CC"/>
                </a:solidFill>
                <a:latin typeface="+mj-lt"/>
                <a:cs typeface="TeXGyrePagella"/>
              </a:rPr>
              <a:t>hotels and</a:t>
            </a:r>
            <a:r>
              <a:rPr sz="2400" b="1" spc="63" dirty="0">
                <a:solidFill>
                  <a:srgbClr val="0033CC"/>
                </a:solidFill>
                <a:latin typeface="+mj-lt"/>
                <a:cs typeface="TeXGyrePagella"/>
              </a:rPr>
              <a:t> </a:t>
            </a:r>
            <a:r>
              <a:rPr sz="2400" b="1" spc="-6" dirty="0">
                <a:solidFill>
                  <a:srgbClr val="0033CC"/>
                </a:solidFill>
                <a:latin typeface="+mj-lt"/>
                <a:cs typeface="TeXGyrePagella"/>
              </a:rPr>
              <a:t>guesthouses.</a:t>
            </a:r>
            <a:endParaRPr sz="2400">
              <a:latin typeface="+mj-lt"/>
              <a:cs typeface="TeXGyrePagell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7626" y="0"/>
            <a:ext cx="10605774"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02997" y="726873"/>
            <a:ext cx="4715492" cy="722516"/>
          </a:xfrm>
          <a:prstGeom prst="rect">
            <a:avLst/>
          </a:prstGeom>
        </p:spPr>
        <p:txBody>
          <a:bodyPr vert="horz" wrap="square" lIns="0" tIns="14488" rIns="0" bIns="0" rtlCol="0">
            <a:spAutoFit/>
          </a:bodyPr>
          <a:lstStyle/>
          <a:p>
            <a:pPr marL="14488">
              <a:spcBef>
                <a:spcPts val="114"/>
              </a:spcBef>
            </a:pPr>
            <a:r>
              <a:rPr sz="4600" i="1" dirty="0">
                <a:solidFill>
                  <a:srgbClr val="000000"/>
                </a:solidFill>
                <a:latin typeface="TeX Gyre Bonum"/>
                <a:cs typeface="TeX Gyre Bonum"/>
              </a:rPr>
              <a:t>Majorda</a:t>
            </a:r>
            <a:r>
              <a:rPr sz="4600" i="1" spc="-86" dirty="0">
                <a:solidFill>
                  <a:srgbClr val="000000"/>
                </a:solidFill>
                <a:latin typeface="TeX Gyre Bonum"/>
                <a:cs typeface="TeX Gyre Bonum"/>
              </a:rPr>
              <a:t> </a:t>
            </a:r>
            <a:r>
              <a:rPr sz="4600" i="1" spc="-6" dirty="0">
                <a:solidFill>
                  <a:srgbClr val="000000"/>
                </a:solidFill>
                <a:latin typeface="TeX Gyre Bonum"/>
                <a:cs typeface="TeX Gyre Bonum"/>
              </a:rPr>
              <a:t>Beach</a:t>
            </a:r>
            <a:endParaRPr sz="4600">
              <a:latin typeface="TeX Gyre Bonum"/>
              <a:cs typeface="TeX Gyre Bonum"/>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652001" y="612031"/>
            <a:ext cx="4715492" cy="722516"/>
          </a:xfrm>
          <a:prstGeom prst="rect">
            <a:avLst/>
          </a:prstGeom>
        </p:spPr>
        <p:txBody>
          <a:bodyPr vert="horz" wrap="square" lIns="0" tIns="14488" rIns="0" bIns="0" rtlCol="0">
            <a:spAutoFit/>
          </a:bodyPr>
          <a:lstStyle/>
          <a:p>
            <a:pPr marL="14488">
              <a:spcBef>
                <a:spcPts val="114"/>
              </a:spcBef>
            </a:pPr>
            <a:r>
              <a:rPr sz="4600" i="1" dirty="0">
                <a:solidFill>
                  <a:srgbClr val="000000"/>
                </a:solidFill>
                <a:latin typeface="TeX Gyre Bonum"/>
                <a:cs typeface="TeX Gyre Bonum"/>
              </a:rPr>
              <a:t>Majorda</a:t>
            </a:r>
            <a:r>
              <a:rPr sz="4600" i="1" spc="-91" dirty="0">
                <a:solidFill>
                  <a:srgbClr val="000000"/>
                </a:solidFill>
                <a:latin typeface="TeX Gyre Bonum"/>
                <a:cs typeface="TeX Gyre Bonum"/>
              </a:rPr>
              <a:t> </a:t>
            </a:r>
            <a:r>
              <a:rPr sz="4600" i="1" spc="-6" dirty="0">
                <a:solidFill>
                  <a:srgbClr val="000000"/>
                </a:solidFill>
                <a:latin typeface="TeX Gyre Bonum"/>
                <a:cs typeface="TeX Gyre Bonum"/>
              </a:rPr>
              <a:t>Beach</a:t>
            </a:r>
            <a:endParaRPr sz="4600">
              <a:latin typeface="TeX Gyre Bonum"/>
              <a:cs typeface="TeX Gyre Bonum"/>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Untitled-1 copy.jpg"/>
          <p:cNvPicPr>
            <a:picLocks noChangeAspect="1"/>
          </p:cNvPicPr>
          <p:nvPr/>
        </p:nvPicPr>
        <p:blipFill>
          <a:blip r:embed="rId2"/>
          <a:stretch>
            <a:fillRect/>
          </a:stretch>
        </p:blipFill>
        <p:spPr>
          <a:xfrm>
            <a:off x="1" y="0"/>
            <a:ext cx="10515177" cy="7562850"/>
          </a:xfrm>
          <a:prstGeom prst="rect">
            <a:avLst/>
          </a:prstGeom>
        </p:spPr>
      </p:pic>
      <p:sp>
        <p:nvSpPr>
          <p:cNvPr id="2" name="Title 1"/>
          <p:cNvSpPr>
            <a:spLocks noGrp="1"/>
          </p:cNvSpPr>
          <p:nvPr>
            <p:ph type="title"/>
          </p:nvPr>
        </p:nvSpPr>
        <p:spPr/>
        <p:txBody>
          <a:bodyPr>
            <a:normAutofit/>
          </a:bodyPr>
          <a:lstStyle/>
          <a:p>
            <a:r>
              <a:rPr lang="en-IN" b="1" dirty="0" smtClean="0">
                <a:effectLst>
                  <a:outerShdw blurRad="50800" dist="38100" dir="2700000" algn="tl" rotWithShape="0">
                    <a:prstClr val="black">
                      <a:alpha val="40000"/>
                    </a:prstClr>
                  </a:outerShdw>
                </a:effectLst>
              </a:rPr>
              <a:t>“</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accent6">
                    <a:lumMod val="75000"/>
                  </a:schemeClr>
                </a:solidFill>
                <a:effectLst>
                  <a:outerShdw blurRad="50800" dist="38100" dir="2700000" algn="tl" rotWithShape="0">
                    <a:prstClr val="black">
                      <a:alpha val="40000"/>
                    </a:prstClr>
                  </a:outerShdw>
                </a:effectLst>
              </a:rPr>
              <a:t>EK BHARAT </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chemeClr val="bg1">
                    <a:lumMod val="85000"/>
                  </a:schemeClr>
                </a:solidFill>
                <a:effectLst>
                  <a:outerShdw blurRad="50800" dist="38100" dir="2700000" algn="tl" rotWithShape="0">
                    <a:prstClr val="black">
                      <a:alpha val="40000"/>
                    </a:prstClr>
                  </a:outerShdw>
                </a:effectLst>
              </a:rPr>
              <a:t>SHREHTHA</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effectLst>
                  <a:outerShdw blurRad="50800" dist="38100" dir="2700000" algn="tl" rotWithShape="0">
                    <a:prstClr val="black">
                      <a:alpha val="40000"/>
                    </a:prstClr>
                  </a:outerShdw>
                </a:effectLst>
              </a:rPr>
              <a:t> </a:t>
            </a:r>
            <a:r>
              <a:rPr lang="en-IN" b="1" dirty="0" smtClean="0">
                <a:ln>
                  <a:gradFill>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gradFill>
                </a:ln>
                <a:solidFill>
                  <a:srgbClr val="00B050"/>
                </a:solidFill>
                <a:effectLst>
                  <a:outerShdw blurRad="50800" dist="38100" dir="2700000" algn="tl" rotWithShape="0">
                    <a:prstClr val="black">
                      <a:alpha val="40000"/>
                    </a:prstClr>
                  </a:outerShdw>
                </a:effectLst>
              </a:rPr>
              <a:t>BHARATH</a:t>
            </a:r>
            <a:r>
              <a:rPr lang="en-IN" b="1" dirty="0" smtClean="0">
                <a:effectLst>
                  <a:outerShdw blurRad="50800" dist="38100" dir="2700000" algn="tl" rotWithShape="0">
                    <a:prstClr val="black">
                      <a:alpha val="40000"/>
                    </a:prstClr>
                  </a:outerShdw>
                </a:effectLst>
              </a:rPr>
              <a:t>”</a:t>
            </a:r>
            <a:endParaRPr lang="en-IN" dirty="0"/>
          </a:p>
        </p:txBody>
      </p:sp>
      <p:sp>
        <p:nvSpPr>
          <p:cNvPr id="8" name="Content Placeholder 7"/>
          <p:cNvSpPr>
            <a:spLocks noGrp="1"/>
          </p:cNvSpPr>
          <p:nvPr>
            <p:ph idx="1"/>
          </p:nvPr>
        </p:nvSpPr>
        <p:spPr/>
        <p:txBody>
          <a:bodyPr/>
          <a:lstStyle/>
          <a:p>
            <a:r>
              <a:rPr lang="en-GB" b="1" dirty="0" smtClean="0"/>
              <a:t>Under this initiative Goa is paired with  </a:t>
            </a:r>
            <a:r>
              <a:rPr lang="en-IN" b="1" dirty="0" smtClean="0"/>
              <a:t>Jharkhand </a:t>
            </a:r>
            <a:endParaRPr lang="en-IN" b="1" dirty="0">
              <a:solidFill>
                <a:srgbClr val="00B0F0"/>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03982" y="682057"/>
            <a:ext cx="4715492" cy="722516"/>
          </a:xfrm>
          <a:prstGeom prst="rect">
            <a:avLst/>
          </a:prstGeom>
        </p:spPr>
        <p:txBody>
          <a:bodyPr vert="horz" wrap="square" lIns="0" tIns="14488" rIns="0" bIns="0" rtlCol="0">
            <a:spAutoFit/>
          </a:bodyPr>
          <a:lstStyle/>
          <a:p>
            <a:pPr marL="14488">
              <a:spcBef>
                <a:spcPts val="114"/>
              </a:spcBef>
            </a:pPr>
            <a:r>
              <a:rPr sz="4600" i="1" dirty="0">
                <a:solidFill>
                  <a:srgbClr val="000000"/>
                </a:solidFill>
                <a:latin typeface="TeX Gyre Bonum"/>
                <a:cs typeface="TeX Gyre Bonum"/>
              </a:rPr>
              <a:t>Majorda</a:t>
            </a:r>
            <a:r>
              <a:rPr sz="4600" i="1" spc="-86" dirty="0">
                <a:solidFill>
                  <a:srgbClr val="000000"/>
                </a:solidFill>
                <a:latin typeface="TeX Gyre Bonum"/>
                <a:cs typeface="TeX Gyre Bonum"/>
              </a:rPr>
              <a:t> </a:t>
            </a:r>
            <a:r>
              <a:rPr sz="4600" i="1" spc="-6" dirty="0">
                <a:solidFill>
                  <a:srgbClr val="000000"/>
                </a:solidFill>
                <a:latin typeface="TeX Gyre Bonum"/>
                <a:cs typeface="TeX Gyre Bonum"/>
              </a:rPr>
              <a:t>Beach</a:t>
            </a:r>
            <a:endParaRPr sz="4600">
              <a:latin typeface="TeX Gyre Bonum"/>
              <a:cs typeface="TeX Gyre Bonum"/>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05457" y="329124"/>
            <a:ext cx="9729509" cy="975611"/>
          </a:xfrm>
          <a:prstGeom prst="rect">
            <a:avLst/>
          </a:prstGeom>
        </p:spPr>
        <p:txBody>
          <a:bodyPr vert="horz" wrap="square" lIns="0" tIns="87653" rIns="0" bIns="0" rtlCol="0">
            <a:spAutoFit/>
          </a:bodyPr>
          <a:lstStyle/>
          <a:p>
            <a:pPr marL="14488" marR="153574">
              <a:lnSpc>
                <a:spcPts val="3274"/>
              </a:lnSpc>
              <a:spcBef>
                <a:spcPts val="690"/>
              </a:spcBef>
            </a:pPr>
            <a:r>
              <a:rPr sz="2800" b="1" spc="-11" dirty="0">
                <a:solidFill>
                  <a:srgbClr val="000000"/>
                </a:solidFill>
                <a:cs typeface="Bookman Uralic"/>
              </a:rPr>
              <a:t>Location: </a:t>
            </a:r>
            <a:r>
              <a:rPr sz="2800" b="1" spc="-6" dirty="0"/>
              <a:t>Majorda beach is </a:t>
            </a:r>
            <a:r>
              <a:rPr sz="2800" b="1" dirty="0"/>
              <a:t>located in </a:t>
            </a:r>
            <a:r>
              <a:rPr sz="2800" b="1" spc="-6" dirty="0"/>
              <a:t>Salcete </a:t>
            </a:r>
            <a:r>
              <a:rPr sz="2800" b="1" dirty="0"/>
              <a:t>district in  Goa</a:t>
            </a:r>
            <a:endParaRPr sz="2800" b="1">
              <a:cs typeface="Bookman Uralic"/>
            </a:endParaRPr>
          </a:p>
          <a:p>
            <a:pPr marL="14488" marR="5795">
              <a:lnSpc>
                <a:spcPts val="3628"/>
              </a:lnSpc>
              <a:spcBef>
                <a:spcPts val="160"/>
              </a:spcBef>
            </a:pPr>
            <a:r>
              <a:rPr sz="2800" b="1" spc="-11" dirty="0">
                <a:solidFill>
                  <a:srgbClr val="000000"/>
                </a:solidFill>
                <a:cs typeface="Bookman Uralic"/>
              </a:rPr>
              <a:t>Highlights: </a:t>
            </a:r>
            <a:r>
              <a:rPr sz="2800" b="1" spc="-6" dirty="0"/>
              <a:t>European </a:t>
            </a:r>
            <a:r>
              <a:rPr sz="2800" b="1" dirty="0"/>
              <a:t>bakeries, </a:t>
            </a:r>
            <a:r>
              <a:rPr sz="2800" b="1" spc="-6" dirty="0"/>
              <a:t>beach resorts and</a:t>
            </a:r>
            <a:r>
              <a:rPr sz="2800" b="1" spc="-125" dirty="0"/>
              <a:t> </a:t>
            </a:r>
            <a:r>
              <a:rPr sz="2800" b="1" dirty="0"/>
              <a:t>luxury  </a:t>
            </a:r>
            <a:r>
              <a:rPr sz="2800" b="1" spc="-6" dirty="0"/>
              <a:t>hotels</a:t>
            </a:r>
            <a:endParaRPr sz="2800" b="1">
              <a:cs typeface="Bookman Uralic"/>
            </a:endParaRPr>
          </a:p>
        </p:txBody>
      </p:sp>
      <p:sp>
        <p:nvSpPr>
          <p:cNvPr id="3" name="object 3"/>
          <p:cNvSpPr txBox="1">
            <a:spLocks noGrp="1"/>
          </p:cNvSpPr>
          <p:nvPr>
            <p:ph type="body" idx="1"/>
          </p:nvPr>
        </p:nvSpPr>
        <p:spPr>
          <a:xfrm>
            <a:off x="534670" y="1764668"/>
            <a:ext cx="9624060" cy="4800990"/>
          </a:xfrm>
          <a:prstGeom prst="rect">
            <a:avLst/>
          </a:prstGeom>
        </p:spPr>
        <p:txBody>
          <a:bodyPr vert="horz" wrap="square" lIns="0" tIns="31873" rIns="0" bIns="0" rtlCol="0">
            <a:spAutoFit/>
          </a:bodyPr>
          <a:lstStyle/>
          <a:p>
            <a:pPr marL="405668" marR="5795" indent="-391180" algn="just">
              <a:lnSpc>
                <a:spcPts val="3251"/>
              </a:lnSpc>
              <a:spcBef>
                <a:spcPts val="250"/>
              </a:spcBef>
              <a:buClr>
                <a:srgbClr val="000000"/>
              </a:buClr>
              <a:buFont typeface="Trebuchet MS"/>
              <a:buChar char="•"/>
              <a:tabLst>
                <a:tab pos="404944" algn="l"/>
                <a:tab pos="405668" algn="l"/>
              </a:tabLst>
            </a:pPr>
            <a:r>
              <a:rPr sz="2400" dirty="0">
                <a:latin typeface="+mj-lt"/>
              </a:rPr>
              <a:t>One </a:t>
            </a:r>
            <a:r>
              <a:rPr sz="2400" spc="-6" dirty="0">
                <a:latin typeface="+mj-lt"/>
              </a:rPr>
              <a:t>of the </a:t>
            </a:r>
            <a:r>
              <a:rPr sz="2400" dirty="0">
                <a:latin typeface="+mj-lt"/>
              </a:rPr>
              <a:t>most </a:t>
            </a:r>
            <a:r>
              <a:rPr sz="2400" spc="-6" dirty="0">
                <a:latin typeface="+mj-lt"/>
              </a:rPr>
              <a:t>popular beaches, </a:t>
            </a:r>
            <a:r>
              <a:rPr sz="2400" dirty="0">
                <a:latin typeface="+mj-lt"/>
              </a:rPr>
              <a:t>Majorda </a:t>
            </a:r>
            <a:r>
              <a:rPr sz="2400" spc="-6" dirty="0">
                <a:latin typeface="+mj-lt"/>
              </a:rPr>
              <a:t>beach </a:t>
            </a:r>
            <a:r>
              <a:rPr sz="2400" dirty="0">
                <a:latin typeface="+mj-lt"/>
              </a:rPr>
              <a:t>of Goa  </a:t>
            </a:r>
            <a:r>
              <a:rPr sz="2400" spc="-6" dirty="0">
                <a:latin typeface="+mj-lt"/>
              </a:rPr>
              <a:t>is located </a:t>
            </a:r>
            <a:r>
              <a:rPr sz="2400" dirty="0">
                <a:latin typeface="+mj-lt"/>
              </a:rPr>
              <a:t>on the 26 </a:t>
            </a:r>
            <a:r>
              <a:rPr sz="2400" spc="-6" dirty="0">
                <a:latin typeface="+mj-lt"/>
              </a:rPr>
              <a:t>kilometer </a:t>
            </a:r>
            <a:r>
              <a:rPr sz="2400" dirty="0">
                <a:latin typeface="+mj-lt"/>
              </a:rPr>
              <a:t>stretch </a:t>
            </a:r>
            <a:r>
              <a:rPr sz="2400" spc="-6" dirty="0">
                <a:latin typeface="+mj-lt"/>
              </a:rPr>
              <a:t>of </a:t>
            </a:r>
            <a:r>
              <a:rPr sz="2400" dirty="0">
                <a:latin typeface="+mj-lt"/>
              </a:rPr>
              <a:t>fine white</a:t>
            </a:r>
            <a:r>
              <a:rPr sz="2400" spc="29" dirty="0">
                <a:latin typeface="+mj-lt"/>
              </a:rPr>
              <a:t> </a:t>
            </a:r>
            <a:r>
              <a:rPr sz="2400" dirty="0">
                <a:latin typeface="+mj-lt"/>
              </a:rPr>
              <a:t>sand.</a:t>
            </a:r>
          </a:p>
          <a:p>
            <a:pPr marL="405668" marR="190519" indent="-391180" algn="just">
              <a:lnSpc>
                <a:spcPct val="99000"/>
              </a:lnSpc>
              <a:spcBef>
                <a:spcPts val="599"/>
              </a:spcBef>
              <a:buFont typeface="Trebuchet MS"/>
              <a:buChar char="•"/>
              <a:tabLst>
                <a:tab pos="491873" algn="l"/>
                <a:tab pos="492597" algn="l"/>
              </a:tabLst>
            </a:pPr>
            <a:r>
              <a:rPr sz="2400" b="0" dirty="0">
                <a:solidFill>
                  <a:srgbClr val="000000"/>
                </a:solidFill>
                <a:latin typeface="+mj-lt"/>
              </a:rPr>
              <a:t>	</a:t>
            </a:r>
            <a:r>
              <a:rPr sz="2400" spc="-6" dirty="0">
                <a:latin typeface="+mj-lt"/>
              </a:rPr>
              <a:t>The </a:t>
            </a:r>
            <a:r>
              <a:rPr sz="2400" dirty="0">
                <a:latin typeface="+mj-lt"/>
              </a:rPr>
              <a:t>Majorda </a:t>
            </a:r>
            <a:r>
              <a:rPr sz="2400" spc="-6" dirty="0">
                <a:latin typeface="+mj-lt"/>
              </a:rPr>
              <a:t>beach </a:t>
            </a:r>
            <a:r>
              <a:rPr sz="2400" dirty="0">
                <a:latin typeface="+mj-lt"/>
              </a:rPr>
              <a:t>also </a:t>
            </a:r>
            <a:r>
              <a:rPr sz="2400" spc="-6" dirty="0">
                <a:latin typeface="+mj-lt"/>
              </a:rPr>
              <a:t>has </a:t>
            </a:r>
            <a:r>
              <a:rPr sz="2400" dirty="0">
                <a:latin typeface="+mj-lt"/>
              </a:rPr>
              <a:t>historical significance in  </a:t>
            </a:r>
            <a:r>
              <a:rPr sz="2400" spc="-6" dirty="0">
                <a:latin typeface="+mj-lt"/>
              </a:rPr>
              <a:t>India. It is believed </a:t>
            </a:r>
            <a:r>
              <a:rPr sz="2400" dirty="0">
                <a:latin typeface="+mj-lt"/>
              </a:rPr>
              <a:t>that </a:t>
            </a:r>
            <a:r>
              <a:rPr sz="2400" spc="-6" dirty="0">
                <a:latin typeface="+mj-lt"/>
              </a:rPr>
              <a:t>Lord Rama </a:t>
            </a:r>
            <a:r>
              <a:rPr sz="2400" dirty="0">
                <a:latin typeface="+mj-lt"/>
              </a:rPr>
              <a:t>(of </a:t>
            </a:r>
            <a:r>
              <a:rPr sz="2400" spc="-6" dirty="0">
                <a:latin typeface="+mj-lt"/>
              </a:rPr>
              <a:t>the Indian </a:t>
            </a:r>
            <a:r>
              <a:rPr sz="2400" dirty="0">
                <a:latin typeface="+mj-lt"/>
              </a:rPr>
              <a:t>epic  </a:t>
            </a:r>
            <a:r>
              <a:rPr sz="2400" spc="-6" dirty="0">
                <a:latin typeface="+mj-lt"/>
              </a:rPr>
              <a:t>Ramayana) </a:t>
            </a:r>
            <a:r>
              <a:rPr sz="2400" dirty="0">
                <a:latin typeface="+mj-lt"/>
              </a:rPr>
              <a:t>was </a:t>
            </a:r>
            <a:r>
              <a:rPr sz="2400" spc="-6" dirty="0">
                <a:latin typeface="+mj-lt"/>
              </a:rPr>
              <a:t>kidnapped when </a:t>
            </a:r>
            <a:r>
              <a:rPr sz="2400" spc="-11" dirty="0">
                <a:latin typeface="+mj-lt"/>
              </a:rPr>
              <a:t>he </a:t>
            </a:r>
            <a:r>
              <a:rPr sz="2400" dirty="0">
                <a:latin typeface="+mj-lt"/>
              </a:rPr>
              <a:t>was a kid and was  </a:t>
            </a:r>
            <a:r>
              <a:rPr sz="2400" spc="-6" dirty="0">
                <a:latin typeface="+mj-lt"/>
              </a:rPr>
              <a:t>brought</a:t>
            </a:r>
            <a:r>
              <a:rPr sz="2400" spc="6" dirty="0">
                <a:latin typeface="+mj-lt"/>
              </a:rPr>
              <a:t> </a:t>
            </a:r>
            <a:r>
              <a:rPr sz="2400" spc="-6" dirty="0">
                <a:latin typeface="+mj-lt"/>
              </a:rPr>
              <a:t>here.</a:t>
            </a:r>
          </a:p>
          <a:p>
            <a:pPr marL="405668" marR="265858" indent="-391180" algn="just">
              <a:lnSpc>
                <a:spcPts val="3251"/>
              </a:lnSpc>
              <a:spcBef>
                <a:spcPts val="810"/>
              </a:spcBef>
              <a:buClr>
                <a:srgbClr val="000000"/>
              </a:buClr>
              <a:buFont typeface="Trebuchet MS"/>
              <a:buChar char="•"/>
              <a:tabLst>
                <a:tab pos="404944" algn="l"/>
                <a:tab pos="405668" algn="l"/>
              </a:tabLst>
            </a:pPr>
            <a:r>
              <a:rPr sz="2400" spc="-6" dirty="0">
                <a:latin typeface="+mj-lt"/>
              </a:rPr>
              <a:t>This beautiful beach is very popular for </a:t>
            </a:r>
            <a:r>
              <a:rPr sz="2400" dirty="0">
                <a:latin typeface="+mj-lt"/>
              </a:rPr>
              <a:t>its bakery </a:t>
            </a:r>
            <a:r>
              <a:rPr sz="2400" spc="-6" dirty="0">
                <a:latin typeface="+mj-lt"/>
              </a:rPr>
              <a:t>and  </a:t>
            </a:r>
            <a:r>
              <a:rPr sz="2400" dirty="0">
                <a:latin typeface="+mj-lt"/>
              </a:rPr>
              <a:t>it specializes </a:t>
            </a:r>
            <a:r>
              <a:rPr sz="2400" spc="-6" dirty="0">
                <a:latin typeface="+mj-lt"/>
              </a:rPr>
              <a:t>in the </a:t>
            </a:r>
            <a:r>
              <a:rPr sz="2400" dirty="0">
                <a:latin typeface="+mj-lt"/>
              </a:rPr>
              <a:t>baking </a:t>
            </a:r>
            <a:r>
              <a:rPr sz="2400" spc="-6" dirty="0">
                <a:latin typeface="+mj-lt"/>
              </a:rPr>
              <a:t>of European</a:t>
            </a:r>
            <a:r>
              <a:rPr sz="2400" dirty="0">
                <a:latin typeface="+mj-lt"/>
              </a:rPr>
              <a:t> bread.</a:t>
            </a:r>
          </a:p>
          <a:p>
            <a:pPr marL="405668" marR="575904" indent="-391180" algn="just">
              <a:lnSpc>
                <a:spcPts val="3240"/>
              </a:lnSpc>
              <a:spcBef>
                <a:spcPts val="719"/>
              </a:spcBef>
              <a:buClr>
                <a:srgbClr val="000000"/>
              </a:buClr>
              <a:buFont typeface="Trebuchet MS"/>
              <a:buChar char="•"/>
              <a:tabLst>
                <a:tab pos="404944" algn="l"/>
                <a:tab pos="405668" algn="l"/>
              </a:tabLst>
            </a:pPr>
            <a:r>
              <a:rPr sz="2400" spc="-6" dirty="0">
                <a:latin typeface="+mj-lt"/>
              </a:rPr>
              <a:t>The bread </a:t>
            </a:r>
            <a:r>
              <a:rPr sz="2400" dirty="0">
                <a:latin typeface="+mj-lt"/>
              </a:rPr>
              <a:t>is fermented </a:t>
            </a:r>
            <a:r>
              <a:rPr sz="2400" spc="-6" dirty="0">
                <a:latin typeface="+mj-lt"/>
              </a:rPr>
              <a:t>by using the </a:t>
            </a:r>
            <a:r>
              <a:rPr sz="2400" dirty="0">
                <a:latin typeface="+mj-lt"/>
              </a:rPr>
              <a:t>juice </a:t>
            </a:r>
            <a:r>
              <a:rPr sz="2400" spc="-6" dirty="0">
                <a:latin typeface="+mj-lt"/>
              </a:rPr>
              <a:t>of coconut  </a:t>
            </a:r>
            <a:r>
              <a:rPr sz="2400" dirty="0">
                <a:latin typeface="+mj-lt"/>
              </a:rPr>
              <a:t>palm also </a:t>
            </a:r>
            <a:r>
              <a:rPr sz="2400" spc="-6" dirty="0">
                <a:latin typeface="+mj-lt"/>
              </a:rPr>
              <a:t>known as today</a:t>
            </a:r>
            <a:r>
              <a:rPr sz="2400" dirty="0">
                <a:latin typeface="+mj-lt"/>
              </a:rPr>
              <a:t> </a:t>
            </a:r>
            <a:r>
              <a:rPr sz="2400" spc="-6" dirty="0">
                <a:latin typeface="+mj-lt"/>
              </a:rPr>
              <a:t>juice.</a:t>
            </a:r>
          </a:p>
          <a:p>
            <a:pPr marL="405668" marR="621542" indent="-391180" algn="just">
              <a:lnSpc>
                <a:spcPts val="3240"/>
              </a:lnSpc>
              <a:spcBef>
                <a:spcPts val="719"/>
              </a:spcBef>
              <a:buClr>
                <a:srgbClr val="000000"/>
              </a:buClr>
              <a:buFont typeface="Trebuchet MS"/>
              <a:buChar char="•"/>
              <a:tabLst>
                <a:tab pos="404944" algn="l"/>
                <a:tab pos="405668" algn="l"/>
              </a:tabLst>
            </a:pPr>
            <a:r>
              <a:rPr sz="2400" spc="-6" dirty="0">
                <a:latin typeface="+mj-lt"/>
              </a:rPr>
              <a:t>This bread is famous </a:t>
            </a:r>
            <a:r>
              <a:rPr sz="2400" spc="6" dirty="0">
                <a:latin typeface="+mj-lt"/>
              </a:rPr>
              <a:t>till </a:t>
            </a:r>
            <a:r>
              <a:rPr sz="2400" spc="-6" dirty="0">
                <a:latin typeface="+mj-lt"/>
              </a:rPr>
              <a:t>date and numerous </a:t>
            </a:r>
            <a:r>
              <a:rPr sz="2400" dirty="0">
                <a:latin typeface="+mj-lt"/>
              </a:rPr>
              <a:t>tourists  come </a:t>
            </a:r>
            <a:r>
              <a:rPr sz="2400" spc="-6" dirty="0">
                <a:latin typeface="+mj-lt"/>
              </a:rPr>
              <a:t>here </a:t>
            </a:r>
            <a:r>
              <a:rPr sz="2400" dirty="0">
                <a:latin typeface="+mj-lt"/>
              </a:rPr>
              <a:t>to taste</a:t>
            </a:r>
            <a:r>
              <a:rPr sz="2400" spc="-6" dirty="0">
                <a:latin typeface="+mj-lt"/>
              </a:rPr>
              <a:t> </a:t>
            </a:r>
            <a:r>
              <a:rPr sz="2400" dirty="0">
                <a:latin typeface="+mj-lt"/>
              </a:rPr>
              <a:t>it.</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7" y="682057"/>
            <a:ext cx="9295089" cy="2988506"/>
          </a:xfrm>
          <a:prstGeom prst="rect">
            <a:avLst/>
          </a:prstGeom>
        </p:spPr>
        <p:txBody>
          <a:bodyPr vert="horz" wrap="square" lIns="0" tIns="31873" rIns="0" bIns="0" rtlCol="0">
            <a:spAutoFit/>
          </a:bodyPr>
          <a:lstStyle/>
          <a:p>
            <a:pPr marL="405668" marR="415086" indent="-391180" algn="just">
              <a:lnSpc>
                <a:spcPts val="3251"/>
              </a:lnSpc>
              <a:spcBef>
                <a:spcPts val="250"/>
              </a:spcBef>
              <a:buFont typeface="Trebuchet MS"/>
              <a:buChar char="•"/>
              <a:tabLst>
                <a:tab pos="404944" algn="l"/>
                <a:tab pos="405668" algn="l"/>
              </a:tabLst>
            </a:pPr>
            <a:r>
              <a:rPr sz="2400" b="1" spc="-6" dirty="0">
                <a:solidFill>
                  <a:srgbClr val="0033CC"/>
                </a:solidFill>
                <a:latin typeface="TeXGyrePagella"/>
                <a:cs typeface="TeXGyrePagella"/>
              </a:rPr>
              <a:t>Apart </a:t>
            </a:r>
            <a:r>
              <a:rPr sz="2400" b="1" dirty="0">
                <a:solidFill>
                  <a:srgbClr val="0033CC"/>
                </a:solidFill>
                <a:latin typeface="TeXGyrePagella"/>
                <a:cs typeface="TeXGyrePagella"/>
              </a:rPr>
              <a:t>from this, </a:t>
            </a:r>
            <a:r>
              <a:rPr sz="2400" b="1" spc="-6" dirty="0">
                <a:solidFill>
                  <a:srgbClr val="0033CC"/>
                </a:solidFill>
                <a:latin typeface="TeXGyrePagella"/>
                <a:cs typeface="TeXGyrePagella"/>
              </a:rPr>
              <a:t>Majorda is </a:t>
            </a:r>
            <a:r>
              <a:rPr sz="2400" b="1" dirty="0">
                <a:solidFill>
                  <a:srgbClr val="0033CC"/>
                </a:solidFill>
                <a:latin typeface="TeXGyrePagella"/>
                <a:cs typeface="TeXGyrePagella"/>
              </a:rPr>
              <a:t>also </a:t>
            </a:r>
            <a:r>
              <a:rPr sz="2400" b="1" spc="-6" dirty="0">
                <a:solidFill>
                  <a:srgbClr val="0033CC"/>
                </a:solidFill>
                <a:latin typeface="TeXGyrePagella"/>
                <a:cs typeface="TeXGyrePagella"/>
              </a:rPr>
              <a:t>famous for </a:t>
            </a:r>
            <a:r>
              <a:rPr sz="2400" b="1" dirty="0">
                <a:solidFill>
                  <a:srgbClr val="0033CC"/>
                </a:solidFill>
                <a:latin typeface="TeXGyrePagella"/>
                <a:cs typeface="TeXGyrePagella"/>
              </a:rPr>
              <a:t>its </a:t>
            </a:r>
            <a:r>
              <a:rPr sz="2400" b="1" spc="-6" dirty="0">
                <a:solidFill>
                  <a:srgbClr val="0033CC"/>
                </a:solidFill>
                <a:latin typeface="TeXGyrePagella"/>
                <a:cs typeface="TeXGyrePagella"/>
              </a:rPr>
              <a:t>huge  variety of </a:t>
            </a:r>
            <a:r>
              <a:rPr sz="2400" b="1" dirty="0">
                <a:solidFill>
                  <a:srgbClr val="0033CC"/>
                </a:solidFill>
                <a:latin typeface="TeXGyrePagella"/>
                <a:cs typeface="TeXGyrePagella"/>
              </a:rPr>
              <a:t>sea </a:t>
            </a:r>
            <a:r>
              <a:rPr sz="2400" b="1" spc="-6" dirty="0">
                <a:solidFill>
                  <a:srgbClr val="0033CC"/>
                </a:solidFill>
                <a:latin typeface="TeXGyrePagella"/>
                <a:cs typeface="TeXGyrePagella"/>
              </a:rPr>
              <a:t>food that leaves you only </a:t>
            </a:r>
            <a:r>
              <a:rPr sz="2400" b="1" dirty="0">
                <a:solidFill>
                  <a:srgbClr val="0033CC"/>
                </a:solidFill>
                <a:latin typeface="TeXGyrePagella"/>
                <a:cs typeface="TeXGyrePagella"/>
              </a:rPr>
              <a:t>craving </a:t>
            </a:r>
            <a:r>
              <a:rPr sz="2400" b="1" spc="-6" dirty="0">
                <a:solidFill>
                  <a:srgbClr val="0033CC"/>
                </a:solidFill>
                <a:latin typeface="TeXGyrePagella"/>
                <a:cs typeface="TeXGyrePagella"/>
              </a:rPr>
              <a:t>for  more.</a:t>
            </a:r>
            <a:endParaRPr sz="2400">
              <a:latin typeface="TeXGyrePagella"/>
              <a:cs typeface="TeXGyrePagella"/>
            </a:endParaRPr>
          </a:p>
          <a:p>
            <a:pPr marL="405668" marR="5795" indent="-391180" algn="just">
              <a:lnSpc>
                <a:spcPts val="3251"/>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There </a:t>
            </a:r>
            <a:r>
              <a:rPr sz="2400" b="1" dirty="0">
                <a:solidFill>
                  <a:srgbClr val="0033CC"/>
                </a:solidFill>
                <a:latin typeface="TeXGyrePagella"/>
                <a:cs typeface="TeXGyrePagella"/>
              </a:rPr>
              <a:t>are a </a:t>
            </a:r>
            <a:r>
              <a:rPr sz="2400" b="1" spc="-6" dirty="0">
                <a:solidFill>
                  <a:srgbClr val="0033CC"/>
                </a:solidFill>
                <a:latin typeface="TeXGyrePagella"/>
                <a:cs typeface="TeXGyrePagella"/>
              </a:rPr>
              <a:t>number </a:t>
            </a:r>
            <a:r>
              <a:rPr sz="2400" b="1" dirty="0">
                <a:solidFill>
                  <a:srgbClr val="0033CC"/>
                </a:solidFill>
                <a:latin typeface="TeXGyrePagella"/>
                <a:cs typeface="TeXGyrePagella"/>
              </a:rPr>
              <a:t>of luxury </a:t>
            </a:r>
            <a:r>
              <a:rPr sz="2400" b="1" spc="-6" dirty="0">
                <a:solidFill>
                  <a:srgbClr val="0033CC"/>
                </a:solidFill>
                <a:latin typeface="TeXGyrePagella"/>
                <a:cs typeface="TeXGyrePagella"/>
              </a:rPr>
              <a:t>beach resorts and deluxe  hotels </a:t>
            </a:r>
            <a:r>
              <a:rPr sz="2400" b="1" dirty="0">
                <a:solidFill>
                  <a:srgbClr val="0033CC"/>
                </a:solidFill>
                <a:latin typeface="TeXGyrePagella"/>
                <a:cs typeface="TeXGyrePagella"/>
              </a:rPr>
              <a:t>located </a:t>
            </a:r>
            <a:r>
              <a:rPr sz="2400" b="1" spc="-6" dirty="0">
                <a:solidFill>
                  <a:srgbClr val="0033CC"/>
                </a:solidFill>
                <a:latin typeface="TeXGyrePagella"/>
                <a:cs typeface="TeXGyrePagella"/>
              </a:rPr>
              <a:t>near the</a:t>
            </a:r>
            <a:r>
              <a:rPr sz="2400" b="1" spc="11" dirty="0">
                <a:solidFill>
                  <a:srgbClr val="0033CC"/>
                </a:solidFill>
                <a:latin typeface="TeXGyrePagella"/>
                <a:cs typeface="TeXGyrePagella"/>
              </a:rPr>
              <a:t> </a:t>
            </a:r>
            <a:r>
              <a:rPr sz="2400" b="1" spc="-6" dirty="0">
                <a:solidFill>
                  <a:srgbClr val="0033CC"/>
                </a:solidFill>
                <a:latin typeface="TeXGyrePagella"/>
                <a:cs typeface="TeXGyrePagella"/>
              </a:rPr>
              <a:t>Majorda.</a:t>
            </a:r>
            <a:endParaRPr sz="2400">
              <a:latin typeface="TeXGyrePagella"/>
              <a:cs typeface="TeXGyrePagella"/>
            </a:endParaRPr>
          </a:p>
          <a:p>
            <a:pPr marL="405668" marR="47087" indent="-391180" algn="just">
              <a:lnSpc>
                <a:spcPct val="99000"/>
              </a:lnSpc>
              <a:spcBef>
                <a:spcPts val="599"/>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These resorts and hotels offer </a:t>
            </a:r>
            <a:r>
              <a:rPr sz="2400" b="1" dirty="0">
                <a:solidFill>
                  <a:srgbClr val="0033CC"/>
                </a:solidFill>
                <a:latin typeface="TeXGyrePagella"/>
                <a:cs typeface="TeXGyrePagella"/>
              </a:rPr>
              <a:t>world class </a:t>
            </a:r>
            <a:r>
              <a:rPr sz="2400" b="1" spc="-6" dirty="0">
                <a:solidFill>
                  <a:srgbClr val="0033CC"/>
                </a:solidFill>
                <a:latin typeface="TeXGyrePagella"/>
                <a:cs typeface="TeXGyrePagella"/>
              </a:rPr>
              <a:t>services </a:t>
            </a:r>
            <a:r>
              <a:rPr sz="2400" b="1" dirty="0">
                <a:solidFill>
                  <a:srgbClr val="0033CC"/>
                </a:solidFill>
                <a:latin typeface="TeXGyrePagella"/>
                <a:cs typeface="TeXGyrePagella"/>
              </a:rPr>
              <a:t>and  make </a:t>
            </a:r>
            <a:r>
              <a:rPr sz="2400" b="1" spc="-6" dirty="0">
                <a:solidFill>
                  <a:srgbClr val="0033CC"/>
                </a:solidFill>
                <a:latin typeface="TeXGyrePagella"/>
                <a:cs typeface="TeXGyrePagella"/>
              </a:rPr>
              <a:t>sure that </a:t>
            </a:r>
            <a:r>
              <a:rPr sz="2400" b="1" dirty="0">
                <a:solidFill>
                  <a:srgbClr val="0033CC"/>
                </a:solidFill>
                <a:latin typeface="TeXGyrePagella"/>
                <a:cs typeface="TeXGyrePagella"/>
              </a:rPr>
              <a:t>tourists </a:t>
            </a:r>
            <a:r>
              <a:rPr sz="2400" b="1" spc="-6" dirty="0">
                <a:solidFill>
                  <a:srgbClr val="0033CC"/>
                </a:solidFill>
                <a:latin typeface="TeXGyrePagella"/>
                <a:cs typeface="TeXGyrePagella"/>
              </a:rPr>
              <a:t>have the </a:t>
            </a:r>
            <a:r>
              <a:rPr sz="2400" b="1" dirty="0">
                <a:solidFill>
                  <a:srgbClr val="0033CC"/>
                </a:solidFill>
                <a:latin typeface="TeXGyrePagella"/>
                <a:cs typeface="TeXGyrePagella"/>
              </a:rPr>
              <a:t>time </a:t>
            </a:r>
            <a:r>
              <a:rPr sz="2400" b="1" spc="-6" dirty="0">
                <a:solidFill>
                  <a:srgbClr val="0033CC"/>
                </a:solidFill>
                <a:latin typeface="TeXGyrePagella"/>
                <a:cs typeface="TeXGyrePagella"/>
              </a:rPr>
              <a:t>of </a:t>
            </a:r>
            <a:r>
              <a:rPr sz="2400" b="1" dirty="0">
                <a:solidFill>
                  <a:srgbClr val="0033CC"/>
                </a:solidFill>
                <a:latin typeface="TeXGyrePagella"/>
                <a:cs typeface="TeXGyrePagella"/>
              </a:rPr>
              <a:t>their lives  while on this </a:t>
            </a:r>
            <a:r>
              <a:rPr sz="2400" b="1" spc="-6" dirty="0">
                <a:solidFill>
                  <a:srgbClr val="0033CC"/>
                </a:solidFill>
                <a:latin typeface="TeXGyrePagella"/>
                <a:cs typeface="TeXGyrePagella"/>
              </a:rPr>
              <a:t>vacation </a:t>
            </a:r>
            <a:r>
              <a:rPr sz="2400" b="1" dirty="0">
                <a:solidFill>
                  <a:srgbClr val="0033CC"/>
                </a:solidFill>
                <a:latin typeface="TeXGyrePagella"/>
                <a:cs typeface="TeXGyrePagella"/>
              </a:rPr>
              <a:t>in</a:t>
            </a:r>
            <a:r>
              <a:rPr sz="2400" b="1" spc="-29" dirty="0">
                <a:solidFill>
                  <a:srgbClr val="0033CC"/>
                </a:solidFill>
                <a:latin typeface="TeXGyrePagella"/>
                <a:cs typeface="TeXGyrePagella"/>
              </a:rPr>
              <a:t> </a:t>
            </a:r>
            <a:r>
              <a:rPr sz="2400" b="1" dirty="0">
                <a:solidFill>
                  <a:srgbClr val="0033CC"/>
                </a:solidFill>
                <a:latin typeface="TeXGyrePagella"/>
                <a:cs typeface="TeXGyrePagella"/>
              </a:rPr>
              <a:t>Goa.</a:t>
            </a:r>
            <a:endParaRPr sz="2400">
              <a:latin typeface="TeXGyrePagella"/>
              <a:cs typeface="TeXGyrePagella"/>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553977" y="5896222"/>
            <a:ext cx="4858812" cy="722516"/>
          </a:xfrm>
          <a:prstGeom prst="rect">
            <a:avLst/>
          </a:prstGeom>
        </p:spPr>
        <p:txBody>
          <a:bodyPr vert="horz" wrap="square" lIns="0" tIns="14488" rIns="0" bIns="0" rtlCol="0">
            <a:spAutoFit/>
          </a:bodyPr>
          <a:lstStyle/>
          <a:p>
            <a:pPr marL="14488">
              <a:spcBef>
                <a:spcPts val="114"/>
              </a:spcBef>
              <a:tabLst>
                <a:tab pos="2856341" algn="l"/>
              </a:tabLst>
            </a:pPr>
            <a:r>
              <a:rPr sz="4600" i="1" dirty="0">
                <a:solidFill>
                  <a:srgbClr val="000000"/>
                </a:solidFill>
                <a:latin typeface="TeX Gyre Bonum"/>
                <a:cs typeface="TeX Gyre Bonum"/>
              </a:rPr>
              <a:t>Miramar	</a:t>
            </a:r>
            <a:r>
              <a:rPr sz="4600" i="1" spc="-6" dirty="0">
                <a:solidFill>
                  <a:srgbClr val="000000"/>
                </a:solidFill>
                <a:latin typeface="TeX Gyre Bonum"/>
                <a:cs typeface="TeX Gyre Bonum"/>
              </a:rPr>
              <a:t>Beach</a:t>
            </a:r>
            <a:endParaRPr sz="4600">
              <a:latin typeface="TeX Gyre Bonum"/>
              <a:cs typeface="TeX Gyre Bonum"/>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4670" y="302867"/>
            <a:ext cx="9624060" cy="1478362"/>
          </a:xfrm>
          <a:prstGeom prst="rect">
            <a:avLst/>
          </a:prstGeom>
        </p:spPr>
        <p:txBody>
          <a:bodyPr vert="horz" wrap="square" lIns="0" tIns="176030" rIns="0" bIns="0" rtlCol="0">
            <a:spAutoFit/>
          </a:bodyPr>
          <a:lstStyle/>
          <a:p>
            <a:pPr marL="1449" marR="5795">
              <a:lnSpc>
                <a:spcPct val="101899"/>
              </a:lnSpc>
              <a:spcBef>
                <a:spcPts val="40"/>
              </a:spcBef>
            </a:pPr>
            <a:r>
              <a:rPr sz="2800" b="1" spc="-11" dirty="0">
                <a:solidFill>
                  <a:srgbClr val="000000"/>
                </a:solidFill>
                <a:latin typeface="Bookman Uralic"/>
                <a:cs typeface="Bookman Uralic"/>
              </a:rPr>
              <a:t>Location: </a:t>
            </a:r>
            <a:r>
              <a:rPr sz="2800" b="1" dirty="0"/>
              <a:t>3 kilometers </a:t>
            </a:r>
            <a:r>
              <a:rPr sz="2800" b="1" spc="-6" dirty="0"/>
              <a:t>from Panaji, capital </a:t>
            </a:r>
            <a:r>
              <a:rPr sz="2800" b="1" dirty="0"/>
              <a:t>city </a:t>
            </a:r>
            <a:r>
              <a:rPr sz="2800" b="1" spc="-6" dirty="0"/>
              <a:t>of</a:t>
            </a:r>
            <a:r>
              <a:rPr sz="2800" b="1" spc="-120" dirty="0"/>
              <a:t> </a:t>
            </a:r>
            <a:r>
              <a:rPr sz="2800" b="1" spc="-6" dirty="0"/>
              <a:t>Goa  </a:t>
            </a:r>
            <a:r>
              <a:rPr sz="2800" b="1" spc="-11" dirty="0">
                <a:solidFill>
                  <a:srgbClr val="000000"/>
                </a:solidFill>
                <a:latin typeface="Bookman Uralic"/>
                <a:cs typeface="Bookman Uralic"/>
              </a:rPr>
              <a:t>Highlights: </a:t>
            </a:r>
            <a:r>
              <a:rPr sz="2800" b="1" spc="-6" dirty="0"/>
              <a:t>Confluence </a:t>
            </a:r>
            <a:r>
              <a:rPr sz="2800" b="1" dirty="0"/>
              <a:t>of Arabian Sea </a:t>
            </a:r>
            <a:r>
              <a:rPr sz="2800" b="1" spc="-6" dirty="0"/>
              <a:t>and River  Mandovi, famous spot for </a:t>
            </a:r>
            <a:r>
              <a:rPr sz="2800" b="1" dirty="0"/>
              <a:t>viewing migratory</a:t>
            </a:r>
            <a:r>
              <a:rPr sz="2800" b="1" spc="-6" dirty="0"/>
              <a:t> birds</a:t>
            </a:r>
            <a:endParaRPr sz="2800" b="1">
              <a:latin typeface="Bookman Uralic"/>
              <a:cs typeface="Bookman Uralic"/>
            </a:endParaRPr>
          </a:p>
        </p:txBody>
      </p:sp>
      <p:sp>
        <p:nvSpPr>
          <p:cNvPr id="3" name="object 3"/>
          <p:cNvSpPr txBox="1"/>
          <p:nvPr/>
        </p:nvSpPr>
        <p:spPr>
          <a:xfrm>
            <a:off x="622297" y="2085385"/>
            <a:ext cx="9382716" cy="4200892"/>
          </a:xfrm>
          <a:prstGeom prst="rect">
            <a:avLst/>
          </a:prstGeom>
        </p:spPr>
        <p:txBody>
          <a:bodyPr vert="horz" wrap="square" lIns="0" tIns="51433" rIns="0" bIns="0" rtlCol="0">
            <a:spAutoFit/>
          </a:bodyPr>
          <a:lstStyle/>
          <a:p>
            <a:pPr marL="405668" marR="446960" indent="-391180" algn="just">
              <a:lnSpc>
                <a:spcPts val="3057"/>
              </a:lnSpc>
              <a:spcBef>
                <a:spcPts val="405"/>
              </a:spcBef>
              <a:buChar char="•"/>
              <a:tabLst>
                <a:tab pos="404944" algn="l"/>
                <a:tab pos="405668" algn="l"/>
              </a:tabLst>
            </a:pPr>
            <a:r>
              <a:rPr sz="2400" spc="-11" dirty="0">
                <a:latin typeface="Arial"/>
                <a:cs typeface="Arial"/>
              </a:rPr>
              <a:t>The </a:t>
            </a:r>
            <a:r>
              <a:rPr sz="2400" spc="-6" dirty="0">
                <a:latin typeface="Arial"/>
                <a:cs typeface="Arial"/>
              </a:rPr>
              <a:t>Miramar </a:t>
            </a:r>
            <a:r>
              <a:rPr sz="2400" spc="-11" dirty="0">
                <a:latin typeface="Arial"/>
                <a:cs typeface="Arial"/>
              </a:rPr>
              <a:t>beach </a:t>
            </a:r>
            <a:r>
              <a:rPr sz="2400" spc="-6" dirty="0">
                <a:latin typeface="Arial"/>
                <a:cs typeface="Arial"/>
              </a:rPr>
              <a:t>is located at </a:t>
            </a:r>
            <a:r>
              <a:rPr sz="2400" dirty="0">
                <a:latin typeface="Arial"/>
                <a:cs typeface="Arial"/>
              </a:rPr>
              <a:t>the </a:t>
            </a:r>
            <a:r>
              <a:rPr sz="2400" spc="-6" dirty="0">
                <a:latin typeface="Arial"/>
                <a:cs typeface="Arial"/>
              </a:rPr>
              <a:t>confluence of </a:t>
            </a:r>
            <a:r>
              <a:rPr sz="2400" dirty="0">
                <a:latin typeface="Arial"/>
                <a:cs typeface="Arial"/>
              </a:rPr>
              <a:t>the  </a:t>
            </a:r>
            <a:r>
              <a:rPr sz="2400" spc="-6" dirty="0">
                <a:latin typeface="Arial"/>
                <a:cs typeface="Arial"/>
              </a:rPr>
              <a:t>Arabian </a:t>
            </a:r>
            <a:r>
              <a:rPr sz="2400" spc="-11" dirty="0">
                <a:latin typeface="Arial"/>
                <a:cs typeface="Arial"/>
              </a:rPr>
              <a:t>Sea and </a:t>
            </a:r>
            <a:r>
              <a:rPr sz="2400" dirty="0">
                <a:latin typeface="Arial"/>
                <a:cs typeface="Arial"/>
              </a:rPr>
              <a:t>an </a:t>
            </a:r>
            <a:r>
              <a:rPr sz="2400" spc="-6" dirty="0">
                <a:latin typeface="Arial"/>
                <a:cs typeface="Arial"/>
              </a:rPr>
              <a:t>estuary </a:t>
            </a:r>
            <a:r>
              <a:rPr sz="2400" dirty="0">
                <a:latin typeface="Arial"/>
                <a:cs typeface="Arial"/>
              </a:rPr>
              <a:t>of </a:t>
            </a:r>
            <a:r>
              <a:rPr sz="2400" spc="-6" dirty="0">
                <a:latin typeface="Arial"/>
                <a:cs typeface="Arial"/>
              </a:rPr>
              <a:t>River</a:t>
            </a:r>
            <a:r>
              <a:rPr sz="2400" spc="29" dirty="0">
                <a:latin typeface="Arial"/>
                <a:cs typeface="Arial"/>
              </a:rPr>
              <a:t> </a:t>
            </a:r>
            <a:r>
              <a:rPr sz="2400" spc="-6" dirty="0">
                <a:latin typeface="Arial"/>
                <a:cs typeface="Arial"/>
              </a:rPr>
              <a:t>Mandovi.</a:t>
            </a:r>
            <a:endParaRPr sz="2400">
              <a:latin typeface="Arial"/>
              <a:cs typeface="Arial"/>
            </a:endParaRPr>
          </a:p>
          <a:p>
            <a:pPr marL="405668" marR="1145289" indent="-391180" algn="just">
              <a:lnSpc>
                <a:spcPts val="3057"/>
              </a:lnSpc>
              <a:spcBef>
                <a:spcPts val="673"/>
              </a:spcBef>
              <a:buChar char="•"/>
              <a:tabLst>
                <a:tab pos="404944" algn="l"/>
                <a:tab pos="405668" algn="l"/>
              </a:tabLst>
            </a:pPr>
            <a:r>
              <a:rPr sz="2400" spc="-11" dirty="0">
                <a:latin typeface="Arial"/>
                <a:cs typeface="Arial"/>
              </a:rPr>
              <a:t>The </a:t>
            </a:r>
            <a:r>
              <a:rPr sz="2400" spc="-6" dirty="0">
                <a:latin typeface="Arial"/>
                <a:cs typeface="Arial"/>
              </a:rPr>
              <a:t>Miramar </a:t>
            </a:r>
            <a:r>
              <a:rPr sz="2400" spc="-11" dirty="0">
                <a:latin typeface="Arial"/>
                <a:cs typeface="Arial"/>
              </a:rPr>
              <a:t>beach </a:t>
            </a:r>
            <a:r>
              <a:rPr sz="2400" spc="-6" dirty="0">
                <a:latin typeface="Arial"/>
                <a:cs typeface="Arial"/>
              </a:rPr>
              <a:t>is also known by </a:t>
            </a:r>
            <a:r>
              <a:rPr sz="2400" dirty="0">
                <a:latin typeface="Arial"/>
                <a:cs typeface="Arial"/>
              </a:rPr>
              <a:t>the </a:t>
            </a:r>
            <a:r>
              <a:rPr sz="2400" spc="-6" dirty="0">
                <a:latin typeface="Arial"/>
                <a:cs typeface="Arial"/>
              </a:rPr>
              <a:t>name of  Gaspar</a:t>
            </a:r>
            <a:r>
              <a:rPr sz="2400" spc="6" dirty="0">
                <a:latin typeface="Arial"/>
                <a:cs typeface="Arial"/>
              </a:rPr>
              <a:t> </a:t>
            </a:r>
            <a:r>
              <a:rPr sz="2400" spc="-6" dirty="0">
                <a:latin typeface="Arial"/>
                <a:cs typeface="Arial"/>
              </a:rPr>
              <a:t>Dias.</a:t>
            </a:r>
            <a:endParaRPr sz="2400">
              <a:latin typeface="Arial"/>
              <a:cs typeface="Arial"/>
            </a:endParaRPr>
          </a:p>
          <a:p>
            <a:pPr marL="405668" marR="5795" indent="-391180" algn="just">
              <a:lnSpc>
                <a:spcPct val="92900"/>
              </a:lnSpc>
              <a:spcBef>
                <a:spcPts val="616"/>
              </a:spcBef>
              <a:buChar char="•"/>
              <a:tabLst>
                <a:tab pos="404944" algn="l"/>
                <a:tab pos="405668" algn="l"/>
              </a:tabLst>
            </a:pPr>
            <a:r>
              <a:rPr sz="2400" spc="-11" dirty="0">
                <a:latin typeface="Arial"/>
                <a:cs typeface="Arial"/>
              </a:rPr>
              <a:t>The beach </a:t>
            </a:r>
            <a:r>
              <a:rPr sz="2400" spc="-6" dirty="0">
                <a:latin typeface="Arial"/>
                <a:cs typeface="Arial"/>
              </a:rPr>
              <a:t>was named </a:t>
            </a:r>
            <a:r>
              <a:rPr sz="2400" dirty="0">
                <a:latin typeface="Arial"/>
                <a:cs typeface="Arial"/>
              </a:rPr>
              <a:t>Miramar by </a:t>
            </a:r>
            <a:r>
              <a:rPr sz="2400" spc="-6" dirty="0">
                <a:latin typeface="Arial"/>
                <a:cs typeface="Arial"/>
              </a:rPr>
              <a:t>the Portuguese </a:t>
            </a:r>
            <a:r>
              <a:rPr sz="2400" spc="-11" dirty="0">
                <a:latin typeface="Arial"/>
                <a:cs typeface="Arial"/>
              </a:rPr>
              <a:t>when  </a:t>
            </a:r>
            <a:r>
              <a:rPr sz="2400" spc="-6" dirty="0">
                <a:latin typeface="Arial"/>
                <a:cs typeface="Arial"/>
              </a:rPr>
              <a:t>they came </a:t>
            </a:r>
            <a:r>
              <a:rPr sz="2400" spc="6" dirty="0">
                <a:latin typeface="Arial"/>
                <a:cs typeface="Arial"/>
              </a:rPr>
              <a:t>to </a:t>
            </a:r>
            <a:r>
              <a:rPr sz="2400" spc="-6" dirty="0">
                <a:latin typeface="Arial"/>
                <a:cs typeface="Arial"/>
              </a:rPr>
              <a:t>India </a:t>
            </a:r>
            <a:r>
              <a:rPr sz="2400" spc="-11" dirty="0">
                <a:latin typeface="Arial"/>
                <a:cs typeface="Arial"/>
              </a:rPr>
              <a:t>and </a:t>
            </a:r>
            <a:r>
              <a:rPr sz="2400" spc="-6" dirty="0">
                <a:latin typeface="Arial"/>
                <a:cs typeface="Arial"/>
              </a:rPr>
              <a:t>the name essentially means  </a:t>
            </a:r>
            <a:r>
              <a:rPr sz="2400" spc="-11" dirty="0">
                <a:latin typeface="Arial"/>
                <a:cs typeface="Arial"/>
              </a:rPr>
              <a:t>"viewing </a:t>
            </a:r>
            <a:r>
              <a:rPr sz="2400" dirty="0">
                <a:latin typeface="Arial"/>
                <a:cs typeface="Arial"/>
              </a:rPr>
              <a:t>the</a:t>
            </a:r>
            <a:r>
              <a:rPr sz="2400" spc="-6" dirty="0">
                <a:latin typeface="Arial"/>
                <a:cs typeface="Arial"/>
              </a:rPr>
              <a:t> sea".</a:t>
            </a:r>
            <a:endParaRPr sz="2400">
              <a:latin typeface="Arial"/>
              <a:cs typeface="Arial"/>
            </a:endParaRPr>
          </a:p>
          <a:p>
            <a:pPr marL="405668" marR="84756" indent="-391180" algn="just">
              <a:lnSpc>
                <a:spcPts val="3046"/>
              </a:lnSpc>
              <a:spcBef>
                <a:spcPts val="753"/>
              </a:spcBef>
              <a:buChar char="•"/>
              <a:tabLst>
                <a:tab pos="404944" algn="l"/>
                <a:tab pos="405668" algn="l"/>
              </a:tabLst>
            </a:pPr>
            <a:r>
              <a:rPr sz="2400" spc="-11" dirty="0">
                <a:latin typeface="Arial"/>
                <a:cs typeface="Arial"/>
              </a:rPr>
              <a:t>The </a:t>
            </a:r>
            <a:r>
              <a:rPr sz="2400" spc="-6" dirty="0">
                <a:latin typeface="Arial"/>
                <a:cs typeface="Arial"/>
              </a:rPr>
              <a:t>Miramar </a:t>
            </a:r>
            <a:r>
              <a:rPr sz="2400" spc="-11" dirty="0">
                <a:latin typeface="Arial"/>
                <a:cs typeface="Arial"/>
              </a:rPr>
              <a:t>beach </a:t>
            </a:r>
            <a:r>
              <a:rPr sz="2400" spc="-6" dirty="0">
                <a:latin typeface="Arial"/>
                <a:cs typeface="Arial"/>
              </a:rPr>
              <a:t>is </a:t>
            </a:r>
            <a:r>
              <a:rPr sz="2400" dirty="0">
                <a:latin typeface="Arial"/>
                <a:cs typeface="Arial"/>
              </a:rPr>
              <a:t>a </a:t>
            </a:r>
            <a:r>
              <a:rPr sz="2400" spc="-6" dirty="0">
                <a:latin typeface="Arial"/>
                <a:cs typeface="Arial"/>
              </a:rPr>
              <a:t>beautiful expanse of fine </a:t>
            </a:r>
            <a:r>
              <a:rPr sz="2400" spc="-11" dirty="0">
                <a:latin typeface="Arial"/>
                <a:cs typeface="Arial"/>
              </a:rPr>
              <a:t>golden  </a:t>
            </a:r>
            <a:r>
              <a:rPr sz="2400" spc="-6" dirty="0">
                <a:latin typeface="Arial"/>
                <a:cs typeface="Arial"/>
              </a:rPr>
              <a:t>sands that is dotted with tall coconut</a:t>
            </a:r>
            <a:r>
              <a:rPr sz="2400" spc="46" dirty="0">
                <a:latin typeface="Arial"/>
                <a:cs typeface="Arial"/>
              </a:rPr>
              <a:t> </a:t>
            </a:r>
            <a:r>
              <a:rPr sz="2400" spc="-6" dirty="0">
                <a:latin typeface="Arial"/>
                <a:cs typeface="Arial"/>
              </a:rPr>
              <a:t>trees.</a:t>
            </a:r>
            <a:endParaRPr sz="2400">
              <a:latin typeface="Arial"/>
              <a:cs typeface="Arial"/>
            </a:endParaRPr>
          </a:p>
          <a:p>
            <a:pPr marL="405668" marR="1430706" indent="-391180" algn="just">
              <a:lnSpc>
                <a:spcPts val="3046"/>
              </a:lnSpc>
              <a:spcBef>
                <a:spcPts val="696"/>
              </a:spcBef>
              <a:buFont typeface="Arial"/>
              <a:buChar char="•"/>
              <a:tabLst>
                <a:tab pos="599085" algn="l"/>
                <a:tab pos="599810" algn="l"/>
              </a:tabLst>
            </a:pPr>
            <a:r>
              <a:rPr sz="2400" dirty="0"/>
              <a:t>	</a:t>
            </a:r>
            <a:r>
              <a:rPr sz="2400" spc="-46" dirty="0">
                <a:latin typeface="Arial"/>
                <a:cs typeface="Arial"/>
              </a:rPr>
              <a:t>Tourists </a:t>
            </a:r>
            <a:r>
              <a:rPr sz="2400" spc="-6" dirty="0">
                <a:latin typeface="Arial"/>
                <a:cs typeface="Arial"/>
              </a:rPr>
              <a:t>frequent this place during </a:t>
            </a:r>
            <a:r>
              <a:rPr sz="2400" dirty="0">
                <a:latin typeface="Arial"/>
                <a:cs typeface="Arial"/>
              </a:rPr>
              <a:t>the time </a:t>
            </a:r>
            <a:r>
              <a:rPr sz="2400" spc="-6" dirty="0">
                <a:latin typeface="Arial"/>
                <a:cs typeface="Arial"/>
              </a:rPr>
              <a:t>the  migratory birds come</a:t>
            </a:r>
            <a:r>
              <a:rPr sz="2400" spc="29" dirty="0">
                <a:latin typeface="Arial"/>
                <a:cs typeface="Arial"/>
              </a:rPr>
              <a:t> </a:t>
            </a:r>
            <a:r>
              <a:rPr sz="2400" spc="-6" dirty="0">
                <a:latin typeface="Arial"/>
                <a:cs typeface="Arial"/>
              </a:rPr>
              <a:t>here.</a:t>
            </a:r>
            <a:endParaRPr sz="2400">
              <a:latin typeface="Arial"/>
              <a:cs typeface="Arial"/>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7" y="928549"/>
            <a:ext cx="8883691" cy="1764160"/>
          </a:xfrm>
          <a:prstGeom prst="rect">
            <a:avLst/>
          </a:prstGeom>
        </p:spPr>
        <p:txBody>
          <a:bodyPr vert="horz" wrap="square" lIns="0" tIns="32598" rIns="0" bIns="0" rtlCol="0">
            <a:spAutoFit/>
          </a:bodyPr>
          <a:lstStyle/>
          <a:p>
            <a:pPr marL="405668" marR="557794" indent="-391180" algn="just">
              <a:lnSpc>
                <a:spcPts val="3240"/>
              </a:lnSpc>
              <a:spcBef>
                <a:spcPts val="257"/>
              </a:spcBef>
              <a:buFont typeface="Trebuchet MS"/>
              <a:buChar char="•"/>
              <a:tabLst>
                <a:tab pos="404944" algn="l"/>
                <a:tab pos="405668" algn="l"/>
              </a:tabLst>
            </a:pPr>
            <a:r>
              <a:rPr sz="2400" b="1" spc="-6" dirty="0">
                <a:solidFill>
                  <a:srgbClr val="0033CC"/>
                </a:solidFill>
                <a:latin typeface="TeXGyrePagella"/>
                <a:cs typeface="TeXGyrePagella"/>
              </a:rPr>
              <a:t>One </a:t>
            </a:r>
            <a:r>
              <a:rPr sz="2400" b="1" dirty="0">
                <a:solidFill>
                  <a:srgbClr val="0033CC"/>
                </a:solidFill>
                <a:latin typeface="TeXGyrePagella"/>
                <a:cs typeface="TeXGyrePagella"/>
              </a:rPr>
              <a:t>can </a:t>
            </a:r>
            <a:r>
              <a:rPr sz="2400" b="1" spc="-6" dirty="0">
                <a:solidFill>
                  <a:srgbClr val="0033CC"/>
                </a:solidFill>
                <a:latin typeface="TeXGyrePagella"/>
                <a:cs typeface="TeXGyrePagella"/>
              </a:rPr>
              <a:t>find over 500 </a:t>
            </a:r>
            <a:r>
              <a:rPr sz="2400" b="1" dirty="0">
                <a:solidFill>
                  <a:srgbClr val="0033CC"/>
                </a:solidFill>
                <a:latin typeface="TeXGyrePagella"/>
                <a:cs typeface="TeXGyrePagella"/>
              </a:rPr>
              <a:t>species </a:t>
            </a:r>
            <a:r>
              <a:rPr sz="2400" b="1" spc="-6" dirty="0">
                <a:solidFill>
                  <a:srgbClr val="0033CC"/>
                </a:solidFill>
                <a:latin typeface="TeXGyrePagella"/>
                <a:cs typeface="TeXGyrePagella"/>
              </a:rPr>
              <a:t>of birds </a:t>
            </a:r>
            <a:r>
              <a:rPr sz="2400" b="1" dirty="0">
                <a:solidFill>
                  <a:srgbClr val="0033CC"/>
                </a:solidFill>
                <a:latin typeface="TeXGyrePagella"/>
                <a:cs typeface="TeXGyrePagella"/>
              </a:rPr>
              <a:t>like gulls,  </a:t>
            </a:r>
            <a:r>
              <a:rPr sz="2400" b="1" spc="-6" dirty="0">
                <a:solidFill>
                  <a:srgbClr val="0033CC"/>
                </a:solidFill>
                <a:latin typeface="TeXGyrePagella"/>
                <a:cs typeface="TeXGyrePagella"/>
              </a:rPr>
              <a:t>plovers, </a:t>
            </a:r>
            <a:r>
              <a:rPr sz="2400" b="1" dirty="0">
                <a:solidFill>
                  <a:srgbClr val="0033CC"/>
                </a:solidFill>
                <a:latin typeface="TeXGyrePagella"/>
                <a:cs typeface="TeXGyrePagella"/>
              </a:rPr>
              <a:t>etc.</a:t>
            </a:r>
            <a:endParaRPr sz="2400">
              <a:latin typeface="TeXGyrePagella"/>
              <a:cs typeface="TeXGyrePagella"/>
            </a:endParaRPr>
          </a:p>
          <a:p>
            <a:pPr marL="405668" marR="5795" indent="-391180" algn="just">
              <a:lnSpc>
                <a:spcPts val="3240"/>
              </a:lnSpc>
              <a:spcBef>
                <a:spcPts val="719"/>
              </a:spcBef>
              <a:buClr>
                <a:srgbClr val="000000"/>
              </a:buClr>
              <a:buFont typeface="Trebuchet MS"/>
              <a:buChar char="•"/>
              <a:tabLst>
                <a:tab pos="404944" algn="l"/>
                <a:tab pos="405668" algn="l"/>
              </a:tabLst>
            </a:pPr>
            <a:r>
              <a:rPr sz="2400" b="1" spc="-11" dirty="0">
                <a:solidFill>
                  <a:srgbClr val="0033CC"/>
                </a:solidFill>
                <a:latin typeface="TeXGyrePagella"/>
                <a:cs typeface="TeXGyrePagella"/>
              </a:rPr>
              <a:t>Food </a:t>
            </a:r>
            <a:r>
              <a:rPr sz="2400" b="1" spc="-6" dirty="0">
                <a:solidFill>
                  <a:srgbClr val="0033CC"/>
                </a:solidFill>
                <a:latin typeface="TeXGyrePagella"/>
                <a:cs typeface="TeXGyrePagella"/>
              </a:rPr>
              <a:t>is </a:t>
            </a:r>
            <a:r>
              <a:rPr sz="2400" b="1" dirty="0">
                <a:solidFill>
                  <a:srgbClr val="0033CC"/>
                </a:solidFill>
                <a:latin typeface="TeXGyrePagella"/>
                <a:cs typeface="TeXGyrePagella"/>
              </a:rPr>
              <a:t>available </a:t>
            </a:r>
            <a:r>
              <a:rPr sz="2400" b="1" spc="-6" dirty="0">
                <a:solidFill>
                  <a:srgbClr val="0033CC"/>
                </a:solidFill>
                <a:latin typeface="TeXGyrePagella"/>
                <a:cs typeface="TeXGyrePagella"/>
              </a:rPr>
              <a:t>in plenty </a:t>
            </a:r>
            <a:r>
              <a:rPr sz="2400" b="1" dirty="0">
                <a:solidFill>
                  <a:srgbClr val="0033CC"/>
                </a:solidFill>
                <a:latin typeface="TeXGyrePagella"/>
                <a:cs typeface="TeXGyrePagella"/>
              </a:rPr>
              <a:t>in the </a:t>
            </a:r>
            <a:r>
              <a:rPr sz="2400" b="1" spc="-6" dirty="0">
                <a:solidFill>
                  <a:srgbClr val="0033CC"/>
                </a:solidFill>
                <a:latin typeface="TeXGyrePagella"/>
                <a:cs typeface="TeXGyrePagella"/>
              </a:rPr>
              <a:t>form of </a:t>
            </a:r>
            <a:r>
              <a:rPr sz="2400" b="1" dirty="0">
                <a:solidFill>
                  <a:srgbClr val="0033CC"/>
                </a:solidFill>
                <a:latin typeface="TeXGyrePagella"/>
                <a:cs typeface="TeXGyrePagella"/>
              </a:rPr>
              <a:t>small </a:t>
            </a:r>
            <a:r>
              <a:rPr sz="2400" b="1" spc="-6" dirty="0">
                <a:solidFill>
                  <a:srgbClr val="0033CC"/>
                </a:solidFill>
                <a:latin typeface="TeXGyrePagella"/>
                <a:cs typeface="TeXGyrePagella"/>
              </a:rPr>
              <a:t>fish,  </a:t>
            </a:r>
            <a:r>
              <a:rPr sz="2400" b="1" dirty="0">
                <a:solidFill>
                  <a:srgbClr val="0033CC"/>
                </a:solidFill>
                <a:latin typeface="TeXGyrePagella"/>
                <a:cs typeface="TeXGyrePagella"/>
              </a:rPr>
              <a:t>crabs and </a:t>
            </a:r>
            <a:r>
              <a:rPr sz="2400" b="1" spc="-6" dirty="0">
                <a:solidFill>
                  <a:srgbClr val="0033CC"/>
                </a:solidFill>
                <a:latin typeface="TeXGyrePagella"/>
                <a:cs typeface="TeXGyrePagella"/>
              </a:rPr>
              <a:t>other </a:t>
            </a:r>
            <a:r>
              <a:rPr sz="2400" b="1" dirty="0">
                <a:solidFill>
                  <a:srgbClr val="0033CC"/>
                </a:solidFill>
                <a:latin typeface="TeXGyrePagella"/>
                <a:cs typeface="TeXGyrePagella"/>
              </a:rPr>
              <a:t>small aquatic</a:t>
            </a:r>
            <a:r>
              <a:rPr sz="2400" b="1" spc="-23" dirty="0">
                <a:solidFill>
                  <a:srgbClr val="0033CC"/>
                </a:solidFill>
                <a:latin typeface="TeXGyrePagella"/>
                <a:cs typeface="TeXGyrePagella"/>
              </a:rPr>
              <a:t> </a:t>
            </a:r>
            <a:r>
              <a:rPr sz="2400" b="1" dirty="0">
                <a:solidFill>
                  <a:srgbClr val="0033CC"/>
                </a:solidFill>
                <a:latin typeface="TeXGyrePagella"/>
                <a:cs typeface="TeXGyrePagella"/>
              </a:rPr>
              <a:t>creatures.</a:t>
            </a:r>
            <a:endParaRPr sz="2400">
              <a:latin typeface="TeXGyrePagella"/>
              <a:cs typeface="TeXGyrePagell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4202"/>
            <a:ext cx="10693400" cy="7553045"/>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796064" y="439765"/>
            <a:ext cx="5372691" cy="722516"/>
          </a:xfrm>
          <a:prstGeom prst="rect">
            <a:avLst/>
          </a:prstGeom>
        </p:spPr>
        <p:txBody>
          <a:bodyPr vert="horz" wrap="square" lIns="0" tIns="14488" rIns="0" bIns="0" rtlCol="0">
            <a:spAutoFit/>
          </a:bodyPr>
          <a:lstStyle/>
          <a:p>
            <a:pPr marL="14488">
              <a:spcBef>
                <a:spcPts val="114"/>
              </a:spcBef>
            </a:pPr>
            <a:r>
              <a:rPr sz="4600" i="1" dirty="0">
                <a:solidFill>
                  <a:srgbClr val="000000"/>
                </a:solidFill>
                <a:latin typeface="TeX Gyre Bonum"/>
                <a:cs typeface="TeX Gyre Bonum"/>
              </a:rPr>
              <a:t>Calangute</a:t>
            </a:r>
            <a:r>
              <a:rPr sz="4600" i="1" spc="-68" dirty="0">
                <a:solidFill>
                  <a:srgbClr val="000000"/>
                </a:solidFill>
                <a:latin typeface="TeX Gyre Bonum"/>
                <a:cs typeface="TeX Gyre Bonum"/>
              </a:rPr>
              <a:t> </a:t>
            </a:r>
            <a:r>
              <a:rPr sz="4600" i="1" spc="-6" dirty="0">
                <a:solidFill>
                  <a:srgbClr val="000000"/>
                </a:solidFill>
                <a:latin typeface="TeX Gyre Bonum"/>
                <a:cs typeface="TeX Gyre Bonum"/>
              </a:rPr>
              <a:t>Beach</a:t>
            </a:r>
            <a:endParaRPr sz="4600">
              <a:latin typeface="TeX Gyre Bonum"/>
              <a:cs typeface="TeX Gyre Bonum"/>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344566" y="462174"/>
            <a:ext cx="5372691" cy="722516"/>
          </a:xfrm>
          <a:prstGeom prst="rect">
            <a:avLst/>
          </a:prstGeom>
        </p:spPr>
        <p:txBody>
          <a:bodyPr vert="horz" wrap="square" lIns="0" tIns="14488" rIns="0" bIns="0" rtlCol="0">
            <a:spAutoFit/>
          </a:bodyPr>
          <a:lstStyle/>
          <a:p>
            <a:pPr marL="14488">
              <a:spcBef>
                <a:spcPts val="114"/>
              </a:spcBef>
            </a:pPr>
            <a:r>
              <a:rPr sz="4600" i="1" dirty="0">
                <a:solidFill>
                  <a:srgbClr val="FFFFFF"/>
                </a:solidFill>
                <a:latin typeface="TeX Gyre Bonum"/>
                <a:cs typeface="TeX Gyre Bonum"/>
              </a:rPr>
              <a:t>Calangute</a:t>
            </a:r>
            <a:r>
              <a:rPr sz="4600" i="1" spc="-74" dirty="0">
                <a:solidFill>
                  <a:srgbClr val="FFFFFF"/>
                </a:solidFill>
                <a:latin typeface="TeX Gyre Bonum"/>
                <a:cs typeface="TeX Gyre Bonum"/>
              </a:rPr>
              <a:t> </a:t>
            </a:r>
            <a:r>
              <a:rPr sz="4600" i="1" spc="-6" dirty="0">
                <a:solidFill>
                  <a:srgbClr val="FFFFFF"/>
                </a:solidFill>
                <a:latin typeface="TeX Gyre Bonum"/>
                <a:cs typeface="TeX Gyre Bonum"/>
              </a:rPr>
              <a:t>Beach</a:t>
            </a:r>
            <a:endParaRPr sz="4600">
              <a:latin typeface="TeX Gyre Bonum"/>
              <a:cs typeface="TeX Gyre Bonum"/>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4670" y="302867"/>
            <a:ext cx="9624060" cy="1434473"/>
          </a:xfrm>
          <a:prstGeom prst="rect">
            <a:avLst/>
          </a:prstGeom>
        </p:spPr>
        <p:txBody>
          <a:bodyPr vert="horz" wrap="square" lIns="0" tIns="132566" rIns="0" bIns="0" rtlCol="0">
            <a:spAutoFit/>
          </a:bodyPr>
          <a:lstStyle/>
          <a:p>
            <a:pPr marL="33322" marR="5795" algn="just">
              <a:lnSpc>
                <a:spcPct val="101899"/>
              </a:lnSpc>
              <a:spcBef>
                <a:spcPts val="40"/>
              </a:spcBef>
            </a:pPr>
            <a:r>
              <a:rPr sz="2800" b="1" spc="-11" dirty="0">
                <a:solidFill>
                  <a:srgbClr val="000000"/>
                </a:solidFill>
                <a:latin typeface="Bookman Uralic"/>
                <a:cs typeface="Bookman Uralic"/>
              </a:rPr>
              <a:t>Location: </a:t>
            </a:r>
            <a:r>
              <a:rPr sz="2800" b="1" dirty="0"/>
              <a:t>16 kilometers </a:t>
            </a:r>
            <a:r>
              <a:rPr sz="2800" b="1" spc="-6" dirty="0"/>
              <a:t>from the </a:t>
            </a:r>
            <a:r>
              <a:rPr sz="2800" b="1" dirty="0"/>
              <a:t>capital city, </a:t>
            </a:r>
            <a:r>
              <a:rPr sz="2800" b="1" spc="-6" dirty="0"/>
              <a:t>Panaji  </a:t>
            </a:r>
            <a:r>
              <a:rPr sz="2800" b="1" spc="-11" dirty="0">
                <a:solidFill>
                  <a:srgbClr val="000000"/>
                </a:solidFill>
                <a:latin typeface="Bookman Uralic"/>
                <a:cs typeface="Bookman Uralic"/>
              </a:rPr>
              <a:t>Highlights: </a:t>
            </a:r>
            <a:r>
              <a:rPr sz="2800" b="1" spc="-6" dirty="0"/>
              <a:t>Known as the "Queen of Beaches" due</a:t>
            </a:r>
            <a:r>
              <a:rPr sz="2800" b="1" spc="-103" dirty="0"/>
              <a:t> </a:t>
            </a:r>
            <a:r>
              <a:rPr sz="2800" b="1" dirty="0"/>
              <a:t>to  its increased</a:t>
            </a:r>
            <a:r>
              <a:rPr sz="2800" b="1" spc="-11" dirty="0"/>
              <a:t> </a:t>
            </a:r>
            <a:r>
              <a:rPr sz="2800" b="1" spc="-6" dirty="0"/>
              <a:t>popularity</a:t>
            </a:r>
            <a:endParaRPr sz="2800" b="1">
              <a:latin typeface="Bookman Uralic"/>
              <a:cs typeface="Bookman Uralic"/>
            </a:endParaRPr>
          </a:p>
        </p:txBody>
      </p:sp>
      <p:sp>
        <p:nvSpPr>
          <p:cNvPr id="3" name="object 3"/>
          <p:cNvSpPr txBox="1"/>
          <p:nvPr/>
        </p:nvSpPr>
        <p:spPr>
          <a:xfrm>
            <a:off x="622296" y="1998553"/>
            <a:ext cx="9401281" cy="4933847"/>
          </a:xfrm>
          <a:prstGeom prst="rect">
            <a:avLst/>
          </a:prstGeom>
        </p:spPr>
        <p:txBody>
          <a:bodyPr vert="horz" wrap="square" lIns="0" tIns="31873" rIns="0" bIns="0" rtlCol="0">
            <a:spAutoFit/>
          </a:bodyPr>
          <a:lstStyle/>
          <a:p>
            <a:pPr marL="405668" marR="5795" indent="-391180" algn="just">
              <a:lnSpc>
                <a:spcPts val="3251"/>
              </a:lnSpc>
              <a:spcBef>
                <a:spcPts val="25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Calangute </a:t>
            </a:r>
            <a:r>
              <a:rPr sz="2400" b="1" dirty="0">
                <a:solidFill>
                  <a:srgbClr val="0033CC"/>
                </a:solidFill>
                <a:latin typeface="TeXGyrePagella"/>
                <a:cs typeface="TeXGyrePagella"/>
              </a:rPr>
              <a:t>beach </a:t>
            </a:r>
            <a:r>
              <a:rPr sz="2400" b="1" spc="-6" dirty="0">
                <a:solidFill>
                  <a:srgbClr val="0033CC"/>
                </a:solidFill>
                <a:latin typeface="TeXGyrePagella"/>
                <a:cs typeface="TeXGyrePagella"/>
              </a:rPr>
              <a:t>of Goa </a:t>
            </a:r>
            <a:r>
              <a:rPr sz="2400" b="1" dirty="0">
                <a:solidFill>
                  <a:srgbClr val="0033CC"/>
                </a:solidFill>
                <a:latin typeface="TeXGyrePagella"/>
                <a:cs typeface="TeXGyrePagella"/>
              </a:rPr>
              <a:t>is </a:t>
            </a:r>
            <a:r>
              <a:rPr sz="2400" b="1" spc="-6" dirty="0">
                <a:solidFill>
                  <a:srgbClr val="0033CC"/>
                </a:solidFill>
                <a:latin typeface="TeXGyrePagella"/>
                <a:cs typeface="TeXGyrePagella"/>
              </a:rPr>
              <a:t>known </a:t>
            </a:r>
            <a:r>
              <a:rPr sz="2400" b="1" spc="6" dirty="0">
                <a:solidFill>
                  <a:srgbClr val="0033CC"/>
                </a:solidFill>
                <a:latin typeface="TeXGyrePagella"/>
                <a:cs typeface="TeXGyrePagella"/>
              </a:rPr>
              <a:t>to </a:t>
            </a:r>
            <a:r>
              <a:rPr sz="2400" b="1" spc="-11" dirty="0">
                <a:solidFill>
                  <a:srgbClr val="0033CC"/>
                </a:solidFill>
                <a:latin typeface="TeXGyrePagella"/>
                <a:cs typeface="TeXGyrePagella"/>
              </a:rPr>
              <a:t>be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busiest  </a:t>
            </a:r>
            <a:r>
              <a:rPr sz="2400" b="1" spc="-6" dirty="0">
                <a:solidFill>
                  <a:srgbClr val="0033CC"/>
                </a:solidFill>
                <a:latin typeface="TeXGyrePagella"/>
                <a:cs typeface="TeXGyrePagella"/>
              </a:rPr>
              <a:t>and the </a:t>
            </a:r>
            <a:r>
              <a:rPr sz="2400" b="1" dirty="0">
                <a:solidFill>
                  <a:srgbClr val="0033CC"/>
                </a:solidFill>
                <a:latin typeface="TeXGyrePagella"/>
                <a:cs typeface="TeXGyrePagella"/>
              </a:rPr>
              <a:t>most commercialized</a:t>
            </a:r>
            <a:r>
              <a:rPr sz="2400" b="1" spc="6" dirty="0">
                <a:solidFill>
                  <a:srgbClr val="0033CC"/>
                </a:solidFill>
                <a:latin typeface="TeXGyrePagella"/>
                <a:cs typeface="TeXGyrePagella"/>
              </a:rPr>
              <a:t> </a:t>
            </a:r>
            <a:r>
              <a:rPr sz="2400" b="1" spc="-6" dirty="0">
                <a:solidFill>
                  <a:srgbClr val="0033CC"/>
                </a:solidFill>
                <a:latin typeface="TeXGyrePagella"/>
                <a:cs typeface="TeXGyrePagella"/>
              </a:rPr>
              <a:t>beach.</a:t>
            </a:r>
            <a:endParaRPr sz="2400">
              <a:latin typeface="TeXGyrePagella"/>
              <a:cs typeface="TeXGyrePagella"/>
            </a:endParaRPr>
          </a:p>
          <a:p>
            <a:pPr marL="405668" marR="529541" indent="-391180" algn="just">
              <a:lnSpc>
                <a:spcPts val="3240"/>
              </a:lnSpc>
              <a:spcBef>
                <a:spcPts val="713"/>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This beach is </a:t>
            </a:r>
            <a:r>
              <a:rPr sz="2400" b="1" dirty="0">
                <a:solidFill>
                  <a:srgbClr val="0033CC"/>
                </a:solidFill>
                <a:latin typeface="TeXGyrePagella"/>
                <a:cs typeface="TeXGyrePagella"/>
              </a:rPr>
              <a:t>a </a:t>
            </a:r>
            <a:r>
              <a:rPr sz="2400" b="1" spc="-6" dirty="0">
                <a:solidFill>
                  <a:srgbClr val="0033CC"/>
                </a:solidFill>
                <a:latin typeface="TeXGyrePagella"/>
                <a:cs typeface="TeXGyrePagella"/>
              </a:rPr>
              <a:t>favorite among </a:t>
            </a:r>
            <a:r>
              <a:rPr sz="2400" b="1" dirty="0">
                <a:solidFill>
                  <a:srgbClr val="0033CC"/>
                </a:solidFill>
                <a:latin typeface="TeXGyrePagella"/>
                <a:cs typeface="TeXGyrePagella"/>
              </a:rPr>
              <a:t>tourists </a:t>
            </a:r>
            <a:r>
              <a:rPr sz="2400" b="1" spc="-6" dirty="0">
                <a:solidFill>
                  <a:srgbClr val="0033CC"/>
                </a:solidFill>
                <a:latin typeface="TeXGyrePagella"/>
                <a:cs typeface="TeXGyrePagella"/>
              </a:rPr>
              <a:t>who come </a:t>
            </a:r>
            <a:r>
              <a:rPr sz="2400" b="1" spc="6" dirty="0">
                <a:solidFill>
                  <a:srgbClr val="0033CC"/>
                </a:solidFill>
                <a:latin typeface="TeXGyrePagella"/>
                <a:cs typeface="TeXGyrePagella"/>
              </a:rPr>
              <a:t>to  </a:t>
            </a:r>
            <a:r>
              <a:rPr sz="2400" b="1" spc="-6" dirty="0">
                <a:solidFill>
                  <a:srgbClr val="0033CC"/>
                </a:solidFill>
                <a:latin typeface="TeXGyrePagella"/>
                <a:cs typeface="TeXGyrePagella"/>
              </a:rPr>
              <a:t>India </a:t>
            </a:r>
            <a:r>
              <a:rPr sz="2400" b="1" dirty="0">
                <a:solidFill>
                  <a:srgbClr val="0033CC"/>
                </a:solidFill>
                <a:latin typeface="TeXGyrePagella"/>
                <a:cs typeface="TeXGyrePagella"/>
              </a:rPr>
              <a:t>to visit this paradise called</a:t>
            </a:r>
            <a:r>
              <a:rPr sz="2400" b="1" spc="-11" dirty="0">
                <a:solidFill>
                  <a:srgbClr val="0033CC"/>
                </a:solidFill>
                <a:latin typeface="TeXGyrePagella"/>
                <a:cs typeface="TeXGyrePagella"/>
              </a:rPr>
              <a:t> </a:t>
            </a:r>
            <a:r>
              <a:rPr sz="2400" b="1" dirty="0">
                <a:solidFill>
                  <a:srgbClr val="0033CC"/>
                </a:solidFill>
                <a:latin typeface="TeXGyrePagella"/>
                <a:cs typeface="TeXGyrePagella"/>
              </a:rPr>
              <a:t>Goa.</a:t>
            </a:r>
            <a:endParaRPr sz="2400">
              <a:latin typeface="TeXGyrePagella"/>
              <a:cs typeface="TeXGyrePagella"/>
            </a:endParaRPr>
          </a:p>
          <a:p>
            <a:pPr marL="405668" marR="262959" indent="-391180" algn="just">
              <a:lnSpc>
                <a:spcPct val="99000"/>
              </a:lnSpc>
              <a:spcBef>
                <a:spcPts val="605"/>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Calangute </a:t>
            </a:r>
            <a:r>
              <a:rPr sz="2400" b="1" dirty="0">
                <a:solidFill>
                  <a:srgbClr val="0033CC"/>
                </a:solidFill>
                <a:latin typeface="TeXGyrePagella"/>
                <a:cs typeface="TeXGyrePagella"/>
              </a:rPr>
              <a:t>beach was discovered </a:t>
            </a:r>
            <a:r>
              <a:rPr sz="2400" b="1" spc="-6" dirty="0">
                <a:solidFill>
                  <a:srgbClr val="0033CC"/>
                </a:solidFill>
                <a:latin typeface="TeXGyrePagella"/>
                <a:cs typeface="TeXGyrePagella"/>
              </a:rPr>
              <a:t>by the hippies  who </a:t>
            </a:r>
            <a:r>
              <a:rPr sz="2400" b="1" dirty="0">
                <a:solidFill>
                  <a:srgbClr val="0033CC"/>
                </a:solidFill>
                <a:latin typeface="TeXGyrePagella"/>
                <a:cs typeface="TeXGyrePagella"/>
              </a:rPr>
              <a:t>came here </a:t>
            </a:r>
            <a:r>
              <a:rPr sz="2400" b="1" spc="-6" dirty="0">
                <a:solidFill>
                  <a:srgbClr val="0033CC"/>
                </a:solidFill>
                <a:latin typeface="TeXGyrePagella"/>
                <a:cs typeface="TeXGyrePagella"/>
              </a:rPr>
              <a:t>during the 1960's </a:t>
            </a:r>
            <a:r>
              <a:rPr sz="2400" b="1" dirty="0">
                <a:solidFill>
                  <a:srgbClr val="0033CC"/>
                </a:solidFill>
                <a:latin typeface="TeXGyrePagella"/>
                <a:cs typeface="TeXGyrePagella"/>
              </a:rPr>
              <a:t>and </a:t>
            </a:r>
            <a:r>
              <a:rPr sz="2400" b="1" spc="-6" dirty="0">
                <a:solidFill>
                  <a:srgbClr val="0033CC"/>
                </a:solidFill>
                <a:latin typeface="TeXGyrePagella"/>
                <a:cs typeface="TeXGyrePagella"/>
              </a:rPr>
              <a:t>made </a:t>
            </a:r>
            <a:r>
              <a:rPr sz="2400" b="1" dirty="0">
                <a:solidFill>
                  <a:srgbClr val="0033CC"/>
                </a:solidFill>
                <a:latin typeface="TeXGyrePagella"/>
                <a:cs typeface="TeXGyrePagella"/>
              </a:rPr>
              <a:t>this </a:t>
            </a:r>
            <a:r>
              <a:rPr sz="2400" b="1" spc="-6" dirty="0">
                <a:solidFill>
                  <a:srgbClr val="0033CC"/>
                </a:solidFill>
                <a:latin typeface="TeXGyrePagella"/>
                <a:cs typeface="TeXGyrePagella"/>
              </a:rPr>
              <a:t>beach  </a:t>
            </a:r>
            <a:r>
              <a:rPr sz="2400" b="1" dirty="0">
                <a:solidFill>
                  <a:srgbClr val="0033CC"/>
                </a:solidFill>
                <a:latin typeface="TeXGyrePagella"/>
                <a:cs typeface="TeXGyrePagella"/>
              </a:rPr>
              <a:t>their </a:t>
            </a:r>
            <a:r>
              <a:rPr sz="2400" b="1" spc="-6" dirty="0">
                <a:solidFill>
                  <a:srgbClr val="0033CC"/>
                </a:solidFill>
                <a:latin typeface="TeXGyrePagella"/>
                <a:cs typeface="TeXGyrePagella"/>
              </a:rPr>
              <a:t>favorite</a:t>
            </a:r>
            <a:r>
              <a:rPr sz="2400" b="1" dirty="0">
                <a:solidFill>
                  <a:srgbClr val="0033CC"/>
                </a:solidFill>
                <a:latin typeface="TeXGyrePagella"/>
                <a:cs typeface="TeXGyrePagella"/>
              </a:rPr>
              <a:t> </a:t>
            </a:r>
            <a:r>
              <a:rPr sz="2400" b="1" spc="-6" dirty="0">
                <a:solidFill>
                  <a:srgbClr val="0033CC"/>
                </a:solidFill>
                <a:latin typeface="TeXGyrePagella"/>
                <a:cs typeface="TeXGyrePagella"/>
              </a:rPr>
              <a:t>hideout.</a:t>
            </a:r>
            <a:endParaRPr sz="2400">
              <a:latin typeface="TeXGyrePagella"/>
              <a:cs typeface="TeXGyrePagella"/>
            </a:endParaRPr>
          </a:p>
          <a:p>
            <a:pPr marL="405668" marR="398424" indent="-391180" algn="just">
              <a:lnSpc>
                <a:spcPts val="3240"/>
              </a:lnSpc>
              <a:spcBef>
                <a:spcPts val="821"/>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Calangute </a:t>
            </a:r>
            <a:r>
              <a:rPr sz="2400" b="1" dirty="0">
                <a:solidFill>
                  <a:srgbClr val="0033CC"/>
                </a:solidFill>
                <a:latin typeface="TeXGyrePagella"/>
                <a:cs typeface="TeXGyrePagella"/>
              </a:rPr>
              <a:t>beach was </a:t>
            </a:r>
            <a:r>
              <a:rPr sz="2400" b="1" spc="-6" dirty="0">
                <a:solidFill>
                  <a:srgbClr val="0033CC"/>
                </a:solidFill>
                <a:latin typeface="TeXGyrePagella"/>
                <a:cs typeface="TeXGyrePagella"/>
              </a:rPr>
              <a:t>known as "kolli gutti" </a:t>
            </a:r>
            <a:r>
              <a:rPr sz="2400" b="1" dirty="0">
                <a:solidFill>
                  <a:srgbClr val="0033CC"/>
                </a:solidFill>
                <a:latin typeface="TeXGyrePagella"/>
                <a:cs typeface="TeXGyrePagella"/>
              </a:rPr>
              <a:t>in  local </a:t>
            </a:r>
            <a:r>
              <a:rPr sz="2400" b="1" spc="-6" dirty="0">
                <a:solidFill>
                  <a:srgbClr val="0033CC"/>
                </a:solidFill>
                <a:latin typeface="TeXGyrePagella"/>
                <a:cs typeface="TeXGyrePagella"/>
              </a:rPr>
              <a:t>language </a:t>
            </a:r>
            <a:r>
              <a:rPr sz="2400" b="1" dirty="0">
                <a:solidFill>
                  <a:srgbClr val="0033CC"/>
                </a:solidFill>
                <a:latin typeface="TeXGyrePagella"/>
                <a:cs typeface="TeXGyrePagella"/>
              </a:rPr>
              <a:t>which </a:t>
            </a:r>
            <a:r>
              <a:rPr sz="2400" b="1" spc="-6" dirty="0">
                <a:solidFill>
                  <a:srgbClr val="0033CC"/>
                </a:solidFill>
                <a:latin typeface="TeXGyrePagella"/>
                <a:cs typeface="TeXGyrePagella"/>
              </a:rPr>
              <a:t>means "land </a:t>
            </a:r>
            <a:r>
              <a:rPr sz="2400" b="1" dirty="0">
                <a:solidFill>
                  <a:srgbClr val="0033CC"/>
                </a:solidFill>
                <a:latin typeface="TeXGyrePagella"/>
                <a:cs typeface="TeXGyrePagella"/>
              </a:rPr>
              <a:t>of </a:t>
            </a:r>
            <a:r>
              <a:rPr sz="2400" b="1" spc="-6" dirty="0">
                <a:solidFill>
                  <a:srgbClr val="0033CC"/>
                </a:solidFill>
                <a:latin typeface="TeXGyrePagella"/>
                <a:cs typeface="TeXGyrePagella"/>
              </a:rPr>
              <a:t>the</a:t>
            </a:r>
            <a:r>
              <a:rPr sz="2400" b="1" spc="46" dirty="0">
                <a:solidFill>
                  <a:srgbClr val="0033CC"/>
                </a:solidFill>
                <a:latin typeface="TeXGyrePagella"/>
                <a:cs typeface="TeXGyrePagella"/>
              </a:rPr>
              <a:t> </a:t>
            </a:r>
            <a:r>
              <a:rPr sz="2400" b="1" spc="-6" dirty="0">
                <a:solidFill>
                  <a:srgbClr val="0033CC"/>
                </a:solidFill>
                <a:latin typeface="TeXGyrePagella"/>
                <a:cs typeface="TeXGyrePagella"/>
              </a:rPr>
              <a:t>fishermen".</a:t>
            </a:r>
            <a:endParaRPr sz="2400">
              <a:latin typeface="TeXGyrePagella"/>
              <a:cs typeface="TeXGyrePagella"/>
            </a:endParaRPr>
          </a:p>
          <a:p>
            <a:pPr marL="405668" marR="763526" indent="-391180" algn="just">
              <a:lnSpc>
                <a:spcPts val="3240"/>
              </a:lnSpc>
              <a:spcBef>
                <a:spcPts val="719"/>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Due </a:t>
            </a:r>
            <a:r>
              <a:rPr sz="2400" b="1" spc="6" dirty="0">
                <a:solidFill>
                  <a:srgbClr val="0033CC"/>
                </a:solidFill>
                <a:latin typeface="TeXGyrePagella"/>
                <a:cs typeface="TeXGyrePagella"/>
              </a:rPr>
              <a:t>to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Portugal </a:t>
            </a:r>
            <a:r>
              <a:rPr sz="2400" b="1" dirty="0">
                <a:solidFill>
                  <a:srgbClr val="0033CC"/>
                </a:solidFill>
                <a:latin typeface="TeXGyrePagella"/>
                <a:cs typeface="TeXGyrePagella"/>
              </a:rPr>
              <a:t>rule the </a:t>
            </a:r>
            <a:r>
              <a:rPr sz="2400" b="1" spc="-6" dirty="0">
                <a:solidFill>
                  <a:srgbClr val="0033CC"/>
                </a:solidFill>
                <a:latin typeface="TeXGyrePagella"/>
                <a:cs typeface="TeXGyrePagella"/>
              </a:rPr>
              <a:t>name </a:t>
            </a:r>
            <a:r>
              <a:rPr sz="2400" b="1" spc="-11" dirty="0">
                <a:solidFill>
                  <a:srgbClr val="0033CC"/>
                </a:solidFill>
                <a:latin typeface="TeXGyrePagella"/>
                <a:cs typeface="TeXGyrePagella"/>
              </a:rPr>
              <a:t>got </a:t>
            </a:r>
            <a:r>
              <a:rPr sz="2400" b="1" spc="-6" dirty="0">
                <a:solidFill>
                  <a:srgbClr val="0033CC"/>
                </a:solidFill>
                <a:latin typeface="TeXGyrePagella"/>
                <a:cs typeface="TeXGyrePagella"/>
              </a:rPr>
              <a:t>corrupted </a:t>
            </a:r>
            <a:r>
              <a:rPr sz="2400" b="1" spc="6" dirty="0">
                <a:solidFill>
                  <a:srgbClr val="0033CC"/>
                </a:solidFill>
                <a:latin typeface="TeXGyrePagella"/>
                <a:cs typeface="TeXGyrePagella"/>
              </a:rPr>
              <a:t>to  </a:t>
            </a:r>
            <a:r>
              <a:rPr sz="2400" b="1" spc="-6" dirty="0">
                <a:solidFill>
                  <a:srgbClr val="0033CC"/>
                </a:solidFill>
                <a:latin typeface="TeXGyrePagella"/>
                <a:cs typeface="TeXGyrePagella"/>
              </a:rPr>
              <a:t>Calangute.</a:t>
            </a:r>
            <a:endParaRPr sz="2400">
              <a:latin typeface="TeXGyrePagella"/>
              <a:cs typeface="TeXGyrePagell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6" y="717070"/>
            <a:ext cx="9399796" cy="2841158"/>
          </a:xfrm>
          <a:prstGeom prst="rect">
            <a:avLst/>
          </a:prstGeom>
        </p:spPr>
        <p:txBody>
          <a:bodyPr vert="horz" wrap="square" lIns="0" tIns="31873" rIns="0" bIns="0" rtlCol="0">
            <a:spAutoFit/>
          </a:bodyPr>
          <a:lstStyle/>
          <a:p>
            <a:pPr marL="405668" marR="210078" indent="-391180" algn="just">
              <a:lnSpc>
                <a:spcPts val="3251"/>
              </a:lnSpc>
              <a:spcBef>
                <a:spcPts val="250"/>
              </a:spcBef>
              <a:buFont typeface="Trebuchet MS"/>
              <a:buChar char="•"/>
              <a:tabLst>
                <a:tab pos="405668" algn="l"/>
              </a:tabLst>
            </a:pPr>
            <a:r>
              <a:rPr sz="2400" b="1" spc="-6" dirty="0">
                <a:solidFill>
                  <a:srgbClr val="0033CC"/>
                </a:solidFill>
                <a:latin typeface="TeXGyrePagella"/>
                <a:cs typeface="TeXGyrePagella"/>
              </a:rPr>
              <a:t>The beach </a:t>
            </a:r>
            <a:r>
              <a:rPr sz="2400" b="1" dirty="0">
                <a:solidFill>
                  <a:srgbClr val="0033CC"/>
                </a:solidFill>
                <a:latin typeface="TeXGyrePagella"/>
                <a:cs typeface="TeXGyrePagella"/>
              </a:rPr>
              <a:t>is lined with local </a:t>
            </a:r>
            <a:r>
              <a:rPr sz="2400" b="1" spc="-6" dirty="0">
                <a:solidFill>
                  <a:srgbClr val="0033CC"/>
                </a:solidFill>
                <a:latin typeface="TeXGyrePagella"/>
                <a:cs typeface="TeXGyrePagella"/>
              </a:rPr>
              <a:t>shops </a:t>
            </a:r>
            <a:r>
              <a:rPr sz="2400" b="1" dirty="0">
                <a:solidFill>
                  <a:srgbClr val="0033CC"/>
                </a:solidFill>
                <a:latin typeface="TeXGyrePagella"/>
                <a:cs typeface="TeXGyrePagella"/>
              </a:rPr>
              <a:t>and stalls that sell  </a:t>
            </a:r>
            <a:r>
              <a:rPr sz="2400" b="1" spc="-6" dirty="0">
                <a:solidFill>
                  <a:srgbClr val="0033CC"/>
                </a:solidFill>
                <a:latin typeface="TeXGyrePagella"/>
                <a:cs typeface="TeXGyrePagella"/>
              </a:rPr>
              <a:t>everything </a:t>
            </a:r>
            <a:r>
              <a:rPr sz="2400" b="1" dirty="0">
                <a:solidFill>
                  <a:srgbClr val="0033CC"/>
                </a:solidFill>
                <a:latin typeface="TeXGyrePagella"/>
                <a:cs typeface="TeXGyrePagella"/>
              </a:rPr>
              <a:t>like trinkets, </a:t>
            </a:r>
            <a:r>
              <a:rPr sz="2400" b="1" spc="-6" dirty="0">
                <a:solidFill>
                  <a:srgbClr val="0033CC"/>
                </a:solidFill>
                <a:latin typeface="TeXGyrePagella"/>
                <a:cs typeface="TeXGyrePagella"/>
              </a:rPr>
              <a:t>souvenirs, beach </a:t>
            </a:r>
            <a:r>
              <a:rPr sz="2400" b="1" dirty="0">
                <a:solidFill>
                  <a:srgbClr val="0033CC"/>
                </a:solidFill>
                <a:latin typeface="TeXGyrePagella"/>
                <a:cs typeface="TeXGyrePagella"/>
              </a:rPr>
              <a:t>wear, </a:t>
            </a:r>
            <a:r>
              <a:rPr sz="2400" b="1" spc="-6" dirty="0">
                <a:solidFill>
                  <a:srgbClr val="0033CC"/>
                </a:solidFill>
                <a:latin typeface="TeXGyrePagella"/>
                <a:cs typeface="TeXGyrePagella"/>
              </a:rPr>
              <a:t>exotic  beach </a:t>
            </a:r>
            <a:r>
              <a:rPr sz="2400" b="1" dirty="0">
                <a:solidFill>
                  <a:srgbClr val="0033CC"/>
                </a:solidFill>
                <a:latin typeface="TeXGyrePagella"/>
                <a:cs typeface="TeXGyrePagella"/>
              </a:rPr>
              <a:t>stuff, handicrafts,</a:t>
            </a:r>
            <a:r>
              <a:rPr sz="2400" b="1" spc="-11" dirty="0">
                <a:solidFill>
                  <a:srgbClr val="0033CC"/>
                </a:solidFill>
                <a:latin typeface="TeXGyrePagella"/>
                <a:cs typeface="TeXGyrePagella"/>
              </a:rPr>
              <a:t> </a:t>
            </a:r>
            <a:r>
              <a:rPr sz="2400" b="1" dirty="0">
                <a:solidFill>
                  <a:srgbClr val="0033CC"/>
                </a:solidFill>
                <a:latin typeface="TeXGyrePagella"/>
                <a:cs typeface="TeXGyrePagella"/>
              </a:rPr>
              <a:t>etc.</a:t>
            </a:r>
            <a:endParaRPr sz="2400">
              <a:latin typeface="TeXGyrePagella"/>
              <a:cs typeface="TeXGyrePagella"/>
            </a:endParaRPr>
          </a:p>
          <a:p>
            <a:pPr marL="405668" marR="5795" indent="-391180" algn="just">
              <a:lnSpc>
                <a:spcPct val="99100"/>
              </a:lnSpc>
              <a:spcBef>
                <a:spcPts val="599"/>
              </a:spcBef>
              <a:buClr>
                <a:srgbClr val="000000"/>
              </a:buClr>
              <a:buFont typeface="Trebuchet MS"/>
              <a:buChar char="•"/>
              <a:tabLst>
                <a:tab pos="405668" algn="l"/>
              </a:tabLst>
            </a:pPr>
            <a:r>
              <a:rPr sz="2400" b="1" spc="-6" dirty="0">
                <a:solidFill>
                  <a:srgbClr val="0033CC"/>
                </a:solidFill>
                <a:latin typeface="TeXGyrePagella"/>
                <a:cs typeface="TeXGyrePagella"/>
              </a:rPr>
              <a:t>The handicrafts </a:t>
            </a:r>
            <a:r>
              <a:rPr sz="2400" b="1" dirty="0">
                <a:solidFill>
                  <a:srgbClr val="0033CC"/>
                </a:solidFill>
                <a:latin typeface="TeXGyrePagella"/>
                <a:cs typeface="TeXGyrePagella"/>
              </a:rPr>
              <a:t>sold </a:t>
            </a:r>
            <a:r>
              <a:rPr sz="2400" b="1" spc="-6" dirty="0">
                <a:solidFill>
                  <a:srgbClr val="0033CC"/>
                </a:solidFill>
                <a:latin typeface="TeXGyrePagella"/>
                <a:cs typeface="TeXGyrePagella"/>
              </a:rPr>
              <a:t>over </a:t>
            </a:r>
            <a:r>
              <a:rPr sz="2400" b="1" dirty="0">
                <a:solidFill>
                  <a:srgbClr val="0033CC"/>
                </a:solidFill>
                <a:latin typeface="TeXGyrePagella"/>
                <a:cs typeface="TeXGyrePagella"/>
              </a:rPr>
              <a:t>here are </a:t>
            </a:r>
            <a:r>
              <a:rPr sz="2400" b="1" spc="-6" dirty="0">
                <a:solidFill>
                  <a:srgbClr val="0033CC"/>
                </a:solidFill>
                <a:latin typeface="TeXGyrePagella"/>
                <a:cs typeface="TeXGyrePagella"/>
              </a:rPr>
              <a:t>usually </a:t>
            </a:r>
            <a:r>
              <a:rPr sz="2400" b="1" dirty="0">
                <a:solidFill>
                  <a:srgbClr val="0033CC"/>
                </a:solidFill>
                <a:latin typeface="TeXGyrePagella"/>
                <a:cs typeface="TeXGyrePagella"/>
              </a:rPr>
              <a:t>from </a:t>
            </a:r>
            <a:r>
              <a:rPr sz="2400" b="1" spc="-6" dirty="0">
                <a:solidFill>
                  <a:srgbClr val="0033CC"/>
                </a:solidFill>
                <a:latin typeface="TeXGyrePagella"/>
                <a:cs typeface="TeXGyrePagella"/>
              </a:rPr>
              <a:t>nearby  </a:t>
            </a:r>
            <a:r>
              <a:rPr sz="2400" b="1" dirty="0">
                <a:solidFill>
                  <a:srgbClr val="0033CC"/>
                </a:solidFill>
                <a:latin typeface="TeXGyrePagella"/>
                <a:cs typeface="TeXGyrePagella"/>
              </a:rPr>
              <a:t>states like </a:t>
            </a:r>
            <a:r>
              <a:rPr sz="2400" b="1" spc="-6" dirty="0">
                <a:solidFill>
                  <a:srgbClr val="0033CC"/>
                </a:solidFill>
                <a:latin typeface="TeXGyrePagella"/>
                <a:cs typeface="TeXGyrePagella"/>
              </a:rPr>
              <a:t>Karnataka, </a:t>
            </a:r>
            <a:r>
              <a:rPr sz="2400" b="1" dirty="0">
                <a:solidFill>
                  <a:srgbClr val="0033CC"/>
                </a:solidFill>
                <a:latin typeface="TeXGyrePagella"/>
                <a:cs typeface="TeXGyrePagella"/>
              </a:rPr>
              <a:t>Gujarat, </a:t>
            </a:r>
            <a:r>
              <a:rPr sz="2400" b="1" spc="-6" dirty="0">
                <a:solidFill>
                  <a:srgbClr val="0033CC"/>
                </a:solidFill>
                <a:latin typeface="TeXGyrePagella"/>
                <a:cs typeface="TeXGyrePagella"/>
              </a:rPr>
              <a:t>Rajasthan, </a:t>
            </a:r>
            <a:r>
              <a:rPr sz="2400" b="1" dirty="0">
                <a:solidFill>
                  <a:srgbClr val="0033CC"/>
                </a:solidFill>
                <a:latin typeface="TeXGyrePagella"/>
                <a:cs typeface="TeXGyrePagella"/>
              </a:rPr>
              <a:t>Maharashtra,  etc. </a:t>
            </a:r>
            <a:r>
              <a:rPr sz="2400" b="1" spc="-6" dirty="0">
                <a:solidFill>
                  <a:srgbClr val="0033CC"/>
                </a:solidFill>
                <a:latin typeface="TeXGyrePagella"/>
                <a:cs typeface="TeXGyrePagella"/>
              </a:rPr>
              <a:t>So </a:t>
            </a:r>
            <a:r>
              <a:rPr sz="2400" b="1" spc="-11" dirty="0">
                <a:solidFill>
                  <a:srgbClr val="0033CC"/>
                </a:solidFill>
                <a:latin typeface="TeXGyrePagella"/>
                <a:cs typeface="TeXGyrePagella"/>
              </a:rPr>
              <a:t>you </a:t>
            </a:r>
            <a:r>
              <a:rPr sz="2400" b="1" dirty="0">
                <a:solidFill>
                  <a:srgbClr val="0033CC"/>
                </a:solidFill>
                <a:latin typeface="TeXGyrePagella"/>
                <a:cs typeface="TeXGyrePagella"/>
              </a:rPr>
              <a:t>can expect to </a:t>
            </a:r>
            <a:r>
              <a:rPr sz="2400" b="1" spc="-6" dirty="0">
                <a:solidFill>
                  <a:srgbClr val="0033CC"/>
                </a:solidFill>
                <a:latin typeface="TeXGyrePagella"/>
                <a:cs typeface="TeXGyrePagella"/>
              </a:rPr>
              <a:t>find </a:t>
            </a:r>
            <a:r>
              <a:rPr sz="2400" b="1" dirty="0">
                <a:solidFill>
                  <a:srgbClr val="0033CC"/>
                </a:solidFill>
                <a:latin typeface="TeXGyrePagella"/>
                <a:cs typeface="TeXGyrePagella"/>
              </a:rPr>
              <a:t>some </a:t>
            </a:r>
            <a:r>
              <a:rPr sz="2400" b="1" spc="-6" dirty="0">
                <a:solidFill>
                  <a:srgbClr val="0033CC"/>
                </a:solidFill>
                <a:latin typeface="TeXGyrePagella"/>
                <a:cs typeface="TeXGyrePagella"/>
              </a:rPr>
              <a:t>good </a:t>
            </a:r>
            <a:r>
              <a:rPr sz="2400" b="1" dirty="0">
                <a:solidFill>
                  <a:srgbClr val="0033CC"/>
                </a:solidFill>
                <a:latin typeface="TeXGyrePagella"/>
                <a:cs typeface="TeXGyrePagella"/>
              </a:rPr>
              <a:t>ethnic stuff in  the stalls </a:t>
            </a:r>
            <a:r>
              <a:rPr sz="2400" b="1" spc="-6" dirty="0">
                <a:solidFill>
                  <a:srgbClr val="0033CC"/>
                </a:solidFill>
                <a:latin typeface="TeXGyrePagella"/>
                <a:cs typeface="TeXGyrePagella"/>
              </a:rPr>
              <a:t>of the Calangute</a:t>
            </a:r>
            <a:r>
              <a:rPr sz="2400" b="1" spc="6" dirty="0">
                <a:solidFill>
                  <a:srgbClr val="0033CC"/>
                </a:solidFill>
                <a:latin typeface="TeXGyrePagella"/>
                <a:cs typeface="TeXGyrePagella"/>
              </a:rPr>
              <a:t> </a:t>
            </a:r>
            <a:r>
              <a:rPr sz="2400" b="1" spc="-6" dirty="0">
                <a:solidFill>
                  <a:srgbClr val="0033CC"/>
                </a:solidFill>
                <a:latin typeface="TeXGyrePagella"/>
                <a:cs typeface="TeXGyrePagella"/>
              </a:rPr>
              <a:t>beach.</a:t>
            </a:r>
            <a:endParaRPr sz="2400">
              <a:latin typeface="TeXGyrePagella"/>
              <a:cs typeface="TeXGyrePagell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3766453" y="2558764"/>
            <a:ext cx="2891674" cy="1707401"/>
          </a:xfrm>
          <a:prstGeom prst="rect">
            <a:avLst/>
          </a:prstGeom>
        </p:spPr>
        <p:txBody>
          <a:bodyPr vert="horz" wrap="square" lIns="0" tIns="14488" rIns="0" bIns="0" rtlCol="0">
            <a:spAutoFit/>
          </a:bodyPr>
          <a:lstStyle/>
          <a:p>
            <a:pPr marL="14488">
              <a:spcBef>
                <a:spcPts val="114"/>
              </a:spcBef>
            </a:pPr>
            <a:r>
              <a:rPr sz="11000" b="1" i="1" spc="302" dirty="0">
                <a:latin typeface="Trebuchet MS"/>
                <a:cs typeface="Trebuchet MS"/>
              </a:rPr>
              <a:t>G</a:t>
            </a:r>
            <a:r>
              <a:rPr sz="11000" b="1" i="1" spc="-211" dirty="0">
                <a:latin typeface="Trebuchet MS"/>
                <a:cs typeface="Trebuchet MS"/>
              </a:rPr>
              <a:t>O</a:t>
            </a:r>
            <a:r>
              <a:rPr sz="11000" b="1" i="1" spc="68" dirty="0">
                <a:latin typeface="Trebuchet MS"/>
                <a:cs typeface="Trebuchet MS"/>
              </a:rPr>
              <a:t>A</a:t>
            </a:r>
            <a:endParaRPr sz="11000">
              <a:latin typeface="Trebuchet MS"/>
              <a:cs typeface="Trebuchet MS"/>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435161" y="495786"/>
            <a:ext cx="3408521" cy="1430402"/>
          </a:xfrm>
          <a:prstGeom prst="rect">
            <a:avLst/>
          </a:prstGeom>
        </p:spPr>
        <p:txBody>
          <a:bodyPr vert="horz" wrap="square" lIns="0" tIns="14488" rIns="0" bIns="0" rtlCol="0">
            <a:spAutoFit/>
          </a:bodyPr>
          <a:lstStyle/>
          <a:p>
            <a:pPr marL="14488" marR="5795">
              <a:spcBef>
                <a:spcPts val="114"/>
              </a:spcBef>
            </a:pPr>
            <a:r>
              <a:rPr sz="4600" i="1" dirty="0">
                <a:solidFill>
                  <a:srgbClr val="000000"/>
                </a:solidFill>
                <a:latin typeface="TeX Gyre Bonum"/>
                <a:cs typeface="TeX Gyre Bonum"/>
              </a:rPr>
              <a:t>Basilica</a:t>
            </a:r>
            <a:r>
              <a:rPr sz="4600" i="1" spc="-114" dirty="0">
                <a:solidFill>
                  <a:srgbClr val="000000"/>
                </a:solidFill>
                <a:latin typeface="TeX Gyre Bonum"/>
                <a:cs typeface="TeX Gyre Bonum"/>
              </a:rPr>
              <a:t> </a:t>
            </a:r>
            <a:r>
              <a:rPr sz="4600" i="1" spc="-6" dirty="0">
                <a:solidFill>
                  <a:srgbClr val="000000"/>
                </a:solidFill>
                <a:latin typeface="TeX Gyre Bonum"/>
                <a:cs typeface="TeX Gyre Bonum"/>
              </a:rPr>
              <a:t>of  Bom</a:t>
            </a:r>
            <a:r>
              <a:rPr sz="4600" i="1" spc="-68" dirty="0">
                <a:solidFill>
                  <a:srgbClr val="000000"/>
                </a:solidFill>
                <a:latin typeface="TeX Gyre Bonum"/>
                <a:cs typeface="TeX Gyre Bonum"/>
              </a:rPr>
              <a:t> </a:t>
            </a:r>
            <a:r>
              <a:rPr sz="4600" i="1" spc="-6" dirty="0">
                <a:solidFill>
                  <a:srgbClr val="000000"/>
                </a:solidFill>
                <a:latin typeface="TeX Gyre Bonum"/>
                <a:cs typeface="TeX Gyre Bonum"/>
              </a:rPr>
              <a:t>Jesus</a:t>
            </a:r>
            <a:endParaRPr sz="4600">
              <a:latin typeface="TeX Gyre Bonum"/>
              <a:cs typeface="TeX Gyre Bonum"/>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34670" y="302867"/>
            <a:ext cx="9624060" cy="1437276"/>
          </a:xfrm>
          <a:prstGeom prst="rect">
            <a:avLst/>
          </a:prstGeom>
        </p:spPr>
        <p:txBody>
          <a:bodyPr vert="horz" wrap="square" lIns="0" tIns="87653" rIns="0" bIns="0" rtlCol="0">
            <a:spAutoFit/>
          </a:bodyPr>
          <a:lstStyle/>
          <a:p>
            <a:pPr marL="33322" marR="864943">
              <a:lnSpc>
                <a:spcPts val="3274"/>
              </a:lnSpc>
              <a:spcBef>
                <a:spcPts val="690"/>
              </a:spcBef>
            </a:pPr>
            <a:r>
              <a:rPr sz="2800" b="1" spc="-11" dirty="0">
                <a:solidFill>
                  <a:srgbClr val="000000"/>
                </a:solidFill>
                <a:latin typeface="Bookman Uralic"/>
                <a:cs typeface="Bookman Uralic"/>
              </a:rPr>
              <a:t>Location: </a:t>
            </a:r>
            <a:r>
              <a:rPr sz="2800" b="1" dirty="0"/>
              <a:t>Old Goa, 10 kilometers </a:t>
            </a:r>
            <a:r>
              <a:rPr sz="2800" b="1" spc="-6" dirty="0"/>
              <a:t>from the </a:t>
            </a:r>
            <a:r>
              <a:rPr sz="2800" b="1" dirty="0"/>
              <a:t>city</a:t>
            </a:r>
            <a:r>
              <a:rPr sz="2800" b="1" spc="-211" dirty="0"/>
              <a:t> </a:t>
            </a:r>
            <a:r>
              <a:rPr sz="2800" b="1" spc="-6" dirty="0"/>
              <a:t>of  </a:t>
            </a:r>
            <a:r>
              <a:rPr sz="2800" b="1" dirty="0"/>
              <a:t>Panjim</a:t>
            </a:r>
            <a:endParaRPr sz="2800" b="1">
              <a:latin typeface="Bookman Uralic"/>
              <a:cs typeface="Bookman Uralic"/>
            </a:endParaRPr>
          </a:p>
          <a:p>
            <a:pPr marL="33322" marR="5795">
              <a:lnSpc>
                <a:spcPts val="3628"/>
              </a:lnSpc>
              <a:spcBef>
                <a:spcPts val="160"/>
              </a:spcBef>
            </a:pPr>
            <a:r>
              <a:rPr sz="2800" b="1" spc="-11" dirty="0">
                <a:solidFill>
                  <a:srgbClr val="000000"/>
                </a:solidFill>
                <a:latin typeface="Bookman Uralic"/>
                <a:cs typeface="Bookman Uralic"/>
              </a:rPr>
              <a:t>Highlights: </a:t>
            </a:r>
            <a:r>
              <a:rPr sz="2800" b="1" dirty="0"/>
              <a:t>World Heritage </a:t>
            </a:r>
            <a:r>
              <a:rPr sz="2800" b="1" spc="-6" dirty="0"/>
              <a:t>Site, Preserved body of</a:t>
            </a:r>
            <a:r>
              <a:rPr sz="2800" b="1" spc="-165" dirty="0"/>
              <a:t> </a:t>
            </a:r>
            <a:r>
              <a:rPr sz="2800" b="1" spc="-6" dirty="0"/>
              <a:t>St.  Francis</a:t>
            </a:r>
            <a:r>
              <a:rPr sz="2800" b="1" dirty="0"/>
              <a:t> </a:t>
            </a:r>
            <a:r>
              <a:rPr sz="2800" b="1" spc="-6" dirty="0"/>
              <a:t>Xavier</a:t>
            </a:r>
            <a:endParaRPr sz="2800" b="1">
              <a:latin typeface="Bookman Uralic"/>
              <a:cs typeface="Bookman Uralic"/>
            </a:endParaRPr>
          </a:p>
        </p:txBody>
      </p:sp>
      <p:sp>
        <p:nvSpPr>
          <p:cNvPr id="3" name="object 3"/>
          <p:cNvSpPr txBox="1"/>
          <p:nvPr/>
        </p:nvSpPr>
        <p:spPr>
          <a:xfrm>
            <a:off x="622297" y="2149809"/>
            <a:ext cx="9388657" cy="4834978"/>
          </a:xfrm>
          <a:prstGeom prst="rect">
            <a:avLst/>
          </a:prstGeom>
        </p:spPr>
        <p:txBody>
          <a:bodyPr vert="horz" wrap="square" lIns="0" tIns="55055" rIns="0" bIns="0" rtlCol="0">
            <a:spAutoFit/>
          </a:bodyPr>
          <a:lstStyle/>
          <a:p>
            <a:pPr marL="405668" indent="-391180" algn="just">
              <a:spcBef>
                <a:spcPts val="434"/>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One </a:t>
            </a:r>
            <a:r>
              <a:rPr sz="2400" b="1" dirty="0">
                <a:solidFill>
                  <a:srgbClr val="0033CC"/>
                </a:solidFill>
                <a:latin typeface="TeXGyrePagella"/>
                <a:cs typeface="TeXGyrePagella"/>
              </a:rPr>
              <a:t>of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most </a:t>
            </a:r>
            <a:r>
              <a:rPr sz="2400" b="1" spc="-6" dirty="0">
                <a:solidFill>
                  <a:srgbClr val="0033CC"/>
                </a:solidFill>
                <a:latin typeface="TeXGyrePagella"/>
                <a:cs typeface="TeXGyrePagella"/>
              </a:rPr>
              <a:t>popular churches in</a:t>
            </a:r>
            <a:r>
              <a:rPr sz="2400" b="1" spc="29" dirty="0">
                <a:solidFill>
                  <a:srgbClr val="0033CC"/>
                </a:solidFill>
                <a:latin typeface="TeXGyrePagella"/>
                <a:cs typeface="TeXGyrePagella"/>
              </a:rPr>
              <a:t> </a:t>
            </a:r>
            <a:r>
              <a:rPr sz="2400" b="1" spc="-6" dirty="0">
                <a:solidFill>
                  <a:srgbClr val="0033CC"/>
                </a:solidFill>
                <a:latin typeface="TeXGyrePagella"/>
                <a:cs typeface="TeXGyrePagella"/>
              </a:rPr>
              <a:t>Goa.</a:t>
            </a:r>
            <a:endParaRPr sz="2400">
              <a:latin typeface="TeXGyrePagella"/>
              <a:cs typeface="TeXGyrePagella"/>
            </a:endParaRPr>
          </a:p>
          <a:p>
            <a:pPr marL="405668" marR="5795" indent="-391180" algn="just">
              <a:lnSpc>
                <a:spcPts val="2920"/>
              </a:lnSpc>
              <a:spcBef>
                <a:spcPts val="719"/>
              </a:spcBef>
              <a:buClr>
                <a:srgbClr val="000000"/>
              </a:buClr>
              <a:buFont typeface="Trebuchet MS"/>
              <a:buChar char="•"/>
              <a:tabLst>
                <a:tab pos="404944" algn="l"/>
                <a:tab pos="405668" algn="l"/>
              </a:tabLst>
            </a:pPr>
            <a:r>
              <a:rPr sz="2400" b="1" dirty="0">
                <a:solidFill>
                  <a:srgbClr val="0033CC"/>
                </a:solidFill>
                <a:latin typeface="TeXGyrePagella"/>
                <a:cs typeface="TeXGyrePagella"/>
              </a:rPr>
              <a:t>the Basilica </a:t>
            </a:r>
            <a:r>
              <a:rPr sz="2400" b="1" spc="-6" dirty="0">
                <a:solidFill>
                  <a:srgbClr val="0033CC"/>
                </a:solidFill>
                <a:latin typeface="TeXGyrePagella"/>
                <a:cs typeface="TeXGyrePagella"/>
              </a:rPr>
              <a:t>of Bom Jesus </a:t>
            </a:r>
            <a:r>
              <a:rPr sz="2400" b="1" dirty="0">
                <a:solidFill>
                  <a:srgbClr val="0033CC"/>
                </a:solidFill>
                <a:latin typeface="TeXGyrePagella"/>
                <a:cs typeface="TeXGyrePagella"/>
              </a:rPr>
              <a:t>truly </a:t>
            </a:r>
            <a:r>
              <a:rPr sz="2400" b="1" spc="-6" dirty="0">
                <a:solidFill>
                  <a:srgbClr val="0033CC"/>
                </a:solidFill>
                <a:latin typeface="TeXGyrePagella"/>
                <a:cs typeface="TeXGyrePagella"/>
              </a:rPr>
              <a:t>deserves </a:t>
            </a:r>
            <a:r>
              <a:rPr sz="2400" b="1" spc="6" dirty="0">
                <a:solidFill>
                  <a:srgbClr val="0033CC"/>
                </a:solidFill>
                <a:latin typeface="TeXGyrePagella"/>
                <a:cs typeface="TeXGyrePagella"/>
              </a:rPr>
              <a:t>to </a:t>
            </a:r>
            <a:r>
              <a:rPr sz="2400" b="1" dirty="0">
                <a:solidFill>
                  <a:srgbClr val="0033CC"/>
                </a:solidFill>
                <a:latin typeface="TeXGyrePagella"/>
                <a:cs typeface="TeXGyrePagella"/>
              </a:rPr>
              <a:t>be </a:t>
            </a:r>
            <a:r>
              <a:rPr sz="2400" b="1" spc="-6" dirty="0">
                <a:solidFill>
                  <a:srgbClr val="0033CC"/>
                </a:solidFill>
                <a:latin typeface="TeXGyrePagella"/>
                <a:cs typeface="TeXGyrePagella"/>
              </a:rPr>
              <a:t>given </a:t>
            </a:r>
            <a:r>
              <a:rPr sz="2400" b="1" dirty="0">
                <a:solidFill>
                  <a:srgbClr val="0033CC"/>
                </a:solidFill>
                <a:latin typeface="TeXGyrePagella"/>
                <a:cs typeface="TeXGyrePagella"/>
              </a:rPr>
              <a:t>the  status of a </a:t>
            </a:r>
            <a:r>
              <a:rPr sz="2400" b="1" spc="-6" dirty="0">
                <a:solidFill>
                  <a:srgbClr val="0033CC"/>
                </a:solidFill>
                <a:latin typeface="TeXGyrePagella"/>
                <a:cs typeface="TeXGyrePagella"/>
              </a:rPr>
              <a:t>World </a:t>
            </a:r>
            <a:r>
              <a:rPr sz="2400" b="1" dirty="0">
                <a:solidFill>
                  <a:srgbClr val="0033CC"/>
                </a:solidFill>
                <a:latin typeface="TeXGyrePagella"/>
                <a:cs typeface="TeXGyrePagella"/>
              </a:rPr>
              <a:t>Heritage</a:t>
            </a:r>
            <a:r>
              <a:rPr sz="2400" b="1" spc="-6" dirty="0">
                <a:solidFill>
                  <a:srgbClr val="0033CC"/>
                </a:solidFill>
                <a:latin typeface="TeXGyrePagella"/>
                <a:cs typeface="TeXGyrePagella"/>
              </a:rPr>
              <a:t> Site.</a:t>
            </a:r>
            <a:endParaRPr sz="2400">
              <a:latin typeface="TeXGyrePagella"/>
              <a:cs typeface="TeXGyrePagella"/>
            </a:endParaRPr>
          </a:p>
          <a:p>
            <a:pPr marL="405668" marR="851904"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It is </a:t>
            </a:r>
            <a:r>
              <a:rPr sz="2400" b="1" dirty="0">
                <a:solidFill>
                  <a:srgbClr val="0033CC"/>
                </a:solidFill>
                <a:latin typeface="TeXGyrePagella"/>
                <a:cs typeface="TeXGyrePagella"/>
              </a:rPr>
              <a:t>located in Old Goa which was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capital city  </a:t>
            </a:r>
            <a:r>
              <a:rPr sz="2400" b="1" spc="-6" dirty="0">
                <a:solidFill>
                  <a:srgbClr val="0033CC"/>
                </a:solidFill>
                <a:latin typeface="TeXGyrePagella"/>
                <a:cs typeface="TeXGyrePagella"/>
              </a:rPr>
              <a:t>during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Portugal </a:t>
            </a:r>
            <a:r>
              <a:rPr sz="2400" b="1" dirty="0">
                <a:solidFill>
                  <a:srgbClr val="0033CC"/>
                </a:solidFill>
                <a:latin typeface="TeXGyrePagella"/>
                <a:cs typeface="TeXGyrePagella"/>
              </a:rPr>
              <a:t>rule.</a:t>
            </a:r>
            <a:endParaRPr sz="2400">
              <a:latin typeface="TeXGyrePagella"/>
              <a:cs typeface="TeXGyrePagella"/>
            </a:endParaRPr>
          </a:p>
          <a:p>
            <a:pPr marL="405668" marR="228189"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Basilica </a:t>
            </a:r>
            <a:r>
              <a:rPr sz="2400" b="1" spc="-6" dirty="0">
                <a:solidFill>
                  <a:srgbClr val="0033CC"/>
                </a:solidFill>
                <a:latin typeface="TeXGyrePagella"/>
                <a:cs typeface="TeXGyrePagella"/>
              </a:rPr>
              <a:t>of Bom Jesus is famous for the preserved  mortal </a:t>
            </a:r>
            <a:r>
              <a:rPr sz="2400" b="1" dirty="0">
                <a:solidFill>
                  <a:srgbClr val="0033CC"/>
                </a:solidFill>
                <a:latin typeface="TeXGyrePagella"/>
                <a:cs typeface="TeXGyrePagella"/>
              </a:rPr>
              <a:t>remains </a:t>
            </a:r>
            <a:r>
              <a:rPr sz="2400" b="1" spc="-6" dirty="0">
                <a:solidFill>
                  <a:srgbClr val="0033CC"/>
                </a:solidFill>
                <a:latin typeface="TeXGyrePagella"/>
                <a:cs typeface="TeXGyrePagella"/>
              </a:rPr>
              <a:t>of St. </a:t>
            </a:r>
            <a:r>
              <a:rPr sz="2400" b="1" dirty="0">
                <a:solidFill>
                  <a:srgbClr val="0033CC"/>
                </a:solidFill>
                <a:latin typeface="TeXGyrePagella"/>
                <a:cs typeface="TeXGyrePagella"/>
              </a:rPr>
              <a:t>Francis</a:t>
            </a:r>
            <a:r>
              <a:rPr sz="2400" b="1" spc="23" dirty="0">
                <a:solidFill>
                  <a:srgbClr val="0033CC"/>
                </a:solidFill>
                <a:latin typeface="TeXGyrePagella"/>
                <a:cs typeface="TeXGyrePagella"/>
              </a:rPr>
              <a:t> </a:t>
            </a:r>
            <a:r>
              <a:rPr sz="2400" b="1" spc="-6" dirty="0">
                <a:solidFill>
                  <a:srgbClr val="0033CC"/>
                </a:solidFill>
                <a:latin typeface="TeXGyrePagella"/>
                <a:cs typeface="TeXGyrePagella"/>
              </a:rPr>
              <a:t>Xavier.</a:t>
            </a:r>
            <a:endParaRPr sz="2400">
              <a:latin typeface="TeXGyrePagella"/>
              <a:cs typeface="TeXGyrePagella"/>
            </a:endParaRPr>
          </a:p>
          <a:p>
            <a:pPr marL="405668" marR="604156" indent="-391180" algn="just">
              <a:lnSpc>
                <a:spcPts val="2920"/>
              </a:lnSpc>
              <a:spcBef>
                <a:spcPts val="707"/>
              </a:spcBef>
              <a:buClr>
                <a:srgbClr val="000000"/>
              </a:buClr>
              <a:buFont typeface="Trebuchet MS"/>
              <a:buChar char="•"/>
              <a:tabLst>
                <a:tab pos="404944" algn="l"/>
                <a:tab pos="405668" algn="l"/>
              </a:tabLst>
            </a:pPr>
            <a:r>
              <a:rPr sz="2400" b="1" dirty="0">
                <a:solidFill>
                  <a:srgbClr val="0033CC"/>
                </a:solidFill>
                <a:latin typeface="TeXGyrePagella"/>
                <a:cs typeface="TeXGyrePagella"/>
              </a:rPr>
              <a:t>He </a:t>
            </a:r>
            <a:r>
              <a:rPr sz="2400" b="1" spc="-6" dirty="0">
                <a:solidFill>
                  <a:srgbClr val="0033CC"/>
                </a:solidFill>
                <a:latin typeface="TeXGyrePagella"/>
                <a:cs typeface="TeXGyrePagella"/>
              </a:rPr>
              <a:t>was the </a:t>
            </a:r>
            <a:r>
              <a:rPr sz="2400" b="1" dirty="0">
                <a:solidFill>
                  <a:srgbClr val="0033CC"/>
                </a:solidFill>
                <a:latin typeface="TeXGyrePagella"/>
                <a:cs typeface="TeXGyrePagella"/>
              </a:rPr>
              <a:t>member of Society </a:t>
            </a:r>
            <a:r>
              <a:rPr sz="2400" b="1" spc="-6" dirty="0">
                <a:solidFill>
                  <a:srgbClr val="0033CC"/>
                </a:solidFill>
                <a:latin typeface="TeXGyrePagella"/>
                <a:cs typeface="TeXGyrePagella"/>
              </a:rPr>
              <a:t>of Jesus and </a:t>
            </a:r>
            <a:r>
              <a:rPr sz="2400" b="1" dirty="0">
                <a:solidFill>
                  <a:srgbClr val="0033CC"/>
                </a:solidFill>
                <a:latin typeface="TeXGyrePagella"/>
                <a:cs typeface="TeXGyrePagella"/>
              </a:rPr>
              <a:t>came </a:t>
            </a:r>
            <a:r>
              <a:rPr sz="2400" b="1" spc="6" dirty="0">
                <a:solidFill>
                  <a:srgbClr val="0033CC"/>
                </a:solidFill>
                <a:latin typeface="TeXGyrePagella"/>
                <a:cs typeface="TeXGyrePagella"/>
              </a:rPr>
              <a:t>to  </a:t>
            </a:r>
            <a:r>
              <a:rPr sz="2400" b="1" spc="-6" dirty="0">
                <a:solidFill>
                  <a:srgbClr val="0033CC"/>
                </a:solidFill>
                <a:latin typeface="TeXGyrePagella"/>
                <a:cs typeface="TeXGyrePagella"/>
              </a:rPr>
              <a:t>India </a:t>
            </a:r>
            <a:r>
              <a:rPr sz="2400" b="1" dirty="0">
                <a:solidFill>
                  <a:srgbClr val="0033CC"/>
                </a:solidFill>
                <a:latin typeface="TeXGyrePagella"/>
                <a:cs typeface="TeXGyrePagella"/>
              </a:rPr>
              <a:t>to </a:t>
            </a:r>
            <a:r>
              <a:rPr sz="2400" b="1" spc="-6" dirty="0">
                <a:solidFill>
                  <a:srgbClr val="0033CC"/>
                </a:solidFill>
                <a:latin typeface="TeXGyrePagella"/>
                <a:cs typeface="TeXGyrePagella"/>
              </a:rPr>
              <a:t>spread </a:t>
            </a:r>
            <a:r>
              <a:rPr sz="2400" b="1" dirty="0">
                <a:solidFill>
                  <a:srgbClr val="0033CC"/>
                </a:solidFill>
                <a:latin typeface="TeXGyrePagella"/>
                <a:cs typeface="TeXGyrePagella"/>
              </a:rPr>
              <a:t>Christianity with </a:t>
            </a:r>
            <a:r>
              <a:rPr sz="2400" b="1" spc="-6" dirty="0">
                <a:solidFill>
                  <a:srgbClr val="0033CC"/>
                </a:solidFill>
                <a:latin typeface="TeXGyrePagella"/>
                <a:cs typeface="TeXGyrePagella"/>
              </a:rPr>
              <a:t>the Portuguese.</a:t>
            </a:r>
            <a:endParaRPr sz="2400">
              <a:latin typeface="TeXGyrePagella"/>
              <a:cs typeface="TeXGyrePagella"/>
            </a:endParaRPr>
          </a:p>
          <a:p>
            <a:pPr marL="405668" marR="579526" indent="-391180" algn="just">
              <a:lnSpc>
                <a:spcPct val="89100"/>
              </a:lnSpc>
              <a:spcBef>
                <a:spcPts val="662"/>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Basilica </a:t>
            </a:r>
            <a:r>
              <a:rPr sz="2400" b="1" spc="-6" dirty="0">
                <a:solidFill>
                  <a:srgbClr val="0033CC"/>
                </a:solidFill>
                <a:latin typeface="TeXGyrePagella"/>
                <a:cs typeface="TeXGyrePagella"/>
              </a:rPr>
              <a:t>of Bom Jesus is India's </a:t>
            </a:r>
            <a:r>
              <a:rPr sz="2400" b="1" dirty="0">
                <a:solidFill>
                  <a:srgbClr val="0033CC"/>
                </a:solidFill>
                <a:latin typeface="TeXGyrePagella"/>
                <a:cs typeface="TeXGyrePagella"/>
              </a:rPr>
              <a:t>first </a:t>
            </a:r>
            <a:r>
              <a:rPr sz="2400" b="1" spc="-6" dirty="0">
                <a:solidFill>
                  <a:srgbClr val="0033CC"/>
                </a:solidFill>
                <a:latin typeface="TeXGyrePagella"/>
                <a:cs typeface="TeXGyrePagella"/>
              </a:rPr>
              <a:t>minor  cathedral and is supposed </a:t>
            </a:r>
            <a:r>
              <a:rPr sz="2400" b="1" spc="6" dirty="0">
                <a:solidFill>
                  <a:srgbClr val="0033CC"/>
                </a:solidFill>
                <a:latin typeface="TeXGyrePagella"/>
                <a:cs typeface="TeXGyrePagella"/>
              </a:rPr>
              <a:t>to </a:t>
            </a:r>
            <a:r>
              <a:rPr sz="2400" b="1" spc="-11" dirty="0">
                <a:solidFill>
                  <a:srgbClr val="0033CC"/>
                </a:solidFill>
                <a:latin typeface="TeXGyrePagella"/>
                <a:cs typeface="TeXGyrePagella"/>
              </a:rPr>
              <a:t>be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best example of  decorative </a:t>
            </a:r>
            <a:r>
              <a:rPr sz="2400" b="1" dirty="0">
                <a:solidFill>
                  <a:srgbClr val="0033CC"/>
                </a:solidFill>
                <a:latin typeface="TeXGyrePagella"/>
                <a:cs typeface="TeXGyrePagella"/>
              </a:rPr>
              <a:t>architecture </a:t>
            </a:r>
            <a:r>
              <a:rPr sz="2400" b="1" spc="-6" dirty="0">
                <a:solidFill>
                  <a:srgbClr val="0033CC"/>
                </a:solidFill>
                <a:latin typeface="TeXGyrePagella"/>
                <a:cs typeface="TeXGyrePagella"/>
              </a:rPr>
              <a:t>in India.</a:t>
            </a:r>
            <a:endParaRPr sz="2400">
              <a:latin typeface="TeXGyrePagella"/>
              <a:cs typeface="TeXGyrePagell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7" y="424359"/>
            <a:ext cx="9373805" cy="5931897"/>
          </a:xfrm>
          <a:prstGeom prst="rect">
            <a:avLst/>
          </a:prstGeom>
        </p:spPr>
        <p:txBody>
          <a:bodyPr vert="horz" wrap="square" lIns="0" tIns="60850" rIns="0" bIns="0" rtlCol="0">
            <a:spAutoFit/>
          </a:bodyPr>
          <a:lstStyle/>
          <a:p>
            <a:pPr marL="405668" marR="449857" indent="-391180" algn="just">
              <a:lnSpc>
                <a:spcPct val="88900"/>
              </a:lnSpc>
              <a:spcBef>
                <a:spcPts val="479"/>
              </a:spcBef>
              <a:buFont typeface="Trebuchet MS"/>
              <a:buChar char="•"/>
              <a:tabLst>
                <a:tab pos="404944" algn="l"/>
                <a:tab pos="405668" algn="l"/>
              </a:tabLst>
            </a:pPr>
            <a:r>
              <a:rPr sz="2400" b="1" spc="-6" dirty="0">
                <a:solidFill>
                  <a:srgbClr val="0033CC"/>
                </a:solidFill>
                <a:latin typeface="TeXGyrePagella"/>
                <a:cs typeface="TeXGyrePagella"/>
              </a:rPr>
              <a:t>The name of the Church, Bom </a:t>
            </a:r>
            <a:r>
              <a:rPr sz="2400" b="1" dirty="0">
                <a:solidFill>
                  <a:srgbClr val="0033CC"/>
                </a:solidFill>
                <a:latin typeface="TeXGyrePagella"/>
                <a:cs typeface="TeXGyrePagella"/>
              </a:rPr>
              <a:t>Jesus basically </a:t>
            </a:r>
            <a:r>
              <a:rPr sz="2400" b="1" spc="-6" dirty="0">
                <a:solidFill>
                  <a:srgbClr val="0033CC"/>
                </a:solidFill>
                <a:latin typeface="TeXGyrePagella"/>
                <a:cs typeface="TeXGyrePagella"/>
              </a:rPr>
              <a:t>means  "Good </a:t>
            </a:r>
            <a:r>
              <a:rPr sz="2400" b="1" dirty="0">
                <a:solidFill>
                  <a:srgbClr val="0033CC"/>
                </a:solidFill>
                <a:latin typeface="TeXGyrePagella"/>
                <a:cs typeface="TeXGyrePagella"/>
              </a:rPr>
              <a:t>Jesus" </a:t>
            </a:r>
            <a:r>
              <a:rPr sz="2400" b="1" spc="-6" dirty="0">
                <a:solidFill>
                  <a:srgbClr val="0033CC"/>
                </a:solidFill>
                <a:latin typeface="TeXGyrePagella"/>
                <a:cs typeface="TeXGyrePagella"/>
              </a:rPr>
              <a:t>and </a:t>
            </a:r>
            <a:r>
              <a:rPr sz="2400" b="1" dirty="0">
                <a:solidFill>
                  <a:srgbClr val="0033CC"/>
                </a:solidFill>
                <a:latin typeface="TeXGyrePagella"/>
                <a:cs typeface="TeXGyrePagella"/>
              </a:rPr>
              <a:t>is used </a:t>
            </a:r>
            <a:r>
              <a:rPr sz="2400" b="1" spc="-6" dirty="0">
                <a:solidFill>
                  <a:srgbClr val="0033CC"/>
                </a:solidFill>
                <a:latin typeface="TeXGyrePagella"/>
                <a:cs typeface="TeXGyrePagella"/>
              </a:rPr>
              <a:t>for Jesus </a:t>
            </a:r>
            <a:r>
              <a:rPr sz="2400" b="1" dirty="0">
                <a:solidFill>
                  <a:srgbClr val="0033CC"/>
                </a:solidFill>
                <a:latin typeface="TeXGyrePagella"/>
                <a:cs typeface="TeXGyrePagella"/>
              </a:rPr>
              <a:t>when he was </a:t>
            </a:r>
            <a:r>
              <a:rPr sz="2400" b="1" spc="-6" dirty="0">
                <a:solidFill>
                  <a:srgbClr val="0033CC"/>
                </a:solidFill>
                <a:latin typeface="TeXGyrePagella"/>
                <a:cs typeface="TeXGyrePagella"/>
              </a:rPr>
              <a:t>an  </a:t>
            </a:r>
            <a:r>
              <a:rPr sz="2400" b="1" dirty="0">
                <a:solidFill>
                  <a:srgbClr val="0033CC"/>
                </a:solidFill>
                <a:latin typeface="TeXGyrePagella"/>
                <a:cs typeface="TeXGyrePagella"/>
              </a:rPr>
              <a:t>infant.</a:t>
            </a:r>
            <a:endParaRPr sz="2400">
              <a:latin typeface="TeXGyrePagella"/>
              <a:cs typeface="TeXGyrePagella"/>
            </a:endParaRPr>
          </a:p>
          <a:p>
            <a:pPr marL="405668" marR="144156" indent="-391180" algn="just">
              <a:lnSpc>
                <a:spcPct val="88900"/>
              </a:lnSpc>
              <a:spcBef>
                <a:spcPts val="719"/>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spc="-11" dirty="0">
                <a:solidFill>
                  <a:srgbClr val="0033CC"/>
                </a:solidFill>
                <a:latin typeface="TeXGyrePagella"/>
                <a:cs typeface="TeXGyrePagella"/>
              </a:rPr>
              <a:t>Bom </a:t>
            </a:r>
            <a:r>
              <a:rPr sz="2400" b="1" spc="-6" dirty="0">
                <a:solidFill>
                  <a:srgbClr val="0033CC"/>
                </a:solidFill>
                <a:latin typeface="TeXGyrePagella"/>
                <a:cs typeface="TeXGyrePagella"/>
              </a:rPr>
              <a:t>Jesus church </a:t>
            </a:r>
            <a:r>
              <a:rPr sz="2400" b="1" dirty="0">
                <a:solidFill>
                  <a:srgbClr val="0033CC"/>
                </a:solidFill>
                <a:latin typeface="TeXGyrePagella"/>
                <a:cs typeface="TeXGyrePagella"/>
              </a:rPr>
              <a:t>was constructed </a:t>
            </a:r>
            <a:r>
              <a:rPr sz="2400" b="1" spc="-6" dirty="0">
                <a:solidFill>
                  <a:srgbClr val="0033CC"/>
                </a:solidFill>
                <a:latin typeface="TeXGyrePagella"/>
                <a:cs typeface="TeXGyrePagella"/>
              </a:rPr>
              <a:t>around 1695  and </a:t>
            </a:r>
            <a:r>
              <a:rPr sz="2400" b="1" dirty="0">
                <a:solidFill>
                  <a:srgbClr val="0033CC"/>
                </a:solidFill>
                <a:latin typeface="TeXGyrePagella"/>
                <a:cs typeface="TeXGyrePagella"/>
              </a:rPr>
              <a:t>it </a:t>
            </a:r>
            <a:r>
              <a:rPr sz="2400" b="1" spc="-6" dirty="0">
                <a:solidFill>
                  <a:srgbClr val="0033CC"/>
                </a:solidFill>
                <a:latin typeface="TeXGyrePagella"/>
                <a:cs typeface="TeXGyrePagella"/>
              </a:rPr>
              <a:t>became an important </a:t>
            </a:r>
            <a:r>
              <a:rPr sz="2400" b="1" dirty="0">
                <a:solidFill>
                  <a:srgbClr val="0033CC"/>
                </a:solidFill>
                <a:latin typeface="TeXGyrePagella"/>
                <a:cs typeface="TeXGyrePagella"/>
              </a:rPr>
              <a:t>milestone in the historical  legacy </a:t>
            </a:r>
            <a:r>
              <a:rPr sz="2400" b="1" spc="-6" dirty="0">
                <a:solidFill>
                  <a:srgbClr val="0033CC"/>
                </a:solidFill>
                <a:latin typeface="TeXGyrePagella"/>
                <a:cs typeface="TeXGyrePagella"/>
              </a:rPr>
              <a:t>of</a:t>
            </a:r>
            <a:r>
              <a:rPr sz="2400" b="1" spc="-11" dirty="0">
                <a:solidFill>
                  <a:srgbClr val="0033CC"/>
                </a:solidFill>
                <a:latin typeface="TeXGyrePagella"/>
                <a:cs typeface="TeXGyrePagella"/>
              </a:rPr>
              <a:t> </a:t>
            </a:r>
            <a:r>
              <a:rPr sz="2400" b="1" dirty="0">
                <a:solidFill>
                  <a:srgbClr val="0033CC"/>
                </a:solidFill>
                <a:latin typeface="TeXGyrePagella"/>
                <a:cs typeface="TeXGyrePagella"/>
              </a:rPr>
              <a:t>Christianity.</a:t>
            </a:r>
            <a:endParaRPr sz="2400">
              <a:latin typeface="TeXGyrePagella"/>
              <a:cs typeface="TeXGyrePagella"/>
            </a:endParaRPr>
          </a:p>
          <a:p>
            <a:pPr marL="405668" marR="131118" indent="-391180" algn="just">
              <a:lnSpc>
                <a:spcPts val="2909"/>
              </a:lnSpc>
              <a:spcBef>
                <a:spcPts val="764"/>
              </a:spcBef>
              <a:buClr>
                <a:srgbClr val="000000"/>
              </a:buClr>
              <a:buFont typeface="Trebuchet MS"/>
              <a:buChar char="•"/>
              <a:tabLst>
                <a:tab pos="404944" algn="l"/>
                <a:tab pos="405668" algn="l"/>
              </a:tabLst>
            </a:pPr>
            <a:r>
              <a:rPr sz="2400" b="1" dirty="0">
                <a:solidFill>
                  <a:srgbClr val="0033CC"/>
                </a:solidFill>
                <a:latin typeface="TeXGyrePagella"/>
                <a:cs typeface="TeXGyrePagella"/>
              </a:rPr>
              <a:t>While </a:t>
            </a:r>
            <a:r>
              <a:rPr sz="2400" b="1" spc="-6" dirty="0">
                <a:solidFill>
                  <a:srgbClr val="0033CC"/>
                </a:solidFill>
                <a:latin typeface="TeXGyrePagella"/>
                <a:cs typeface="TeXGyrePagella"/>
              </a:rPr>
              <a:t>on </a:t>
            </a:r>
            <a:r>
              <a:rPr sz="2400" b="1" dirty="0">
                <a:solidFill>
                  <a:srgbClr val="0033CC"/>
                </a:solidFill>
                <a:latin typeface="TeXGyrePagella"/>
                <a:cs typeface="TeXGyrePagella"/>
              </a:rPr>
              <a:t>a </a:t>
            </a:r>
            <a:r>
              <a:rPr sz="2400" b="1" spc="-6" dirty="0">
                <a:solidFill>
                  <a:srgbClr val="0033CC"/>
                </a:solidFill>
                <a:latin typeface="TeXGyrePagella"/>
                <a:cs typeface="TeXGyrePagella"/>
              </a:rPr>
              <a:t>voyage </a:t>
            </a:r>
            <a:r>
              <a:rPr sz="2400" b="1" spc="6" dirty="0">
                <a:solidFill>
                  <a:srgbClr val="0033CC"/>
                </a:solidFill>
                <a:latin typeface="TeXGyrePagella"/>
                <a:cs typeface="TeXGyrePagella"/>
              </a:rPr>
              <a:t>to </a:t>
            </a:r>
            <a:r>
              <a:rPr sz="2400" b="1" spc="-6" dirty="0">
                <a:solidFill>
                  <a:srgbClr val="0033CC"/>
                </a:solidFill>
                <a:latin typeface="TeXGyrePagella"/>
                <a:cs typeface="TeXGyrePagella"/>
              </a:rPr>
              <a:t>China from India, Francis Xavier  died on the </a:t>
            </a:r>
            <a:r>
              <a:rPr sz="2400" b="1" dirty="0">
                <a:solidFill>
                  <a:srgbClr val="0033CC"/>
                </a:solidFill>
                <a:latin typeface="TeXGyrePagella"/>
                <a:cs typeface="TeXGyrePagella"/>
              </a:rPr>
              <a:t>ship on </a:t>
            </a:r>
            <a:r>
              <a:rPr sz="2400" b="1" spc="-6" dirty="0">
                <a:solidFill>
                  <a:srgbClr val="0033CC"/>
                </a:solidFill>
                <a:latin typeface="TeXGyrePagella"/>
                <a:cs typeface="TeXGyrePagella"/>
              </a:rPr>
              <a:t>2nd </a:t>
            </a:r>
            <a:r>
              <a:rPr sz="2400" b="1" dirty="0">
                <a:solidFill>
                  <a:srgbClr val="0033CC"/>
                </a:solidFill>
                <a:latin typeface="TeXGyrePagella"/>
                <a:cs typeface="TeXGyrePagella"/>
              </a:rPr>
              <a:t>December,</a:t>
            </a:r>
            <a:r>
              <a:rPr sz="2400" b="1" spc="6" dirty="0">
                <a:solidFill>
                  <a:srgbClr val="0033CC"/>
                </a:solidFill>
                <a:latin typeface="TeXGyrePagella"/>
                <a:cs typeface="TeXGyrePagella"/>
              </a:rPr>
              <a:t> </a:t>
            </a:r>
            <a:r>
              <a:rPr sz="2400" b="1" spc="-6" dirty="0">
                <a:solidFill>
                  <a:srgbClr val="0033CC"/>
                </a:solidFill>
                <a:latin typeface="TeXGyrePagella"/>
                <a:cs typeface="TeXGyrePagella"/>
              </a:rPr>
              <a:t>1552.</a:t>
            </a:r>
            <a:endParaRPr sz="2400">
              <a:latin typeface="TeXGyrePagella"/>
              <a:cs typeface="TeXGyrePagella"/>
            </a:endParaRPr>
          </a:p>
          <a:p>
            <a:pPr marL="405668" marR="5795" indent="-391180" algn="just">
              <a:lnSpc>
                <a:spcPct val="89100"/>
              </a:lnSpc>
              <a:spcBef>
                <a:spcPts val="673"/>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It is </a:t>
            </a:r>
            <a:r>
              <a:rPr sz="2400" b="1" dirty="0">
                <a:solidFill>
                  <a:srgbClr val="0033CC"/>
                </a:solidFill>
                <a:latin typeface="TeXGyrePagella"/>
                <a:cs typeface="TeXGyrePagella"/>
              </a:rPr>
              <a:t>said </a:t>
            </a:r>
            <a:r>
              <a:rPr sz="2400" b="1" spc="-6" dirty="0">
                <a:solidFill>
                  <a:srgbClr val="0033CC"/>
                </a:solidFill>
                <a:latin typeface="TeXGyrePagella"/>
                <a:cs typeface="TeXGyrePagella"/>
              </a:rPr>
              <a:t>that the </a:t>
            </a:r>
            <a:r>
              <a:rPr sz="2400" b="1" dirty="0">
                <a:solidFill>
                  <a:srgbClr val="0033CC"/>
                </a:solidFill>
                <a:latin typeface="TeXGyrePagella"/>
                <a:cs typeface="TeXGyrePagella"/>
              </a:rPr>
              <a:t>following </a:t>
            </a:r>
            <a:r>
              <a:rPr sz="2400" b="1" spc="-6" dirty="0">
                <a:solidFill>
                  <a:srgbClr val="0033CC"/>
                </a:solidFill>
                <a:latin typeface="TeXGyrePagella"/>
                <a:cs typeface="TeXGyrePagella"/>
              </a:rPr>
              <a:t>year when </a:t>
            </a:r>
            <a:r>
              <a:rPr sz="2400" b="1" dirty="0">
                <a:solidFill>
                  <a:srgbClr val="0033CC"/>
                </a:solidFill>
                <a:latin typeface="TeXGyrePagella"/>
                <a:cs typeface="TeXGyrePagella"/>
              </a:rPr>
              <a:t>the </a:t>
            </a:r>
            <a:r>
              <a:rPr sz="2400" b="1" spc="-11" dirty="0">
                <a:solidFill>
                  <a:srgbClr val="0033CC"/>
                </a:solidFill>
                <a:latin typeface="TeXGyrePagella"/>
                <a:cs typeface="TeXGyrePagella"/>
              </a:rPr>
              <a:t>body </a:t>
            </a:r>
            <a:r>
              <a:rPr sz="2400" b="1" spc="-6" dirty="0">
                <a:solidFill>
                  <a:srgbClr val="0033CC"/>
                </a:solidFill>
                <a:latin typeface="TeXGyrePagella"/>
                <a:cs typeface="TeXGyrePagella"/>
              </a:rPr>
              <a:t>of the  saint was being </a:t>
            </a:r>
            <a:r>
              <a:rPr sz="2400" b="1" dirty="0">
                <a:solidFill>
                  <a:srgbClr val="0033CC"/>
                </a:solidFill>
                <a:latin typeface="TeXGyrePagella"/>
                <a:cs typeface="TeXGyrePagella"/>
              </a:rPr>
              <a:t>transferred to Goa </a:t>
            </a:r>
            <a:r>
              <a:rPr sz="2400" b="1" spc="-6" dirty="0">
                <a:solidFill>
                  <a:srgbClr val="0033CC"/>
                </a:solidFill>
                <a:latin typeface="TeXGyrePagella"/>
                <a:cs typeface="TeXGyrePagella"/>
              </a:rPr>
              <a:t>as per his </a:t>
            </a:r>
            <a:r>
              <a:rPr sz="2400" b="1" dirty="0">
                <a:solidFill>
                  <a:srgbClr val="0033CC"/>
                </a:solidFill>
                <a:latin typeface="TeXGyrePagella"/>
                <a:cs typeface="TeXGyrePagella"/>
              </a:rPr>
              <a:t>wishes,  the </a:t>
            </a:r>
            <a:r>
              <a:rPr sz="2400" b="1" spc="-6" dirty="0">
                <a:solidFill>
                  <a:srgbClr val="0033CC"/>
                </a:solidFill>
                <a:latin typeface="TeXGyrePagella"/>
                <a:cs typeface="TeXGyrePagella"/>
              </a:rPr>
              <a:t>people </a:t>
            </a:r>
            <a:r>
              <a:rPr sz="2400" b="1" dirty="0">
                <a:solidFill>
                  <a:srgbClr val="0033CC"/>
                </a:solidFill>
                <a:latin typeface="TeXGyrePagella"/>
                <a:cs typeface="TeXGyrePagella"/>
              </a:rPr>
              <a:t>were </a:t>
            </a:r>
            <a:r>
              <a:rPr sz="2400" b="1" spc="-6" dirty="0">
                <a:solidFill>
                  <a:srgbClr val="0033CC"/>
                </a:solidFill>
                <a:latin typeface="TeXGyrePagella"/>
                <a:cs typeface="TeXGyrePagella"/>
              </a:rPr>
              <a:t>shocked </a:t>
            </a:r>
            <a:r>
              <a:rPr sz="2400" b="1" dirty="0">
                <a:solidFill>
                  <a:srgbClr val="0033CC"/>
                </a:solidFill>
                <a:latin typeface="TeXGyrePagella"/>
                <a:cs typeface="TeXGyrePagella"/>
              </a:rPr>
              <a:t>to find his </a:t>
            </a:r>
            <a:r>
              <a:rPr sz="2400" b="1" spc="-6" dirty="0">
                <a:solidFill>
                  <a:srgbClr val="0033CC"/>
                </a:solidFill>
                <a:latin typeface="TeXGyrePagella"/>
                <a:cs typeface="TeXGyrePagella"/>
              </a:rPr>
              <a:t>body </a:t>
            </a:r>
            <a:r>
              <a:rPr sz="2400" b="1" dirty="0">
                <a:solidFill>
                  <a:srgbClr val="0033CC"/>
                </a:solidFill>
                <a:latin typeface="TeXGyrePagella"/>
                <a:cs typeface="TeXGyrePagella"/>
              </a:rPr>
              <a:t>fresh as</a:t>
            </a:r>
            <a:r>
              <a:rPr sz="2400" b="1" spc="-29" dirty="0">
                <a:solidFill>
                  <a:srgbClr val="0033CC"/>
                </a:solidFill>
                <a:latin typeface="TeXGyrePagella"/>
                <a:cs typeface="TeXGyrePagella"/>
              </a:rPr>
              <a:t> </a:t>
            </a:r>
            <a:r>
              <a:rPr sz="2400" b="1" spc="-6" dirty="0">
                <a:solidFill>
                  <a:srgbClr val="0033CC"/>
                </a:solidFill>
                <a:latin typeface="TeXGyrePagella"/>
                <a:cs typeface="TeXGyrePagella"/>
              </a:rPr>
              <a:t>ever.</a:t>
            </a:r>
            <a:endParaRPr sz="2400">
              <a:latin typeface="TeXGyrePagella"/>
              <a:cs typeface="TeXGyrePagella"/>
            </a:endParaRPr>
          </a:p>
          <a:p>
            <a:pPr marL="405668" marR="119527" indent="-391180" algn="just">
              <a:lnSpc>
                <a:spcPct val="89100"/>
              </a:lnSpc>
              <a:spcBef>
                <a:spcPts val="702"/>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Every year thousands of devotees visit the </a:t>
            </a:r>
            <a:r>
              <a:rPr sz="2400" b="1" dirty="0">
                <a:solidFill>
                  <a:srgbClr val="0033CC"/>
                </a:solidFill>
                <a:latin typeface="TeXGyrePagella"/>
                <a:cs typeface="TeXGyrePagella"/>
              </a:rPr>
              <a:t>Basilica </a:t>
            </a:r>
            <a:r>
              <a:rPr sz="2400" b="1" spc="-6" dirty="0">
                <a:solidFill>
                  <a:srgbClr val="0033CC"/>
                </a:solidFill>
                <a:latin typeface="TeXGyrePagella"/>
                <a:cs typeface="TeXGyrePagella"/>
              </a:rPr>
              <a:t>of  Bom </a:t>
            </a:r>
            <a:r>
              <a:rPr sz="2400" b="1" dirty="0">
                <a:solidFill>
                  <a:srgbClr val="0033CC"/>
                </a:solidFill>
                <a:latin typeface="TeXGyrePagella"/>
                <a:cs typeface="TeXGyrePagella"/>
              </a:rPr>
              <a:t>Jesus </a:t>
            </a:r>
            <a:r>
              <a:rPr sz="2400" b="1" spc="-6" dirty="0">
                <a:solidFill>
                  <a:srgbClr val="0033CC"/>
                </a:solidFill>
                <a:latin typeface="TeXGyrePagella"/>
                <a:cs typeface="TeXGyrePagella"/>
              </a:rPr>
              <a:t>on </a:t>
            </a:r>
            <a:r>
              <a:rPr sz="2400" b="1" dirty="0">
                <a:solidFill>
                  <a:srgbClr val="0033CC"/>
                </a:solidFill>
                <a:latin typeface="TeXGyrePagella"/>
                <a:cs typeface="TeXGyrePagella"/>
              </a:rPr>
              <a:t>2nd </a:t>
            </a:r>
            <a:r>
              <a:rPr sz="2400" b="1" spc="-6" dirty="0">
                <a:solidFill>
                  <a:srgbClr val="0033CC"/>
                </a:solidFill>
                <a:latin typeface="TeXGyrePagella"/>
                <a:cs typeface="TeXGyrePagella"/>
              </a:rPr>
              <a:t>December </a:t>
            </a:r>
            <a:r>
              <a:rPr sz="2400" b="1" dirty="0">
                <a:solidFill>
                  <a:srgbClr val="0033CC"/>
                </a:solidFill>
                <a:latin typeface="TeXGyrePagella"/>
                <a:cs typeface="TeXGyrePagella"/>
              </a:rPr>
              <a:t>to </a:t>
            </a:r>
            <a:r>
              <a:rPr sz="2400" b="1" spc="-6" dirty="0">
                <a:solidFill>
                  <a:srgbClr val="0033CC"/>
                </a:solidFill>
                <a:latin typeface="TeXGyrePagella"/>
                <a:cs typeface="TeXGyrePagella"/>
              </a:rPr>
              <a:t>see the </a:t>
            </a:r>
            <a:r>
              <a:rPr sz="2400" b="1" dirty="0">
                <a:solidFill>
                  <a:srgbClr val="0033CC"/>
                </a:solidFill>
                <a:latin typeface="TeXGyrePagella"/>
                <a:cs typeface="TeXGyrePagella"/>
              </a:rPr>
              <a:t>mortal remains  </a:t>
            </a:r>
            <a:r>
              <a:rPr sz="2400" b="1" spc="-6" dirty="0">
                <a:solidFill>
                  <a:srgbClr val="0033CC"/>
                </a:solidFill>
                <a:latin typeface="TeXGyrePagella"/>
                <a:cs typeface="TeXGyrePagella"/>
              </a:rPr>
              <a:t>of the </a:t>
            </a:r>
            <a:r>
              <a:rPr sz="2400" b="1" dirty="0">
                <a:solidFill>
                  <a:srgbClr val="0033CC"/>
                </a:solidFill>
                <a:latin typeface="TeXGyrePagella"/>
                <a:cs typeface="TeXGyrePagella"/>
              </a:rPr>
              <a:t>saint </a:t>
            </a:r>
            <a:r>
              <a:rPr sz="2400" b="1" spc="-6" dirty="0">
                <a:solidFill>
                  <a:srgbClr val="0033CC"/>
                </a:solidFill>
                <a:latin typeface="TeXGyrePagella"/>
                <a:cs typeface="TeXGyrePagella"/>
              </a:rPr>
              <a:t>that is displayed</a:t>
            </a:r>
            <a:r>
              <a:rPr sz="2400" b="1" spc="46" dirty="0">
                <a:solidFill>
                  <a:srgbClr val="0033CC"/>
                </a:solidFill>
                <a:latin typeface="TeXGyrePagella"/>
                <a:cs typeface="TeXGyrePagella"/>
              </a:rPr>
              <a:t> </a:t>
            </a:r>
            <a:r>
              <a:rPr sz="2400" b="1" spc="-6" dirty="0">
                <a:solidFill>
                  <a:srgbClr val="0033CC"/>
                </a:solidFill>
                <a:latin typeface="TeXGyrePagella"/>
                <a:cs typeface="TeXGyrePagella"/>
              </a:rPr>
              <a:t>publicly.</a:t>
            </a:r>
            <a:endParaRPr sz="2400">
              <a:latin typeface="TeXGyrePagella"/>
              <a:cs typeface="TeXGyrePagella"/>
            </a:endParaRPr>
          </a:p>
          <a:p>
            <a:pPr marL="405668" marR="814235" indent="-391180" algn="just">
              <a:lnSpc>
                <a:spcPts val="2920"/>
              </a:lnSpc>
              <a:spcBef>
                <a:spcPts val="747"/>
              </a:spcBef>
              <a:buClr>
                <a:srgbClr val="000000"/>
              </a:buClr>
              <a:buFont typeface="Trebuchet MS"/>
              <a:buChar char="•"/>
              <a:tabLst>
                <a:tab pos="404944" algn="l"/>
                <a:tab pos="405668" algn="l"/>
              </a:tabLst>
            </a:pPr>
            <a:r>
              <a:rPr sz="2400" b="1" dirty="0">
                <a:solidFill>
                  <a:srgbClr val="0033CC"/>
                </a:solidFill>
                <a:latin typeface="TeXGyrePagella"/>
                <a:cs typeface="TeXGyrePagella"/>
              </a:rPr>
              <a:t>Now,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practice </a:t>
            </a:r>
            <a:r>
              <a:rPr sz="2400" b="1" spc="-6" dirty="0">
                <a:solidFill>
                  <a:srgbClr val="0033CC"/>
                </a:solidFill>
                <a:latin typeface="TeXGyrePagella"/>
                <a:cs typeface="TeXGyrePagella"/>
              </a:rPr>
              <a:t>has been stopped </a:t>
            </a:r>
            <a:r>
              <a:rPr sz="2400" b="1" spc="6" dirty="0">
                <a:solidFill>
                  <a:srgbClr val="0033CC"/>
                </a:solidFill>
                <a:latin typeface="TeXGyrePagella"/>
                <a:cs typeface="TeXGyrePagella"/>
              </a:rPr>
              <a:t>to </a:t>
            </a:r>
            <a:r>
              <a:rPr sz="2400" b="1" dirty="0">
                <a:solidFill>
                  <a:srgbClr val="0033CC"/>
                </a:solidFill>
                <a:latin typeface="TeXGyrePagella"/>
                <a:cs typeface="TeXGyrePagella"/>
              </a:rPr>
              <a:t>prevent </a:t>
            </a:r>
            <a:r>
              <a:rPr sz="2400" b="1" spc="-6" dirty="0">
                <a:solidFill>
                  <a:srgbClr val="0033CC"/>
                </a:solidFill>
                <a:latin typeface="TeXGyrePagella"/>
                <a:cs typeface="TeXGyrePagella"/>
              </a:rPr>
              <a:t>the  body from deterioration.</a:t>
            </a:r>
            <a:endParaRPr sz="2400">
              <a:latin typeface="TeXGyrePagella"/>
              <a:cs typeface="TeXGyrePagella"/>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7" y="485983"/>
            <a:ext cx="9426529" cy="6238101"/>
          </a:xfrm>
          <a:prstGeom prst="rect">
            <a:avLst/>
          </a:prstGeom>
        </p:spPr>
        <p:txBody>
          <a:bodyPr vert="horz" wrap="square" lIns="0" tIns="65197" rIns="0" bIns="0" rtlCol="0">
            <a:spAutoFit/>
          </a:bodyPr>
          <a:lstStyle/>
          <a:p>
            <a:pPr marL="405668" marR="5795" indent="-391180" algn="just">
              <a:lnSpc>
                <a:spcPts val="2920"/>
              </a:lnSpc>
              <a:spcBef>
                <a:spcPts val="513"/>
              </a:spcBef>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Basilica </a:t>
            </a:r>
            <a:r>
              <a:rPr sz="2400" b="1" spc="-6" dirty="0">
                <a:solidFill>
                  <a:srgbClr val="0033CC"/>
                </a:solidFill>
                <a:latin typeface="TeXGyrePagella"/>
                <a:cs typeface="TeXGyrePagella"/>
              </a:rPr>
              <a:t>of Bom Jesus is one of the </a:t>
            </a:r>
            <a:r>
              <a:rPr sz="2400" b="1" dirty="0">
                <a:solidFill>
                  <a:srgbClr val="0033CC"/>
                </a:solidFill>
                <a:latin typeface="TeXGyrePagella"/>
                <a:cs typeface="TeXGyrePagella"/>
              </a:rPr>
              <a:t>richest </a:t>
            </a:r>
            <a:r>
              <a:rPr sz="2400" b="1" spc="-6" dirty="0">
                <a:solidFill>
                  <a:srgbClr val="0033CC"/>
                </a:solidFill>
                <a:latin typeface="TeXGyrePagella"/>
                <a:cs typeface="TeXGyrePagella"/>
              </a:rPr>
              <a:t>churches  </a:t>
            </a:r>
            <a:r>
              <a:rPr sz="2400" b="1" dirty="0">
                <a:solidFill>
                  <a:srgbClr val="0033CC"/>
                </a:solidFill>
                <a:latin typeface="TeXGyrePagella"/>
                <a:cs typeface="TeXGyrePagella"/>
              </a:rPr>
              <a:t>located </a:t>
            </a:r>
            <a:r>
              <a:rPr sz="2400" b="1" spc="-6" dirty="0">
                <a:solidFill>
                  <a:srgbClr val="0033CC"/>
                </a:solidFill>
                <a:latin typeface="TeXGyrePagella"/>
                <a:cs typeface="TeXGyrePagella"/>
              </a:rPr>
              <a:t>in</a:t>
            </a:r>
            <a:r>
              <a:rPr sz="2400" b="1" spc="-11" dirty="0">
                <a:solidFill>
                  <a:srgbClr val="0033CC"/>
                </a:solidFill>
                <a:latin typeface="TeXGyrePagella"/>
                <a:cs typeface="TeXGyrePagella"/>
              </a:rPr>
              <a:t> </a:t>
            </a:r>
            <a:r>
              <a:rPr sz="2400" b="1" spc="-6" dirty="0">
                <a:solidFill>
                  <a:srgbClr val="0033CC"/>
                </a:solidFill>
                <a:latin typeface="TeXGyrePagella"/>
                <a:cs typeface="TeXGyrePagella"/>
              </a:rPr>
              <a:t>Goa.</a:t>
            </a:r>
            <a:endParaRPr sz="2400">
              <a:latin typeface="TeXGyrePagella"/>
              <a:cs typeface="TeXGyrePagella"/>
            </a:endParaRPr>
          </a:p>
          <a:p>
            <a:pPr marL="405668" marR="1319871"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interiors </a:t>
            </a:r>
            <a:r>
              <a:rPr sz="2400" b="1" spc="-6" dirty="0">
                <a:solidFill>
                  <a:srgbClr val="0033CC"/>
                </a:solidFill>
                <a:latin typeface="TeXGyrePagella"/>
                <a:cs typeface="TeXGyrePagella"/>
              </a:rPr>
              <a:t>of the church are as beautiful and  </a:t>
            </a:r>
            <a:r>
              <a:rPr sz="2400" b="1" dirty="0">
                <a:solidFill>
                  <a:srgbClr val="0033CC"/>
                </a:solidFill>
                <a:latin typeface="TeXGyrePagella"/>
                <a:cs typeface="TeXGyrePagella"/>
              </a:rPr>
              <a:t>extravagant </a:t>
            </a:r>
            <a:r>
              <a:rPr sz="2400" b="1" spc="-6" dirty="0">
                <a:solidFill>
                  <a:srgbClr val="0033CC"/>
                </a:solidFill>
                <a:latin typeface="TeXGyrePagella"/>
                <a:cs typeface="TeXGyrePagella"/>
              </a:rPr>
              <a:t>as </a:t>
            </a:r>
            <a:r>
              <a:rPr sz="2400" b="1" dirty="0">
                <a:solidFill>
                  <a:srgbClr val="0033CC"/>
                </a:solidFill>
                <a:latin typeface="TeXGyrePagella"/>
                <a:cs typeface="TeXGyrePagella"/>
              </a:rPr>
              <a:t>the</a:t>
            </a:r>
            <a:r>
              <a:rPr sz="2400" b="1" spc="6" dirty="0">
                <a:solidFill>
                  <a:srgbClr val="0033CC"/>
                </a:solidFill>
                <a:latin typeface="TeXGyrePagella"/>
                <a:cs typeface="TeXGyrePagella"/>
              </a:rPr>
              <a:t> </a:t>
            </a:r>
            <a:r>
              <a:rPr sz="2400" b="1" spc="-6" dirty="0">
                <a:solidFill>
                  <a:srgbClr val="0033CC"/>
                </a:solidFill>
                <a:latin typeface="TeXGyrePagella"/>
                <a:cs typeface="TeXGyrePagella"/>
              </a:rPr>
              <a:t>exteriors.</a:t>
            </a:r>
            <a:endParaRPr sz="2400">
              <a:latin typeface="TeXGyrePagella"/>
              <a:cs typeface="TeXGyrePagella"/>
            </a:endParaRPr>
          </a:p>
          <a:p>
            <a:pPr marL="405668" marR="285417"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floor of the church is made of pure </a:t>
            </a:r>
            <a:r>
              <a:rPr sz="2400" b="1" dirty="0">
                <a:solidFill>
                  <a:srgbClr val="0033CC"/>
                </a:solidFill>
                <a:latin typeface="TeXGyrePagella"/>
                <a:cs typeface="TeXGyrePagella"/>
              </a:rPr>
              <a:t>white marble,  </a:t>
            </a:r>
            <a:r>
              <a:rPr sz="2400" b="1" spc="-6" dirty="0">
                <a:solidFill>
                  <a:srgbClr val="0033CC"/>
                </a:solidFill>
                <a:latin typeface="TeXGyrePagella"/>
                <a:cs typeface="TeXGyrePagella"/>
              </a:rPr>
              <a:t>decorated </a:t>
            </a:r>
            <a:r>
              <a:rPr sz="2400" b="1" dirty="0">
                <a:solidFill>
                  <a:srgbClr val="0033CC"/>
                </a:solidFill>
                <a:latin typeface="TeXGyrePagella"/>
                <a:cs typeface="TeXGyrePagella"/>
              </a:rPr>
              <a:t>with semi-precious</a:t>
            </a:r>
            <a:r>
              <a:rPr sz="2400" b="1" spc="-6" dirty="0">
                <a:solidFill>
                  <a:srgbClr val="0033CC"/>
                </a:solidFill>
                <a:latin typeface="TeXGyrePagella"/>
                <a:cs typeface="TeXGyrePagella"/>
              </a:rPr>
              <a:t> stones.</a:t>
            </a:r>
            <a:endParaRPr sz="2400">
              <a:latin typeface="TeXGyrePagella"/>
              <a:cs typeface="TeXGyrePagella"/>
            </a:endParaRPr>
          </a:p>
          <a:p>
            <a:pPr marL="405668" marR="877258"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altar </a:t>
            </a:r>
            <a:r>
              <a:rPr sz="2400" b="1" spc="-6" dirty="0">
                <a:solidFill>
                  <a:srgbClr val="0033CC"/>
                </a:solidFill>
                <a:latin typeface="TeXGyrePagella"/>
                <a:cs typeface="TeXGyrePagella"/>
              </a:rPr>
              <a:t>of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church </a:t>
            </a:r>
            <a:r>
              <a:rPr sz="2400" b="1" dirty="0">
                <a:solidFill>
                  <a:srgbClr val="0033CC"/>
                </a:solidFill>
                <a:latin typeface="TeXGyrePagella"/>
                <a:cs typeface="TeXGyrePagella"/>
              </a:rPr>
              <a:t>is </a:t>
            </a:r>
            <a:r>
              <a:rPr sz="2400" b="1" spc="-6" dirty="0">
                <a:solidFill>
                  <a:srgbClr val="0033CC"/>
                </a:solidFill>
                <a:latin typeface="TeXGyrePagella"/>
                <a:cs typeface="TeXGyrePagella"/>
              </a:rPr>
              <a:t>adorned </a:t>
            </a:r>
            <a:r>
              <a:rPr sz="2400" b="1" dirty="0">
                <a:solidFill>
                  <a:srgbClr val="0033CC"/>
                </a:solidFill>
                <a:latin typeface="TeXGyrePagella"/>
                <a:cs typeface="TeXGyrePagella"/>
              </a:rPr>
              <a:t>elaborately </a:t>
            </a:r>
            <a:r>
              <a:rPr sz="2400" b="1" spc="-6" dirty="0">
                <a:solidFill>
                  <a:srgbClr val="0033CC"/>
                </a:solidFill>
                <a:latin typeface="TeXGyrePagella"/>
                <a:cs typeface="TeXGyrePagella"/>
              </a:rPr>
              <a:t>and  covered </a:t>
            </a:r>
            <a:r>
              <a:rPr sz="2400" b="1" dirty="0">
                <a:solidFill>
                  <a:srgbClr val="0033CC"/>
                </a:solidFill>
                <a:latin typeface="TeXGyrePagella"/>
                <a:cs typeface="TeXGyrePagella"/>
              </a:rPr>
              <a:t>with</a:t>
            </a:r>
            <a:r>
              <a:rPr sz="2400" b="1" spc="6" dirty="0">
                <a:solidFill>
                  <a:srgbClr val="0033CC"/>
                </a:solidFill>
                <a:latin typeface="TeXGyrePagella"/>
                <a:cs typeface="TeXGyrePagella"/>
              </a:rPr>
              <a:t> </a:t>
            </a:r>
            <a:r>
              <a:rPr sz="2400" b="1" spc="-6" dirty="0">
                <a:solidFill>
                  <a:srgbClr val="0033CC"/>
                </a:solidFill>
                <a:latin typeface="TeXGyrePagella"/>
                <a:cs typeface="TeXGyrePagella"/>
              </a:rPr>
              <a:t>gold.</a:t>
            </a:r>
            <a:endParaRPr sz="2400">
              <a:latin typeface="TeXGyrePagella"/>
              <a:cs typeface="TeXGyrePagella"/>
            </a:endParaRPr>
          </a:p>
          <a:p>
            <a:pPr marL="405668" indent="-391180" algn="just">
              <a:spcBef>
                <a:spcPts val="308"/>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It </a:t>
            </a:r>
            <a:r>
              <a:rPr sz="2400" b="1" dirty="0">
                <a:solidFill>
                  <a:srgbClr val="0033CC"/>
                </a:solidFill>
                <a:latin typeface="TeXGyrePagella"/>
                <a:cs typeface="TeXGyrePagella"/>
              </a:rPr>
              <a:t>measures </a:t>
            </a:r>
            <a:r>
              <a:rPr sz="2400" b="1" spc="-6" dirty="0">
                <a:solidFill>
                  <a:srgbClr val="0033CC"/>
                </a:solidFill>
                <a:latin typeface="TeXGyrePagella"/>
                <a:cs typeface="TeXGyrePagella"/>
              </a:rPr>
              <a:t>around </a:t>
            </a:r>
            <a:r>
              <a:rPr sz="2400" b="1" dirty="0">
                <a:solidFill>
                  <a:srgbClr val="0033CC"/>
                </a:solidFill>
                <a:latin typeface="TeXGyrePagella"/>
                <a:cs typeface="TeXGyrePagella"/>
              </a:rPr>
              <a:t>54 feet </a:t>
            </a:r>
            <a:r>
              <a:rPr sz="2400" b="1" spc="-6" dirty="0">
                <a:solidFill>
                  <a:srgbClr val="0033CC"/>
                </a:solidFill>
                <a:latin typeface="TeXGyrePagella"/>
                <a:cs typeface="TeXGyrePagella"/>
              </a:rPr>
              <a:t>high </a:t>
            </a:r>
            <a:r>
              <a:rPr sz="2400" b="1" dirty="0">
                <a:solidFill>
                  <a:srgbClr val="0033CC"/>
                </a:solidFill>
                <a:latin typeface="TeXGyrePagella"/>
                <a:cs typeface="TeXGyrePagella"/>
              </a:rPr>
              <a:t>and is 30 feet</a:t>
            </a:r>
            <a:r>
              <a:rPr sz="2400" b="1" spc="-17" dirty="0">
                <a:solidFill>
                  <a:srgbClr val="0033CC"/>
                </a:solidFill>
                <a:latin typeface="TeXGyrePagella"/>
                <a:cs typeface="TeXGyrePagella"/>
              </a:rPr>
              <a:t> </a:t>
            </a:r>
            <a:r>
              <a:rPr sz="2400" b="1" spc="-6" dirty="0">
                <a:solidFill>
                  <a:srgbClr val="0033CC"/>
                </a:solidFill>
                <a:latin typeface="TeXGyrePagella"/>
                <a:cs typeface="TeXGyrePagella"/>
              </a:rPr>
              <a:t>broad.</a:t>
            </a:r>
            <a:endParaRPr sz="2400">
              <a:latin typeface="TeXGyrePagella"/>
              <a:cs typeface="TeXGyrePagella"/>
            </a:endParaRPr>
          </a:p>
          <a:p>
            <a:pPr marL="405668" marR="127496" indent="-391180" algn="just">
              <a:lnSpc>
                <a:spcPts val="2920"/>
              </a:lnSpc>
              <a:spcBef>
                <a:spcPts val="73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church's </a:t>
            </a:r>
            <a:r>
              <a:rPr sz="2400" b="1" dirty="0">
                <a:solidFill>
                  <a:srgbClr val="0033CC"/>
                </a:solidFill>
                <a:latin typeface="TeXGyrePagella"/>
                <a:cs typeface="TeXGyrePagella"/>
              </a:rPr>
              <a:t>interior </a:t>
            </a:r>
            <a:r>
              <a:rPr sz="2400" b="1" spc="-6" dirty="0">
                <a:solidFill>
                  <a:srgbClr val="0033CC"/>
                </a:solidFill>
                <a:latin typeface="TeXGyrePagella"/>
                <a:cs typeface="TeXGyrePagella"/>
              </a:rPr>
              <a:t>is </a:t>
            </a:r>
            <a:r>
              <a:rPr sz="2400" b="1" dirty="0">
                <a:solidFill>
                  <a:srgbClr val="0033CC"/>
                </a:solidFill>
                <a:latin typeface="TeXGyrePagella"/>
                <a:cs typeface="TeXGyrePagella"/>
              </a:rPr>
              <a:t>strikingly charming </a:t>
            </a:r>
            <a:r>
              <a:rPr sz="2400" b="1" spc="-6" dirty="0">
                <a:solidFill>
                  <a:srgbClr val="0033CC"/>
                </a:solidFill>
                <a:latin typeface="TeXGyrePagella"/>
                <a:cs typeface="TeXGyrePagella"/>
              </a:rPr>
              <a:t>yet </a:t>
            </a:r>
            <a:r>
              <a:rPr sz="2400" b="1" dirty="0">
                <a:solidFill>
                  <a:srgbClr val="0033CC"/>
                </a:solidFill>
                <a:latin typeface="TeXGyrePagella"/>
                <a:cs typeface="TeXGyrePagella"/>
              </a:rPr>
              <a:t>simple  </a:t>
            </a:r>
            <a:r>
              <a:rPr sz="2400" b="1" spc="-6" dirty="0">
                <a:solidFill>
                  <a:srgbClr val="0033CC"/>
                </a:solidFill>
                <a:latin typeface="TeXGyrePagella"/>
                <a:cs typeface="TeXGyrePagella"/>
              </a:rPr>
              <a:t>and is built in the </a:t>
            </a:r>
            <a:r>
              <a:rPr sz="2400" b="1" dirty="0">
                <a:solidFill>
                  <a:srgbClr val="0033CC"/>
                </a:solidFill>
                <a:latin typeface="TeXGyrePagella"/>
                <a:cs typeface="TeXGyrePagella"/>
              </a:rPr>
              <a:t>Mosaic-Corinthian</a:t>
            </a:r>
            <a:r>
              <a:rPr sz="2400" b="1" spc="23" dirty="0">
                <a:solidFill>
                  <a:srgbClr val="0033CC"/>
                </a:solidFill>
                <a:latin typeface="TeXGyrePagella"/>
                <a:cs typeface="TeXGyrePagella"/>
              </a:rPr>
              <a:t> </a:t>
            </a:r>
            <a:r>
              <a:rPr sz="2400" b="1" dirty="0">
                <a:solidFill>
                  <a:srgbClr val="0033CC"/>
                </a:solidFill>
                <a:latin typeface="TeXGyrePagella"/>
                <a:cs typeface="TeXGyrePagella"/>
              </a:rPr>
              <a:t>style.</a:t>
            </a:r>
            <a:endParaRPr sz="2400">
              <a:latin typeface="TeXGyrePagella"/>
              <a:cs typeface="TeXGyrePagella"/>
            </a:endParaRPr>
          </a:p>
          <a:p>
            <a:pPr marL="405668" marR="641101" indent="-391180" algn="just">
              <a:lnSpc>
                <a:spcPct val="89100"/>
              </a:lnSpc>
              <a:spcBef>
                <a:spcPts val="662"/>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tomb where the </a:t>
            </a:r>
            <a:r>
              <a:rPr sz="2400" b="1" spc="-6" dirty="0">
                <a:solidFill>
                  <a:srgbClr val="0033CC"/>
                </a:solidFill>
                <a:latin typeface="TeXGyrePagella"/>
                <a:cs typeface="TeXGyrePagella"/>
              </a:rPr>
              <a:t>body is kept </a:t>
            </a:r>
            <a:r>
              <a:rPr sz="2400" b="1" dirty="0">
                <a:solidFill>
                  <a:srgbClr val="0033CC"/>
                </a:solidFill>
                <a:latin typeface="TeXGyrePagella"/>
                <a:cs typeface="TeXGyrePagella"/>
              </a:rPr>
              <a:t>was carved  intricately </a:t>
            </a:r>
            <a:r>
              <a:rPr sz="2400" b="1" spc="-6" dirty="0">
                <a:solidFill>
                  <a:srgbClr val="0033CC"/>
                </a:solidFill>
                <a:latin typeface="TeXGyrePagella"/>
                <a:cs typeface="TeXGyrePagella"/>
              </a:rPr>
              <a:t>by Giovanni </a:t>
            </a:r>
            <a:r>
              <a:rPr sz="2400" b="1" dirty="0">
                <a:solidFill>
                  <a:srgbClr val="0033CC"/>
                </a:solidFill>
                <a:latin typeface="TeXGyrePagella"/>
                <a:cs typeface="TeXGyrePagella"/>
              </a:rPr>
              <a:t>Battista </a:t>
            </a:r>
            <a:r>
              <a:rPr sz="2400" b="1" spc="-6" dirty="0">
                <a:solidFill>
                  <a:srgbClr val="0033CC"/>
                </a:solidFill>
                <a:latin typeface="TeXGyrePagella"/>
                <a:cs typeface="TeXGyrePagella"/>
              </a:rPr>
              <a:t>Foggini, </a:t>
            </a:r>
            <a:r>
              <a:rPr sz="2400" b="1" dirty="0">
                <a:solidFill>
                  <a:srgbClr val="0033CC"/>
                </a:solidFill>
                <a:latin typeface="TeXGyrePagella"/>
                <a:cs typeface="TeXGyrePagella"/>
              </a:rPr>
              <a:t>who was a  17th century</a:t>
            </a:r>
            <a:r>
              <a:rPr sz="2400" b="1" spc="-23" dirty="0">
                <a:solidFill>
                  <a:srgbClr val="0033CC"/>
                </a:solidFill>
                <a:latin typeface="TeXGyrePagella"/>
                <a:cs typeface="TeXGyrePagella"/>
              </a:rPr>
              <a:t> </a:t>
            </a:r>
            <a:r>
              <a:rPr sz="2400" b="1" spc="-6" dirty="0">
                <a:solidFill>
                  <a:srgbClr val="0033CC"/>
                </a:solidFill>
                <a:latin typeface="TeXGyrePagella"/>
                <a:cs typeface="TeXGyrePagella"/>
              </a:rPr>
              <a:t>sculptor.</a:t>
            </a:r>
            <a:endParaRPr sz="2400">
              <a:latin typeface="TeXGyrePagella"/>
              <a:cs typeface="TeXGyrePagella"/>
            </a:endParaRPr>
          </a:p>
          <a:p>
            <a:pPr marL="405668" indent="-391180" algn="just">
              <a:spcBef>
                <a:spcPts val="342"/>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walls </a:t>
            </a:r>
            <a:r>
              <a:rPr sz="2400" b="1" spc="-6" dirty="0">
                <a:solidFill>
                  <a:srgbClr val="0033CC"/>
                </a:solidFill>
                <a:latin typeface="TeXGyrePagella"/>
                <a:cs typeface="TeXGyrePagella"/>
              </a:rPr>
              <a:t>are </a:t>
            </a:r>
            <a:r>
              <a:rPr sz="2400" b="1" dirty="0">
                <a:solidFill>
                  <a:srgbClr val="0033CC"/>
                </a:solidFill>
                <a:latin typeface="TeXGyrePagella"/>
                <a:cs typeface="TeXGyrePagella"/>
              </a:rPr>
              <a:t>decorated with </a:t>
            </a:r>
            <a:r>
              <a:rPr sz="2400" b="1" spc="-6" dirty="0">
                <a:solidFill>
                  <a:srgbClr val="0033CC"/>
                </a:solidFill>
                <a:latin typeface="TeXGyrePagella"/>
                <a:cs typeface="TeXGyrePagella"/>
              </a:rPr>
              <a:t>old paintings of </a:t>
            </a:r>
            <a:r>
              <a:rPr sz="2400" b="1" dirty="0">
                <a:solidFill>
                  <a:srgbClr val="0033CC"/>
                </a:solidFill>
                <a:latin typeface="TeXGyrePagella"/>
                <a:cs typeface="TeXGyrePagella"/>
              </a:rPr>
              <a:t>the</a:t>
            </a:r>
            <a:r>
              <a:rPr sz="2400" b="1" spc="34" dirty="0">
                <a:solidFill>
                  <a:srgbClr val="0033CC"/>
                </a:solidFill>
                <a:latin typeface="TeXGyrePagella"/>
                <a:cs typeface="TeXGyrePagella"/>
              </a:rPr>
              <a:t> </a:t>
            </a:r>
            <a:r>
              <a:rPr sz="2400" b="1" dirty="0">
                <a:solidFill>
                  <a:srgbClr val="0033CC"/>
                </a:solidFill>
                <a:latin typeface="TeXGyrePagella"/>
                <a:cs typeface="TeXGyrePagella"/>
              </a:rPr>
              <a:t>saint.</a:t>
            </a:r>
            <a:endParaRPr sz="2400">
              <a:latin typeface="TeXGyrePagella"/>
              <a:cs typeface="TeXGyrePagella"/>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98524" y="217082"/>
            <a:ext cx="9223799" cy="1430402"/>
          </a:xfrm>
          <a:prstGeom prst="rect">
            <a:avLst/>
          </a:prstGeom>
        </p:spPr>
        <p:txBody>
          <a:bodyPr vert="horz" wrap="square" lIns="0" tIns="14488" rIns="0" bIns="0" rtlCol="0">
            <a:spAutoFit/>
          </a:bodyPr>
          <a:lstStyle/>
          <a:p>
            <a:pPr marL="14488">
              <a:spcBef>
                <a:spcPts val="114"/>
              </a:spcBef>
            </a:pPr>
            <a:r>
              <a:rPr sz="4600" i="1" spc="-6" dirty="0">
                <a:solidFill>
                  <a:srgbClr val="000000"/>
                </a:solidFill>
                <a:latin typeface="TeX Gyre Bonum"/>
                <a:cs typeface="TeX Gyre Bonum"/>
              </a:rPr>
              <a:t>Church</a:t>
            </a:r>
            <a:r>
              <a:rPr sz="4600" i="1" spc="-17" dirty="0">
                <a:solidFill>
                  <a:srgbClr val="000000"/>
                </a:solidFill>
                <a:latin typeface="TeX Gyre Bonum"/>
                <a:cs typeface="TeX Gyre Bonum"/>
              </a:rPr>
              <a:t> </a:t>
            </a:r>
            <a:r>
              <a:rPr sz="4600" i="1" spc="6" dirty="0">
                <a:solidFill>
                  <a:srgbClr val="000000"/>
                </a:solidFill>
                <a:latin typeface="TeX Gyre Bonum"/>
                <a:cs typeface="TeX Gyre Bonum"/>
              </a:rPr>
              <a:t>of</a:t>
            </a:r>
            <a:endParaRPr sz="4600">
              <a:latin typeface="TeX Gyre Bonum"/>
              <a:cs typeface="TeX Gyre Bonum"/>
            </a:endParaRPr>
          </a:p>
          <a:p>
            <a:pPr marL="14488">
              <a:tabLst>
                <a:tab pos="1741477" algn="l"/>
              </a:tabLst>
            </a:pPr>
            <a:r>
              <a:rPr sz="4600" i="1" dirty="0">
                <a:solidFill>
                  <a:srgbClr val="000000"/>
                </a:solidFill>
                <a:latin typeface="TeX Gyre Bonum"/>
                <a:cs typeface="TeX Gyre Bonum"/>
              </a:rPr>
              <a:t>Mary	Immaculate</a:t>
            </a:r>
            <a:r>
              <a:rPr sz="4600" i="1" spc="-57" dirty="0">
                <a:solidFill>
                  <a:srgbClr val="000000"/>
                </a:solidFill>
                <a:latin typeface="TeX Gyre Bonum"/>
                <a:cs typeface="TeX Gyre Bonum"/>
              </a:rPr>
              <a:t> </a:t>
            </a:r>
            <a:r>
              <a:rPr sz="4600" i="1" spc="-6" dirty="0">
                <a:solidFill>
                  <a:srgbClr val="000000"/>
                </a:solidFill>
                <a:latin typeface="TeX Gyre Bonum"/>
                <a:cs typeface="TeX Gyre Bonum"/>
              </a:rPr>
              <a:t>Conception</a:t>
            </a:r>
            <a:endParaRPr sz="4600">
              <a:latin typeface="TeX Gyre Bonum"/>
              <a:cs typeface="TeX Gyre Bonum"/>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22296" y="428561"/>
            <a:ext cx="8414368" cy="1427517"/>
          </a:xfrm>
          <a:prstGeom prst="rect">
            <a:avLst/>
          </a:prstGeom>
        </p:spPr>
        <p:txBody>
          <a:bodyPr vert="horz" wrap="square" lIns="0" tIns="14488" rIns="0" bIns="0" rtlCol="0">
            <a:spAutoFit/>
          </a:bodyPr>
          <a:lstStyle/>
          <a:p>
            <a:pPr marL="14488">
              <a:lnSpc>
                <a:spcPts val="3787"/>
              </a:lnSpc>
              <a:spcBef>
                <a:spcPts val="114"/>
              </a:spcBef>
            </a:pPr>
            <a:r>
              <a:rPr sz="2800" b="1" spc="-11" dirty="0">
                <a:solidFill>
                  <a:srgbClr val="000000"/>
                </a:solidFill>
                <a:latin typeface="Bookman Uralic"/>
                <a:cs typeface="Bookman Uralic"/>
              </a:rPr>
              <a:t>Location: </a:t>
            </a:r>
            <a:r>
              <a:rPr sz="2800" b="1" spc="-6" dirty="0"/>
              <a:t>Center of </a:t>
            </a:r>
            <a:r>
              <a:rPr sz="2800" b="1" dirty="0"/>
              <a:t>Panaji,</a:t>
            </a:r>
            <a:r>
              <a:rPr sz="2800" b="1" spc="-228" dirty="0"/>
              <a:t> </a:t>
            </a:r>
            <a:r>
              <a:rPr sz="2800" b="1" dirty="0"/>
              <a:t>Goa</a:t>
            </a:r>
            <a:endParaRPr sz="2800" b="1">
              <a:latin typeface="Bookman Uralic"/>
              <a:cs typeface="Bookman Uralic"/>
            </a:endParaRPr>
          </a:p>
          <a:p>
            <a:pPr marL="14488" marR="5795">
              <a:lnSpc>
                <a:spcPts val="3628"/>
              </a:lnSpc>
              <a:spcBef>
                <a:spcPts val="245"/>
              </a:spcBef>
            </a:pPr>
            <a:r>
              <a:rPr sz="2800" b="1" spc="-11" dirty="0">
                <a:solidFill>
                  <a:srgbClr val="000000"/>
                </a:solidFill>
                <a:latin typeface="Bookman Uralic"/>
                <a:cs typeface="Bookman Uralic"/>
              </a:rPr>
              <a:t>Highlights: </a:t>
            </a:r>
            <a:r>
              <a:rPr sz="2800" b="1" dirty="0"/>
              <a:t>2nd largest </a:t>
            </a:r>
            <a:r>
              <a:rPr sz="2800" b="1" spc="-6" dirty="0"/>
              <a:t>church bell in </a:t>
            </a:r>
            <a:r>
              <a:rPr sz="2800" b="1" dirty="0"/>
              <a:t>the</a:t>
            </a:r>
            <a:r>
              <a:rPr sz="2800" b="1" spc="-165" dirty="0"/>
              <a:t> </a:t>
            </a:r>
            <a:r>
              <a:rPr sz="2800" b="1" dirty="0"/>
              <a:t>world,  beautiful </a:t>
            </a:r>
            <a:r>
              <a:rPr sz="2800" b="1" spc="-6" dirty="0"/>
              <a:t>display of </a:t>
            </a:r>
            <a:r>
              <a:rPr sz="2800" b="1" dirty="0"/>
              <a:t>lights at night</a:t>
            </a:r>
            <a:endParaRPr sz="2800" b="1">
              <a:latin typeface="Bookman Uralic"/>
              <a:cs typeface="Bookman Uralic"/>
            </a:endParaRPr>
          </a:p>
        </p:txBody>
      </p:sp>
      <p:sp>
        <p:nvSpPr>
          <p:cNvPr id="3" name="object 3"/>
          <p:cNvSpPr txBox="1"/>
          <p:nvPr/>
        </p:nvSpPr>
        <p:spPr>
          <a:xfrm>
            <a:off x="622296" y="1998553"/>
            <a:ext cx="9392370" cy="5342984"/>
          </a:xfrm>
          <a:prstGeom prst="rect">
            <a:avLst/>
          </a:prstGeom>
        </p:spPr>
        <p:txBody>
          <a:bodyPr vert="horz" wrap="square" lIns="0" tIns="65197" rIns="0" bIns="0" rtlCol="0">
            <a:spAutoFit/>
          </a:bodyPr>
          <a:lstStyle/>
          <a:p>
            <a:pPr marL="405668" marR="189795" indent="-391180" algn="just">
              <a:lnSpc>
                <a:spcPts val="2920"/>
              </a:lnSpc>
              <a:spcBef>
                <a:spcPts val="513"/>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 of </a:t>
            </a:r>
            <a:r>
              <a:rPr sz="2400" b="1" dirty="0">
                <a:solidFill>
                  <a:srgbClr val="0033CC"/>
                </a:solidFill>
                <a:latin typeface="TeXGyrePagella"/>
                <a:cs typeface="TeXGyrePagella"/>
              </a:rPr>
              <a:t>Mary Immaculate </a:t>
            </a:r>
            <a:r>
              <a:rPr sz="2400" b="1" spc="-6" dirty="0">
                <a:solidFill>
                  <a:srgbClr val="0033CC"/>
                </a:solidFill>
                <a:latin typeface="TeXGyrePagella"/>
                <a:cs typeface="TeXGyrePagella"/>
              </a:rPr>
              <a:t>Conception is </a:t>
            </a:r>
            <a:r>
              <a:rPr sz="2400" b="1" spc="-11" dirty="0">
                <a:solidFill>
                  <a:srgbClr val="0033CC"/>
                </a:solidFill>
                <a:latin typeface="TeXGyrePagella"/>
                <a:cs typeface="TeXGyrePagella"/>
              </a:rPr>
              <a:t>one </a:t>
            </a:r>
            <a:r>
              <a:rPr sz="2400" b="1" spc="-6" dirty="0">
                <a:solidFill>
                  <a:srgbClr val="0033CC"/>
                </a:solidFill>
                <a:latin typeface="TeXGyrePagella"/>
                <a:cs typeface="TeXGyrePagella"/>
              </a:rPr>
              <a:t>of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most famous landmarks of</a:t>
            </a:r>
            <a:r>
              <a:rPr sz="2400" b="1" spc="40" dirty="0">
                <a:solidFill>
                  <a:srgbClr val="0033CC"/>
                </a:solidFill>
                <a:latin typeface="TeXGyrePagella"/>
                <a:cs typeface="TeXGyrePagella"/>
              </a:rPr>
              <a:t> </a:t>
            </a:r>
            <a:r>
              <a:rPr sz="2400" b="1" spc="-6" dirty="0">
                <a:solidFill>
                  <a:srgbClr val="0033CC"/>
                </a:solidFill>
                <a:latin typeface="TeXGyrePagella"/>
                <a:cs typeface="TeXGyrePagella"/>
              </a:rPr>
              <a:t>Goa.</a:t>
            </a:r>
            <a:endParaRPr sz="2400">
              <a:latin typeface="TeXGyrePagella"/>
              <a:cs typeface="TeXGyrePagella"/>
            </a:endParaRPr>
          </a:p>
          <a:p>
            <a:pPr marL="405668" marR="1106170"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This church </a:t>
            </a:r>
            <a:r>
              <a:rPr sz="2400" b="1" dirty="0">
                <a:solidFill>
                  <a:srgbClr val="0033CC"/>
                </a:solidFill>
                <a:latin typeface="TeXGyrePagella"/>
                <a:cs typeface="TeXGyrePagella"/>
              </a:rPr>
              <a:t>is </a:t>
            </a:r>
            <a:r>
              <a:rPr sz="2400" b="1" spc="-6" dirty="0">
                <a:solidFill>
                  <a:srgbClr val="0033CC"/>
                </a:solidFill>
                <a:latin typeface="TeXGyrePagella"/>
                <a:cs typeface="TeXGyrePagella"/>
              </a:rPr>
              <a:t>supposed </a:t>
            </a:r>
            <a:r>
              <a:rPr sz="2400" b="1" dirty="0">
                <a:solidFill>
                  <a:srgbClr val="0033CC"/>
                </a:solidFill>
                <a:latin typeface="TeXGyrePagella"/>
                <a:cs typeface="TeXGyrePagella"/>
              </a:rPr>
              <a:t>to </a:t>
            </a:r>
            <a:r>
              <a:rPr sz="2400" b="1" spc="-11" dirty="0">
                <a:solidFill>
                  <a:srgbClr val="0033CC"/>
                </a:solidFill>
                <a:latin typeface="TeXGyrePagella"/>
                <a:cs typeface="TeXGyrePagella"/>
              </a:rPr>
              <a:t>be </a:t>
            </a:r>
            <a:r>
              <a:rPr sz="2400" b="1" spc="-6" dirty="0">
                <a:solidFill>
                  <a:srgbClr val="0033CC"/>
                </a:solidFill>
                <a:latin typeface="TeXGyrePagella"/>
                <a:cs typeface="TeXGyrePagella"/>
              </a:rPr>
              <a:t>one of the </a:t>
            </a:r>
            <a:r>
              <a:rPr sz="2400" b="1" dirty="0">
                <a:solidFill>
                  <a:srgbClr val="0033CC"/>
                </a:solidFill>
                <a:latin typeface="TeXGyrePagella"/>
                <a:cs typeface="TeXGyrePagella"/>
              </a:rPr>
              <a:t>earliest  </a:t>
            </a:r>
            <a:r>
              <a:rPr sz="2400" b="1" spc="-6" dirty="0">
                <a:solidFill>
                  <a:srgbClr val="0033CC"/>
                </a:solidFill>
                <a:latin typeface="TeXGyrePagella"/>
                <a:cs typeface="TeXGyrePagella"/>
              </a:rPr>
              <a:t>churches </a:t>
            </a:r>
            <a:r>
              <a:rPr sz="2400" b="1" dirty="0">
                <a:solidFill>
                  <a:srgbClr val="0033CC"/>
                </a:solidFill>
                <a:latin typeface="TeXGyrePagella"/>
                <a:cs typeface="TeXGyrePagella"/>
              </a:rPr>
              <a:t>to </a:t>
            </a:r>
            <a:r>
              <a:rPr sz="2400" b="1" spc="-11" dirty="0">
                <a:solidFill>
                  <a:srgbClr val="0033CC"/>
                </a:solidFill>
                <a:latin typeface="TeXGyrePagella"/>
                <a:cs typeface="TeXGyrePagella"/>
              </a:rPr>
              <a:t>be </a:t>
            </a:r>
            <a:r>
              <a:rPr sz="2400" b="1" dirty="0">
                <a:solidFill>
                  <a:srgbClr val="0033CC"/>
                </a:solidFill>
                <a:latin typeface="TeXGyrePagella"/>
                <a:cs typeface="TeXGyrePagella"/>
              </a:rPr>
              <a:t>constructed </a:t>
            </a:r>
            <a:r>
              <a:rPr sz="2400" b="1" spc="-6" dirty="0">
                <a:solidFill>
                  <a:srgbClr val="0033CC"/>
                </a:solidFill>
                <a:latin typeface="TeXGyrePagella"/>
                <a:cs typeface="TeXGyrePagella"/>
              </a:rPr>
              <a:t>in</a:t>
            </a:r>
            <a:r>
              <a:rPr sz="2400" b="1" spc="11" dirty="0">
                <a:solidFill>
                  <a:srgbClr val="0033CC"/>
                </a:solidFill>
                <a:latin typeface="TeXGyrePagella"/>
                <a:cs typeface="TeXGyrePagella"/>
              </a:rPr>
              <a:t> </a:t>
            </a:r>
            <a:r>
              <a:rPr sz="2400" b="1" dirty="0">
                <a:solidFill>
                  <a:srgbClr val="0033CC"/>
                </a:solidFill>
                <a:latin typeface="TeXGyrePagella"/>
                <a:cs typeface="TeXGyrePagella"/>
              </a:rPr>
              <a:t>Goa.</a:t>
            </a:r>
            <a:endParaRPr sz="2400">
              <a:latin typeface="TeXGyrePagella"/>
              <a:cs typeface="TeXGyrePagella"/>
            </a:endParaRPr>
          </a:p>
          <a:p>
            <a:pPr marL="405668" marR="612125" indent="-391180" algn="just">
              <a:lnSpc>
                <a:spcPct val="89100"/>
              </a:lnSpc>
              <a:spcBef>
                <a:spcPts val="662"/>
              </a:spcBef>
              <a:buClr>
                <a:srgbClr val="000000"/>
              </a:buClr>
              <a:buFont typeface="Trebuchet MS"/>
              <a:buChar char="•"/>
              <a:tabLst>
                <a:tab pos="405668" algn="l"/>
              </a:tabLst>
            </a:pPr>
            <a:r>
              <a:rPr sz="2400" b="1" spc="-6" dirty="0">
                <a:solidFill>
                  <a:srgbClr val="0033CC"/>
                </a:solidFill>
                <a:latin typeface="TeXGyrePagella"/>
                <a:cs typeface="TeXGyrePagella"/>
              </a:rPr>
              <a:t>Tourists come </a:t>
            </a:r>
            <a:r>
              <a:rPr sz="2400" b="1" spc="6" dirty="0">
                <a:solidFill>
                  <a:srgbClr val="0033CC"/>
                </a:solidFill>
                <a:latin typeface="TeXGyrePagella"/>
                <a:cs typeface="TeXGyrePagella"/>
              </a:rPr>
              <a:t>to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Mary Immaculate </a:t>
            </a:r>
            <a:r>
              <a:rPr sz="2400" b="1" spc="-6" dirty="0">
                <a:solidFill>
                  <a:srgbClr val="0033CC"/>
                </a:solidFill>
                <a:latin typeface="TeXGyrePagella"/>
                <a:cs typeface="TeXGyrePagella"/>
              </a:rPr>
              <a:t>Conception  Church of India </a:t>
            </a:r>
            <a:r>
              <a:rPr sz="2400" b="1" dirty="0">
                <a:solidFill>
                  <a:srgbClr val="0033CC"/>
                </a:solidFill>
                <a:latin typeface="TeXGyrePagella"/>
                <a:cs typeface="TeXGyrePagella"/>
              </a:rPr>
              <a:t>to feel blessed and to </a:t>
            </a:r>
            <a:r>
              <a:rPr sz="2400" b="1" spc="-6" dirty="0">
                <a:solidFill>
                  <a:srgbClr val="0033CC"/>
                </a:solidFill>
                <a:latin typeface="TeXGyrePagella"/>
                <a:cs typeface="TeXGyrePagella"/>
              </a:rPr>
              <a:t>marvel </a:t>
            </a:r>
            <a:r>
              <a:rPr sz="2400" b="1" dirty="0">
                <a:solidFill>
                  <a:srgbClr val="0033CC"/>
                </a:solidFill>
                <a:latin typeface="TeXGyrePagella"/>
                <a:cs typeface="TeXGyrePagella"/>
              </a:rPr>
              <a:t>at </a:t>
            </a:r>
            <a:r>
              <a:rPr sz="2400" b="1" spc="-6" dirty="0">
                <a:solidFill>
                  <a:srgbClr val="0033CC"/>
                </a:solidFill>
                <a:latin typeface="TeXGyrePagella"/>
                <a:cs typeface="TeXGyrePagella"/>
              </a:rPr>
              <a:t>the  magnitude </a:t>
            </a:r>
            <a:r>
              <a:rPr sz="2400" b="1" dirty="0">
                <a:solidFill>
                  <a:srgbClr val="0033CC"/>
                </a:solidFill>
                <a:latin typeface="TeXGyrePagella"/>
                <a:cs typeface="TeXGyrePagella"/>
              </a:rPr>
              <a:t>of its construction.</a:t>
            </a:r>
            <a:endParaRPr sz="2400">
              <a:latin typeface="TeXGyrePagella"/>
              <a:cs typeface="TeXGyrePagella"/>
            </a:endParaRPr>
          </a:p>
          <a:p>
            <a:pPr marL="405668" marR="318015" indent="-391180" algn="just">
              <a:lnSpc>
                <a:spcPts val="2920"/>
              </a:lnSpc>
              <a:spcBef>
                <a:spcPts val="74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decoration </a:t>
            </a:r>
            <a:r>
              <a:rPr sz="2400" b="1" dirty="0">
                <a:solidFill>
                  <a:srgbClr val="0033CC"/>
                </a:solidFill>
                <a:latin typeface="TeXGyrePagella"/>
                <a:cs typeface="TeXGyrePagella"/>
              </a:rPr>
              <a:t>inside </a:t>
            </a:r>
            <a:r>
              <a:rPr sz="2400" b="1" spc="-6" dirty="0">
                <a:solidFill>
                  <a:srgbClr val="0033CC"/>
                </a:solidFill>
                <a:latin typeface="TeXGyrePagella"/>
                <a:cs typeface="TeXGyrePagella"/>
              </a:rPr>
              <a:t>the church is </a:t>
            </a:r>
            <a:r>
              <a:rPr sz="2400" b="1" dirty="0">
                <a:solidFill>
                  <a:srgbClr val="0033CC"/>
                </a:solidFill>
                <a:latin typeface="TeXGyrePagella"/>
                <a:cs typeface="TeXGyrePagella"/>
              </a:rPr>
              <a:t>relatively simple,  still </a:t>
            </a:r>
            <a:r>
              <a:rPr sz="2400" b="1" spc="-6" dirty="0">
                <a:solidFill>
                  <a:srgbClr val="0033CC"/>
                </a:solidFill>
                <a:latin typeface="TeXGyrePagella"/>
                <a:cs typeface="TeXGyrePagella"/>
              </a:rPr>
              <a:t>exudes </a:t>
            </a:r>
            <a:r>
              <a:rPr sz="2400" b="1" dirty="0">
                <a:solidFill>
                  <a:srgbClr val="0033CC"/>
                </a:solidFill>
                <a:latin typeface="TeXGyrePagella"/>
                <a:cs typeface="TeXGyrePagella"/>
              </a:rPr>
              <a:t>charm and</a:t>
            </a:r>
            <a:r>
              <a:rPr sz="2400" b="1" spc="-11" dirty="0">
                <a:solidFill>
                  <a:srgbClr val="0033CC"/>
                </a:solidFill>
                <a:latin typeface="TeXGyrePagella"/>
                <a:cs typeface="TeXGyrePagella"/>
              </a:rPr>
              <a:t> </a:t>
            </a:r>
            <a:r>
              <a:rPr sz="2400" b="1" spc="-6" dirty="0">
                <a:solidFill>
                  <a:srgbClr val="0033CC"/>
                </a:solidFill>
                <a:latin typeface="TeXGyrePagella"/>
                <a:cs typeface="TeXGyrePagella"/>
              </a:rPr>
              <a:t>beauty.</a:t>
            </a:r>
            <a:endParaRPr sz="2400">
              <a:latin typeface="TeXGyrePagella"/>
              <a:cs typeface="TeXGyrePagella"/>
            </a:endParaRPr>
          </a:p>
          <a:p>
            <a:pPr marL="405668" marR="158645"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 that </a:t>
            </a:r>
            <a:r>
              <a:rPr sz="2400" b="1" dirty="0">
                <a:solidFill>
                  <a:srgbClr val="0033CC"/>
                </a:solidFill>
                <a:latin typeface="TeXGyrePagella"/>
                <a:cs typeface="TeXGyrePagella"/>
              </a:rPr>
              <a:t>is </a:t>
            </a:r>
            <a:r>
              <a:rPr sz="2400" b="1" spc="-6" dirty="0">
                <a:solidFill>
                  <a:srgbClr val="0033CC"/>
                </a:solidFill>
                <a:latin typeface="TeXGyrePagella"/>
                <a:cs typeface="TeXGyrePagella"/>
              </a:rPr>
              <a:t>present here today </a:t>
            </a:r>
            <a:r>
              <a:rPr sz="2400" b="1" dirty="0">
                <a:solidFill>
                  <a:srgbClr val="0033CC"/>
                </a:solidFill>
                <a:latin typeface="TeXGyrePagella"/>
                <a:cs typeface="TeXGyrePagella"/>
              </a:rPr>
              <a:t>was </a:t>
            </a:r>
            <a:r>
              <a:rPr sz="2400" b="1" spc="-6" dirty="0">
                <a:solidFill>
                  <a:srgbClr val="0033CC"/>
                </a:solidFill>
                <a:latin typeface="TeXGyrePagella"/>
                <a:cs typeface="TeXGyrePagella"/>
              </a:rPr>
              <a:t>supposed </a:t>
            </a:r>
            <a:r>
              <a:rPr sz="2400" b="1" dirty="0">
                <a:solidFill>
                  <a:srgbClr val="0033CC"/>
                </a:solidFill>
                <a:latin typeface="TeXGyrePagella"/>
                <a:cs typeface="TeXGyrePagella"/>
              </a:rPr>
              <a:t>to  </a:t>
            </a:r>
            <a:r>
              <a:rPr sz="2400" b="1" spc="-6" dirty="0">
                <a:solidFill>
                  <a:srgbClr val="0033CC"/>
                </a:solidFill>
                <a:latin typeface="TeXGyrePagella"/>
                <a:cs typeface="TeXGyrePagella"/>
              </a:rPr>
              <a:t>have </a:t>
            </a:r>
            <a:r>
              <a:rPr sz="2400" b="1" dirty="0">
                <a:solidFill>
                  <a:srgbClr val="0033CC"/>
                </a:solidFill>
                <a:latin typeface="TeXGyrePagella"/>
                <a:cs typeface="TeXGyrePagella"/>
              </a:rPr>
              <a:t>been rebuilt </a:t>
            </a:r>
            <a:r>
              <a:rPr sz="2400" b="1" spc="-6" dirty="0">
                <a:solidFill>
                  <a:srgbClr val="0033CC"/>
                </a:solidFill>
                <a:latin typeface="TeXGyrePagella"/>
                <a:cs typeface="TeXGyrePagella"/>
              </a:rPr>
              <a:t>in 1619 from </a:t>
            </a:r>
            <a:r>
              <a:rPr sz="2400" b="1" dirty="0">
                <a:solidFill>
                  <a:srgbClr val="0033CC"/>
                </a:solidFill>
                <a:latin typeface="TeXGyrePagella"/>
                <a:cs typeface="TeXGyrePagella"/>
              </a:rPr>
              <a:t>an earlier</a:t>
            </a:r>
            <a:r>
              <a:rPr sz="2400" b="1" spc="11" dirty="0">
                <a:solidFill>
                  <a:srgbClr val="0033CC"/>
                </a:solidFill>
                <a:latin typeface="TeXGyrePagella"/>
                <a:cs typeface="TeXGyrePagella"/>
              </a:rPr>
              <a:t> </a:t>
            </a:r>
            <a:r>
              <a:rPr sz="2400" b="1" spc="-6" dirty="0">
                <a:solidFill>
                  <a:srgbClr val="0033CC"/>
                </a:solidFill>
                <a:latin typeface="TeXGyrePagella"/>
                <a:cs typeface="TeXGyrePagella"/>
              </a:rPr>
              <a:t>church.</a:t>
            </a:r>
            <a:endParaRPr sz="2400">
              <a:latin typeface="TeXGyrePagella"/>
              <a:cs typeface="TeXGyrePagella"/>
            </a:endParaRPr>
          </a:p>
          <a:p>
            <a:pPr marL="405668" marR="5795"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 of </a:t>
            </a:r>
            <a:r>
              <a:rPr sz="2400" b="1" dirty="0">
                <a:solidFill>
                  <a:srgbClr val="0033CC"/>
                </a:solidFill>
                <a:latin typeface="TeXGyrePagella"/>
                <a:cs typeface="TeXGyrePagella"/>
              </a:rPr>
              <a:t>Mary Immaculate </a:t>
            </a:r>
            <a:r>
              <a:rPr sz="2400" b="1" spc="-6" dirty="0">
                <a:solidFill>
                  <a:srgbClr val="0033CC"/>
                </a:solidFill>
                <a:latin typeface="TeXGyrePagella"/>
                <a:cs typeface="TeXGyrePagella"/>
              </a:rPr>
              <a:t>Conception is famous  for the 2nd </a:t>
            </a:r>
            <a:r>
              <a:rPr sz="2400" b="1" dirty="0">
                <a:solidFill>
                  <a:srgbClr val="0033CC"/>
                </a:solidFill>
                <a:latin typeface="TeXGyrePagella"/>
                <a:cs typeface="TeXGyrePagella"/>
              </a:rPr>
              <a:t>largest bell in </a:t>
            </a:r>
            <a:r>
              <a:rPr sz="2400" b="1" spc="-6" dirty="0">
                <a:solidFill>
                  <a:srgbClr val="0033CC"/>
                </a:solidFill>
                <a:latin typeface="TeXGyrePagella"/>
                <a:cs typeface="TeXGyrePagella"/>
              </a:rPr>
              <a:t>the</a:t>
            </a:r>
            <a:r>
              <a:rPr sz="2400" b="1" dirty="0">
                <a:solidFill>
                  <a:srgbClr val="0033CC"/>
                </a:solidFill>
                <a:latin typeface="TeXGyrePagella"/>
                <a:cs typeface="TeXGyrePagella"/>
              </a:rPr>
              <a:t> </a:t>
            </a:r>
            <a:r>
              <a:rPr sz="2400" b="1" spc="-6" dirty="0">
                <a:solidFill>
                  <a:srgbClr val="0033CC"/>
                </a:solidFill>
                <a:latin typeface="TeXGyrePagella"/>
                <a:cs typeface="TeXGyrePagella"/>
              </a:rPr>
              <a:t>world.</a:t>
            </a:r>
            <a:endParaRPr sz="2400">
              <a:latin typeface="TeXGyrePagella"/>
              <a:cs typeface="TeXGyrePagell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50525" y="406153"/>
            <a:ext cx="4144435" cy="722516"/>
          </a:xfrm>
          <a:prstGeom prst="rect">
            <a:avLst/>
          </a:prstGeom>
        </p:spPr>
        <p:txBody>
          <a:bodyPr vert="horz" wrap="square" lIns="0" tIns="14488" rIns="0" bIns="0" rtlCol="0">
            <a:spAutoFit/>
          </a:bodyPr>
          <a:lstStyle/>
          <a:p>
            <a:pPr marL="14488">
              <a:spcBef>
                <a:spcPts val="114"/>
              </a:spcBef>
            </a:pPr>
            <a:r>
              <a:rPr sz="4600" i="1" spc="-6" dirty="0">
                <a:solidFill>
                  <a:srgbClr val="000000"/>
                </a:solidFill>
                <a:latin typeface="TeX Gyre Bonum"/>
                <a:cs typeface="TeX Gyre Bonum"/>
              </a:rPr>
              <a:t>Se</a:t>
            </a:r>
            <a:r>
              <a:rPr sz="4600" i="1" spc="-103" dirty="0">
                <a:solidFill>
                  <a:srgbClr val="000000"/>
                </a:solidFill>
                <a:latin typeface="TeX Gyre Bonum"/>
                <a:cs typeface="TeX Gyre Bonum"/>
              </a:rPr>
              <a:t> </a:t>
            </a:r>
            <a:r>
              <a:rPr sz="4600" i="1" dirty="0">
                <a:solidFill>
                  <a:srgbClr val="000000"/>
                </a:solidFill>
                <a:latin typeface="TeX Gyre Bonum"/>
                <a:cs typeface="TeX Gyre Bonum"/>
              </a:rPr>
              <a:t>Cathedral</a:t>
            </a:r>
            <a:endParaRPr sz="4600">
              <a:latin typeface="TeX Gyre Bonum"/>
              <a:cs typeface="TeX Gyre Bonum"/>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611901" y="207277"/>
            <a:ext cx="8750023" cy="1305733"/>
          </a:xfrm>
          <a:prstGeom prst="rect">
            <a:avLst/>
          </a:prstGeom>
        </p:spPr>
        <p:txBody>
          <a:bodyPr vert="horz" wrap="square" lIns="0" tIns="5071" rIns="0" bIns="0" rtlCol="0">
            <a:spAutoFit/>
          </a:bodyPr>
          <a:lstStyle/>
          <a:p>
            <a:pPr marL="14488" marR="5795">
              <a:lnSpc>
                <a:spcPct val="101899"/>
              </a:lnSpc>
              <a:spcBef>
                <a:spcPts val="40"/>
              </a:spcBef>
            </a:pPr>
            <a:r>
              <a:rPr sz="2800" b="1" spc="-11" dirty="0">
                <a:solidFill>
                  <a:srgbClr val="000000"/>
                </a:solidFill>
                <a:latin typeface="Bookman Uralic"/>
                <a:cs typeface="Bookman Uralic"/>
              </a:rPr>
              <a:t>Location: </a:t>
            </a:r>
            <a:r>
              <a:rPr sz="2800" b="1" dirty="0"/>
              <a:t>Old Goa, 9 </a:t>
            </a:r>
            <a:r>
              <a:rPr sz="2800" b="1" spc="-6" dirty="0"/>
              <a:t>kilometers </a:t>
            </a:r>
            <a:r>
              <a:rPr sz="2800" b="1" dirty="0"/>
              <a:t>from Panaji  </a:t>
            </a:r>
            <a:r>
              <a:rPr sz="2800" b="1" spc="-11" dirty="0">
                <a:solidFill>
                  <a:srgbClr val="000000"/>
                </a:solidFill>
                <a:latin typeface="Bookman Uralic"/>
                <a:cs typeface="Bookman Uralic"/>
              </a:rPr>
              <a:t>Highlights: </a:t>
            </a:r>
            <a:r>
              <a:rPr sz="2800" b="1" spc="-6" dirty="0"/>
              <a:t>Largest church </a:t>
            </a:r>
            <a:r>
              <a:rPr sz="2800" b="1" dirty="0"/>
              <a:t>in Asia, </a:t>
            </a:r>
            <a:r>
              <a:rPr sz="2800" b="1" spc="-6" dirty="0"/>
              <a:t>giant bells</a:t>
            </a:r>
            <a:r>
              <a:rPr sz="2800" b="1" spc="-108" dirty="0"/>
              <a:t> </a:t>
            </a:r>
            <a:r>
              <a:rPr sz="2800" b="1" spc="-6" dirty="0"/>
              <a:t>and  </a:t>
            </a:r>
            <a:r>
              <a:rPr sz="2800" b="1" dirty="0"/>
              <a:t>exquisite</a:t>
            </a:r>
            <a:r>
              <a:rPr sz="2800" b="1" spc="-6" dirty="0"/>
              <a:t> </a:t>
            </a:r>
            <a:r>
              <a:rPr sz="2800" b="1" dirty="0"/>
              <a:t>architecture</a:t>
            </a:r>
            <a:endParaRPr sz="2800" b="1">
              <a:latin typeface="Bookman Uralic"/>
              <a:cs typeface="Bookman Uralic"/>
            </a:endParaRPr>
          </a:p>
        </p:txBody>
      </p:sp>
      <p:sp>
        <p:nvSpPr>
          <p:cNvPr id="3" name="object 3"/>
          <p:cNvSpPr txBox="1"/>
          <p:nvPr/>
        </p:nvSpPr>
        <p:spPr>
          <a:xfrm>
            <a:off x="622297" y="1830490"/>
            <a:ext cx="9153252" cy="5025859"/>
          </a:xfrm>
          <a:prstGeom prst="rect">
            <a:avLst/>
          </a:prstGeom>
        </p:spPr>
        <p:txBody>
          <a:bodyPr vert="horz" wrap="square" lIns="0" tIns="31873" rIns="0" bIns="0" rtlCol="0">
            <a:spAutoFit/>
          </a:bodyPr>
          <a:lstStyle/>
          <a:p>
            <a:pPr marL="405668" marR="68094" indent="-391180" algn="just">
              <a:lnSpc>
                <a:spcPts val="3251"/>
              </a:lnSpc>
              <a:spcBef>
                <a:spcPts val="25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spc="-11" dirty="0">
                <a:solidFill>
                  <a:srgbClr val="0033CC"/>
                </a:solidFill>
                <a:latin typeface="TeXGyrePagella"/>
                <a:cs typeface="TeXGyrePagella"/>
              </a:rPr>
              <a:t>Se </a:t>
            </a:r>
            <a:r>
              <a:rPr sz="2400" b="1" dirty="0">
                <a:solidFill>
                  <a:srgbClr val="0033CC"/>
                </a:solidFill>
                <a:latin typeface="TeXGyrePagella"/>
                <a:cs typeface="TeXGyrePagella"/>
              </a:rPr>
              <a:t>Cathedral </a:t>
            </a:r>
            <a:r>
              <a:rPr sz="2400" b="1" spc="-6" dirty="0">
                <a:solidFill>
                  <a:srgbClr val="0033CC"/>
                </a:solidFill>
                <a:latin typeface="TeXGyrePagella"/>
                <a:cs typeface="TeXGyrePagella"/>
              </a:rPr>
              <a:t>of Goa </a:t>
            </a:r>
            <a:r>
              <a:rPr sz="2400" b="1" dirty="0">
                <a:solidFill>
                  <a:srgbClr val="0033CC"/>
                </a:solidFill>
                <a:latin typeface="TeXGyrePagella"/>
                <a:cs typeface="TeXGyrePagella"/>
              </a:rPr>
              <a:t>is </a:t>
            </a:r>
            <a:r>
              <a:rPr sz="2400" b="1" spc="-6" dirty="0">
                <a:solidFill>
                  <a:srgbClr val="0033CC"/>
                </a:solidFill>
                <a:latin typeface="TeXGyrePagella"/>
                <a:cs typeface="TeXGyrePagella"/>
              </a:rPr>
              <a:t>dedicated </a:t>
            </a:r>
            <a:r>
              <a:rPr sz="2400" b="1" spc="6" dirty="0">
                <a:solidFill>
                  <a:srgbClr val="0033CC"/>
                </a:solidFill>
                <a:latin typeface="TeXGyrePagella"/>
                <a:cs typeface="TeXGyrePagella"/>
              </a:rPr>
              <a:t>to </a:t>
            </a:r>
            <a:r>
              <a:rPr sz="2400" b="1" dirty="0">
                <a:solidFill>
                  <a:srgbClr val="0033CC"/>
                </a:solidFill>
                <a:latin typeface="TeXGyrePagella"/>
                <a:cs typeface="TeXGyrePagella"/>
              </a:rPr>
              <a:t>St. Catherine  </a:t>
            </a:r>
            <a:r>
              <a:rPr sz="2400" b="1" spc="-6" dirty="0">
                <a:solidFill>
                  <a:srgbClr val="0033CC"/>
                </a:solidFill>
                <a:latin typeface="TeXGyrePagella"/>
                <a:cs typeface="TeXGyrePagella"/>
              </a:rPr>
              <a:t>of</a:t>
            </a:r>
            <a:r>
              <a:rPr sz="2400" b="1" dirty="0">
                <a:solidFill>
                  <a:srgbClr val="0033CC"/>
                </a:solidFill>
                <a:latin typeface="TeXGyrePagella"/>
                <a:cs typeface="TeXGyrePagella"/>
              </a:rPr>
              <a:t> Alexandria.</a:t>
            </a:r>
            <a:endParaRPr sz="2400">
              <a:latin typeface="TeXGyrePagella"/>
              <a:cs typeface="TeXGyrePagella"/>
            </a:endParaRPr>
          </a:p>
          <a:p>
            <a:pPr marL="405668" marR="5795" indent="-391180" algn="just">
              <a:lnSpc>
                <a:spcPts val="3240"/>
              </a:lnSpc>
              <a:spcBef>
                <a:spcPts val="713"/>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This </a:t>
            </a:r>
            <a:r>
              <a:rPr sz="2400" b="1" dirty="0">
                <a:solidFill>
                  <a:srgbClr val="0033CC"/>
                </a:solidFill>
                <a:latin typeface="TeXGyrePagella"/>
                <a:cs typeface="TeXGyrePagella"/>
              </a:rPr>
              <a:t>magnificent edifice was built </a:t>
            </a:r>
            <a:r>
              <a:rPr sz="2400" b="1" spc="-6" dirty="0">
                <a:solidFill>
                  <a:srgbClr val="0033CC"/>
                </a:solidFill>
                <a:latin typeface="TeXGyrePagella"/>
                <a:cs typeface="TeXGyrePagella"/>
              </a:rPr>
              <a:t>in the </a:t>
            </a:r>
            <a:r>
              <a:rPr sz="2400" b="1" dirty="0">
                <a:solidFill>
                  <a:srgbClr val="0033CC"/>
                </a:solidFill>
                <a:latin typeface="TeXGyrePagella"/>
                <a:cs typeface="TeXGyrePagella"/>
              </a:rPr>
              <a:t>16th century  </a:t>
            </a:r>
            <a:r>
              <a:rPr sz="2400" b="1" spc="-6" dirty="0">
                <a:solidFill>
                  <a:srgbClr val="0033CC"/>
                </a:solidFill>
                <a:latin typeface="TeXGyrePagella"/>
                <a:cs typeface="TeXGyrePagella"/>
              </a:rPr>
              <a:t>under the Portuguese </a:t>
            </a:r>
            <a:r>
              <a:rPr sz="2400" b="1" dirty="0">
                <a:solidFill>
                  <a:srgbClr val="0033CC"/>
                </a:solidFill>
                <a:latin typeface="TeXGyrePagella"/>
                <a:cs typeface="TeXGyrePagella"/>
              </a:rPr>
              <a:t>rule in</a:t>
            </a:r>
            <a:r>
              <a:rPr sz="2400" b="1" spc="6" dirty="0">
                <a:solidFill>
                  <a:srgbClr val="0033CC"/>
                </a:solidFill>
                <a:latin typeface="TeXGyrePagella"/>
                <a:cs typeface="TeXGyrePagella"/>
              </a:rPr>
              <a:t> </a:t>
            </a:r>
            <a:r>
              <a:rPr sz="2400" b="1" spc="-6" dirty="0">
                <a:solidFill>
                  <a:srgbClr val="0033CC"/>
                </a:solidFill>
                <a:latin typeface="TeXGyrePagella"/>
                <a:cs typeface="TeXGyrePagella"/>
              </a:rPr>
              <a:t>India.</a:t>
            </a:r>
            <a:endParaRPr sz="2400">
              <a:latin typeface="TeXGyrePagella"/>
              <a:cs typeface="TeXGyrePagella"/>
            </a:endParaRPr>
          </a:p>
          <a:p>
            <a:pPr marL="405668" marR="727306" indent="-391180" algn="just">
              <a:lnSpc>
                <a:spcPts val="3240"/>
              </a:lnSpc>
              <a:spcBef>
                <a:spcPts val="719"/>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construction of the church began in </a:t>
            </a:r>
            <a:r>
              <a:rPr sz="2400" b="1" dirty="0">
                <a:solidFill>
                  <a:srgbClr val="0033CC"/>
                </a:solidFill>
                <a:latin typeface="TeXGyrePagella"/>
                <a:cs typeface="TeXGyrePagella"/>
              </a:rPr>
              <a:t>1562 and  finished </a:t>
            </a:r>
            <a:r>
              <a:rPr sz="2400" b="1" spc="-6" dirty="0">
                <a:solidFill>
                  <a:srgbClr val="0033CC"/>
                </a:solidFill>
                <a:latin typeface="TeXGyrePagella"/>
                <a:cs typeface="TeXGyrePagella"/>
              </a:rPr>
              <a:t>in </a:t>
            </a:r>
            <a:r>
              <a:rPr sz="2400" b="1" dirty="0">
                <a:solidFill>
                  <a:srgbClr val="0033CC"/>
                </a:solidFill>
                <a:latin typeface="TeXGyrePagella"/>
                <a:cs typeface="TeXGyrePagella"/>
              </a:rPr>
              <a:t>1619.</a:t>
            </a:r>
            <a:endParaRPr sz="2400">
              <a:latin typeface="TeXGyrePagella"/>
              <a:cs typeface="TeXGyrePagella"/>
            </a:endParaRPr>
          </a:p>
          <a:p>
            <a:pPr marL="405668" indent="-391180" algn="just">
              <a:spcBef>
                <a:spcPts val="576"/>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It was </a:t>
            </a:r>
            <a:r>
              <a:rPr sz="2400" b="1" dirty="0">
                <a:solidFill>
                  <a:srgbClr val="0033CC"/>
                </a:solidFill>
                <a:latin typeface="TeXGyrePagella"/>
                <a:cs typeface="TeXGyrePagella"/>
              </a:rPr>
              <a:t>sanctified in</a:t>
            </a:r>
            <a:r>
              <a:rPr sz="2400" b="1" spc="6" dirty="0">
                <a:solidFill>
                  <a:srgbClr val="0033CC"/>
                </a:solidFill>
                <a:latin typeface="TeXGyrePagella"/>
                <a:cs typeface="TeXGyrePagella"/>
              </a:rPr>
              <a:t> </a:t>
            </a:r>
            <a:r>
              <a:rPr sz="2400" b="1" dirty="0">
                <a:solidFill>
                  <a:srgbClr val="0033CC"/>
                </a:solidFill>
                <a:latin typeface="TeXGyrePagella"/>
                <a:cs typeface="TeXGyrePagella"/>
              </a:rPr>
              <a:t>1640.</a:t>
            </a:r>
            <a:endParaRPr sz="2400">
              <a:latin typeface="TeXGyrePagella"/>
              <a:cs typeface="TeXGyrePagella"/>
            </a:endParaRPr>
          </a:p>
          <a:p>
            <a:pPr marL="405668" marR="366550" indent="-391180" algn="just">
              <a:lnSpc>
                <a:spcPts val="3240"/>
              </a:lnSpc>
              <a:spcBef>
                <a:spcPts val="804"/>
              </a:spcBef>
              <a:buClr>
                <a:srgbClr val="000000"/>
              </a:buClr>
              <a:buFont typeface="Trebuchet MS"/>
              <a:buChar char="•"/>
              <a:tabLst>
                <a:tab pos="404944" algn="l"/>
                <a:tab pos="405668" algn="l"/>
              </a:tabLst>
            </a:pPr>
            <a:r>
              <a:rPr sz="2400" b="1" dirty="0">
                <a:solidFill>
                  <a:srgbClr val="0033CC"/>
                </a:solidFill>
                <a:latin typeface="TeXGyrePagella"/>
                <a:cs typeface="TeXGyrePagella"/>
              </a:rPr>
              <a:t>After </a:t>
            </a:r>
            <a:r>
              <a:rPr sz="2400" b="1" spc="-6" dirty="0">
                <a:solidFill>
                  <a:srgbClr val="0033CC"/>
                </a:solidFill>
                <a:latin typeface="TeXGyrePagella"/>
                <a:cs typeface="TeXGyrePagella"/>
              </a:rPr>
              <a:t>the construction, the </a:t>
            </a:r>
            <a:r>
              <a:rPr sz="2400" b="1" spc="-11" dirty="0">
                <a:solidFill>
                  <a:srgbClr val="0033CC"/>
                </a:solidFill>
                <a:latin typeface="TeXGyrePagella"/>
                <a:cs typeface="TeXGyrePagella"/>
              </a:rPr>
              <a:t>Se </a:t>
            </a:r>
            <a:r>
              <a:rPr sz="2400" b="1" spc="-6" dirty="0">
                <a:solidFill>
                  <a:srgbClr val="0033CC"/>
                </a:solidFill>
                <a:latin typeface="TeXGyrePagella"/>
                <a:cs typeface="TeXGyrePagella"/>
              </a:rPr>
              <a:t>Cathedral </a:t>
            </a:r>
            <a:r>
              <a:rPr sz="2400" b="1" dirty="0">
                <a:solidFill>
                  <a:srgbClr val="0033CC"/>
                </a:solidFill>
                <a:latin typeface="TeXGyrePagella"/>
                <a:cs typeface="TeXGyrePagella"/>
              </a:rPr>
              <a:t>of Goa was  </a:t>
            </a:r>
            <a:r>
              <a:rPr sz="2400" b="1" spc="-6" dirty="0">
                <a:solidFill>
                  <a:srgbClr val="0033CC"/>
                </a:solidFill>
                <a:latin typeface="TeXGyrePagella"/>
                <a:cs typeface="TeXGyrePagella"/>
              </a:rPr>
              <a:t>declared </a:t>
            </a:r>
            <a:r>
              <a:rPr sz="2400" b="1" spc="6" dirty="0">
                <a:solidFill>
                  <a:srgbClr val="0033CC"/>
                </a:solidFill>
                <a:latin typeface="TeXGyrePagella"/>
                <a:cs typeface="TeXGyrePagella"/>
              </a:rPr>
              <a:t>to </a:t>
            </a:r>
            <a:r>
              <a:rPr sz="2400" b="1" spc="-11" dirty="0">
                <a:solidFill>
                  <a:srgbClr val="0033CC"/>
                </a:solidFill>
                <a:latin typeface="TeXGyrePagella"/>
                <a:cs typeface="TeXGyrePagella"/>
              </a:rPr>
              <a:t>be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largest church </a:t>
            </a:r>
            <a:r>
              <a:rPr sz="2400" b="1" spc="-6" dirty="0">
                <a:solidFill>
                  <a:srgbClr val="0033CC"/>
                </a:solidFill>
                <a:latin typeface="TeXGyrePagella"/>
                <a:cs typeface="TeXGyrePagella"/>
              </a:rPr>
              <a:t>in</a:t>
            </a:r>
            <a:r>
              <a:rPr sz="2400" b="1" spc="-11" dirty="0">
                <a:solidFill>
                  <a:srgbClr val="0033CC"/>
                </a:solidFill>
                <a:latin typeface="TeXGyrePagella"/>
                <a:cs typeface="TeXGyrePagella"/>
              </a:rPr>
              <a:t> </a:t>
            </a:r>
            <a:r>
              <a:rPr sz="2400" b="1" dirty="0">
                <a:solidFill>
                  <a:srgbClr val="0033CC"/>
                </a:solidFill>
                <a:latin typeface="TeXGyrePagella"/>
                <a:cs typeface="TeXGyrePagella"/>
              </a:rPr>
              <a:t>Asia.</a:t>
            </a:r>
            <a:endParaRPr sz="2400">
              <a:latin typeface="TeXGyrePagella"/>
              <a:cs typeface="TeXGyrePagella"/>
            </a:endParaRPr>
          </a:p>
          <a:p>
            <a:pPr marL="405668" marR="207905" indent="-391180" algn="just">
              <a:lnSpc>
                <a:spcPts val="3240"/>
              </a:lnSpc>
              <a:spcBef>
                <a:spcPts val="719"/>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architectural style </a:t>
            </a:r>
            <a:r>
              <a:rPr sz="2400" b="1" spc="-6" dirty="0">
                <a:solidFill>
                  <a:srgbClr val="0033CC"/>
                </a:solidFill>
                <a:latin typeface="TeXGyrePagella"/>
                <a:cs typeface="TeXGyrePagella"/>
              </a:rPr>
              <a:t>is an </a:t>
            </a:r>
            <a:r>
              <a:rPr sz="2400" b="1" dirty="0">
                <a:solidFill>
                  <a:srgbClr val="0033CC"/>
                </a:solidFill>
                <a:latin typeface="TeXGyrePagella"/>
                <a:cs typeface="TeXGyrePagella"/>
              </a:rPr>
              <a:t>amalgamation of Gothic  elements and </a:t>
            </a:r>
            <a:r>
              <a:rPr sz="2400" b="1" spc="-6" dirty="0">
                <a:solidFill>
                  <a:srgbClr val="0033CC"/>
                </a:solidFill>
                <a:latin typeface="TeXGyrePagella"/>
                <a:cs typeface="TeXGyrePagella"/>
              </a:rPr>
              <a:t>typical Portuguese</a:t>
            </a:r>
            <a:r>
              <a:rPr sz="2400" b="1" spc="6" dirty="0">
                <a:solidFill>
                  <a:srgbClr val="0033CC"/>
                </a:solidFill>
                <a:latin typeface="TeXGyrePagella"/>
                <a:cs typeface="TeXGyrePagella"/>
              </a:rPr>
              <a:t> </a:t>
            </a:r>
            <a:r>
              <a:rPr sz="2400" b="1" dirty="0">
                <a:solidFill>
                  <a:srgbClr val="0033CC"/>
                </a:solidFill>
                <a:latin typeface="TeXGyrePagella"/>
                <a:cs typeface="TeXGyrePagella"/>
              </a:rPr>
              <a:t>style.</a:t>
            </a:r>
            <a:endParaRPr sz="2400">
              <a:latin typeface="TeXGyrePagella"/>
              <a:cs typeface="TeXGyrePagell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7" y="401951"/>
            <a:ext cx="9412420" cy="6279503"/>
          </a:xfrm>
          <a:prstGeom prst="rect">
            <a:avLst/>
          </a:prstGeom>
        </p:spPr>
        <p:txBody>
          <a:bodyPr vert="horz" wrap="square" lIns="0" tIns="59400" rIns="0" bIns="0" rtlCol="0">
            <a:spAutoFit/>
          </a:bodyPr>
          <a:lstStyle/>
          <a:p>
            <a:pPr marL="405668" marR="155023" indent="-391180" algn="just">
              <a:lnSpc>
                <a:spcPct val="89100"/>
              </a:lnSpc>
              <a:spcBef>
                <a:spcPts val="467"/>
              </a:spcBef>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exterior </a:t>
            </a:r>
            <a:r>
              <a:rPr sz="2400" b="1" spc="-6" dirty="0">
                <a:solidFill>
                  <a:srgbClr val="0033CC"/>
                </a:solidFill>
                <a:latin typeface="TeXGyrePagella"/>
                <a:cs typeface="TeXGyrePagella"/>
              </a:rPr>
              <a:t>of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church is </a:t>
            </a:r>
            <a:r>
              <a:rPr sz="2400" b="1" dirty="0">
                <a:solidFill>
                  <a:srgbClr val="0033CC"/>
                </a:solidFill>
                <a:latin typeface="TeXGyrePagella"/>
                <a:cs typeface="TeXGyrePagella"/>
              </a:rPr>
              <a:t>constructed in </a:t>
            </a:r>
            <a:r>
              <a:rPr sz="2400" b="1" spc="-6" dirty="0">
                <a:solidFill>
                  <a:srgbClr val="0033CC"/>
                </a:solidFill>
                <a:latin typeface="TeXGyrePagella"/>
                <a:cs typeface="TeXGyrePagella"/>
              </a:rPr>
              <a:t>the Tuscan  </a:t>
            </a:r>
            <a:r>
              <a:rPr sz="2400" b="1" dirty="0">
                <a:solidFill>
                  <a:srgbClr val="0033CC"/>
                </a:solidFill>
                <a:latin typeface="TeXGyrePagella"/>
                <a:cs typeface="TeXGyrePagella"/>
              </a:rPr>
              <a:t>style while the interiors </a:t>
            </a:r>
            <a:r>
              <a:rPr sz="2400" b="1" spc="-6" dirty="0">
                <a:solidFill>
                  <a:srgbClr val="0033CC"/>
                </a:solidFill>
                <a:latin typeface="TeXGyrePagella"/>
                <a:cs typeface="TeXGyrePagella"/>
              </a:rPr>
              <a:t>have </a:t>
            </a:r>
            <a:r>
              <a:rPr sz="2400" b="1" dirty="0">
                <a:solidFill>
                  <a:srgbClr val="0033CC"/>
                </a:solidFill>
                <a:latin typeface="TeXGyrePagella"/>
                <a:cs typeface="TeXGyrePagella"/>
              </a:rPr>
              <a:t>been constructed in </a:t>
            </a:r>
            <a:r>
              <a:rPr sz="2400" b="1" spc="-6" dirty="0">
                <a:solidFill>
                  <a:srgbClr val="0033CC"/>
                </a:solidFill>
                <a:latin typeface="TeXGyrePagella"/>
                <a:cs typeface="TeXGyrePagella"/>
              </a:rPr>
              <a:t>the  Corinthian</a:t>
            </a:r>
            <a:r>
              <a:rPr sz="2400" b="1" dirty="0">
                <a:solidFill>
                  <a:srgbClr val="0033CC"/>
                </a:solidFill>
                <a:latin typeface="TeXGyrePagella"/>
                <a:cs typeface="TeXGyrePagella"/>
              </a:rPr>
              <a:t> style.</a:t>
            </a:r>
            <a:endParaRPr sz="2400">
              <a:latin typeface="TeXGyrePagella"/>
              <a:cs typeface="TeXGyrePagella"/>
            </a:endParaRPr>
          </a:p>
          <a:p>
            <a:pPr marL="405668" marR="254267" indent="-391180" algn="just">
              <a:lnSpc>
                <a:spcPct val="88900"/>
              </a:lnSpc>
              <a:spcBef>
                <a:spcPts val="719"/>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length of the church </a:t>
            </a:r>
            <a:r>
              <a:rPr sz="2400" b="1" dirty="0">
                <a:solidFill>
                  <a:srgbClr val="0033CC"/>
                </a:solidFill>
                <a:latin typeface="TeXGyrePagella"/>
                <a:cs typeface="TeXGyrePagella"/>
              </a:rPr>
              <a:t>is 250 </a:t>
            </a:r>
            <a:r>
              <a:rPr sz="2400" b="1" spc="-6" dirty="0">
                <a:solidFill>
                  <a:srgbClr val="0033CC"/>
                </a:solidFill>
                <a:latin typeface="TeXGyrePagella"/>
                <a:cs typeface="TeXGyrePagella"/>
              </a:rPr>
              <a:t>feet and the </a:t>
            </a:r>
            <a:r>
              <a:rPr sz="2400" b="1" dirty="0">
                <a:solidFill>
                  <a:srgbClr val="0033CC"/>
                </a:solidFill>
                <a:latin typeface="TeXGyrePagella"/>
                <a:cs typeface="TeXGyrePagella"/>
              </a:rPr>
              <a:t>breadth </a:t>
            </a:r>
            <a:r>
              <a:rPr sz="2400" b="1" spc="-6" dirty="0">
                <a:solidFill>
                  <a:srgbClr val="0033CC"/>
                </a:solidFill>
                <a:latin typeface="TeXGyrePagella"/>
                <a:cs typeface="TeXGyrePagella"/>
              </a:rPr>
              <a:t>is  </a:t>
            </a:r>
            <a:r>
              <a:rPr sz="2400" b="1" dirty="0">
                <a:solidFill>
                  <a:srgbClr val="0033CC"/>
                </a:solidFill>
                <a:latin typeface="TeXGyrePagella"/>
                <a:cs typeface="TeXGyrePagella"/>
              </a:rPr>
              <a:t>181 feet. </a:t>
            </a:r>
            <a:r>
              <a:rPr sz="2400" b="1" spc="-6" dirty="0">
                <a:solidFill>
                  <a:srgbClr val="0033CC"/>
                </a:solidFill>
                <a:latin typeface="TeXGyrePagella"/>
                <a:cs typeface="TeXGyrePagella"/>
              </a:rPr>
              <a:t>The entrance </a:t>
            </a:r>
            <a:r>
              <a:rPr sz="2400" b="1" dirty="0">
                <a:solidFill>
                  <a:srgbClr val="0033CC"/>
                </a:solidFill>
                <a:latin typeface="TeXGyrePagella"/>
                <a:cs typeface="TeXGyrePagella"/>
              </a:rPr>
              <a:t>of </a:t>
            </a:r>
            <a:r>
              <a:rPr sz="2400" b="1" spc="-6" dirty="0">
                <a:solidFill>
                  <a:srgbClr val="0033CC"/>
                </a:solidFill>
                <a:latin typeface="TeXGyrePagella"/>
                <a:cs typeface="TeXGyrePagella"/>
              </a:rPr>
              <a:t>the church </a:t>
            </a:r>
            <a:r>
              <a:rPr sz="2400" b="1" dirty="0">
                <a:solidFill>
                  <a:srgbClr val="0033CC"/>
                </a:solidFill>
                <a:latin typeface="TeXGyrePagella"/>
                <a:cs typeface="TeXGyrePagella"/>
              </a:rPr>
              <a:t>is </a:t>
            </a:r>
            <a:r>
              <a:rPr sz="2400" b="1" spc="-6" dirty="0">
                <a:solidFill>
                  <a:srgbClr val="0033CC"/>
                </a:solidFill>
                <a:latin typeface="TeXGyrePagella"/>
                <a:cs typeface="TeXGyrePagella"/>
              </a:rPr>
              <a:t>ornately  decorated and </a:t>
            </a:r>
            <a:r>
              <a:rPr sz="2400" b="1" dirty="0">
                <a:solidFill>
                  <a:srgbClr val="0033CC"/>
                </a:solidFill>
                <a:latin typeface="TeXGyrePagella"/>
                <a:cs typeface="TeXGyrePagella"/>
              </a:rPr>
              <a:t>measures </a:t>
            </a:r>
            <a:r>
              <a:rPr sz="2400" b="1" spc="-6" dirty="0">
                <a:solidFill>
                  <a:srgbClr val="0033CC"/>
                </a:solidFill>
                <a:latin typeface="TeXGyrePagella"/>
                <a:cs typeface="TeXGyrePagella"/>
              </a:rPr>
              <a:t>around 115 feet in</a:t>
            </a:r>
            <a:r>
              <a:rPr sz="2400" b="1" spc="17" dirty="0">
                <a:solidFill>
                  <a:srgbClr val="0033CC"/>
                </a:solidFill>
                <a:latin typeface="TeXGyrePagella"/>
                <a:cs typeface="TeXGyrePagella"/>
              </a:rPr>
              <a:t> </a:t>
            </a:r>
            <a:r>
              <a:rPr sz="2400" b="1" dirty="0">
                <a:solidFill>
                  <a:srgbClr val="0033CC"/>
                </a:solidFill>
                <a:latin typeface="TeXGyrePagella"/>
                <a:cs typeface="TeXGyrePagella"/>
              </a:rPr>
              <a:t>height.</a:t>
            </a:r>
            <a:endParaRPr sz="2400">
              <a:latin typeface="TeXGyrePagella"/>
              <a:cs typeface="TeXGyrePagella"/>
            </a:endParaRPr>
          </a:p>
          <a:p>
            <a:pPr marL="405668" marR="514330" indent="-391180" algn="just">
              <a:lnSpc>
                <a:spcPts val="2909"/>
              </a:lnSpc>
              <a:spcBef>
                <a:spcPts val="764"/>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 </a:t>
            </a:r>
            <a:r>
              <a:rPr sz="2400" b="1" dirty="0">
                <a:solidFill>
                  <a:srgbClr val="0033CC"/>
                </a:solidFill>
                <a:latin typeface="TeXGyrePagella"/>
                <a:cs typeface="TeXGyrePagella"/>
              </a:rPr>
              <a:t>is </a:t>
            </a:r>
            <a:r>
              <a:rPr sz="2400" b="1" spc="-6" dirty="0">
                <a:solidFill>
                  <a:srgbClr val="0033CC"/>
                </a:solidFill>
                <a:latin typeface="TeXGyrePagella"/>
                <a:cs typeface="TeXGyrePagella"/>
              </a:rPr>
              <a:t>famous for </a:t>
            </a:r>
            <a:r>
              <a:rPr sz="2400" b="1" dirty="0">
                <a:solidFill>
                  <a:srgbClr val="0033CC"/>
                </a:solidFill>
                <a:latin typeface="TeXGyrePagella"/>
                <a:cs typeface="TeXGyrePagella"/>
              </a:rPr>
              <a:t>its </a:t>
            </a:r>
            <a:r>
              <a:rPr sz="2400" b="1" spc="-6" dirty="0">
                <a:solidFill>
                  <a:srgbClr val="0033CC"/>
                </a:solidFill>
                <a:latin typeface="TeXGyrePagella"/>
                <a:cs typeface="TeXGyrePagella"/>
              </a:rPr>
              <a:t>giant </a:t>
            </a:r>
            <a:r>
              <a:rPr sz="2400" b="1" dirty="0">
                <a:solidFill>
                  <a:srgbClr val="0033CC"/>
                </a:solidFill>
                <a:latin typeface="TeXGyrePagella"/>
                <a:cs typeface="TeXGyrePagella"/>
              </a:rPr>
              <a:t>bell </a:t>
            </a:r>
            <a:r>
              <a:rPr sz="2400" b="1" spc="-6" dirty="0">
                <a:solidFill>
                  <a:srgbClr val="0033CC"/>
                </a:solidFill>
                <a:latin typeface="TeXGyrePagella"/>
                <a:cs typeface="TeXGyrePagella"/>
              </a:rPr>
              <a:t>known as the  "Golden Bell".</a:t>
            </a:r>
            <a:endParaRPr sz="2400">
              <a:latin typeface="TeXGyrePagella"/>
              <a:cs typeface="TeXGyrePagella"/>
            </a:endParaRPr>
          </a:p>
          <a:p>
            <a:pPr marL="405668" marR="20283" indent="-391180" algn="just">
              <a:lnSpc>
                <a:spcPts val="2909"/>
              </a:lnSpc>
              <a:spcBef>
                <a:spcPts val="73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bell is known for </a:t>
            </a:r>
            <a:r>
              <a:rPr sz="2400" b="1" dirty="0">
                <a:solidFill>
                  <a:srgbClr val="0033CC"/>
                </a:solidFill>
                <a:latin typeface="TeXGyrePagella"/>
                <a:cs typeface="TeXGyrePagella"/>
              </a:rPr>
              <a:t>its melody </a:t>
            </a:r>
            <a:r>
              <a:rPr sz="2400" b="1" spc="-6" dirty="0">
                <a:solidFill>
                  <a:srgbClr val="0033CC"/>
                </a:solidFill>
                <a:latin typeface="TeXGyrePagella"/>
                <a:cs typeface="TeXGyrePagella"/>
              </a:rPr>
              <a:t>and </a:t>
            </a:r>
            <a:r>
              <a:rPr sz="2400" b="1" dirty="0">
                <a:solidFill>
                  <a:srgbClr val="0033CC"/>
                </a:solidFill>
                <a:latin typeface="TeXGyrePagella"/>
                <a:cs typeface="TeXGyrePagella"/>
              </a:rPr>
              <a:t>rich tone </a:t>
            </a:r>
            <a:r>
              <a:rPr sz="2400" b="1" spc="-6" dirty="0">
                <a:solidFill>
                  <a:srgbClr val="0033CC"/>
                </a:solidFill>
                <a:latin typeface="TeXGyrePagella"/>
                <a:cs typeface="TeXGyrePagella"/>
              </a:rPr>
              <a:t>and is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largest bell </a:t>
            </a:r>
            <a:r>
              <a:rPr sz="2400" b="1" dirty="0">
                <a:solidFill>
                  <a:srgbClr val="0033CC"/>
                </a:solidFill>
                <a:latin typeface="TeXGyrePagella"/>
                <a:cs typeface="TeXGyrePagella"/>
              </a:rPr>
              <a:t>in Goa </a:t>
            </a:r>
            <a:r>
              <a:rPr sz="2400" b="1" spc="-6" dirty="0">
                <a:solidFill>
                  <a:srgbClr val="0033CC"/>
                </a:solidFill>
                <a:latin typeface="TeXGyrePagella"/>
                <a:cs typeface="TeXGyrePagella"/>
              </a:rPr>
              <a:t>and one of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best </a:t>
            </a:r>
            <a:r>
              <a:rPr sz="2400" b="1" dirty="0">
                <a:solidFill>
                  <a:srgbClr val="0033CC"/>
                </a:solidFill>
                <a:latin typeface="TeXGyrePagella"/>
                <a:cs typeface="TeXGyrePagella"/>
              </a:rPr>
              <a:t>in the</a:t>
            </a:r>
            <a:r>
              <a:rPr sz="2400" b="1" spc="29" dirty="0">
                <a:solidFill>
                  <a:srgbClr val="0033CC"/>
                </a:solidFill>
                <a:latin typeface="TeXGyrePagella"/>
                <a:cs typeface="TeXGyrePagella"/>
              </a:rPr>
              <a:t> </a:t>
            </a:r>
            <a:r>
              <a:rPr sz="2400" b="1" dirty="0">
                <a:solidFill>
                  <a:srgbClr val="0033CC"/>
                </a:solidFill>
                <a:latin typeface="TeXGyrePagella"/>
                <a:cs typeface="TeXGyrePagella"/>
              </a:rPr>
              <a:t>world.</a:t>
            </a:r>
            <a:endParaRPr sz="2400">
              <a:latin typeface="TeXGyrePagella"/>
              <a:cs typeface="TeXGyrePagella"/>
            </a:endParaRPr>
          </a:p>
          <a:p>
            <a:pPr marL="405668" marR="212976" indent="-391180" algn="just">
              <a:lnSpc>
                <a:spcPts val="2909"/>
              </a:lnSpc>
              <a:spcBef>
                <a:spcPts val="73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On the right </a:t>
            </a:r>
            <a:r>
              <a:rPr sz="2400" b="1" dirty="0">
                <a:solidFill>
                  <a:srgbClr val="0033CC"/>
                </a:solidFill>
                <a:latin typeface="TeXGyrePagella"/>
                <a:cs typeface="TeXGyrePagella"/>
              </a:rPr>
              <a:t>side </a:t>
            </a:r>
            <a:r>
              <a:rPr sz="2400" b="1" spc="-6" dirty="0">
                <a:solidFill>
                  <a:srgbClr val="0033CC"/>
                </a:solidFill>
                <a:latin typeface="TeXGyrePagella"/>
                <a:cs typeface="TeXGyrePagella"/>
              </a:rPr>
              <a:t>of the </a:t>
            </a:r>
            <a:r>
              <a:rPr sz="2400" b="1" dirty="0">
                <a:solidFill>
                  <a:srgbClr val="0033CC"/>
                </a:solidFill>
                <a:latin typeface="TeXGyrePagella"/>
                <a:cs typeface="TeXGyrePagella"/>
              </a:rPr>
              <a:t>main altar, there </a:t>
            </a:r>
            <a:r>
              <a:rPr sz="2400" b="1" spc="-6" dirty="0">
                <a:solidFill>
                  <a:srgbClr val="0033CC"/>
                </a:solidFill>
                <a:latin typeface="TeXGyrePagella"/>
                <a:cs typeface="TeXGyrePagella"/>
              </a:rPr>
              <a:t>is </a:t>
            </a:r>
            <a:r>
              <a:rPr sz="2400" b="1" dirty="0">
                <a:solidFill>
                  <a:srgbClr val="0033CC"/>
                </a:solidFill>
                <a:latin typeface="TeXGyrePagella"/>
                <a:cs typeface="TeXGyrePagella"/>
              </a:rPr>
              <a:t>a </a:t>
            </a:r>
            <a:r>
              <a:rPr sz="2400" b="1" spc="-6" dirty="0">
                <a:solidFill>
                  <a:srgbClr val="0033CC"/>
                </a:solidFill>
                <a:latin typeface="TeXGyrePagella"/>
                <a:cs typeface="TeXGyrePagella"/>
              </a:rPr>
              <a:t>chapel of  Cross of</a:t>
            </a:r>
            <a:r>
              <a:rPr sz="2400" b="1" spc="11" dirty="0">
                <a:solidFill>
                  <a:srgbClr val="0033CC"/>
                </a:solidFill>
                <a:latin typeface="TeXGyrePagella"/>
                <a:cs typeface="TeXGyrePagella"/>
              </a:rPr>
              <a:t> </a:t>
            </a:r>
            <a:r>
              <a:rPr sz="2400" b="1" dirty="0">
                <a:solidFill>
                  <a:srgbClr val="0033CC"/>
                </a:solidFill>
                <a:latin typeface="TeXGyrePagella"/>
                <a:cs typeface="TeXGyrePagella"/>
              </a:rPr>
              <a:t>Miracles.</a:t>
            </a:r>
            <a:endParaRPr sz="2400">
              <a:latin typeface="TeXGyrePagella"/>
              <a:cs typeface="TeXGyrePagella"/>
            </a:endParaRPr>
          </a:p>
          <a:p>
            <a:pPr marL="405668" marR="1498076" indent="-391180" algn="just">
              <a:lnSpc>
                <a:spcPts val="2909"/>
              </a:lnSpc>
              <a:spcBef>
                <a:spcPts val="73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It is </a:t>
            </a:r>
            <a:r>
              <a:rPr sz="2400" b="1" dirty="0">
                <a:solidFill>
                  <a:srgbClr val="0033CC"/>
                </a:solidFill>
                <a:latin typeface="TeXGyrePagella"/>
                <a:cs typeface="TeXGyrePagella"/>
              </a:rPr>
              <a:t>said </a:t>
            </a:r>
            <a:r>
              <a:rPr sz="2400" b="1" spc="-6" dirty="0">
                <a:solidFill>
                  <a:srgbClr val="0033CC"/>
                </a:solidFill>
                <a:latin typeface="TeXGyrePagella"/>
                <a:cs typeface="TeXGyrePagella"/>
              </a:rPr>
              <a:t>that here </a:t>
            </a:r>
            <a:r>
              <a:rPr sz="2400" b="1" dirty="0">
                <a:solidFill>
                  <a:srgbClr val="0033CC"/>
                </a:solidFill>
                <a:latin typeface="TeXGyrePagella"/>
                <a:cs typeface="TeXGyrePagella"/>
              </a:rPr>
              <a:t>a </a:t>
            </a:r>
            <a:r>
              <a:rPr sz="2400" b="1" spc="-6" dirty="0">
                <a:solidFill>
                  <a:srgbClr val="0033CC"/>
                </a:solidFill>
                <a:latin typeface="TeXGyrePagella"/>
                <a:cs typeface="TeXGyrePagella"/>
              </a:rPr>
              <a:t>vision of </a:t>
            </a:r>
            <a:r>
              <a:rPr sz="2400" b="1" dirty="0">
                <a:solidFill>
                  <a:srgbClr val="0033CC"/>
                </a:solidFill>
                <a:latin typeface="TeXGyrePagella"/>
                <a:cs typeface="TeXGyrePagella"/>
              </a:rPr>
              <a:t>Jesus Christ </a:t>
            </a:r>
            <a:r>
              <a:rPr sz="2400" b="1" spc="-6" dirty="0">
                <a:solidFill>
                  <a:srgbClr val="0033CC"/>
                </a:solidFill>
                <a:latin typeface="TeXGyrePagella"/>
                <a:cs typeface="TeXGyrePagella"/>
              </a:rPr>
              <a:t>had  appeared in the year</a:t>
            </a:r>
            <a:r>
              <a:rPr sz="2400" b="1" spc="17" dirty="0">
                <a:solidFill>
                  <a:srgbClr val="0033CC"/>
                </a:solidFill>
                <a:latin typeface="TeXGyrePagella"/>
                <a:cs typeface="TeXGyrePagella"/>
              </a:rPr>
              <a:t> </a:t>
            </a:r>
            <a:r>
              <a:rPr sz="2400" b="1" dirty="0">
                <a:solidFill>
                  <a:srgbClr val="0033CC"/>
                </a:solidFill>
                <a:latin typeface="TeXGyrePagella"/>
                <a:cs typeface="TeXGyrePagella"/>
              </a:rPr>
              <a:t>1919.</a:t>
            </a:r>
            <a:endParaRPr sz="2400">
              <a:latin typeface="TeXGyrePagella"/>
              <a:cs typeface="TeXGyrePagella"/>
            </a:endParaRPr>
          </a:p>
          <a:p>
            <a:pPr marL="405668" marR="5795" indent="-391180" algn="just">
              <a:lnSpc>
                <a:spcPts val="2909"/>
              </a:lnSpc>
              <a:spcBef>
                <a:spcPts val="73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They </a:t>
            </a:r>
            <a:r>
              <a:rPr sz="2400" b="1" dirty="0">
                <a:solidFill>
                  <a:srgbClr val="0033CC"/>
                </a:solidFill>
                <a:latin typeface="TeXGyrePagella"/>
                <a:cs typeface="TeXGyrePagella"/>
              </a:rPr>
              <a:t>say since then,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cross </a:t>
            </a:r>
            <a:r>
              <a:rPr sz="2400" b="1" spc="-6" dirty="0">
                <a:solidFill>
                  <a:srgbClr val="0033CC"/>
                </a:solidFill>
                <a:latin typeface="TeXGyrePagella"/>
                <a:cs typeface="TeXGyrePagella"/>
              </a:rPr>
              <a:t>hung over </a:t>
            </a:r>
            <a:r>
              <a:rPr sz="2400" b="1" dirty="0">
                <a:solidFill>
                  <a:srgbClr val="0033CC"/>
                </a:solidFill>
                <a:latin typeface="TeXGyrePagella"/>
                <a:cs typeface="TeXGyrePagella"/>
              </a:rPr>
              <a:t>there has </a:t>
            </a:r>
            <a:r>
              <a:rPr sz="2400" b="1" spc="-6" dirty="0">
                <a:solidFill>
                  <a:srgbClr val="0033CC"/>
                </a:solidFill>
                <a:latin typeface="TeXGyrePagella"/>
                <a:cs typeface="TeXGyrePagella"/>
              </a:rPr>
              <a:t>been  growing in </a:t>
            </a:r>
            <a:r>
              <a:rPr sz="2400" b="1" dirty="0">
                <a:solidFill>
                  <a:srgbClr val="0033CC"/>
                </a:solidFill>
                <a:latin typeface="TeXGyrePagella"/>
                <a:cs typeface="TeXGyrePagella"/>
              </a:rPr>
              <a:t>size slowly.</a:t>
            </a:r>
            <a:endParaRPr sz="2400">
              <a:latin typeface="TeXGyrePagella"/>
              <a:cs typeface="TeXGyrePagella"/>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92081" y="228285"/>
            <a:ext cx="7555927" cy="722516"/>
          </a:xfrm>
          <a:prstGeom prst="rect">
            <a:avLst/>
          </a:prstGeom>
        </p:spPr>
        <p:txBody>
          <a:bodyPr vert="horz" wrap="square" lIns="0" tIns="14488" rIns="0" bIns="0" rtlCol="0">
            <a:spAutoFit/>
          </a:bodyPr>
          <a:lstStyle/>
          <a:p>
            <a:pPr marL="14488">
              <a:spcBef>
                <a:spcPts val="114"/>
              </a:spcBef>
              <a:tabLst>
                <a:tab pos="2436909" algn="l"/>
              </a:tabLst>
            </a:pPr>
            <a:r>
              <a:rPr sz="4600" i="1" spc="-6" dirty="0">
                <a:solidFill>
                  <a:srgbClr val="000000"/>
                </a:solidFill>
                <a:latin typeface="TeX Gyre Bonum"/>
                <a:cs typeface="TeX Gyre Bonum"/>
              </a:rPr>
              <a:t>Church	of St.</a:t>
            </a:r>
            <a:r>
              <a:rPr sz="4600" i="1" spc="-86" dirty="0">
                <a:solidFill>
                  <a:srgbClr val="000000"/>
                </a:solidFill>
                <a:latin typeface="TeX Gyre Bonum"/>
                <a:cs typeface="TeX Gyre Bonum"/>
              </a:rPr>
              <a:t> </a:t>
            </a:r>
            <a:r>
              <a:rPr sz="4600" i="1" dirty="0">
                <a:solidFill>
                  <a:srgbClr val="000000"/>
                </a:solidFill>
                <a:latin typeface="TeX Gyre Bonum"/>
                <a:cs typeface="TeX Gyre Bonum"/>
              </a:rPr>
              <a:t>Augustine</a:t>
            </a:r>
            <a:endParaRPr sz="4600">
              <a:latin typeface="TeX Gyre Bonum"/>
              <a:cs typeface="TeX Gyre Bonum"/>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0907" y="345930"/>
            <a:ext cx="8167084" cy="946295"/>
          </a:xfrm>
          <a:prstGeom prst="rect">
            <a:avLst/>
          </a:prstGeom>
        </p:spPr>
        <p:txBody>
          <a:bodyPr vert="horz" wrap="square" lIns="0" tIns="14488" rIns="0" bIns="0" rtlCol="0">
            <a:spAutoFit/>
          </a:bodyPr>
          <a:lstStyle/>
          <a:p>
            <a:pPr marL="14488">
              <a:lnSpc>
                <a:spcPts val="3787"/>
              </a:lnSpc>
              <a:spcBef>
                <a:spcPts val="114"/>
              </a:spcBef>
            </a:pPr>
            <a:r>
              <a:rPr sz="2400" b="1" spc="-11" dirty="0">
                <a:solidFill>
                  <a:srgbClr val="000000"/>
                </a:solidFill>
                <a:latin typeface="Bookman Uralic"/>
                <a:cs typeface="Bookman Uralic"/>
              </a:rPr>
              <a:t>Location: </a:t>
            </a:r>
            <a:r>
              <a:rPr sz="2400" b="1" spc="-6" dirty="0"/>
              <a:t>Atop </a:t>
            </a:r>
            <a:r>
              <a:rPr sz="2400" b="1" dirty="0"/>
              <a:t>the Holy </a:t>
            </a:r>
            <a:r>
              <a:rPr sz="2400" b="1" spc="-6" dirty="0"/>
              <a:t>hill </a:t>
            </a:r>
            <a:r>
              <a:rPr sz="2400" b="1" dirty="0"/>
              <a:t>in Old</a:t>
            </a:r>
            <a:r>
              <a:rPr sz="2400" b="1" spc="-17" dirty="0"/>
              <a:t> </a:t>
            </a:r>
            <a:r>
              <a:rPr sz="2400" b="1" spc="-6" dirty="0"/>
              <a:t>Goa</a:t>
            </a:r>
            <a:endParaRPr sz="2400" b="1">
              <a:latin typeface="Bookman Uralic"/>
              <a:cs typeface="Bookman Uralic"/>
            </a:endParaRPr>
          </a:p>
          <a:p>
            <a:pPr marL="14488">
              <a:lnSpc>
                <a:spcPts val="3787"/>
              </a:lnSpc>
            </a:pPr>
            <a:r>
              <a:rPr sz="2400" b="1" spc="-11" dirty="0">
                <a:solidFill>
                  <a:srgbClr val="000000"/>
                </a:solidFill>
                <a:latin typeface="Bookman Uralic"/>
                <a:cs typeface="Bookman Uralic"/>
              </a:rPr>
              <a:t>Highlights: </a:t>
            </a:r>
            <a:r>
              <a:rPr sz="2400" b="1" dirty="0"/>
              <a:t>Ancient ruins, 46 </a:t>
            </a:r>
            <a:r>
              <a:rPr sz="2400" b="1" spc="-6" dirty="0"/>
              <a:t>meter high</a:t>
            </a:r>
            <a:r>
              <a:rPr sz="2400" b="1" spc="-200" dirty="0"/>
              <a:t> </a:t>
            </a:r>
            <a:r>
              <a:rPr sz="2400" b="1" dirty="0"/>
              <a:t>tower</a:t>
            </a:r>
            <a:endParaRPr sz="2400" b="1">
              <a:latin typeface="Bookman Uralic"/>
              <a:cs typeface="Bookman Uralic"/>
            </a:endParaRPr>
          </a:p>
        </p:txBody>
      </p:sp>
      <p:sp>
        <p:nvSpPr>
          <p:cNvPr id="3" name="object 3"/>
          <p:cNvSpPr txBox="1"/>
          <p:nvPr/>
        </p:nvSpPr>
        <p:spPr>
          <a:xfrm>
            <a:off x="622297" y="1568591"/>
            <a:ext cx="9416874" cy="5382688"/>
          </a:xfrm>
          <a:prstGeom prst="rect">
            <a:avLst/>
          </a:prstGeom>
        </p:spPr>
        <p:txBody>
          <a:bodyPr vert="horz" wrap="square" lIns="0" tIns="31873" rIns="0" bIns="0" rtlCol="0">
            <a:spAutoFit/>
          </a:bodyPr>
          <a:lstStyle/>
          <a:p>
            <a:pPr marL="405668" marR="655589" indent="-391180">
              <a:lnSpc>
                <a:spcPts val="3251"/>
              </a:lnSpc>
              <a:spcBef>
                <a:spcPts val="25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ruins </a:t>
            </a:r>
            <a:r>
              <a:rPr sz="2400" b="1" dirty="0">
                <a:solidFill>
                  <a:srgbClr val="0033CC"/>
                </a:solidFill>
                <a:latin typeface="TeXGyrePagella"/>
                <a:cs typeface="TeXGyrePagella"/>
              </a:rPr>
              <a:t>of St. </a:t>
            </a:r>
            <a:r>
              <a:rPr sz="2400" b="1" spc="-6" dirty="0">
                <a:solidFill>
                  <a:srgbClr val="0033CC"/>
                </a:solidFill>
                <a:latin typeface="TeXGyrePagella"/>
                <a:cs typeface="TeXGyrePagella"/>
              </a:rPr>
              <a:t>Augustine church </a:t>
            </a:r>
            <a:r>
              <a:rPr sz="2400" b="1" dirty="0">
                <a:solidFill>
                  <a:srgbClr val="0033CC"/>
                </a:solidFill>
                <a:latin typeface="TeXGyrePagella"/>
                <a:cs typeface="TeXGyrePagella"/>
              </a:rPr>
              <a:t>is a </a:t>
            </a:r>
            <a:r>
              <a:rPr sz="2400" b="1" spc="-6" dirty="0">
                <a:solidFill>
                  <a:srgbClr val="0033CC"/>
                </a:solidFill>
                <a:latin typeface="TeXGyrePagella"/>
                <a:cs typeface="TeXGyrePagella"/>
              </a:rPr>
              <a:t>very popular  </a:t>
            </a:r>
            <a:r>
              <a:rPr sz="2400" b="1" dirty="0">
                <a:solidFill>
                  <a:srgbClr val="0033CC"/>
                </a:solidFill>
                <a:latin typeface="TeXGyrePagella"/>
                <a:cs typeface="TeXGyrePagella"/>
              </a:rPr>
              <a:t>tourist attraction </a:t>
            </a:r>
            <a:r>
              <a:rPr sz="2400" b="1" spc="-6" dirty="0">
                <a:solidFill>
                  <a:srgbClr val="0033CC"/>
                </a:solidFill>
                <a:latin typeface="TeXGyrePagella"/>
                <a:cs typeface="TeXGyrePagella"/>
              </a:rPr>
              <a:t>and one of the </a:t>
            </a:r>
            <a:r>
              <a:rPr sz="2400" b="1" dirty="0">
                <a:solidFill>
                  <a:srgbClr val="0033CC"/>
                </a:solidFill>
                <a:latin typeface="TeXGyrePagella"/>
                <a:cs typeface="TeXGyrePagella"/>
              </a:rPr>
              <a:t>most </a:t>
            </a:r>
            <a:r>
              <a:rPr sz="2400" b="1" spc="-6" dirty="0">
                <a:solidFill>
                  <a:srgbClr val="0033CC"/>
                </a:solidFill>
                <a:latin typeface="TeXGyrePagella"/>
                <a:cs typeface="TeXGyrePagella"/>
              </a:rPr>
              <a:t>spectacular  monuments in</a:t>
            </a:r>
            <a:r>
              <a:rPr sz="2400" b="1" dirty="0">
                <a:solidFill>
                  <a:srgbClr val="0033CC"/>
                </a:solidFill>
                <a:latin typeface="TeXGyrePagella"/>
                <a:cs typeface="TeXGyrePagella"/>
              </a:rPr>
              <a:t> Goa.</a:t>
            </a:r>
            <a:endParaRPr sz="2400">
              <a:latin typeface="TeXGyrePagella"/>
              <a:cs typeface="TeXGyrePagella"/>
            </a:endParaRPr>
          </a:p>
          <a:p>
            <a:pPr marL="405668" marR="5795" indent="-391180">
              <a:lnSpc>
                <a:spcPts val="3251"/>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 </a:t>
            </a:r>
            <a:r>
              <a:rPr sz="2400" b="1" dirty="0">
                <a:solidFill>
                  <a:srgbClr val="0033CC"/>
                </a:solidFill>
                <a:latin typeface="TeXGyrePagella"/>
                <a:cs typeface="TeXGyrePagella"/>
              </a:rPr>
              <a:t>was built in 1602 with the </a:t>
            </a:r>
            <a:r>
              <a:rPr sz="2400" b="1" spc="-6" dirty="0">
                <a:solidFill>
                  <a:srgbClr val="0033CC"/>
                </a:solidFill>
                <a:latin typeface="TeXGyrePagella"/>
                <a:cs typeface="TeXGyrePagella"/>
              </a:rPr>
              <a:t>combined efforts  of </a:t>
            </a:r>
            <a:r>
              <a:rPr sz="2400" b="1" dirty="0">
                <a:solidFill>
                  <a:srgbClr val="0033CC"/>
                </a:solidFill>
                <a:latin typeface="TeXGyrePagella"/>
                <a:cs typeface="TeXGyrePagella"/>
              </a:rPr>
              <a:t>12</a:t>
            </a:r>
            <a:r>
              <a:rPr sz="2400" b="1" spc="6" dirty="0">
                <a:solidFill>
                  <a:srgbClr val="0033CC"/>
                </a:solidFill>
                <a:latin typeface="TeXGyrePagella"/>
                <a:cs typeface="TeXGyrePagella"/>
              </a:rPr>
              <a:t> </a:t>
            </a:r>
            <a:r>
              <a:rPr sz="2400" b="1" spc="-6" dirty="0">
                <a:solidFill>
                  <a:srgbClr val="0033CC"/>
                </a:solidFill>
                <a:latin typeface="TeXGyrePagella"/>
                <a:cs typeface="TeXGyrePagella"/>
              </a:rPr>
              <a:t>Augustinians.</a:t>
            </a:r>
            <a:endParaRPr sz="2400">
              <a:latin typeface="TeXGyrePagella"/>
              <a:cs typeface="TeXGyrePagella"/>
            </a:endParaRPr>
          </a:p>
          <a:p>
            <a:pPr marL="405668" marR="15937" indent="-391180" algn="just">
              <a:lnSpc>
                <a:spcPct val="99000"/>
              </a:lnSpc>
              <a:spcBef>
                <a:spcPts val="599"/>
              </a:spcBef>
              <a:buClr>
                <a:srgbClr val="000000"/>
              </a:buClr>
              <a:buFont typeface="Trebuchet MS"/>
              <a:buChar char="•"/>
              <a:tabLst>
                <a:tab pos="405668" algn="l"/>
              </a:tabLst>
            </a:pPr>
            <a:r>
              <a:rPr sz="2400" b="1" spc="-6" dirty="0">
                <a:solidFill>
                  <a:srgbClr val="0033CC"/>
                </a:solidFill>
                <a:latin typeface="TeXGyrePagella"/>
                <a:cs typeface="TeXGyrePagella"/>
              </a:rPr>
              <a:t>They </a:t>
            </a:r>
            <a:r>
              <a:rPr sz="2400" b="1" dirty="0">
                <a:solidFill>
                  <a:srgbClr val="0033CC"/>
                </a:solidFill>
                <a:latin typeface="TeXGyrePagella"/>
                <a:cs typeface="TeXGyrePagella"/>
              </a:rPr>
              <a:t>also built a </a:t>
            </a:r>
            <a:r>
              <a:rPr sz="2400" b="1" spc="-6" dirty="0">
                <a:solidFill>
                  <a:srgbClr val="0033CC"/>
                </a:solidFill>
                <a:latin typeface="TeXGyrePagella"/>
                <a:cs typeface="TeXGyrePagella"/>
              </a:rPr>
              <a:t>convent besides the </a:t>
            </a:r>
            <a:r>
              <a:rPr sz="2400" b="1" dirty="0">
                <a:solidFill>
                  <a:srgbClr val="0033CC"/>
                </a:solidFill>
                <a:latin typeface="TeXGyrePagella"/>
                <a:cs typeface="TeXGyrePagella"/>
              </a:rPr>
              <a:t>church. However,  the </a:t>
            </a:r>
            <a:r>
              <a:rPr sz="2400" b="1" spc="-6" dirty="0">
                <a:solidFill>
                  <a:srgbClr val="0033CC"/>
                </a:solidFill>
                <a:latin typeface="TeXGyrePagella"/>
                <a:cs typeface="TeXGyrePagella"/>
              </a:rPr>
              <a:t>Portuguese government in India </a:t>
            </a:r>
            <a:r>
              <a:rPr sz="2400" b="1" spc="-11" dirty="0">
                <a:solidFill>
                  <a:srgbClr val="0033CC"/>
                </a:solidFill>
                <a:latin typeface="TeXGyrePagella"/>
                <a:cs typeface="TeXGyrePagella"/>
              </a:rPr>
              <a:t>put </a:t>
            </a:r>
            <a:r>
              <a:rPr sz="2400" b="1" dirty="0">
                <a:solidFill>
                  <a:srgbClr val="0033CC"/>
                </a:solidFill>
                <a:latin typeface="TeXGyrePagella"/>
                <a:cs typeface="TeXGyrePagella"/>
              </a:rPr>
              <a:t>a </a:t>
            </a:r>
            <a:r>
              <a:rPr sz="2400" b="1" spc="-6" dirty="0">
                <a:solidFill>
                  <a:srgbClr val="0033CC"/>
                </a:solidFill>
                <a:latin typeface="TeXGyrePagella"/>
                <a:cs typeface="TeXGyrePagella"/>
              </a:rPr>
              <a:t>ban </a:t>
            </a:r>
            <a:r>
              <a:rPr sz="2400" b="1" dirty="0">
                <a:solidFill>
                  <a:srgbClr val="0033CC"/>
                </a:solidFill>
                <a:latin typeface="TeXGyrePagella"/>
                <a:cs typeface="TeXGyrePagella"/>
              </a:rPr>
              <a:t>on them  </a:t>
            </a:r>
            <a:r>
              <a:rPr sz="2400" b="1" spc="-6" dirty="0">
                <a:solidFill>
                  <a:srgbClr val="0033CC"/>
                </a:solidFill>
                <a:latin typeface="TeXGyrePagella"/>
                <a:cs typeface="TeXGyrePagella"/>
              </a:rPr>
              <a:t>and they abandoned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church and </a:t>
            </a:r>
            <a:r>
              <a:rPr sz="2400" b="1" dirty="0">
                <a:solidFill>
                  <a:srgbClr val="0033CC"/>
                </a:solidFill>
                <a:latin typeface="TeXGyrePagella"/>
                <a:cs typeface="TeXGyrePagella"/>
              </a:rPr>
              <a:t>the</a:t>
            </a:r>
            <a:r>
              <a:rPr sz="2400" b="1" spc="34" dirty="0">
                <a:solidFill>
                  <a:srgbClr val="0033CC"/>
                </a:solidFill>
                <a:latin typeface="TeXGyrePagella"/>
                <a:cs typeface="TeXGyrePagella"/>
              </a:rPr>
              <a:t> </a:t>
            </a:r>
            <a:r>
              <a:rPr sz="2400" b="1" spc="-6" dirty="0">
                <a:solidFill>
                  <a:srgbClr val="0033CC"/>
                </a:solidFill>
                <a:latin typeface="TeXGyrePagella"/>
                <a:cs typeface="TeXGyrePagella"/>
              </a:rPr>
              <a:t>convent.</a:t>
            </a:r>
            <a:endParaRPr sz="2400">
              <a:latin typeface="TeXGyrePagella"/>
              <a:cs typeface="TeXGyrePagella"/>
            </a:endParaRPr>
          </a:p>
          <a:p>
            <a:pPr marL="405668" marR="163716" indent="-391180" algn="just">
              <a:lnSpc>
                <a:spcPts val="3240"/>
              </a:lnSpc>
              <a:spcBef>
                <a:spcPts val="821"/>
              </a:spcBef>
              <a:buFont typeface="Trebuchet MS"/>
              <a:buChar char="•"/>
              <a:tabLst>
                <a:tab pos="492597" algn="l"/>
              </a:tabLst>
            </a:pPr>
            <a:r>
              <a:rPr sz="2400" dirty="0"/>
              <a:t>	</a:t>
            </a:r>
            <a:r>
              <a:rPr sz="2400" b="1" spc="-6" dirty="0">
                <a:solidFill>
                  <a:srgbClr val="0033CC"/>
                </a:solidFill>
                <a:latin typeface="TeXGyrePagella"/>
                <a:cs typeface="TeXGyrePagella"/>
              </a:rPr>
              <a:t>The Saint Augustine church </a:t>
            </a:r>
            <a:r>
              <a:rPr sz="2400" b="1" dirty="0">
                <a:solidFill>
                  <a:srgbClr val="0033CC"/>
                </a:solidFill>
                <a:latin typeface="TeXGyrePagella"/>
                <a:cs typeface="TeXGyrePagella"/>
              </a:rPr>
              <a:t>was </a:t>
            </a:r>
            <a:r>
              <a:rPr sz="2400" b="1" spc="-6" dirty="0">
                <a:solidFill>
                  <a:srgbClr val="0033CC"/>
                </a:solidFill>
                <a:latin typeface="TeXGyrePagella"/>
                <a:cs typeface="TeXGyrePagella"/>
              </a:rPr>
              <a:t>considered </a:t>
            </a:r>
            <a:r>
              <a:rPr sz="2400" b="1" spc="6" dirty="0">
                <a:solidFill>
                  <a:srgbClr val="0033CC"/>
                </a:solidFill>
                <a:latin typeface="TeXGyrePagella"/>
                <a:cs typeface="TeXGyrePagella"/>
              </a:rPr>
              <a:t>to </a:t>
            </a:r>
            <a:r>
              <a:rPr sz="2400" b="1" spc="-11" dirty="0">
                <a:solidFill>
                  <a:srgbClr val="0033CC"/>
                </a:solidFill>
                <a:latin typeface="TeXGyrePagella"/>
                <a:cs typeface="TeXGyrePagella"/>
              </a:rPr>
              <a:t>be </a:t>
            </a:r>
            <a:r>
              <a:rPr sz="2400" b="1" spc="-6" dirty="0">
                <a:solidFill>
                  <a:srgbClr val="0033CC"/>
                </a:solidFill>
                <a:latin typeface="TeXGyrePagella"/>
                <a:cs typeface="TeXGyrePagella"/>
              </a:rPr>
              <a:t>one  of the greatest of </a:t>
            </a:r>
            <a:r>
              <a:rPr sz="2400" b="1" dirty="0">
                <a:solidFill>
                  <a:srgbClr val="0033CC"/>
                </a:solidFill>
                <a:latin typeface="TeXGyrePagella"/>
                <a:cs typeface="TeXGyrePagella"/>
              </a:rPr>
              <a:t>three </a:t>
            </a:r>
            <a:r>
              <a:rPr sz="2400" b="1" spc="-6" dirty="0">
                <a:solidFill>
                  <a:srgbClr val="0033CC"/>
                </a:solidFill>
                <a:latin typeface="TeXGyrePagella"/>
                <a:cs typeface="TeXGyrePagella"/>
              </a:rPr>
              <a:t>Augustinian</a:t>
            </a:r>
            <a:r>
              <a:rPr sz="2400" b="1" spc="34" dirty="0">
                <a:solidFill>
                  <a:srgbClr val="0033CC"/>
                </a:solidFill>
                <a:latin typeface="TeXGyrePagella"/>
                <a:cs typeface="TeXGyrePagella"/>
              </a:rPr>
              <a:t> </a:t>
            </a:r>
            <a:r>
              <a:rPr sz="2400" b="1" spc="-6" dirty="0">
                <a:solidFill>
                  <a:srgbClr val="0033CC"/>
                </a:solidFill>
                <a:latin typeface="TeXGyrePagella"/>
                <a:cs typeface="TeXGyrePagella"/>
              </a:rPr>
              <a:t>churches.</a:t>
            </a:r>
            <a:endParaRPr sz="2400">
              <a:latin typeface="TeXGyrePagella"/>
              <a:cs typeface="TeXGyrePagella"/>
            </a:endParaRPr>
          </a:p>
          <a:p>
            <a:pPr marL="405668" marR="275999" indent="-391180" algn="just">
              <a:lnSpc>
                <a:spcPts val="3240"/>
              </a:lnSpc>
              <a:spcBef>
                <a:spcPts val="719"/>
              </a:spcBef>
              <a:buClr>
                <a:srgbClr val="000000"/>
              </a:buClr>
              <a:buFont typeface="Trebuchet MS"/>
              <a:buChar char="•"/>
              <a:tabLst>
                <a:tab pos="405668" algn="l"/>
              </a:tabLst>
            </a:pPr>
            <a:r>
              <a:rPr sz="2400" b="1" dirty="0">
                <a:solidFill>
                  <a:srgbClr val="0033CC"/>
                </a:solidFill>
                <a:latin typeface="TeXGyrePagella"/>
                <a:cs typeface="TeXGyrePagella"/>
              </a:rPr>
              <a:t>Now, </a:t>
            </a:r>
            <a:r>
              <a:rPr sz="2400" b="1" spc="-6" dirty="0">
                <a:solidFill>
                  <a:srgbClr val="0033CC"/>
                </a:solidFill>
                <a:latin typeface="TeXGyrePagella"/>
                <a:cs typeface="TeXGyrePagella"/>
              </a:rPr>
              <a:t>only </a:t>
            </a:r>
            <a:r>
              <a:rPr sz="2400" b="1" dirty="0">
                <a:solidFill>
                  <a:srgbClr val="0033CC"/>
                </a:solidFill>
                <a:latin typeface="TeXGyrePagella"/>
                <a:cs typeface="TeXGyrePagella"/>
              </a:rPr>
              <a:t>the ruins of the </a:t>
            </a:r>
            <a:r>
              <a:rPr sz="2400" b="1" spc="-6" dirty="0">
                <a:solidFill>
                  <a:srgbClr val="0033CC"/>
                </a:solidFill>
                <a:latin typeface="TeXGyrePagella"/>
                <a:cs typeface="TeXGyrePagella"/>
              </a:rPr>
              <a:t>front portion of the church  and </a:t>
            </a:r>
            <a:r>
              <a:rPr sz="2400" b="1" dirty="0">
                <a:solidFill>
                  <a:srgbClr val="0033CC"/>
                </a:solidFill>
                <a:latin typeface="TeXGyrePagella"/>
                <a:cs typeface="TeXGyrePagella"/>
              </a:rPr>
              <a:t>magnificent tower remain.</a:t>
            </a:r>
            <a:endParaRPr sz="2400">
              <a:latin typeface="TeXGyrePagella"/>
              <a:cs typeface="TeXGyrePagell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22297" y="527999"/>
            <a:ext cx="9346327" cy="6043111"/>
          </a:xfrm>
          <a:prstGeom prst="rect">
            <a:avLst/>
          </a:prstGeom>
        </p:spPr>
        <p:txBody>
          <a:bodyPr vert="horz" wrap="square" lIns="0" tIns="65197" rIns="0" bIns="0" rtlCol="0">
            <a:spAutoFit/>
          </a:bodyPr>
          <a:lstStyle/>
          <a:p>
            <a:pPr marL="405668" marR="380314" indent="-391180" algn="just">
              <a:lnSpc>
                <a:spcPts val="2920"/>
              </a:lnSpc>
              <a:spcBef>
                <a:spcPts val="513"/>
              </a:spcBef>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tower in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ruins of St. </a:t>
            </a:r>
            <a:r>
              <a:rPr sz="2400" b="1" spc="-6" dirty="0">
                <a:solidFill>
                  <a:srgbClr val="0033CC"/>
                </a:solidFill>
                <a:latin typeface="TeXGyrePagella"/>
                <a:cs typeface="TeXGyrePagella"/>
              </a:rPr>
              <a:t>Augustine church is </a:t>
            </a:r>
            <a:r>
              <a:rPr sz="2400" b="1" dirty="0">
                <a:solidFill>
                  <a:srgbClr val="0033CC"/>
                </a:solidFill>
                <a:latin typeface="TeXGyrePagella"/>
                <a:cs typeface="TeXGyrePagella"/>
              </a:rPr>
              <a:t>the  main</a:t>
            </a:r>
            <a:r>
              <a:rPr sz="2400" b="1" spc="-17" dirty="0">
                <a:solidFill>
                  <a:srgbClr val="0033CC"/>
                </a:solidFill>
                <a:latin typeface="TeXGyrePagella"/>
                <a:cs typeface="TeXGyrePagella"/>
              </a:rPr>
              <a:t> </a:t>
            </a:r>
            <a:r>
              <a:rPr sz="2400" b="1" dirty="0">
                <a:solidFill>
                  <a:srgbClr val="0033CC"/>
                </a:solidFill>
                <a:latin typeface="TeXGyrePagella"/>
                <a:cs typeface="TeXGyrePagella"/>
              </a:rPr>
              <a:t>attraction.</a:t>
            </a:r>
            <a:endParaRPr sz="2400">
              <a:latin typeface="TeXGyrePagella"/>
              <a:cs typeface="TeXGyrePagella"/>
            </a:endParaRPr>
          </a:p>
          <a:p>
            <a:pPr marL="405668" marR="490424"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This huge </a:t>
            </a:r>
            <a:r>
              <a:rPr sz="2400" b="1" dirty="0">
                <a:solidFill>
                  <a:srgbClr val="0033CC"/>
                </a:solidFill>
                <a:latin typeface="TeXGyrePagella"/>
                <a:cs typeface="TeXGyrePagella"/>
              </a:rPr>
              <a:t>tower </a:t>
            </a:r>
            <a:r>
              <a:rPr sz="2400" b="1" spc="-6" dirty="0">
                <a:solidFill>
                  <a:srgbClr val="0033CC"/>
                </a:solidFill>
                <a:latin typeface="TeXGyrePagella"/>
                <a:cs typeface="TeXGyrePagella"/>
              </a:rPr>
              <a:t>reaches upto </a:t>
            </a:r>
            <a:r>
              <a:rPr sz="2400" b="1" dirty="0">
                <a:solidFill>
                  <a:srgbClr val="0033CC"/>
                </a:solidFill>
                <a:latin typeface="TeXGyrePagella"/>
                <a:cs typeface="TeXGyrePagella"/>
              </a:rPr>
              <a:t>a </a:t>
            </a:r>
            <a:r>
              <a:rPr sz="2400" b="1" spc="-6" dirty="0">
                <a:solidFill>
                  <a:srgbClr val="0033CC"/>
                </a:solidFill>
                <a:latin typeface="TeXGyrePagella"/>
                <a:cs typeface="TeXGyrePagella"/>
              </a:rPr>
              <a:t>staggering height of  around </a:t>
            </a:r>
            <a:r>
              <a:rPr sz="2400" b="1" dirty="0">
                <a:solidFill>
                  <a:srgbClr val="0033CC"/>
                </a:solidFill>
                <a:latin typeface="TeXGyrePagella"/>
                <a:cs typeface="TeXGyrePagella"/>
              </a:rPr>
              <a:t>46</a:t>
            </a:r>
            <a:r>
              <a:rPr sz="2400" b="1" spc="6" dirty="0">
                <a:solidFill>
                  <a:srgbClr val="0033CC"/>
                </a:solidFill>
                <a:latin typeface="TeXGyrePagella"/>
                <a:cs typeface="TeXGyrePagella"/>
              </a:rPr>
              <a:t> </a:t>
            </a:r>
            <a:r>
              <a:rPr sz="2400" b="1" dirty="0">
                <a:solidFill>
                  <a:srgbClr val="0033CC"/>
                </a:solidFill>
                <a:latin typeface="TeXGyrePagella"/>
                <a:cs typeface="TeXGyrePagella"/>
              </a:rPr>
              <a:t>meters.</a:t>
            </a:r>
            <a:endParaRPr sz="2400">
              <a:latin typeface="TeXGyrePagella"/>
              <a:cs typeface="TeXGyrePagella"/>
            </a:endParaRPr>
          </a:p>
          <a:p>
            <a:pPr marL="405668" marR="620093" indent="-391180" algn="just">
              <a:lnSpc>
                <a:spcPts val="2920"/>
              </a:lnSpc>
              <a:spcBef>
                <a:spcPts val="707"/>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It had </a:t>
            </a:r>
            <a:r>
              <a:rPr sz="2400" b="1" dirty="0">
                <a:solidFill>
                  <a:srgbClr val="0033CC"/>
                </a:solidFill>
                <a:latin typeface="TeXGyrePagella"/>
                <a:cs typeface="TeXGyrePagella"/>
              </a:rPr>
              <a:t>four stories </a:t>
            </a:r>
            <a:r>
              <a:rPr sz="2400" b="1" spc="-6" dirty="0">
                <a:solidFill>
                  <a:srgbClr val="0033CC"/>
                </a:solidFill>
                <a:latin typeface="TeXGyrePagella"/>
                <a:cs typeface="TeXGyrePagella"/>
              </a:rPr>
              <a:t>and </a:t>
            </a:r>
            <a:r>
              <a:rPr sz="2400" b="1" dirty="0">
                <a:solidFill>
                  <a:srgbClr val="0033CC"/>
                </a:solidFill>
                <a:latin typeface="TeXGyrePagella"/>
                <a:cs typeface="TeXGyrePagella"/>
              </a:rPr>
              <a:t>was originally meant </a:t>
            </a:r>
            <a:r>
              <a:rPr sz="2400" b="1" spc="6" dirty="0">
                <a:solidFill>
                  <a:srgbClr val="0033CC"/>
                </a:solidFill>
                <a:latin typeface="TeXGyrePagella"/>
                <a:cs typeface="TeXGyrePagella"/>
              </a:rPr>
              <a:t>to </a:t>
            </a:r>
            <a:r>
              <a:rPr sz="2400" b="1" spc="-11" dirty="0">
                <a:solidFill>
                  <a:srgbClr val="0033CC"/>
                </a:solidFill>
                <a:latin typeface="TeXGyrePagella"/>
                <a:cs typeface="TeXGyrePagella"/>
              </a:rPr>
              <a:t>be </a:t>
            </a:r>
            <a:r>
              <a:rPr sz="2400" b="1" dirty="0">
                <a:solidFill>
                  <a:srgbClr val="0033CC"/>
                </a:solidFill>
                <a:latin typeface="TeXGyrePagella"/>
                <a:cs typeface="TeXGyrePagella"/>
              </a:rPr>
              <a:t>a  </a:t>
            </a:r>
            <a:r>
              <a:rPr sz="2400" b="1" spc="-6" dirty="0">
                <a:solidFill>
                  <a:srgbClr val="0033CC"/>
                </a:solidFill>
                <a:latin typeface="TeXGyrePagella"/>
                <a:cs typeface="TeXGyrePagella"/>
              </a:rPr>
              <a:t>belfry.</a:t>
            </a:r>
            <a:endParaRPr sz="2400">
              <a:latin typeface="TeXGyrePagella"/>
              <a:cs typeface="TeXGyrePagella"/>
            </a:endParaRPr>
          </a:p>
          <a:p>
            <a:pPr marL="405668" marR="432472" indent="-391180" algn="just">
              <a:lnSpc>
                <a:spcPct val="89100"/>
              </a:lnSpc>
              <a:spcBef>
                <a:spcPts val="662"/>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 </a:t>
            </a:r>
            <a:r>
              <a:rPr sz="2400" b="1" dirty="0">
                <a:solidFill>
                  <a:srgbClr val="0033CC"/>
                </a:solidFill>
                <a:latin typeface="TeXGyrePagella"/>
                <a:cs typeface="TeXGyrePagella"/>
              </a:rPr>
              <a:t>had a </a:t>
            </a:r>
            <a:r>
              <a:rPr sz="2400" b="1" spc="-6" dirty="0">
                <a:solidFill>
                  <a:srgbClr val="0033CC"/>
                </a:solidFill>
                <a:latin typeface="TeXGyrePagella"/>
                <a:cs typeface="TeXGyrePagella"/>
              </a:rPr>
              <a:t>giant </a:t>
            </a:r>
            <a:r>
              <a:rPr sz="2400" b="1" dirty="0">
                <a:solidFill>
                  <a:srgbClr val="0033CC"/>
                </a:solidFill>
                <a:latin typeface="TeXGyrePagella"/>
                <a:cs typeface="TeXGyrePagella"/>
              </a:rPr>
              <a:t>bell </a:t>
            </a:r>
            <a:r>
              <a:rPr sz="2400" b="1" spc="-6" dirty="0">
                <a:solidFill>
                  <a:srgbClr val="0033CC"/>
                </a:solidFill>
                <a:latin typeface="TeXGyrePagella"/>
                <a:cs typeface="TeXGyrePagella"/>
              </a:rPr>
              <a:t>that </a:t>
            </a:r>
            <a:r>
              <a:rPr sz="2400" b="1" dirty="0">
                <a:solidFill>
                  <a:srgbClr val="0033CC"/>
                </a:solidFill>
                <a:latin typeface="TeXGyrePagella"/>
                <a:cs typeface="TeXGyrePagella"/>
              </a:rPr>
              <a:t>was </a:t>
            </a:r>
            <a:r>
              <a:rPr sz="2400" b="1" spc="-6" dirty="0">
                <a:solidFill>
                  <a:srgbClr val="0033CC"/>
                </a:solidFill>
                <a:latin typeface="TeXGyrePagella"/>
                <a:cs typeface="TeXGyrePagella"/>
              </a:rPr>
              <a:t>removed and is  </a:t>
            </a:r>
            <a:r>
              <a:rPr sz="2400" b="1" spc="-11" dirty="0">
                <a:solidFill>
                  <a:srgbClr val="0033CC"/>
                </a:solidFill>
                <a:latin typeface="TeXGyrePagella"/>
                <a:cs typeface="TeXGyrePagella"/>
              </a:rPr>
              <a:t>now </a:t>
            </a:r>
            <a:r>
              <a:rPr sz="2400" b="1" dirty="0">
                <a:solidFill>
                  <a:srgbClr val="0033CC"/>
                </a:solidFill>
                <a:latin typeface="TeXGyrePagella"/>
                <a:cs typeface="TeXGyrePagella"/>
              </a:rPr>
              <a:t>at the </a:t>
            </a:r>
            <a:r>
              <a:rPr sz="2400" b="1" spc="-6" dirty="0">
                <a:solidFill>
                  <a:srgbClr val="0033CC"/>
                </a:solidFill>
                <a:latin typeface="TeXGyrePagella"/>
                <a:cs typeface="TeXGyrePagella"/>
              </a:rPr>
              <a:t>Church of our Lady </a:t>
            </a:r>
            <a:r>
              <a:rPr sz="2400" b="1" dirty="0">
                <a:solidFill>
                  <a:srgbClr val="0033CC"/>
                </a:solidFill>
                <a:latin typeface="TeXGyrePagella"/>
                <a:cs typeface="TeXGyrePagella"/>
              </a:rPr>
              <a:t>of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Immaculate  </a:t>
            </a:r>
            <a:r>
              <a:rPr sz="2400" b="1" spc="-6" dirty="0">
                <a:solidFill>
                  <a:srgbClr val="0033CC"/>
                </a:solidFill>
                <a:latin typeface="TeXGyrePagella"/>
                <a:cs typeface="TeXGyrePagella"/>
              </a:rPr>
              <a:t>Conception </a:t>
            </a:r>
            <a:r>
              <a:rPr sz="2400" b="1" dirty="0">
                <a:solidFill>
                  <a:srgbClr val="0033CC"/>
                </a:solidFill>
                <a:latin typeface="TeXGyrePagella"/>
                <a:cs typeface="TeXGyrePagella"/>
              </a:rPr>
              <a:t>located </a:t>
            </a:r>
            <a:r>
              <a:rPr sz="2400" b="1" spc="-6" dirty="0">
                <a:solidFill>
                  <a:srgbClr val="0033CC"/>
                </a:solidFill>
                <a:latin typeface="TeXGyrePagella"/>
                <a:cs typeface="TeXGyrePagella"/>
              </a:rPr>
              <a:t>in</a:t>
            </a:r>
            <a:r>
              <a:rPr sz="2400" b="1" spc="17" dirty="0">
                <a:solidFill>
                  <a:srgbClr val="0033CC"/>
                </a:solidFill>
                <a:latin typeface="TeXGyrePagella"/>
                <a:cs typeface="TeXGyrePagella"/>
              </a:rPr>
              <a:t> </a:t>
            </a:r>
            <a:r>
              <a:rPr sz="2400" b="1" spc="-6" dirty="0">
                <a:solidFill>
                  <a:srgbClr val="0033CC"/>
                </a:solidFill>
                <a:latin typeface="TeXGyrePagella"/>
                <a:cs typeface="TeXGyrePagella"/>
              </a:rPr>
              <a:t>Panaji.</a:t>
            </a:r>
            <a:endParaRPr sz="2400">
              <a:latin typeface="TeXGyrePagella"/>
              <a:cs typeface="TeXGyrePagella"/>
            </a:endParaRPr>
          </a:p>
          <a:p>
            <a:pPr marL="405668" marR="509259" indent="-391180" algn="just">
              <a:lnSpc>
                <a:spcPts val="2909"/>
              </a:lnSpc>
              <a:spcBef>
                <a:spcPts val="764"/>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Around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year 1931, the church began </a:t>
            </a:r>
            <a:r>
              <a:rPr sz="2400" b="1" dirty="0">
                <a:solidFill>
                  <a:srgbClr val="0033CC"/>
                </a:solidFill>
                <a:latin typeface="TeXGyrePagella"/>
                <a:cs typeface="TeXGyrePagella"/>
              </a:rPr>
              <a:t>to fall apart  </a:t>
            </a:r>
            <a:r>
              <a:rPr sz="2400" b="1" spc="-6" dirty="0">
                <a:solidFill>
                  <a:srgbClr val="0033CC"/>
                </a:solidFill>
                <a:latin typeface="TeXGyrePagella"/>
                <a:cs typeface="TeXGyrePagella"/>
              </a:rPr>
              <a:t>and the </a:t>
            </a:r>
            <a:r>
              <a:rPr sz="2400" b="1" dirty="0">
                <a:solidFill>
                  <a:srgbClr val="0033CC"/>
                </a:solidFill>
                <a:latin typeface="TeXGyrePagella"/>
                <a:cs typeface="TeXGyrePagella"/>
              </a:rPr>
              <a:t>façade and half </a:t>
            </a:r>
            <a:r>
              <a:rPr sz="2400" b="1" spc="-6" dirty="0">
                <a:solidFill>
                  <a:srgbClr val="0033CC"/>
                </a:solidFill>
                <a:latin typeface="TeXGyrePagella"/>
                <a:cs typeface="TeXGyrePagella"/>
              </a:rPr>
              <a:t>of the </a:t>
            </a:r>
            <a:r>
              <a:rPr sz="2400" b="1" dirty="0">
                <a:solidFill>
                  <a:srgbClr val="0033CC"/>
                </a:solidFill>
                <a:latin typeface="TeXGyrePagella"/>
                <a:cs typeface="TeXGyrePagella"/>
              </a:rPr>
              <a:t>tower </a:t>
            </a:r>
            <a:r>
              <a:rPr sz="2400" b="1" spc="-6" dirty="0">
                <a:solidFill>
                  <a:srgbClr val="0033CC"/>
                </a:solidFill>
                <a:latin typeface="TeXGyrePagella"/>
                <a:cs typeface="TeXGyrePagella"/>
              </a:rPr>
              <a:t>were </a:t>
            </a:r>
            <a:r>
              <a:rPr sz="2400" b="1" dirty="0">
                <a:solidFill>
                  <a:srgbClr val="0033CC"/>
                </a:solidFill>
                <a:latin typeface="TeXGyrePagella"/>
                <a:cs typeface="TeXGyrePagella"/>
              </a:rPr>
              <a:t>lost.</a:t>
            </a:r>
            <a:endParaRPr sz="2400">
              <a:latin typeface="TeXGyrePagella"/>
              <a:cs typeface="TeXGyrePagella"/>
            </a:endParaRPr>
          </a:p>
          <a:p>
            <a:pPr marL="405668" marR="5795" indent="-391180" algn="just">
              <a:lnSpc>
                <a:spcPts val="2909"/>
              </a:lnSpc>
              <a:spcBef>
                <a:spcPts val="730"/>
              </a:spcBef>
              <a:buClr>
                <a:srgbClr val="000000"/>
              </a:buClr>
              <a:buFont typeface="Trebuchet MS"/>
              <a:buChar char="•"/>
              <a:tabLst>
                <a:tab pos="404944" algn="l"/>
                <a:tab pos="405668" algn="l"/>
              </a:tabLst>
            </a:pPr>
            <a:r>
              <a:rPr sz="2400" b="1" dirty="0">
                <a:solidFill>
                  <a:srgbClr val="0033CC"/>
                </a:solidFill>
                <a:latin typeface="TeXGyrePagella"/>
                <a:cs typeface="TeXGyrePagella"/>
              </a:rPr>
              <a:t>Thereafter, the </a:t>
            </a:r>
            <a:r>
              <a:rPr sz="2400" b="1" spc="-6" dirty="0">
                <a:solidFill>
                  <a:srgbClr val="0033CC"/>
                </a:solidFill>
                <a:latin typeface="TeXGyrePagella"/>
                <a:cs typeface="TeXGyrePagella"/>
              </a:rPr>
              <a:t>church began </a:t>
            </a:r>
            <a:r>
              <a:rPr sz="2400" b="1" spc="6" dirty="0">
                <a:solidFill>
                  <a:srgbClr val="0033CC"/>
                </a:solidFill>
                <a:latin typeface="TeXGyrePagella"/>
                <a:cs typeface="TeXGyrePagella"/>
              </a:rPr>
              <a:t>to </a:t>
            </a:r>
            <a:r>
              <a:rPr sz="2400" b="1" dirty="0">
                <a:solidFill>
                  <a:srgbClr val="0033CC"/>
                </a:solidFill>
                <a:latin typeface="TeXGyrePagella"/>
                <a:cs typeface="TeXGyrePagella"/>
              </a:rPr>
              <a:t>deteriorate rapidly</a:t>
            </a:r>
            <a:r>
              <a:rPr sz="2400" b="1" spc="-68" dirty="0">
                <a:solidFill>
                  <a:srgbClr val="0033CC"/>
                </a:solidFill>
                <a:latin typeface="TeXGyrePagella"/>
                <a:cs typeface="TeXGyrePagella"/>
              </a:rPr>
              <a:t> </a:t>
            </a:r>
            <a:r>
              <a:rPr sz="2400" b="1" spc="-6" dirty="0">
                <a:solidFill>
                  <a:srgbClr val="0033CC"/>
                </a:solidFill>
                <a:latin typeface="TeXGyrePagella"/>
                <a:cs typeface="TeXGyrePagella"/>
              </a:rPr>
              <a:t>and  </a:t>
            </a:r>
            <a:r>
              <a:rPr sz="2400" b="1" dirty="0">
                <a:solidFill>
                  <a:srgbClr val="0033CC"/>
                </a:solidFill>
                <a:latin typeface="TeXGyrePagella"/>
                <a:cs typeface="TeXGyrePagella"/>
              </a:rPr>
              <a:t>many </a:t>
            </a:r>
            <a:r>
              <a:rPr sz="2400" b="1" spc="-6" dirty="0">
                <a:solidFill>
                  <a:srgbClr val="0033CC"/>
                </a:solidFill>
                <a:latin typeface="TeXGyrePagella"/>
                <a:cs typeface="TeXGyrePagella"/>
              </a:rPr>
              <a:t>parts </a:t>
            </a:r>
            <a:r>
              <a:rPr sz="2400" b="1" dirty="0">
                <a:solidFill>
                  <a:srgbClr val="0033CC"/>
                </a:solidFill>
                <a:latin typeface="TeXGyrePagella"/>
                <a:cs typeface="TeXGyrePagella"/>
              </a:rPr>
              <a:t>fell</a:t>
            </a:r>
            <a:r>
              <a:rPr sz="2400" b="1" spc="-6" dirty="0">
                <a:solidFill>
                  <a:srgbClr val="0033CC"/>
                </a:solidFill>
                <a:latin typeface="TeXGyrePagella"/>
                <a:cs typeface="TeXGyrePagella"/>
              </a:rPr>
              <a:t> </a:t>
            </a:r>
            <a:r>
              <a:rPr sz="2400" b="1" dirty="0">
                <a:solidFill>
                  <a:srgbClr val="0033CC"/>
                </a:solidFill>
                <a:latin typeface="TeXGyrePagella"/>
                <a:cs typeface="TeXGyrePagella"/>
              </a:rPr>
              <a:t>off.</a:t>
            </a:r>
            <a:endParaRPr sz="2400">
              <a:latin typeface="TeXGyrePagella"/>
              <a:cs typeface="TeXGyrePagella"/>
            </a:endParaRPr>
          </a:p>
          <a:p>
            <a:pPr marL="405668" marR="574456" indent="-391180" algn="just">
              <a:lnSpc>
                <a:spcPts val="2909"/>
              </a:lnSpc>
              <a:spcBef>
                <a:spcPts val="73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portico </a:t>
            </a:r>
            <a:r>
              <a:rPr sz="2400" b="1" spc="-6" dirty="0">
                <a:solidFill>
                  <a:srgbClr val="0033CC"/>
                </a:solidFill>
                <a:latin typeface="TeXGyrePagella"/>
                <a:cs typeface="TeXGyrePagella"/>
              </a:rPr>
              <a:t>and the </a:t>
            </a:r>
            <a:r>
              <a:rPr sz="2400" b="1" dirty="0">
                <a:solidFill>
                  <a:srgbClr val="0033CC"/>
                </a:solidFill>
                <a:latin typeface="TeXGyrePagella"/>
                <a:cs typeface="TeXGyrePagella"/>
              </a:rPr>
              <a:t>tower are still </a:t>
            </a:r>
            <a:r>
              <a:rPr sz="2400" b="1" spc="-6" dirty="0">
                <a:solidFill>
                  <a:srgbClr val="0033CC"/>
                </a:solidFill>
                <a:latin typeface="TeXGyrePagella"/>
                <a:cs typeface="TeXGyrePagella"/>
              </a:rPr>
              <a:t>present and look  </a:t>
            </a:r>
            <a:r>
              <a:rPr sz="2400" b="1" dirty="0">
                <a:solidFill>
                  <a:srgbClr val="0033CC"/>
                </a:solidFill>
                <a:latin typeface="TeXGyrePagella"/>
                <a:cs typeface="TeXGyrePagella"/>
              </a:rPr>
              <a:t>absolutely </a:t>
            </a:r>
            <a:r>
              <a:rPr sz="2400" b="1" spc="-6" dirty="0">
                <a:solidFill>
                  <a:srgbClr val="0033CC"/>
                </a:solidFill>
                <a:latin typeface="TeXGyrePagella"/>
                <a:cs typeface="TeXGyrePagella"/>
              </a:rPr>
              <a:t>splendid </a:t>
            </a:r>
            <a:r>
              <a:rPr sz="2400" b="1" dirty="0">
                <a:solidFill>
                  <a:srgbClr val="0033CC"/>
                </a:solidFill>
                <a:latin typeface="TeXGyrePagella"/>
                <a:cs typeface="TeXGyrePagella"/>
              </a:rPr>
              <a:t>despite </a:t>
            </a:r>
            <a:r>
              <a:rPr sz="2400" b="1" spc="-6" dirty="0">
                <a:solidFill>
                  <a:srgbClr val="0033CC"/>
                </a:solidFill>
                <a:latin typeface="TeXGyrePagella"/>
                <a:cs typeface="TeXGyrePagella"/>
              </a:rPr>
              <a:t>being in</a:t>
            </a:r>
            <a:r>
              <a:rPr sz="2400" b="1" spc="-17" dirty="0">
                <a:solidFill>
                  <a:srgbClr val="0033CC"/>
                </a:solidFill>
                <a:latin typeface="TeXGyrePagella"/>
                <a:cs typeface="TeXGyrePagella"/>
              </a:rPr>
              <a:t> </a:t>
            </a:r>
            <a:r>
              <a:rPr sz="2400" b="1" spc="-6" dirty="0">
                <a:solidFill>
                  <a:srgbClr val="0033CC"/>
                </a:solidFill>
                <a:latin typeface="TeXGyrePagella"/>
                <a:cs typeface="TeXGyrePagella"/>
              </a:rPr>
              <a:t>ruins.</a:t>
            </a:r>
            <a:endParaRPr sz="2400">
              <a:latin typeface="TeXGyrePagella"/>
              <a:cs typeface="TeXGyrePagell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sp>
        <p:nvSpPr>
          <p:cNvPr id="3" name="object 3"/>
          <p:cNvSpPr txBox="1">
            <a:spLocks noGrp="1"/>
          </p:cNvSpPr>
          <p:nvPr>
            <p:ph type="title"/>
          </p:nvPr>
        </p:nvSpPr>
        <p:spPr>
          <a:xfrm>
            <a:off x="288127" y="483182"/>
            <a:ext cx="9633714" cy="722516"/>
          </a:xfrm>
          <a:prstGeom prst="rect">
            <a:avLst/>
          </a:prstGeom>
        </p:spPr>
        <p:txBody>
          <a:bodyPr vert="horz" wrap="square" lIns="0" tIns="14488" rIns="0" bIns="0" rtlCol="0">
            <a:spAutoFit/>
          </a:bodyPr>
          <a:lstStyle/>
          <a:p>
            <a:pPr marL="14488">
              <a:spcBef>
                <a:spcPts val="114"/>
              </a:spcBef>
            </a:pPr>
            <a:r>
              <a:rPr sz="4600" i="1" spc="-6" dirty="0">
                <a:solidFill>
                  <a:srgbClr val="000000"/>
                </a:solidFill>
                <a:latin typeface="TeX Gyre Bonum"/>
                <a:cs typeface="TeX Gyre Bonum"/>
              </a:rPr>
              <a:t>Church of St. </a:t>
            </a:r>
            <a:r>
              <a:rPr sz="4600" i="1" dirty="0">
                <a:solidFill>
                  <a:srgbClr val="000000"/>
                </a:solidFill>
                <a:latin typeface="TeX Gyre Bonum"/>
                <a:cs typeface="TeX Gyre Bonum"/>
              </a:rPr>
              <a:t>Francis </a:t>
            </a:r>
            <a:r>
              <a:rPr sz="4600" i="1" spc="-6" dirty="0">
                <a:solidFill>
                  <a:srgbClr val="000000"/>
                </a:solidFill>
                <a:latin typeface="TeX Gyre Bonum"/>
                <a:cs typeface="TeX Gyre Bonum"/>
              </a:rPr>
              <a:t>of</a:t>
            </a:r>
            <a:r>
              <a:rPr sz="4600" i="1" spc="-63" dirty="0">
                <a:solidFill>
                  <a:srgbClr val="000000"/>
                </a:solidFill>
                <a:latin typeface="TeX Gyre Bonum"/>
                <a:cs typeface="TeX Gyre Bonum"/>
              </a:rPr>
              <a:t> </a:t>
            </a:r>
            <a:r>
              <a:rPr sz="4600" i="1" spc="-6" dirty="0">
                <a:solidFill>
                  <a:srgbClr val="000000"/>
                </a:solidFill>
                <a:latin typeface="TeX Gyre Bonum"/>
                <a:cs typeface="TeX Gyre Bonum"/>
              </a:rPr>
              <a:t>Assisi</a:t>
            </a:r>
            <a:endParaRPr sz="4600">
              <a:latin typeface="TeX Gyre Bonum"/>
              <a:cs typeface="TeX Gyre Bonum"/>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77741" y="271701"/>
            <a:ext cx="9187413" cy="1305001"/>
          </a:xfrm>
          <a:prstGeom prst="rect">
            <a:avLst/>
          </a:prstGeom>
        </p:spPr>
        <p:txBody>
          <a:bodyPr vert="horz" wrap="square" lIns="0" tIns="4346" rIns="0" bIns="0" rtlCol="0">
            <a:spAutoFit/>
          </a:bodyPr>
          <a:lstStyle/>
          <a:p>
            <a:pPr marL="14488" marR="5795">
              <a:lnSpc>
                <a:spcPct val="102099"/>
              </a:lnSpc>
              <a:spcBef>
                <a:spcPts val="34"/>
              </a:spcBef>
            </a:pPr>
            <a:r>
              <a:rPr sz="2800" b="1" spc="-11" dirty="0">
                <a:solidFill>
                  <a:srgbClr val="000000"/>
                </a:solidFill>
                <a:latin typeface="Bookman Uralic"/>
                <a:cs typeface="Bookman Uralic"/>
              </a:rPr>
              <a:t>Location: </a:t>
            </a:r>
            <a:r>
              <a:rPr sz="2800" b="1" dirty="0"/>
              <a:t>Old Goa, 10 kilometers </a:t>
            </a:r>
            <a:r>
              <a:rPr sz="2800" b="1" spc="-6" dirty="0"/>
              <a:t>from Panaji  </a:t>
            </a:r>
            <a:r>
              <a:rPr sz="2800" b="1" spc="-11" dirty="0">
                <a:solidFill>
                  <a:srgbClr val="000000"/>
                </a:solidFill>
                <a:latin typeface="Bookman Uralic"/>
                <a:cs typeface="Bookman Uralic"/>
              </a:rPr>
              <a:t>Highlights: </a:t>
            </a:r>
            <a:r>
              <a:rPr sz="2800" b="1" dirty="0"/>
              <a:t>Architecture </a:t>
            </a:r>
            <a:r>
              <a:rPr sz="2800" b="1" spc="-6" dirty="0"/>
              <a:t>has </a:t>
            </a:r>
            <a:r>
              <a:rPr sz="2800" b="1" dirty="0"/>
              <a:t>a </a:t>
            </a:r>
            <a:r>
              <a:rPr sz="2800" b="1" spc="-6" dirty="0"/>
              <a:t>combination of</a:t>
            </a:r>
            <a:r>
              <a:rPr sz="2800" b="1" spc="-125" dirty="0"/>
              <a:t> </a:t>
            </a:r>
            <a:r>
              <a:rPr sz="2800" b="1" spc="-6" dirty="0"/>
              <a:t>Hindu  </a:t>
            </a:r>
            <a:r>
              <a:rPr sz="2800" b="1" dirty="0"/>
              <a:t>and Christian</a:t>
            </a:r>
            <a:r>
              <a:rPr sz="2800" b="1" spc="-23" dirty="0"/>
              <a:t> </a:t>
            </a:r>
            <a:r>
              <a:rPr sz="2800" b="1" dirty="0"/>
              <a:t>elements</a:t>
            </a:r>
            <a:endParaRPr sz="2800" b="1">
              <a:latin typeface="Bookman Uralic"/>
              <a:cs typeface="Bookman Uralic"/>
            </a:endParaRPr>
          </a:p>
        </p:txBody>
      </p:sp>
      <p:sp>
        <p:nvSpPr>
          <p:cNvPr id="3" name="object 3"/>
          <p:cNvSpPr txBox="1"/>
          <p:nvPr/>
        </p:nvSpPr>
        <p:spPr>
          <a:xfrm>
            <a:off x="622297" y="1830490"/>
            <a:ext cx="9375290" cy="5268618"/>
          </a:xfrm>
          <a:prstGeom prst="rect">
            <a:avLst/>
          </a:prstGeom>
        </p:spPr>
        <p:txBody>
          <a:bodyPr vert="horz" wrap="square" lIns="0" tIns="31873" rIns="0" bIns="0" rtlCol="0">
            <a:spAutoFit/>
          </a:bodyPr>
          <a:lstStyle/>
          <a:p>
            <a:pPr marL="405668" marR="1008375" indent="-391180" algn="just">
              <a:lnSpc>
                <a:spcPts val="3251"/>
              </a:lnSpc>
              <a:spcBef>
                <a:spcPts val="25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 of St. Francis of </a:t>
            </a:r>
            <a:r>
              <a:rPr sz="2400" b="1" dirty="0">
                <a:solidFill>
                  <a:srgbClr val="0033CC"/>
                </a:solidFill>
                <a:latin typeface="TeXGyrePagella"/>
                <a:cs typeface="TeXGyrePagella"/>
              </a:rPr>
              <a:t>Assisi is at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same  </a:t>
            </a:r>
            <a:r>
              <a:rPr sz="2400" b="1" spc="-6" dirty="0">
                <a:solidFill>
                  <a:srgbClr val="0033CC"/>
                </a:solidFill>
                <a:latin typeface="TeXGyrePagella"/>
                <a:cs typeface="TeXGyrePagella"/>
              </a:rPr>
              <a:t>complex in </a:t>
            </a:r>
            <a:r>
              <a:rPr sz="2400" b="1" dirty="0">
                <a:solidFill>
                  <a:srgbClr val="0033CC"/>
                </a:solidFill>
                <a:latin typeface="TeXGyrePagella"/>
                <a:cs typeface="TeXGyrePagella"/>
              </a:rPr>
              <a:t>which Se </a:t>
            </a:r>
            <a:r>
              <a:rPr sz="2400" b="1" spc="-6" dirty="0">
                <a:solidFill>
                  <a:srgbClr val="0033CC"/>
                </a:solidFill>
                <a:latin typeface="TeXGyrePagella"/>
                <a:cs typeface="TeXGyrePagella"/>
              </a:rPr>
              <a:t>Cathedral is</a:t>
            </a:r>
            <a:r>
              <a:rPr sz="2400" b="1" spc="23" dirty="0">
                <a:solidFill>
                  <a:srgbClr val="0033CC"/>
                </a:solidFill>
                <a:latin typeface="TeXGyrePagella"/>
                <a:cs typeface="TeXGyrePagella"/>
              </a:rPr>
              <a:t> </a:t>
            </a:r>
            <a:r>
              <a:rPr sz="2400" b="1" dirty="0">
                <a:solidFill>
                  <a:srgbClr val="0033CC"/>
                </a:solidFill>
                <a:latin typeface="TeXGyrePagella"/>
                <a:cs typeface="TeXGyrePagella"/>
              </a:rPr>
              <a:t>located.</a:t>
            </a:r>
            <a:endParaRPr sz="2400">
              <a:latin typeface="TeXGyrePagella"/>
              <a:cs typeface="TeXGyrePagella"/>
            </a:endParaRPr>
          </a:p>
          <a:p>
            <a:pPr marL="405668" marR="507809" indent="-391180" algn="just">
              <a:lnSpc>
                <a:spcPts val="3240"/>
              </a:lnSpc>
              <a:spcBef>
                <a:spcPts val="713"/>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 of St. Francis of </a:t>
            </a:r>
            <a:r>
              <a:rPr sz="2400" b="1" dirty="0">
                <a:solidFill>
                  <a:srgbClr val="0033CC"/>
                </a:solidFill>
                <a:latin typeface="TeXGyrePagella"/>
                <a:cs typeface="TeXGyrePagella"/>
              </a:rPr>
              <a:t>Assisi </a:t>
            </a:r>
            <a:r>
              <a:rPr sz="2400" b="1" spc="-6" dirty="0">
                <a:solidFill>
                  <a:srgbClr val="0033CC"/>
                </a:solidFill>
                <a:latin typeface="TeXGyrePagella"/>
                <a:cs typeface="TeXGyrePagella"/>
              </a:rPr>
              <a:t>of </a:t>
            </a:r>
            <a:r>
              <a:rPr sz="2400" b="1" dirty="0">
                <a:solidFill>
                  <a:srgbClr val="0033CC"/>
                </a:solidFill>
                <a:latin typeface="TeXGyrePagella"/>
                <a:cs typeface="TeXGyrePagella"/>
              </a:rPr>
              <a:t>Goa was </a:t>
            </a:r>
            <a:r>
              <a:rPr sz="2400" b="1" spc="-6" dirty="0">
                <a:solidFill>
                  <a:srgbClr val="0033CC"/>
                </a:solidFill>
                <a:latin typeface="TeXGyrePagella"/>
                <a:cs typeface="TeXGyrePagella"/>
              </a:rPr>
              <a:t>built  during </a:t>
            </a:r>
            <a:r>
              <a:rPr sz="2400" b="1" dirty="0">
                <a:solidFill>
                  <a:srgbClr val="0033CC"/>
                </a:solidFill>
                <a:latin typeface="TeXGyrePagella"/>
                <a:cs typeface="TeXGyrePagella"/>
              </a:rPr>
              <a:t>1517-1521</a:t>
            </a:r>
            <a:r>
              <a:rPr sz="2400" b="1" spc="-11" dirty="0">
                <a:solidFill>
                  <a:srgbClr val="0033CC"/>
                </a:solidFill>
                <a:latin typeface="TeXGyrePagella"/>
                <a:cs typeface="TeXGyrePagella"/>
              </a:rPr>
              <a:t> </a:t>
            </a:r>
            <a:r>
              <a:rPr sz="2400" b="1" spc="-6" dirty="0">
                <a:solidFill>
                  <a:srgbClr val="0033CC"/>
                </a:solidFill>
                <a:latin typeface="TeXGyrePagella"/>
                <a:cs typeface="TeXGyrePagella"/>
              </a:rPr>
              <a:t>AD.</a:t>
            </a:r>
            <a:endParaRPr sz="2400">
              <a:latin typeface="TeXGyrePagella"/>
              <a:cs typeface="TeXGyrePagella"/>
            </a:endParaRPr>
          </a:p>
          <a:p>
            <a:pPr marL="405668" marR="575904" indent="-391180" algn="just">
              <a:lnSpc>
                <a:spcPts val="3240"/>
              </a:lnSpc>
              <a:spcBef>
                <a:spcPts val="719"/>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St. </a:t>
            </a:r>
            <a:r>
              <a:rPr sz="2400" b="1" dirty="0">
                <a:solidFill>
                  <a:srgbClr val="0033CC"/>
                </a:solidFill>
                <a:latin typeface="TeXGyrePagella"/>
                <a:cs typeface="TeXGyrePagella"/>
              </a:rPr>
              <a:t>Francis </a:t>
            </a:r>
            <a:r>
              <a:rPr sz="2400" b="1" spc="-6" dirty="0">
                <a:solidFill>
                  <a:srgbClr val="0033CC"/>
                </a:solidFill>
                <a:latin typeface="TeXGyrePagella"/>
                <a:cs typeface="TeXGyrePagella"/>
              </a:rPr>
              <a:t>of </a:t>
            </a:r>
            <a:r>
              <a:rPr sz="2400" b="1" dirty="0">
                <a:solidFill>
                  <a:srgbClr val="0033CC"/>
                </a:solidFill>
                <a:latin typeface="TeXGyrePagella"/>
                <a:cs typeface="TeXGyrePagella"/>
              </a:rPr>
              <a:t>Assissi </a:t>
            </a:r>
            <a:r>
              <a:rPr sz="2400" b="1" spc="-6" dirty="0">
                <a:solidFill>
                  <a:srgbClr val="0033CC"/>
                </a:solidFill>
                <a:latin typeface="TeXGyrePagella"/>
                <a:cs typeface="TeXGyrePagella"/>
              </a:rPr>
              <a:t>Church of India has now been  </a:t>
            </a:r>
            <a:r>
              <a:rPr sz="2400" b="1" dirty="0">
                <a:solidFill>
                  <a:srgbClr val="0033CC"/>
                </a:solidFill>
                <a:latin typeface="TeXGyrePagella"/>
                <a:cs typeface="TeXGyrePagella"/>
              </a:rPr>
              <a:t>turned into a</a:t>
            </a:r>
            <a:r>
              <a:rPr sz="2400" b="1" spc="-17" dirty="0">
                <a:solidFill>
                  <a:srgbClr val="0033CC"/>
                </a:solidFill>
                <a:latin typeface="TeXGyrePagella"/>
                <a:cs typeface="TeXGyrePagella"/>
              </a:rPr>
              <a:t> </a:t>
            </a:r>
            <a:r>
              <a:rPr sz="2400" b="1" dirty="0">
                <a:solidFill>
                  <a:srgbClr val="0033CC"/>
                </a:solidFill>
                <a:latin typeface="TeXGyrePagella"/>
                <a:cs typeface="TeXGyrePagella"/>
              </a:rPr>
              <a:t>museum.</a:t>
            </a:r>
            <a:endParaRPr sz="2400">
              <a:latin typeface="TeXGyrePagella"/>
              <a:cs typeface="TeXGyrePagella"/>
            </a:endParaRPr>
          </a:p>
          <a:p>
            <a:pPr marL="405668" marR="154299" indent="-391180" algn="just">
              <a:lnSpc>
                <a:spcPct val="99000"/>
              </a:lnSpc>
              <a:spcBef>
                <a:spcPts val="605"/>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An </a:t>
            </a:r>
            <a:r>
              <a:rPr sz="2400" b="1" dirty="0">
                <a:solidFill>
                  <a:srgbClr val="0033CC"/>
                </a:solidFill>
                <a:latin typeface="TeXGyrePagella"/>
                <a:cs typeface="TeXGyrePagella"/>
              </a:rPr>
              <a:t>interesting fact </a:t>
            </a:r>
            <a:r>
              <a:rPr sz="2400" b="1" spc="-6" dirty="0">
                <a:solidFill>
                  <a:srgbClr val="0033CC"/>
                </a:solidFill>
                <a:latin typeface="TeXGyrePagella"/>
                <a:cs typeface="TeXGyrePagella"/>
              </a:rPr>
              <a:t>about the church is </a:t>
            </a:r>
            <a:r>
              <a:rPr sz="2400" b="1" dirty="0">
                <a:solidFill>
                  <a:srgbClr val="0033CC"/>
                </a:solidFill>
                <a:latin typeface="TeXGyrePagella"/>
                <a:cs typeface="TeXGyrePagella"/>
              </a:rPr>
              <a:t>that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architectural style </a:t>
            </a:r>
            <a:r>
              <a:rPr sz="2400" b="1" spc="-6" dirty="0">
                <a:solidFill>
                  <a:srgbClr val="0033CC"/>
                </a:solidFill>
                <a:latin typeface="TeXGyrePagella"/>
                <a:cs typeface="TeXGyrePagella"/>
              </a:rPr>
              <a:t>of the church has </a:t>
            </a:r>
            <a:r>
              <a:rPr sz="2400" b="1" dirty="0">
                <a:solidFill>
                  <a:srgbClr val="0033CC"/>
                </a:solidFill>
                <a:latin typeface="TeXGyrePagella"/>
                <a:cs typeface="TeXGyrePagella"/>
              </a:rPr>
              <a:t>a mix </a:t>
            </a:r>
            <a:r>
              <a:rPr sz="2400" b="1" spc="-6" dirty="0">
                <a:solidFill>
                  <a:srgbClr val="0033CC"/>
                </a:solidFill>
                <a:latin typeface="TeXGyrePagella"/>
                <a:cs typeface="TeXGyrePagella"/>
              </a:rPr>
              <a:t>of </a:t>
            </a:r>
            <a:r>
              <a:rPr sz="2400" b="1" dirty="0">
                <a:solidFill>
                  <a:srgbClr val="0033CC"/>
                </a:solidFill>
                <a:latin typeface="TeXGyrePagella"/>
                <a:cs typeface="TeXGyrePagella"/>
              </a:rPr>
              <a:t>Christian  </a:t>
            </a:r>
            <a:r>
              <a:rPr sz="2400" b="1" spc="-6" dirty="0">
                <a:solidFill>
                  <a:srgbClr val="0033CC"/>
                </a:solidFill>
                <a:latin typeface="TeXGyrePagella"/>
                <a:cs typeface="TeXGyrePagella"/>
              </a:rPr>
              <a:t>and Hindu</a:t>
            </a:r>
            <a:r>
              <a:rPr sz="2400" b="1" spc="6" dirty="0">
                <a:solidFill>
                  <a:srgbClr val="0033CC"/>
                </a:solidFill>
                <a:latin typeface="TeXGyrePagella"/>
                <a:cs typeface="TeXGyrePagella"/>
              </a:rPr>
              <a:t> </a:t>
            </a:r>
            <a:r>
              <a:rPr sz="2400" b="1" spc="-6" dirty="0">
                <a:solidFill>
                  <a:srgbClr val="0033CC"/>
                </a:solidFill>
                <a:latin typeface="TeXGyrePagella"/>
                <a:cs typeface="TeXGyrePagella"/>
              </a:rPr>
              <a:t>elements.</a:t>
            </a:r>
            <a:endParaRPr sz="2400">
              <a:latin typeface="TeXGyrePagella"/>
              <a:cs typeface="TeXGyrePagella"/>
            </a:endParaRPr>
          </a:p>
          <a:p>
            <a:pPr marL="405668" marR="245574" indent="-391180" algn="just">
              <a:lnSpc>
                <a:spcPts val="3251"/>
              </a:lnSpc>
              <a:spcBef>
                <a:spcPts val="810"/>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In </a:t>
            </a:r>
            <a:r>
              <a:rPr sz="2400" b="1" dirty="0">
                <a:solidFill>
                  <a:srgbClr val="0033CC"/>
                </a:solidFill>
                <a:latin typeface="TeXGyrePagella"/>
                <a:cs typeface="TeXGyrePagella"/>
              </a:rPr>
              <a:t>1521, the </a:t>
            </a:r>
            <a:r>
              <a:rPr sz="2400" b="1" spc="-6" dirty="0">
                <a:solidFill>
                  <a:srgbClr val="0033CC"/>
                </a:solidFill>
                <a:latin typeface="TeXGyrePagella"/>
                <a:cs typeface="TeXGyrePagella"/>
              </a:rPr>
              <a:t>church </a:t>
            </a:r>
            <a:r>
              <a:rPr sz="2400" b="1" dirty="0">
                <a:solidFill>
                  <a:srgbClr val="0033CC"/>
                </a:solidFill>
                <a:latin typeface="TeXGyrePagella"/>
                <a:cs typeface="TeXGyrePagella"/>
              </a:rPr>
              <a:t>was consecrated </a:t>
            </a:r>
            <a:r>
              <a:rPr sz="2400" b="1" spc="6" dirty="0">
                <a:solidFill>
                  <a:srgbClr val="0033CC"/>
                </a:solidFill>
                <a:latin typeface="TeXGyrePagella"/>
                <a:cs typeface="TeXGyrePagella"/>
              </a:rPr>
              <a:t>to </a:t>
            </a:r>
            <a:r>
              <a:rPr sz="2400" b="1" spc="-6" dirty="0">
                <a:solidFill>
                  <a:srgbClr val="0033CC"/>
                </a:solidFill>
                <a:latin typeface="TeXGyrePagella"/>
                <a:cs typeface="TeXGyrePagella"/>
              </a:rPr>
              <a:t>the </a:t>
            </a:r>
            <a:r>
              <a:rPr sz="2400" b="1" dirty="0">
                <a:solidFill>
                  <a:srgbClr val="0033CC"/>
                </a:solidFill>
                <a:latin typeface="TeXGyrePagella"/>
                <a:cs typeface="TeXGyrePagella"/>
              </a:rPr>
              <a:t>Holy </a:t>
            </a:r>
            <a:r>
              <a:rPr sz="2400" b="1" spc="-6" dirty="0">
                <a:solidFill>
                  <a:srgbClr val="0033CC"/>
                </a:solidFill>
                <a:latin typeface="TeXGyrePagella"/>
                <a:cs typeface="TeXGyrePagella"/>
              </a:rPr>
              <a:t>Spirit  but was demolished </a:t>
            </a:r>
            <a:r>
              <a:rPr sz="2400" b="1" dirty="0">
                <a:solidFill>
                  <a:srgbClr val="0033CC"/>
                </a:solidFill>
                <a:latin typeface="TeXGyrePagella"/>
                <a:cs typeface="TeXGyrePagella"/>
              </a:rPr>
              <a:t>after some</a:t>
            </a:r>
            <a:r>
              <a:rPr sz="2400" b="1" spc="17" dirty="0">
                <a:solidFill>
                  <a:srgbClr val="0033CC"/>
                </a:solidFill>
                <a:latin typeface="TeXGyrePagella"/>
                <a:cs typeface="TeXGyrePagella"/>
              </a:rPr>
              <a:t> </a:t>
            </a:r>
            <a:r>
              <a:rPr sz="2400" b="1" dirty="0">
                <a:solidFill>
                  <a:srgbClr val="0033CC"/>
                </a:solidFill>
                <a:latin typeface="TeXGyrePagella"/>
                <a:cs typeface="TeXGyrePagella"/>
              </a:rPr>
              <a:t>time.</a:t>
            </a:r>
            <a:endParaRPr sz="2400">
              <a:latin typeface="TeXGyrePagella"/>
              <a:cs typeface="TeXGyrePagella"/>
            </a:endParaRPr>
          </a:p>
          <a:p>
            <a:pPr marL="405668" indent="-391180" algn="just">
              <a:spcBef>
                <a:spcPts val="559"/>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church that </a:t>
            </a:r>
            <a:r>
              <a:rPr sz="2400" b="1" dirty="0">
                <a:solidFill>
                  <a:srgbClr val="0033CC"/>
                </a:solidFill>
                <a:latin typeface="TeXGyrePagella"/>
                <a:cs typeface="TeXGyrePagella"/>
              </a:rPr>
              <a:t>is </a:t>
            </a:r>
            <a:r>
              <a:rPr sz="2400" b="1" spc="-6" dirty="0">
                <a:solidFill>
                  <a:srgbClr val="0033CC"/>
                </a:solidFill>
                <a:latin typeface="TeXGyrePagella"/>
                <a:cs typeface="TeXGyrePagella"/>
              </a:rPr>
              <a:t>present here today </a:t>
            </a:r>
            <a:r>
              <a:rPr sz="2400" b="1" dirty="0">
                <a:solidFill>
                  <a:srgbClr val="0033CC"/>
                </a:solidFill>
                <a:latin typeface="TeXGyrePagella"/>
                <a:cs typeface="TeXGyrePagella"/>
              </a:rPr>
              <a:t>was </a:t>
            </a:r>
            <a:r>
              <a:rPr sz="2400" b="1" spc="-6" dirty="0">
                <a:solidFill>
                  <a:srgbClr val="0033CC"/>
                </a:solidFill>
                <a:latin typeface="TeXGyrePagella"/>
                <a:cs typeface="TeXGyrePagella"/>
              </a:rPr>
              <a:t>built in</a:t>
            </a:r>
            <a:r>
              <a:rPr sz="2400" b="1" spc="91" dirty="0">
                <a:solidFill>
                  <a:srgbClr val="0033CC"/>
                </a:solidFill>
                <a:latin typeface="TeXGyrePagella"/>
                <a:cs typeface="TeXGyrePagella"/>
              </a:rPr>
              <a:t> </a:t>
            </a:r>
            <a:r>
              <a:rPr sz="2400" b="1" dirty="0">
                <a:solidFill>
                  <a:srgbClr val="0033CC"/>
                </a:solidFill>
                <a:latin typeface="TeXGyrePagella"/>
                <a:cs typeface="TeXGyrePagella"/>
              </a:rPr>
              <a:t>1661.</a:t>
            </a:r>
            <a:endParaRPr sz="2400">
              <a:latin typeface="TeXGyrePagella"/>
              <a:cs typeface="TeXGyrePagell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34178" y="654046"/>
            <a:ext cx="9331476" cy="3443246"/>
          </a:xfrm>
          <a:prstGeom prst="rect">
            <a:avLst/>
          </a:prstGeom>
        </p:spPr>
        <p:txBody>
          <a:bodyPr vert="horz" wrap="square" lIns="0" tIns="31873" rIns="0" bIns="0" rtlCol="0">
            <a:spAutoFit/>
          </a:bodyPr>
          <a:lstStyle/>
          <a:p>
            <a:pPr marL="405668" marR="986643" indent="-391180" algn="just">
              <a:lnSpc>
                <a:spcPts val="3251"/>
              </a:lnSpc>
              <a:spcBef>
                <a:spcPts val="250"/>
              </a:spcBef>
              <a:buFont typeface="Trebuchet MS"/>
              <a:buChar char="•"/>
              <a:tabLst>
                <a:tab pos="404944" algn="l"/>
                <a:tab pos="405668" algn="l"/>
              </a:tabLst>
            </a:pPr>
            <a:r>
              <a:rPr sz="2400" b="1" dirty="0">
                <a:solidFill>
                  <a:srgbClr val="0033CC"/>
                </a:solidFill>
                <a:latin typeface="TeXGyrePagella"/>
                <a:cs typeface="TeXGyrePagella"/>
              </a:rPr>
              <a:t>In 1964, the </a:t>
            </a:r>
            <a:r>
              <a:rPr sz="2400" b="1" spc="-6" dirty="0">
                <a:solidFill>
                  <a:srgbClr val="0033CC"/>
                </a:solidFill>
                <a:latin typeface="TeXGyrePagella"/>
                <a:cs typeface="TeXGyrePagella"/>
              </a:rPr>
              <a:t>Indian government converted </a:t>
            </a:r>
            <a:r>
              <a:rPr sz="2400" b="1" dirty="0">
                <a:solidFill>
                  <a:srgbClr val="0033CC"/>
                </a:solidFill>
                <a:latin typeface="TeXGyrePagella"/>
                <a:cs typeface="TeXGyrePagella"/>
              </a:rPr>
              <a:t>the </a:t>
            </a:r>
            <a:r>
              <a:rPr sz="2400" b="1" spc="-6" dirty="0">
                <a:solidFill>
                  <a:srgbClr val="0033CC"/>
                </a:solidFill>
                <a:latin typeface="TeXGyrePagella"/>
                <a:cs typeface="TeXGyrePagella"/>
              </a:rPr>
              <a:t>St.  Francis of </a:t>
            </a:r>
            <a:r>
              <a:rPr sz="2400" b="1" dirty="0">
                <a:solidFill>
                  <a:srgbClr val="0033CC"/>
                </a:solidFill>
                <a:latin typeface="TeXGyrePagella"/>
                <a:cs typeface="TeXGyrePagella"/>
              </a:rPr>
              <a:t>Assisi </a:t>
            </a:r>
            <a:r>
              <a:rPr sz="2400" b="1" spc="-6" dirty="0">
                <a:solidFill>
                  <a:srgbClr val="0033CC"/>
                </a:solidFill>
                <a:latin typeface="TeXGyrePagella"/>
                <a:cs typeface="TeXGyrePagella"/>
              </a:rPr>
              <a:t>Church </a:t>
            </a:r>
            <a:r>
              <a:rPr sz="2400" b="1" dirty="0">
                <a:solidFill>
                  <a:srgbClr val="0033CC"/>
                </a:solidFill>
                <a:latin typeface="TeXGyrePagella"/>
                <a:cs typeface="TeXGyrePagella"/>
              </a:rPr>
              <a:t>into a</a:t>
            </a:r>
            <a:r>
              <a:rPr sz="2400" b="1" spc="17" dirty="0">
                <a:solidFill>
                  <a:srgbClr val="0033CC"/>
                </a:solidFill>
                <a:latin typeface="TeXGyrePagella"/>
                <a:cs typeface="TeXGyrePagella"/>
              </a:rPr>
              <a:t> </a:t>
            </a:r>
            <a:r>
              <a:rPr sz="2400" b="1" dirty="0">
                <a:solidFill>
                  <a:srgbClr val="0033CC"/>
                </a:solidFill>
                <a:latin typeface="TeXGyrePagella"/>
                <a:cs typeface="TeXGyrePagella"/>
              </a:rPr>
              <a:t>museum.</a:t>
            </a:r>
            <a:endParaRPr sz="2400">
              <a:latin typeface="TeXGyrePagella"/>
              <a:cs typeface="TeXGyrePagella"/>
            </a:endParaRPr>
          </a:p>
          <a:p>
            <a:pPr marL="405668" marR="597637" indent="-391180" algn="just">
              <a:lnSpc>
                <a:spcPts val="3240"/>
              </a:lnSpc>
              <a:spcBef>
                <a:spcPts val="713"/>
              </a:spcBef>
              <a:buClr>
                <a:srgbClr val="000000"/>
              </a:buClr>
              <a:buFont typeface="Trebuchet MS"/>
              <a:buChar char="•"/>
              <a:tabLst>
                <a:tab pos="404944" algn="l"/>
                <a:tab pos="405668" algn="l"/>
              </a:tabLst>
            </a:pPr>
            <a:r>
              <a:rPr sz="2400" b="1" dirty="0">
                <a:solidFill>
                  <a:srgbClr val="0033CC"/>
                </a:solidFill>
                <a:latin typeface="TeXGyrePagella"/>
                <a:cs typeface="TeXGyrePagella"/>
              </a:rPr>
              <a:t>Ancient relics </a:t>
            </a:r>
            <a:r>
              <a:rPr sz="2400" b="1" spc="-6" dirty="0">
                <a:solidFill>
                  <a:srgbClr val="0033CC"/>
                </a:solidFill>
                <a:latin typeface="TeXGyrePagella"/>
                <a:cs typeface="TeXGyrePagella"/>
              </a:rPr>
              <a:t>and </a:t>
            </a:r>
            <a:r>
              <a:rPr sz="2400" b="1" dirty="0">
                <a:solidFill>
                  <a:srgbClr val="0033CC"/>
                </a:solidFill>
                <a:latin typeface="TeXGyrePagella"/>
                <a:cs typeface="TeXGyrePagella"/>
              </a:rPr>
              <a:t>old paintings </a:t>
            </a:r>
            <a:r>
              <a:rPr sz="2400" b="1" spc="-6" dirty="0">
                <a:solidFill>
                  <a:srgbClr val="0033CC"/>
                </a:solidFill>
                <a:latin typeface="TeXGyrePagella"/>
                <a:cs typeface="TeXGyrePagella"/>
              </a:rPr>
              <a:t>are now </a:t>
            </a:r>
            <a:r>
              <a:rPr sz="2400" b="1" dirty="0">
                <a:solidFill>
                  <a:srgbClr val="0033CC"/>
                </a:solidFill>
                <a:latin typeface="TeXGyrePagella"/>
                <a:cs typeface="TeXGyrePagella"/>
              </a:rPr>
              <a:t>displayed  </a:t>
            </a:r>
            <a:r>
              <a:rPr sz="2400" b="1" spc="-6" dirty="0">
                <a:solidFill>
                  <a:srgbClr val="0033CC"/>
                </a:solidFill>
                <a:latin typeface="TeXGyrePagella"/>
                <a:cs typeface="TeXGyrePagella"/>
              </a:rPr>
              <a:t>here.</a:t>
            </a:r>
            <a:endParaRPr sz="2400">
              <a:latin typeface="TeXGyrePagella"/>
              <a:cs typeface="TeXGyrePagella"/>
            </a:endParaRPr>
          </a:p>
          <a:p>
            <a:pPr marL="405668" marR="5795" indent="-391180" algn="just">
              <a:lnSpc>
                <a:spcPct val="99000"/>
              </a:lnSpc>
              <a:spcBef>
                <a:spcPts val="605"/>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a:t>
            </a:r>
            <a:r>
              <a:rPr sz="2400" b="1" dirty="0">
                <a:solidFill>
                  <a:srgbClr val="0033CC"/>
                </a:solidFill>
                <a:latin typeface="TeXGyrePagella"/>
                <a:cs typeface="TeXGyrePagella"/>
              </a:rPr>
              <a:t>interiors </a:t>
            </a:r>
            <a:r>
              <a:rPr sz="2400" b="1" spc="-6" dirty="0">
                <a:solidFill>
                  <a:srgbClr val="0033CC"/>
                </a:solidFill>
                <a:latin typeface="TeXGyrePagella"/>
                <a:cs typeface="TeXGyrePagella"/>
              </a:rPr>
              <a:t>of the church are </a:t>
            </a:r>
            <a:r>
              <a:rPr sz="2400" b="1" dirty="0">
                <a:solidFill>
                  <a:srgbClr val="0033CC"/>
                </a:solidFill>
                <a:latin typeface="TeXGyrePagella"/>
                <a:cs typeface="TeXGyrePagella"/>
              </a:rPr>
              <a:t>decorated with  </a:t>
            </a:r>
            <a:r>
              <a:rPr sz="2400" b="1" spc="-6" dirty="0">
                <a:solidFill>
                  <a:srgbClr val="0033CC"/>
                </a:solidFill>
                <a:latin typeface="TeXGyrePagella"/>
                <a:cs typeface="TeXGyrePagella"/>
              </a:rPr>
              <a:t>depictions </a:t>
            </a:r>
            <a:r>
              <a:rPr sz="2400" b="1" dirty="0">
                <a:solidFill>
                  <a:srgbClr val="0033CC"/>
                </a:solidFill>
                <a:latin typeface="TeXGyrePagella"/>
                <a:cs typeface="TeXGyrePagella"/>
              </a:rPr>
              <a:t>from </a:t>
            </a:r>
            <a:r>
              <a:rPr sz="2400" b="1" spc="-6" dirty="0">
                <a:solidFill>
                  <a:srgbClr val="0033CC"/>
                </a:solidFill>
                <a:latin typeface="TeXGyrePagella"/>
                <a:cs typeface="TeXGyrePagella"/>
              </a:rPr>
              <a:t>the Bible whereas </a:t>
            </a:r>
            <a:r>
              <a:rPr sz="2400" b="1" dirty="0">
                <a:solidFill>
                  <a:srgbClr val="0033CC"/>
                </a:solidFill>
                <a:latin typeface="TeXGyrePagella"/>
                <a:cs typeface="TeXGyrePagella"/>
              </a:rPr>
              <a:t>the walls </a:t>
            </a:r>
            <a:r>
              <a:rPr sz="2400" b="1" spc="-6" dirty="0">
                <a:solidFill>
                  <a:srgbClr val="0033CC"/>
                </a:solidFill>
                <a:latin typeface="TeXGyrePagella"/>
                <a:cs typeface="TeXGyrePagella"/>
              </a:rPr>
              <a:t>are </a:t>
            </a:r>
            <a:r>
              <a:rPr sz="2400" b="1" dirty="0">
                <a:solidFill>
                  <a:srgbClr val="0033CC"/>
                </a:solidFill>
                <a:latin typeface="TeXGyrePagella"/>
                <a:cs typeface="TeXGyrePagella"/>
              </a:rPr>
              <a:t>carved  with floral </a:t>
            </a:r>
            <a:r>
              <a:rPr sz="2400" b="1" spc="-6" dirty="0">
                <a:solidFill>
                  <a:srgbClr val="0033CC"/>
                </a:solidFill>
                <a:latin typeface="TeXGyrePagella"/>
                <a:cs typeface="TeXGyrePagella"/>
              </a:rPr>
              <a:t>designs.</a:t>
            </a:r>
            <a:endParaRPr sz="2400">
              <a:latin typeface="TeXGyrePagella"/>
              <a:cs typeface="TeXGyrePagella"/>
            </a:endParaRPr>
          </a:p>
          <a:p>
            <a:pPr marL="405668" marR="650518" indent="-391180" algn="just">
              <a:lnSpc>
                <a:spcPts val="3240"/>
              </a:lnSpc>
              <a:spcBef>
                <a:spcPts val="821"/>
              </a:spcBef>
              <a:buClr>
                <a:srgbClr val="000000"/>
              </a:buClr>
              <a:buFont typeface="Trebuchet MS"/>
              <a:buChar char="•"/>
              <a:tabLst>
                <a:tab pos="404944" algn="l"/>
                <a:tab pos="405668" algn="l"/>
              </a:tabLst>
            </a:pPr>
            <a:r>
              <a:rPr sz="2400" b="1" spc="-6" dirty="0">
                <a:solidFill>
                  <a:srgbClr val="0033CC"/>
                </a:solidFill>
                <a:latin typeface="TeXGyrePagella"/>
                <a:cs typeface="TeXGyrePagella"/>
              </a:rPr>
              <a:t>The paintings </a:t>
            </a:r>
            <a:r>
              <a:rPr sz="2400" b="1" dirty="0">
                <a:solidFill>
                  <a:srgbClr val="0033CC"/>
                </a:solidFill>
                <a:latin typeface="TeXGyrePagella"/>
                <a:cs typeface="TeXGyrePagella"/>
              </a:rPr>
              <a:t>in </a:t>
            </a:r>
            <a:r>
              <a:rPr sz="2400" b="1" spc="-6" dirty="0">
                <a:solidFill>
                  <a:srgbClr val="0033CC"/>
                </a:solidFill>
                <a:latin typeface="TeXGyrePagella"/>
                <a:cs typeface="TeXGyrePagella"/>
              </a:rPr>
              <a:t>the church </a:t>
            </a:r>
            <a:r>
              <a:rPr sz="2400" b="1" dirty="0">
                <a:solidFill>
                  <a:srgbClr val="0033CC"/>
                </a:solidFill>
                <a:latin typeface="TeXGyrePagella"/>
                <a:cs typeface="TeXGyrePagella"/>
              </a:rPr>
              <a:t>have a </a:t>
            </a:r>
            <a:r>
              <a:rPr sz="2400" b="1" spc="-6" dirty="0">
                <a:solidFill>
                  <a:srgbClr val="0033CC"/>
                </a:solidFill>
                <a:latin typeface="TeXGyrePagella"/>
                <a:cs typeface="TeXGyrePagella"/>
              </a:rPr>
              <a:t>very </a:t>
            </a:r>
            <a:r>
              <a:rPr sz="2400" b="1" dirty="0">
                <a:solidFill>
                  <a:srgbClr val="0033CC"/>
                </a:solidFill>
                <a:latin typeface="TeXGyrePagella"/>
                <a:cs typeface="TeXGyrePagella"/>
              </a:rPr>
              <a:t>distinctive  </a:t>
            </a:r>
            <a:r>
              <a:rPr sz="2400" b="1" spc="-6" dirty="0">
                <a:solidFill>
                  <a:srgbClr val="0033CC"/>
                </a:solidFill>
                <a:latin typeface="TeXGyrePagella"/>
                <a:cs typeface="TeXGyrePagella"/>
              </a:rPr>
              <a:t>Indian</a:t>
            </a:r>
            <a:r>
              <a:rPr sz="2400" b="1" spc="-11" dirty="0">
                <a:solidFill>
                  <a:srgbClr val="0033CC"/>
                </a:solidFill>
                <a:latin typeface="TeXGyrePagella"/>
                <a:cs typeface="TeXGyrePagella"/>
              </a:rPr>
              <a:t> </a:t>
            </a:r>
            <a:r>
              <a:rPr sz="2400" b="1" dirty="0">
                <a:solidFill>
                  <a:srgbClr val="0033CC"/>
                </a:solidFill>
                <a:latin typeface="TeXGyrePagella"/>
                <a:cs typeface="TeXGyrePagella"/>
              </a:rPr>
              <a:t>feel.</a:t>
            </a:r>
            <a:endParaRPr sz="2400">
              <a:latin typeface="TeXGyrePagella"/>
              <a:cs typeface="TeXGyrePagell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4670" y="2028825"/>
            <a:ext cx="9624060" cy="2590800"/>
          </a:xfrm>
        </p:spPr>
        <p:txBody>
          <a:bodyPr>
            <a:normAutofit/>
          </a:bodyPr>
          <a:lstStyle/>
          <a:p>
            <a:r>
              <a:rPr lang="en-IN" sz="7500" dirty="0" smtClean="0">
                <a:solidFill>
                  <a:srgbClr val="FF0000"/>
                </a:solidFill>
              </a:rPr>
              <a:t>Thank You </a:t>
            </a:r>
            <a:endParaRPr lang="en-IN" sz="7500" dirty="0">
              <a:solidFill>
                <a:srgbClr val="FF0000"/>
              </a:solidFill>
            </a:endParaRPr>
          </a:p>
        </p:txBody>
      </p:sp>
      <p:sp>
        <p:nvSpPr>
          <p:cNvPr id="5" name="Footer Placeholder 4"/>
          <p:cNvSpPr>
            <a:spLocks noGrp="1"/>
          </p:cNvSpPr>
          <p:nvPr>
            <p:ph type="ftr" sz="quarter" idx="11"/>
          </p:nvPr>
        </p:nvSpPr>
        <p:spPr>
          <a:xfrm>
            <a:off x="165100" y="6981825"/>
            <a:ext cx="3386243" cy="402652"/>
          </a:xfrm>
        </p:spPr>
        <p:txBody>
          <a:bodyPr/>
          <a:lstStyle/>
          <a:p>
            <a:pPr algn="r"/>
            <a:r>
              <a:rPr lang="en-IN" dirty="0" smtClean="0"/>
              <a:t>Data Source- Govt. of Goa, amity university</a:t>
            </a:r>
            <a:endParaRPr lang="en-IN"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0"/>
            <a:ext cx="10693400" cy="7562850"/>
          </a:xfrm>
          <a:prstGeom prst="rect">
            <a:avLst/>
          </a:prstGeom>
          <a:blipFill>
            <a:blip r:embed="rId2" cstate="print"/>
            <a:stretch>
              <a:fillRect/>
            </a:stretch>
          </a:blipFill>
        </p:spPr>
        <p:txBody>
          <a:bodyPr wrap="square" lIns="0" tIns="0" rIns="0" bIns="0" rtlCol="0"/>
          <a:lstStyle/>
          <a:p>
            <a:endParaRPr/>
          </a:p>
        </p:txBody>
      </p:sp>
      <p:grpSp>
        <p:nvGrpSpPr>
          <p:cNvPr id="3" name="object 3"/>
          <p:cNvGrpSpPr/>
          <p:nvPr/>
        </p:nvGrpSpPr>
        <p:grpSpPr>
          <a:xfrm>
            <a:off x="0" y="0"/>
            <a:ext cx="10693400" cy="7562850"/>
            <a:chOff x="0" y="0"/>
            <a:chExt cx="9144000" cy="6858000"/>
          </a:xfrm>
        </p:grpSpPr>
        <p:sp>
          <p:nvSpPr>
            <p:cNvPr id="4" name="object 4"/>
            <p:cNvSpPr/>
            <p:nvPr/>
          </p:nvSpPr>
          <p:spPr>
            <a:xfrm>
              <a:off x="4433570" y="0"/>
              <a:ext cx="4710430" cy="6858000"/>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4343400" y="4191000"/>
              <a:ext cx="1219200" cy="228600"/>
            </a:xfrm>
            <a:custGeom>
              <a:avLst/>
              <a:gdLst/>
              <a:ahLst/>
              <a:cxnLst/>
              <a:rect l="l" t="t" r="r" b="b"/>
              <a:pathLst>
                <a:path w="1219200" h="228600">
                  <a:moveTo>
                    <a:pt x="304800" y="0"/>
                  </a:moveTo>
                  <a:lnTo>
                    <a:pt x="0" y="114300"/>
                  </a:lnTo>
                  <a:lnTo>
                    <a:pt x="304800" y="228600"/>
                  </a:lnTo>
                  <a:lnTo>
                    <a:pt x="304800" y="171450"/>
                  </a:lnTo>
                  <a:lnTo>
                    <a:pt x="1219200" y="171450"/>
                  </a:lnTo>
                  <a:lnTo>
                    <a:pt x="1219200" y="57150"/>
                  </a:lnTo>
                  <a:lnTo>
                    <a:pt x="304800" y="57150"/>
                  </a:lnTo>
                  <a:lnTo>
                    <a:pt x="304800" y="0"/>
                  </a:lnTo>
                  <a:close/>
                </a:path>
              </a:pathLst>
            </a:custGeom>
            <a:solidFill>
              <a:srgbClr val="003366"/>
            </a:solidFill>
          </p:spPr>
          <p:txBody>
            <a:bodyPr wrap="square" lIns="0" tIns="0" rIns="0" bIns="0" rtlCol="0"/>
            <a:lstStyle/>
            <a:p>
              <a:endParaRPr/>
            </a:p>
          </p:txBody>
        </p:sp>
        <p:sp>
          <p:nvSpPr>
            <p:cNvPr id="6" name="object 6"/>
            <p:cNvSpPr/>
            <p:nvPr/>
          </p:nvSpPr>
          <p:spPr>
            <a:xfrm>
              <a:off x="4343400" y="4191000"/>
              <a:ext cx="1219200" cy="228600"/>
            </a:xfrm>
            <a:custGeom>
              <a:avLst/>
              <a:gdLst/>
              <a:ahLst/>
              <a:cxnLst/>
              <a:rect l="l" t="t" r="r" b="b"/>
              <a:pathLst>
                <a:path w="1219200" h="228600">
                  <a:moveTo>
                    <a:pt x="1219200" y="57150"/>
                  </a:moveTo>
                  <a:lnTo>
                    <a:pt x="304800" y="57150"/>
                  </a:lnTo>
                  <a:lnTo>
                    <a:pt x="304800" y="0"/>
                  </a:lnTo>
                  <a:lnTo>
                    <a:pt x="0" y="114300"/>
                  </a:lnTo>
                  <a:lnTo>
                    <a:pt x="304800" y="228600"/>
                  </a:lnTo>
                  <a:lnTo>
                    <a:pt x="304800" y="171450"/>
                  </a:lnTo>
                  <a:lnTo>
                    <a:pt x="1219200" y="171450"/>
                  </a:lnTo>
                  <a:lnTo>
                    <a:pt x="1219200" y="57150"/>
                  </a:lnTo>
                  <a:close/>
                </a:path>
              </a:pathLst>
            </a:custGeom>
            <a:ln w="9344">
              <a:solidFill>
                <a:srgbClr val="000000"/>
              </a:solidFill>
            </a:ln>
          </p:spPr>
          <p:txBody>
            <a:bodyPr wrap="square" lIns="0" tIns="0" rIns="0" bIns="0" rtlCol="0"/>
            <a:lstStyle/>
            <a:p>
              <a:endParaRPr/>
            </a:p>
          </p:txBody>
        </p:sp>
        <p:sp>
          <p:nvSpPr>
            <p:cNvPr id="7" name="object 7"/>
            <p:cNvSpPr/>
            <p:nvPr/>
          </p:nvSpPr>
          <p:spPr>
            <a:xfrm>
              <a:off x="0" y="0"/>
              <a:ext cx="4432300" cy="6858000"/>
            </a:xfrm>
            <a:prstGeom prst="rect">
              <a:avLst/>
            </a:prstGeom>
            <a:blipFill>
              <a:blip r:embed="rId4" cstate="print"/>
              <a:stretch>
                <a:fillRect/>
              </a:stretch>
            </a:blipFill>
          </p:spPr>
          <p:txBody>
            <a:bodyPr wrap="square" lIns="0" tIns="0" rIns="0" bIns="0" rtlCol="0"/>
            <a:lstStyle/>
            <a:p>
              <a:endParaRPr/>
            </a:p>
          </p:txBody>
        </p:sp>
      </p:gr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smtClean="0"/>
              <a:t>Geography</a:t>
            </a:r>
            <a:endParaRPr lang="en-IN" dirty="0"/>
          </a:p>
        </p:txBody>
      </p:sp>
      <p:sp>
        <p:nvSpPr>
          <p:cNvPr id="3" name="Content Placeholder 2"/>
          <p:cNvSpPr>
            <a:spLocks noGrp="1"/>
          </p:cNvSpPr>
          <p:nvPr>
            <p:ph idx="1"/>
          </p:nvPr>
        </p:nvSpPr>
        <p:spPr/>
        <p:txBody>
          <a:bodyPr>
            <a:normAutofit fontScale="70000" lnSpcReduction="20000"/>
          </a:bodyPr>
          <a:lstStyle/>
          <a:p>
            <a:pPr marL="536062" marR="440440" indent="-521574" algn="just">
              <a:lnSpc>
                <a:spcPts val="3251"/>
              </a:lnSpc>
              <a:spcBef>
                <a:spcPts val="250"/>
              </a:spcBef>
              <a:buClr>
                <a:srgbClr val="000000"/>
              </a:buClr>
              <a:buFont typeface="Trebuchet MS"/>
              <a:buChar char="•"/>
              <a:tabLst>
                <a:tab pos="535338" algn="l"/>
                <a:tab pos="536062" algn="l"/>
              </a:tabLst>
            </a:pPr>
            <a:r>
              <a:rPr lang="en-IN" sz="4000" b="1" dirty="0" smtClean="0">
                <a:solidFill>
                  <a:srgbClr val="0033CC"/>
                </a:solidFill>
                <a:latin typeface="TeXGyrePagella"/>
                <a:cs typeface="TeXGyrePagella"/>
              </a:rPr>
              <a:t>Goa lies </a:t>
            </a:r>
            <a:r>
              <a:rPr lang="en-IN" sz="4000" b="1" spc="-6" dirty="0" smtClean="0">
                <a:solidFill>
                  <a:srgbClr val="0033CC"/>
                </a:solidFill>
                <a:latin typeface="TeXGyrePagella"/>
                <a:cs typeface="TeXGyrePagella"/>
              </a:rPr>
              <a:t>between </a:t>
            </a:r>
            <a:r>
              <a:rPr lang="en-IN" sz="4000" b="1" dirty="0" smtClean="0">
                <a:solidFill>
                  <a:srgbClr val="0033CC"/>
                </a:solidFill>
                <a:latin typeface="TeXGyrePagella"/>
                <a:cs typeface="TeXGyrePagella"/>
              </a:rPr>
              <a:t>14 - 16o North latitude </a:t>
            </a:r>
            <a:r>
              <a:rPr lang="en-IN" sz="4000" b="1" spc="-6" dirty="0" smtClean="0">
                <a:solidFill>
                  <a:srgbClr val="0033CC"/>
                </a:solidFill>
                <a:latin typeface="TeXGyrePagella"/>
                <a:cs typeface="TeXGyrePagella"/>
              </a:rPr>
              <a:t>and </a:t>
            </a:r>
            <a:r>
              <a:rPr lang="en-IN" sz="4000" b="1" dirty="0" smtClean="0">
                <a:solidFill>
                  <a:srgbClr val="0033CC"/>
                </a:solidFill>
                <a:latin typeface="TeXGyrePagella"/>
                <a:cs typeface="TeXGyrePagella"/>
              </a:rPr>
              <a:t>73-75o  </a:t>
            </a:r>
            <a:r>
              <a:rPr lang="en-IN" sz="4000" b="1" spc="-6" dirty="0" smtClean="0">
                <a:solidFill>
                  <a:srgbClr val="0033CC"/>
                </a:solidFill>
                <a:latin typeface="TeXGyrePagella"/>
                <a:cs typeface="TeXGyrePagella"/>
              </a:rPr>
              <a:t>East longitude </a:t>
            </a:r>
            <a:r>
              <a:rPr lang="en-IN" sz="4000" b="1" dirty="0" smtClean="0">
                <a:solidFill>
                  <a:srgbClr val="0033CC"/>
                </a:solidFill>
                <a:latin typeface="TeXGyrePagella"/>
                <a:cs typeface="TeXGyrePagella"/>
              </a:rPr>
              <a:t>on the West </a:t>
            </a:r>
            <a:r>
              <a:rPr lang="en-IN" sz="4000" b="1" spc="-6" dirty="0" smtClean="0">
                <a:solidFill>
                  <a:srgbClr val="0033CC"/>
                </a:solidFill>
                <a:latin typeface="TeXGyrePagella"/>
                <a:cs typeface="TeXGyrePagella"/>
              </a:rPr>
              <a:t>Coast of</a:t>
            </a:r>
            <a:r>
              <a:rPr lang="en-IN" sz="4000" b="1" spc="11" dirty="0" smtClean="0">
                <a:solidFill>
                  <a:srgbClr val="0033CC"/>
                </a:solidFill>
                <a:latin typeface="TeXGyrePagella"/>
                <a:cs typeface="TeXGyrePagella"/>
              </a:rPr>
              <a:t> </a:t>
            </a:r>
            <a:r>
              <a:rPr lang="en-IN" sz="4000" b="1" spc="-6" dirty="0" smtClean="0">
                <a:solidFill>
                  <a:srgbClr val="0033CC"/>
                </a:solidFill>
                <a:latin typeface="TeXGyrePagella"/>
                <a:cs typeface="TeXGyrePagella"/>
              </a:rPr>
              <a:t>India.</a:t>
            </a:r>
            <a:endParaRPr lang="en-IN" sz="4000" dirty="0" smtClean="0">
              <a:latin typeface="TeXGyrePagella"/>
              <a:cs typeface="TeXGyrePagella"/>
            </a:endParaRPr>
          </a:p>
          <a:p>
            <a:pPr marL="536062" marR="583872" algn="just">
              <a:lnSpc>
                <a:spcPts val="3263"/>
              </a:lnSpc>
              <a:spcBef>
                <a:spcPts val="673"/>
              </a:spcBef>
            </a:pPr>
            <a:r>
              <a:rPr lang="en-IN" sz="4000" b="1" dirty="0" smtClean="0">
                <a:solidFill>
                  <a:srgbClr val="0033CC"/>
                </a:solidFill>
                <a:latin typeface="TeXGyrePagella"/>
                <a:cs typeface="TeXGyrePagella"/>
              </a:rPr>
              <a:t>Climate is warm and </a:t>
            </a:r>
            <a:r>
              <a:rPr lang="en-IN" sz="4000" b="1" spc="-6" dirty="0" smtClean="0">
                <a:solidFill>
                  <a:srgbClr val="0033CC"/>
                </a:solidFill>
                <a:latin typeface="TeXGyrePagella"/>
                <a:cs typeface="TeXGyrePagella"/>
              </a:rPr>
              <a:t>humid </a:t>
            </a:r>
            <a:r>
              <a:rPr lang="en-IN" sz="4000" b="1" dirty="0" smtClean="0">
                <a:solidFill>
                  <a:srgbClr val="0033CC"/>
                </a:solidFill>
                <a:latin typeface="TeXGyrePagella"/>
                <a:cs typeface="TeXGyrePagella"/>
              </a:rPr>
              <a:t>tropical with </a:t>
            </a:r>
            <a:r>
              <a:rPr lang="en-IN" sz="4000" b="1" spc="-6" dirty="0" smtClean="0">
                <a:solidFill>
                  <a:srgbClr val="0033CC"/>
                </a:solidFill>
                <a:latin typeface="TeXGyrePagella"/>
                <a:cs typeface="TeXGyrePagella"/>
              </a:rPr>
              <a:t>cool and  pleasant </a:t>
            </a:r>
            <a:r>
              <a:rPr lang="en-IN" sz="4000" b="1" dirty="0" smtClean="0">
                <a:solidFill>
                  <a:srgbClr val="0033CC"/>
                </a:solidFill>
                <a:latin typeface="TeXGyrePagella"/>
                <a:cs typeface="TeXGyrePagella"/>
              </a:rPr>
              <a:t>weather </a:t>
            </a:r>
            <a:r>
              <a:rPr lang="en-IN" sz="4000" b="1" spc="-6" dirty="0" smtClean="0">
                <a:solidFill>
                  <a:srgbClr val="0033CC"/>
                </a:solidFill>
                <a:latin typeface="TeXGyrePagella"/>
                <a:cs typeface="TeXGyrePagella"/>
              </a:rPr>
              <a:t>in </a:t>
            </a:r>
            <a:r>
              <a:rPr lang="en-IN" sz="4000" b="1" dirty="0" smtClean="0">
                <a:solidFill>
                  <a:srgbClr val="0033CC"/>
                </a:solidFill>
                <a:latin typeface="TeXGyrePagella"/>
                <a:cs typeface="TeXGyrePagella"/>
              </a:rPr>
              <a:t>winter</a:t>
            </a:r>
            <a:r>
              <a:rPr lang="en-IN" sz="4000" b="1" spc="11" dirty="0" smtClean="0">
                <a:solidFill>
                  <a:srgbClr val="0033CC"/>
                </a:solidFill>
                <a:latin typeface="TeXGyrePagella"/>
                <a:cs typeface="TeXGyrePagella"/>
              </a:rPr>
              <a:t> </a:t>
            </a:r>
            <a:r>
              <a:rPr lang="en-IN" sz="4000" b="1" spc="-6" dirty="0" smtClean="0">
                <a:solidFill>
                  <a:srgbClr val="0033CC"/>
                </a:solidFill>
                <a:latin typeface="TeXGyrePagella"/>
                <a:cs typeface="TeXGyrePagella"/>
              </a:rPr>
              <a:t>months.</a:t>
            </a:r>
            <a:endParaRPr lang="en-IN" sz="4000" dirty="0" smtClean="0">
              <a:latin typeface="TeXGyrePagella"/>
              <a:cs typeface="TeXGyrePagella"/>
            </a:endParaRPr>
          </a:p>
          <a:p>
            <a:pPr marL="536062" indent="-521574" algn="just">
              <a:spcBef>
                <a:spcPts val="570"/>
              </a:spcBef>
              <a:buClr>
                <a:srgbClr val="000000"/>
              </a:buClr>
              <a:buFont typeface="Trebuchet MS"/>
              <a:buChar char="•"/>
              <a:tabLst>
                <a:tab pos="535338" algn="l"/>
                <a:tab pos="536062" algn="l"/>
              </a:tabLst>
            </a:pPr>
            <a:r>
              <a:rPr lang="en-IN" sz="4000" b="1" spc="-6" dirty="0" smtClean="0">
                <a:solidFill>
                  <a:srgbClr val="0033CC"/>
                </a:solidFill>
                <a:latin typeface="TeXGyrePagella"/>
                <a:cs typeface="TeXGyrePagella"/>
              </a:rPr>
              <a:t>Average annual </a:t>
            </a:r>
            <a:r>
              <a:rPr lang="en-IN" sz="4000" b="1" dirty="0" smtClean="0">
                <a:solidFill>
                  <a:srgbClr val="0033CC"/>
                </a:solidFill>
                <a:latin typeface="TeXGyrePagella"/>
                <a:cs typeface="TeXGyrePagella"/>
              </a:rPr>
              <a:t>rainfall </a:t>
            </a:r>
            <a:r>
              <a:rPr lang="en-IN" sz="4000" b="1" spc="-6" dirty="0" smtClean="0">
                <a:solidFill>
                  <a:srgbClr val="0033CC"/>
                </a:solidFill>
                <a:latin typeface="TeXGyrePagella"/>
                <a:cs typeface="TeXGyrePagella"/>
              </a:rPr>
              <a:t>is </a:t>
            </a:r>
            <a:r>
              <a:rPr lang="en-IN" sz="4000" b="1" dirty="0" smtClean="0">
                <a:solidFill>
                  <a:srgbClr val="0033CC"/>
                </a:solidFill>
                <a:latin typeface="TeXGyrePagella"/>
                <a:cs typeface="TeXGyrePagella"/>
              </a:rPr>
              <a:t>3000</a:t>
            </a:r>
            <a:r>
              <a:rPr lang="en-IN" sz="4000" b="1" spc="34" dirty="0" smtClean="0">
                <a:solidFill>
                  <a:srgbClr val="0033CC"/>
                </a:solidFill>
                <a:latin typeface="TeXGyrePagella"/>
                <a:cs typeface="TeXGyrePagella"/>
              </a:rPr>
              <a:t> </a:t>
            </a:r>
            <a:r>
              <a:rPr lang="en-IN" sz="4000" b="1" dirty="0" smtClean="0">
                <a:solidFill>
                  <a:srgbClr val="0033CC"/>
                </a:solidFill>
                <a:latin typeface="TeXGyrePagella"/>
                <a:cs typeface="TeXGyrePagella"/>
              </a:rPr>
              <a:t>mm.</a:t>
            </a:r>
            <a:endParaRPr lang="en-IN" sz="4000" dirty="0" smtClean="0">
              <a:latin typeface="TeXGyrePagella"/>
              <a:cs typeface="TeXGyrePagella"/>
            </a:endParaRPr>
          </a:p>
          <a:p>
            <a:pPr marL="536062" marR="490424" indent="-521574" algn="just">
              <a:lnSpc>
                <a:spcPts val="3251"/>
              </a:lnSpc>
              <a:spcBef>
                <a:spcPts val="787"/>
              </a:spcBef>
              <a:buClr>
                <a:srgbClr val="000000"/>
              </a:buClr>
              <a:buFont typeface="Trebuchet MS"/>
              <a:buChar char="•"/>
              <a:tabLst>
                <a:tab pos="535338" algn="l"/>
                <a:tab pos="536062" algn="l"/>
              </a:tabLst>
            </a:pPr>
            <a:r>
              <a:rPr lang="en-IN" sz="4000" b="1" spc="-6" dirty="0" smtClean="0">
                <a:solidFill>
                  <a:srgbClr val="0033CC"/>
                </a:solidFill>
                <a:latin typeface="TeXGyrePagella"/>
                <a:cs typeface="TeXGyrePagella"/>
              </a:rPr>
              <a:t>The highest and </a:t>
            </a:r>
            <a:r>
              <a:rPr lang="en-IN" sz="4000" b="1" dirty="0" smtClean="0">
                <a:solidFill>
                  <a:srgbClr val="0033CC"/>
                </a:solidFill>
                <a:latin typeface="TeXGyrePagella"/>
                <a:cs typeface="TeXGyrePagella"/>
              </a:rPr>
              <a:t>lowest temperatures </a:t>
            </a:r>
            <a:r>
              <a:rPr lang="en-IN" sz="4000" b="1" spc="-6" dirty="0" smtClean="0">
                <a:solidFill>
                  <a:srgbClr val="0033CC"/>
                </a:solidFill>
                <a:latin typeface="TeXGyrePagella"/>
                <a:cs typeface="TeXGyrePagella"/>
              </a:rPr>
              <a:t>are </a:t>
            </a:r>
            <a:r>
              <a:rPr lang="en-IN" sz="4000" b="1" dirty="0" smtClean="0">
                <a:solidFill>
                  <a:srgbClr val="0033CC"/>
                </a:solidFill>
                <a:latin typeface="TeXGyrePagella"/>
                <a:cs typeface="TeXGyrePagella"/>
              </a:rPr>
              <a:t>35o C and  15o</a:t>
            </a:r>
            <a:r>
              <a:rPr lang="en-IN" sz="4000" b="1" spc="-11" dirty="0" smtClean="0">
                <a:solidFill>
                  <a:srgbClr val="0033CC"/>
                </a:solidFill>
                <a:latin typeface="TeXGyrePagella"/>
                <a:cs typeface="TeXGyrePagella"/>
              </a:rPr>
              <a:t> </a:t>
            </a:r>
            <a:r>
              <a:rPr lang="en-IN" sz="4000" b="1" spc="-6" dirty="0" smtClean="0">
                <a:solidFill>
                  <a:srgbClr val="0033CC"/>
                </a:solidFill>
                <a:latin typeface="TeXGyrePagella"/>
                <a:cs typeface="TeXGyrePagella"/>
              </a:rPr>
              <a:t>C.</a:t>
            </a:r>
            <a:endParaRPr lang="en-IN" sz="4000" dirty="0" smtClean="0">
              <a:latin typeface="TeXGyrePagella"/>
              <a:cs typeface="TeXGyrePagella"/>
            </a:endParaRPr>
          </a:p>
          <a:p>
            <a:pPr marL="536062" indent="-521574" algn="just">
              <a:spcBef>
                <a:spcPts val="570"/>
              </a:spcBef>
              <a:buClr>
                <a:srgbClr val="000000"/>
              </a:buClr>
              <a:buFont typeface="Trebuchet MS"/>
              <a:buChar char="•"/>
              <a:tabLst>
                <a:tab pos="535338" algn="l"/>
                <a:tab pos="536062" algn="l"/>
              </a:tabLst>
            </a:pPr>
            <a:r>
              <a:rPr lang="en-IN" sz="4000" b="1" dirty="0" smtClean="0">
                <a:solidFill>
                  <a:srgbClr val="0033CC"/>
                </a:solidFill>
                <a:latin typeface="TeXGyrePagella"/>
                <a:cs typeface="TeXGyrePagella"/>
              </a:rPr>
              <a:t>Relative humidity varies from 95% to</a:t>
            </a:r>
            <a:r>
              <a:rPr lang="en-IN" sz="4000" b="1" spc="-34" dirty="0" smtClean="0">
                <a:solidFill>
                  <a:srgbClr val="0033CC"/>
                </a:solidFill>
                <a:latin typeface="TeXGyrePagella"/>
                <a:cs typeface="TeXGyrePagella"/>
              </a:rPr>
              <a:t> </a:t>
            </a:r>
            <a:r>
              <a:rPr lang="en-IN" sz="4000" b="1" spc="-6" dirty="0" smtClean="0">
                <a:solidFill>
                  <a:srgbClr val="0033CC"/>
                </a:solidFill>
                <a:latin typeface="TeXGyrePagella"/>
                <a:cs typeface="TeXGyrePagella"/>
              </a:rPr>
              <a:t>51%.</a:t>
            </a:r>
            <a:endParaRPr lang="en-IN" sz="4000" dirty="0" smtClean="0">
              <a:latin typeface="TeXGyrePagella"/>
              <a:cs typeface="TeXGyrePagella"/>
            </a:endParaRPr>
          </a:p>
          <a:p>
            <a:pPr marL="536062" indent="-521574" algn="just">
              <a:spcBef>
                <a:spcPts val="650"/>
              </a:spcBef>
              <a:buClr>
                <a:srgbClr val="000000"/>
              </a:buClr>
              <a:buFont typeface="Trebuchet MS"/>
              <a:buChar char="•"/>
              <a:tabLst>
                <a:tab pos="535338" algn="l"/>
                <a:tab pos="536062" algn="l"/>
              </a:tabLst>
            </a:pPr>
            <a:r>
              <a:rPr lang="en-IN" sz="4000" b="1" spc="-6" dirty="0" smtClean="0">
                <a:solidFill>
                  <a:srgbClr val="0033CC"/>
                </a:solidFill>
                <a:latin typeface="TeXGyrePagella"/>
                <a:cs typeface="TeXGyrePagella"/>
              </a:rPr>
              <a:t>The </a:t>
            </a:r>
            <a:r>
              <a:rPr lang="en-IN" sz="4000" b="1" dirty="0" smtClean="0">
                <a:solidFill>
                  <a:srgbClr val="0033CC"/>
                </a:solidFill>
                <a:latin typeface="TeXGyrePagella"/>
                <a:cs typeface="TeXGyrePagella"/>
              </a:rPr>
              <a:t>terrain is undulating with </a:t>
            </a:r>
            <a:r>
              <a:rPr lang="en-IN" sz="4000" b="1" spc="-6" dirty="0" smtClean="0">
                <a:solidFill>
                  <a:srgbClr val="0033CC"/>
                </a:solidFill>
                <a:latin typeface="TeXGyrePagella"/>
                <a:cs typeface="TeXGyrePagella"/>
              </a:rPr>
              <a:t>diverse soil</a:t>
            </a:r>
            <a:r>
              <a:rPr lang="en-IN" sz="4000" b="1" spc="17" dirty="0" smtClean="0">
                <a:solidFill>
                  <a:srgbClr val="0033CC"/>
                </a:solidFill>
                <a:latin typeface="TeXGyrePagella"/>
                <a:cs typeface="TeXGyrePagella"/>
              </a:rPr>
              <a:t> </a:t>
            </a:r>
            <a:r>
              <a:rPr lang="en-IN" sz="4000" b="1" spc="-6" dirty="0" smtClean="0">
                <a:solidFill>
                  <a:srgbClr val="0033CC"/>
                </a:solidFill>
                <a:latin typeface="TeXGyrePagella"/>
                <a:cs typeface="TeXGyrePagella"/>
              </a:rPr>
              <a:t>conditions.</a:t>
            </a:r>
          </a:p>
          <a:p>
            <a:pPr marL="536062" indent="-521574" algn="just">
              <a:spcBef>
                <a:spcPts val="650"/>
              </a:spcBef>
              <a:buClr>
                <a:srgbClr val="000000"/>
              </a:buClr>
              <a:buFont typeface="Trebuchet MS"/>
              <a:buChar char="•"/>
              <a:tabLst>
                <a:tab pos="535338" algn="l"/>
                <a:tab pos="536062" algn="l"/>
              </a:tabLst>
            </a:pPr>
            <a:r>
              <a:rPr lang="en-IN" sz="4000" b="1" spc="-6" dirty="0" smtClean="0">
                <a:solidFill>
                  <a:srgbClr val="0033CC"/>
                </a:solidFill>
                <a:latin typeface="TeXGyrePagella"/>
                <a:cs typeface="TeXGyrePagella"/>
              </a:rPr>
              <a:t>The geographical </a:t>
            </a:r>
            <a:r>
              <a:rPr lang="en-IN" sz="4000" b="1" dirty="0" smtClean="0">
                <a:solidFill>
                  <a:srgbClr val="0033CC"/>
                </a:solidFill>
                <a:latin typeface="TeXGyrePagella"/>
                <a:cs typeface="TeXGyrePagella"/>
              </a:rPr>
              <a:t>area </a:t>
            </a:r>
            <a:r>
              <a:rPr lang="en-IN" sz="4000" b="1" spc="-6" dirty="0" smtClean="0">
                <a:solidFill>
                  <a:srgbClr val="0033CC"/>
                </a:solidFill>
                <a:latin typeface="TeXGyrePagella"/>
                <a:cs typeface="TeXGyrePagella"/>
              </a:rPr>
              <a:t>of </a:t>
            </a:r>
            <a:r>
              <a:rPr lang="en-IN" sz="4000" b="1" dirty="0" smtClean="0">
                <a:solidFill>
                  <a:srgbClr val="0033CC"/>
                </a:solidFill>
                <a:latin typeface="TeXGyrePagella"/>
                <a:cs typeface="TeXGyrePagella"/>
              </a:rPr>
              <a:t>the </a:t>
            </a:r>
            <a:r>
              <a:rPr lang="en-IN" sz="4000" b="1" spc="-6" dirty="0" smtClean="0">
                <a:solidFill>
                  <a:srgbClr val="0033CC"/>
                </a:solidFill>
                <a:latin typeface="TeXGyrePagella"/>
                <a:cs typeface="TeXGyrePagella"/>
              </a:rPr>
              <a:t>State is </a:t>
            </a:r>
            <a:r>
              <a:rPr lang="en-IN" sz="4000" b="1" dirty="0" smtClean="0">
                <a:solidFill>
                  <a:srgbClr val="0033CC"/>
                </a:solidFill>
                <a:latin typeface="TeXGyrePagella"/>
                <a:cs typeface="TeXGyrePagella"/>
              </a:rPr>
              <a:t>3,70,200</a:t>
            </a:r>
            <a:r>
              <a:rPr lang="en-IN" sz="4000" b="1" spc="34" dirty="0" smtClean="0">
                <a:solidFill>
                  <a:srgbClr val="0033CC"/>
                </a:solidFill>
                <a:latin typeface="TeXGyrePagella"/>
                <a:cs typeface="TeXGyrePagella"/>
              </a:rPr>
              <a:t> </a:t>
            </a:r>
            <a:r>
              <a:rPr lang="en-IN" sz="4000" b="1" dirty="0" smtClean="0">
                <a:solidFill>
                  <a:srgbClr val="0033CC"/>
                </a:solidFill>
                <a:latin typeface="TeXGyrePagella"/>
                <a:cs typeface="TeXGyrePagella"/>
              </a:rPr>
              <a:t>Ha</a:t>
            </a:r>
            <a:endParaRPr lang="en-IN"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539</TotalTime>
  <Words>4357</Words>
  <Application>Microsoft Office PowerPoint</Application>
  <PresentationFormat>Custom</PresentationFormat>
  <Paragraphs>339</Paragraphs>
  <Slides>75</Slides>
  <Notes>0</Notes>
  <HiddenSlides>0</HiddenSlides>
  <MMClips>0</MMClips>
  <ScaleCrop>false</ScaleCrop>
  <HeadingPairs>
    <vt:vector size="4" baseType="variant">
      <vt:variant>
        <vt:lpstr>Theme</vt:lpstr>
      </vt:variant>
      <vt:variant>
        <vt:i4>3</vt:i4>
      </vt:variant>
      <vt:variant>
        <vt:lpstr>Slide Titles</vt:lpstr>
      </vt:variant>
      <vt:variant>
        <vt:i4>75</vt:i4>
      </vt:variant>
    </vt:vector>
  </HeadingPairs>
  <TitlesOfParts>
    <vt:vector size="78" baseType="lpstr">
      <vt:lpstr>Office Theme</vt:lpstr>
      <vt:lpstr>1_Office Theme</vt:lpstr>
      <vt:lpstr>2_Office Theme</vt:lpstr>
      <vt:lpstr>Slide 1</vt:lpstr>
      <vt:lpstr>Slide 2</vt:lpstr>
      <vt:lpstr>“EK BHARAT SHREHTHA BHARATH”</vt:lpstr>
      <vt:lpstr>“EK BHARAT SHREHTHA BHARATH”</vt:lpstr>
      <vt:lpstr>“EK BHARAT SHREHTHA BHARATH”</vt:lpstr>
      <vt:lpstr>Slide 6</vt:lpstr>
      <vt:lpstr>Slide 7</vt:lpstr>
      <vt:lpstr>Slide 8</vt:lpstr>
      <vt:lpstr>Geography</vt:lpstr>
      <vt:lpstr>GOA – AT A GLANCE</vt:lpstr>
      <vt:lpstr>Slide 11</vt:lpstr>
      <vt:lpstr>Slide 12</vt:lpstr>
      <vt:lpstr>Slide 13</vt:lpstr>
      <vt:lpstr>Slide 14</vt:lpstr>
      <vt:lpstr>Slide 15</vt:lpstr>
      <vt:lpstr>DANCE AND MUSIC</vt:lpstr>
      <vt:lpstr>FOOD</vt:lpstr>
      <vt:lpstr>GOA CARNIVAL</vt:lpstr>
      <vt:lpstr>        2. Christmas        </vt:lpstr>
      <vt:lpstr>      Known for its excellent beaches and legendary nightlife, perhaps Goa is the best place to celebrate Christmas in India. With its Portuguese legacy and Catholic population, Christmas here is celebrated with a gripping fervour.   The celebrations, decorations and the carols everywhere an unforgettable ode to the eyes. The best part about Christmas in Goa is the cold evening breeze that gets the friends, families and communities together to celebrate the festival of goodwill and prosperity. </vt:lpstr>
      <vt:lpstr> 3.Feast of Saint Francis Xavier </vt:lpstr>
      <vt:lpstr>  This renowned festival in Goa is carried out to honour the death of Saint Xavier, popularly known as 'Goencho Saib' (Lord of Goa) by locals. He was a tremendous Catholic missionary born in 1507 and came to India with the Portuguese Viceroy of Goa in 1543. His primary task was to preach the religion of Christianity and the Gospel of Jesus to the people of Goa, Spice Islands, Japan and China among other Asian countries. He died on 2nd December 1552, in the Sancian island, about 10 kilometres from the mainland of China. </vt:lpstr>
      <vt:lpstr>                4.Three Kings Feast  </vt:lpstr>
      <vt:lpstr>One of the most popular festivals of Goa is the Three Kings Feast. Organized and enjoyed by Christians and non-Christians alike, this festival is celebrated in the village of Verem in North Goa and Cansaulim, Chandor in South Goa. This feast is dedicated to The Lady of Mount- Virgin Mother Mary with infant Jesus in her lap, who is believed to be the protector of people and is worshipped as the Goddess of fertility. The celebrations take place for nine days and are held in the century-old chapel of Nossa Senhora dos Remidos or Our Lady of Cures.</vt:lpstr>
      <vt:lpstr>Slide 25</vt:lpstr>
      <vt:lpstr>                                                                            5.Shigmo </vt:lpstr>
      <vt:lpstr>Slide 27</vt:lpstr>
      <vt:lpstr>Slide 28</vt:lpstr>
      <vt:lpstr>Slide 29</vt:lpstr>
      <vt:lpstr>POLITICAL SCENARIO</vt:lpstr>
      <vt:lpstr>Success of Goa</vt:lpstr>
      <vt:lpstr>Connectivity-Business and Leisure</vt:lpstr>
      <vt:lpstr>Airways</vt:lpstr>
      <vt:lpstr>Water  Transport</vt:lpstr>
      <vt:lpstr>Goa Tourist Attractions</vt:lpstr>
      <vt:lpstr>Goa Beaches</vt:lpstr>
      <vt:lpstr>Anjuna Beach</vt:lpstr>
      <vt:lpstr>Location: 8 kilometers from Mapusa in Goa  Highlights: Flea markets, Chapora Fort, Albuquerque  Mansion, trance parties</vt:lpstr>
      <vt:lpstr>Benaulim Beach</vt:lpstr>
      <vt:lpstr>Location: Near the Colva beach towards the south of  Goa Highlights: Private nightlife, water sports, variety of  eating joints</vt:lpstr>
      <vt:lpstr>Dona Paula Beach</vt:lpstr>
      <vt:lpstr>Location: 7 kilometers from Panaji, North Goa  Highlights: Water sports, National Oceanography  Institute, Cabo Raj Niwas</vt:lpstr>
      <vt:lpstr>Slide 43</vt:lpstr>
      <vt:lpstr>Colva Beach</vt:lpstr>
      <vt:lpstr>Colva Beach</vt:lpstr>
      <vt:lpstr>Location: 6 kilometers from the city of Margao, south  Goa Highlights: White sandy shores, oldest beach of Goa  best beach resorts in Goa</vt:lpstr>
      <vt:lpstr>Slide 47</vt:lpstr>
      <vt:lpstr>Majorda Beach</vt:lpstr>
      <vt:lpstr>Majorda Beach</vt:lpstr>
      <vt:lpstr>Majorda Beach</vt:lpstr>
      <vt:lpstr>Location: Majorda beach is located in Salcete district in  Goa Highlights: European bakeries, beach resorts and luxury  hotels</vt:lpstr>
      <vt:lpstr>Slide 52</vt:lpstr>
      <vt:lpstr>Miramar Beach</vt:lpstr>
      <vt:lpstr>Location: 3 kilometers from Panaji, capital city of Goa  Highlights: Confluence of Arabian Sea and River  Mandovi, famous spot for viewing migratory birds</vt:lpstr>
      <vt:lpstr>Slide 55</vt:lpstr>
      <vt:lpstr>Calangute Beach</vt:lpstr>
      <vt:lpstr>Calangute Beach</vt:lpstr>
      <vt:lpstr>Location: 16 kilometers from the capital city, Panaji  Highlights: Known as the "Queen of Beaches" due to  its increased popularity</vt:lpstr>
      <vt:lpstr>Slide 59</vt:lpstr>
      <vt:lpstr>Basilica of  Bom Jesus</vt:lpstr>
      <vt:lpstr>Location: Old Goa, 10 kilometers from the city of  Panjim Highlights: World Heritage Site, Preserved body of St.  Francis Xavier</vt:lpstr>
      <vt:lpstr>Slide 62</vt:lpstr>
      <vt:lpstr>Slide 63</vt:lpstr>
      <vt:lpstr>Church of Mary Immaculate Conception</vt:lpstr>
      <vt:lpstr>Location: Center of Panaji, Goa Highlights: 2nd largest church bell in the world,  beautiful display of lights at night</vt:lpstr>
      <vt:lpstr>Se Cathedral</vt:lpstr>
      <vt:lpstr>Location: Old Goa, 9 kilometers from Panaji  Highlights: Largest church in Asia, giant bells and  exquisite architecture</vt:lpstr>
      <vt:lpstr>Slide 68</vt:lpstr>
      <vt:lpstr>Church of St. Augustine</vt:lpstr>
      <vt:lpstr>Location: Atop the Holy hill in Old Goa Highlights: Ancient ruins, 46 meter high tower</vt:lpstr>
      <vt:lpstr>Slide 71</vt:lpstr>
      <vt:lpstr>Church of St. Francis of Assisi</vt:lpstr>
      <vt:lpstr>Location: Old Goa, 10 kilometers from Panaji  Highlights: Architecture has a combination of Hindu  and Christian elements</vt:lpstr>
      <vt:lpstr>Slide 74</vt:lpstr>
      <vt:lpstr>Thank You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Microsoft PowerPoint - Maharshtra- ST</dc:title>
  <dc:creator>brand</dc:creator>
  <cp:lastModifiedBy>Admin</cp:lastModifiedBy>
  <cp:revision>57</cp:revision>
  <dcterms:created xsi:type="dcterms:W3CDTF">2020-07-31T10:00:48Z</dcterms:created>
  <dcterms:modified xsi:type="dcterms:W3CDTF">2020-09-25T10:48:48Z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2011-06-01T00:00:00Z</vt:filetime>
  </property>
  <property fmtid="{D5CDD505-2E9C-101B-9397-08002B2CF9AE}" pid="3" name="Creator">
    <vt:lpwstr>PScript5.dll Version 5.2</vt:lpwstr>
  </property>
  <property fmtid="{D5CDD505-2E9C-101B-9397-08002B2CF9AE}" pid="4" name="LastSaved">
    <vt:filetime>2020-07-31T00:00:00Z</vt:filetime>
  </property>
</Properties>
</file>