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00"/>
  </p:notesMasterIdLst>
  <p:sldIdLst>
    <p:sldId id="256" r:id="rId2"/>
    <p:sldId id="257" r:id="rId3"/>
    <p:sldId id="261" r:id="rId4"/>
    <p:sldId id="262" r:id="rId5"/>
    <p:sldId id="263" r:id="rId6"/>
    <p:sldId id="264" r:id="rId7"/>
    <p:sldId id="265" r:id="rId8"/>
    <p:sldId id="266" r:id="rId9"/>
    <p:sldId id="306" r:id="rId10"/>
    <p:sldId id="307" r:id="rId11"/>
    <p:sldId id="311" r:id="rId12"/>
    <p:sldId id="312" r:id="rId13"/>
    <p:sldId id="313" r:id="rId14"/>
    <p:sldId id="314" r:id="rId15"/>
    <p:sldId id="315" r:id="rId16"/>
    <p:sldId id="267" r:id="rId17"/>
    <p:sldId id="268" r:id="rId18"/>
    <p:sldId id="269" r:id="rId19"/>
    <p:sldId id="270" r:id="rId20"/>
    <p:sldId id="271" r:id="rId21"/>
    <p:sldId id="272" r:id="rId22"/>
    <p:sldId id="273" r:id="rId23"/>
    <p:sldId id="274" r:id="rId24"/>
    <p:sldId id="275" r:id="rId25"/>
    <p:sldId id="276" r:id="rId26"/>
    <p:sldId id="277" r:id="rId27"/>
    <p:sldId id="325" r:id="rId28"/>
    <p:sldId id="354" r:id="rId29"/>
    <p:sldId id="326" r:id="rId30"/>
    <p:sldId id="327" r:id="rId31"/>
    <p:sldId id="328" r:id="rId32"/>
    <p:sldId id="338" r:id="rId33"/>
    <p:sldId id="339" r:id="rId34"/>
    <p:sldId id="340" r:id="rId35"/>
    <p:sldId id="329" r:id="rId36"/>
    <p:sldId id="330" r:id="rId37"/>
    <p:sldId id="331" r:id="rId38"/>
    <p:sldId id="333" r:id="rId39"/>
    <p:sldId id="332" r:id="rId40"/>
    <p:sldId id="334" r:id="rId41"/>
    <p:sldId id="335" r:id="rId42"/>
    <p:sldId id="336" r:id="rId43"/>
    <p:sldId id="337" r:id="rId44"/>
    <p:sldId id="308" r:id="rId45"/>
    <p:sldId id="309" r:id="rId46"/>
    <p:sldId id="278" r:id="rId47"/>
    <p:sldId id="279" r:id="rId48"/>
    <p:sldId id="280" r:id="rId49"/>
    <p:sldId id="281" r:id="rId50"/>
    <p:sldId id="282" r:id="rId51"/>
    <p:sldId id="283" r:id="rId52"/>
    <p:sldId id="284" r:id="rId53"/>
    <p:sldId id="285" r:id="rId54"/>
    <p:sldId id="286" r:id="rId55"/>
    <p:sldId id="287" r:id="rId56"/>
    <p:sldId id="288" r:id="rId57"/>
    <p:sldId id="289" r:id="rId58"/>
    <p:sldId id="290" r:id="rId59"/>
    <p:sldId id="291" r:id="rId60"/>
    <p:sldId id="292" r:id="rId61"/>
    <p:sldId id="293" r:id="rId62"/>
    <p:sldId id="294" r:id="rId63"/>
    <p:sldId id="295" r:id="rId64"/>
    <p:sldId id="296" r:id="rId65"/>
    <p:sldId id="297" r:id="rId66"/>
    <p:sldId id="298" r:id="rId67"/>
    <p:sldId id="299" r:id="rId68"/>
    <p:sldId id="300" r:id="rId69"/>
    <p:sldId id="301" r:id="rId70"/>
    <p:sldId id="302" r:id="rId71"/>
    <p:sldId id="303" r:id="rId72"/>
    <p:sldId id="304" r:id="rId73"/>
    <p:sldId id="353" r:id="rId74"/>
    <p:sldId id="305" r:id="rId75"/>
    <p:sldId id="316" r:id="rId76"/>
    <p:sldId id="318" r:id="rId77"/>
    <p:sldId id="320" r:id="rId78"/>
    <p:sldId id="341" r:id="rId79"/>
    <p:sldId id="342" r:id="rId80"/>
    <p:sldId id="343" r:id="rId81"/>
    <p:sldId id="344" r:id="rId82"/>
    <p:sldId id="345" r:id="rId83"/>
    <p:sldId id="346" r:id="rId84"/>
    <p:sldId id="347" r:id="rId85"/>
    <p:sldId id="348" r:id="rId86"/>
    <p:sldId id="349" r:id="rId87"/>
    <p:sldId id="350" r:id="rId88"/>
    <p:sldId id="351" r:id="rId89"/>
    <p:sldId id="352" r:id="rId90"/>
    <p:sldId id="359" r:id="rId91"/>
    <p:sldId id="361" r:id="rId92"/>
    <p:sldId id="362" r:id="rId93"/>
    <p:sldId id="360" r:id="rId94"/>
    <p:sldId id="363" r:id="rId95"/>
    <p:sldId id="355" r:id="rId96"/>
    <p:sldId id="356" r:id="rId97"/>
    <p:sldId id="357" r:id="rId98"/>
    <p:sldId id="260" r:id="rId99"/>
  </p:sldIdLst>
  <p:sldSz cx="12192000" cy="6858000"/>
  <p:notesSz cx="7315200" cy="96012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RT" initials="A" lastIdx="1" clrIdx="0">
    <p:extLst>
      <p:ext uri="{19B8F6BF-5375-455C-9EA6-DF929625EA0E}">
        <p15:presenceInfo xmlns:p15="http://schemas.microsoft.com/office/powerpoint/2012/main" userId="ART"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91" d="100"/>
          <a:sy n="91" d="100"/>
        </p:scale>
        <p:origin x="126"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notesMaster" Target="notesMasters/notesMaster1.xml"/><Relationship Id="rId105"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2_1">
  <dgm:title val=""/>
  <dgm:desc val=""/>
  <dgm:catLst>
    <dgm:cat type="accent2" pri="11100"/>
  </dgm:catLst>
  <dgm:styleLbl name="node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2">
        <a:shade val="80000"/>
      </a:schemeClr>
    </dgm:linClrLst>
    <dgm:effectClrLst/>
    <dgm:txLinClrLst/>
    <dgm:txFillClrLst/>
    <dgm:txEffectClrLst/>
  </dgm:styleLbl>
  <dgm:styleLbl name="node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f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align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bgImgPlace1">
    <dgm:fillClrLst meth="repeat">
      <a:schemeClr val="accent2">
        <a:tint val="40000"/>
      </a:schemeClr>
    </dgm:fillClrLst>
    <dgm:linClrLst meth="repeat">
      <a:schemeClr val="accent2">
        <a:shade val="80000"/>
      </a:schemeClr>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meth="repeat">
      <a:schemeClr val="dk1"/>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dgm:linClrLst>
    <dgm:effectClrLst/>
    <dgm:txLinClrLst/>
    <dgm:txFillClrLst meth="repeat">
      <a:schemeClr val="tx1"/>
    </dgm:txFillClrLst>
    <dgm:txEffectClrLst/>
  </dgm:styleLbl>
  <dgm:styleLbl name="asst0">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2">
        <a:shade val="80000"/>
      </a:schemeClr>
    </dgm:linClrLst>
    <dgm:effectClrLst/>
    <dgm:txLinClrLst/>
    <dgm:txFillClrLst meth="repeat">
      <a:schemeClr val="dk1"/>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dgm:txEffectClrLst/>
  </dgm:styleLbl>
  <dgm:styleLbl name="parChTrans2D2">
    <dgm:fillClrLst meth="repeat">
      <a:schemeClr val="accent2"/>
    </dgm:fillClrLst>
    <dgm:linClrLst meth="repeat">
      <a:schemeClr val="accent2"/>
    </dgm:linClrLst>
    <dgm:effectClrLst/>
    <dgm:txLinClrLst/>
    <dgm:txFillClrLst/>
    <dgm:txEffectClrLst/>
  </dgm:styleLbl>
  <dgm:styleLbl name="parChTrans2D3">
    <dgm:fillClrLst meth="repeat">
      <a:schemeClr val="accent2"/>
    </dgm:fillClrLst>
    <dgm:linClrLst meth="repeat">
      <a:schemeClr val="accent2"/>
    </dgm:linClrLst>
    <dgm:effectClrLst/>
    <dgm:txLinClrLst/>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conF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align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trAlignAcc1">
    <dgm:fillClrLst meth="repeat">
      <a:schemeClr val="accent2">
        <a:alpha val="40000"/>
        <a:tint val="40000"/>
      </a:schemeClr>
    </dgm:fillClrLst>
    <dgm:linClrLst meth="repeat">
      <a:schemeClr val="accent2"/>
    </dgm:linClrLst>
    <dgm:effectClrLst/>
    <dgm:txLinClrLst/>
    <dgm:txFillClrLst meth="repeat">
      <a:schemeClr val="dk1"/>
    </dgm:txFillClrLst>
    <dgm:txEffectClrLst/>
  </dgm:styleLbl>
  <dgm:styleLbl name="bgAcc1">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2">
        <a:alpha val="90000"/>
      </a:schemeClr>
    </dgm:linClrLst>
    <dgm:effectClrLst/>
    <dgm:txLinClrLst/>
    <dgm:txFillClrLst meth="repeat">
      <a:schemeClr val="dk1"/>
    </dgm:txFillClrLst>
    <dgm:txEffectClrLst/>
  </dgm:styleLbl>
  <dgm:styleLbl name="fgAcc0">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2">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3">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fgAcc4">
    <dgm:fillClrLst meth="repeat">
      <a:schemeClr val="accent2">
        <a:alpha val="90000"/>
        <a:tint val="4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B6EFD1-77AE-44FD-8544-B2F7762AA571}" type="doc">
      <dgm:prSet loTypeId="urn:microsoft.com/office/officeart/2005/8/layout/list1" loCatId="list" qsTypeId="urn:microsoft.com/office/officeart/2005/8/quickstyle/3d1" qsCatId="3D" csTypeId="urn:microsoft.com/office/officeart/2005/8/colors/accent2_1" csCatId="accent2" phldr="1"/>
      <dgm:spPr/>
      <dgm:t>
        <a:bodyPr/>
        <a:lstStyle/>
        <a:p>
          <a:endParaRPr lang="en-US"/>
        </a:p>
      </dgm:t>
    </dgm:pt>
    <dgm:pt modelId="{0E63AA90-36E1-4D43-96DA-A4758A230564}">
      <dgm:prSet phldrT="[Text]" custT="1"/>
      <dgm:spPr/>
      <dgm:t>
        <a:bodyPr/>
        <a:lstStyle/>
        <a:p>
          <a:r>
            <a:rPr lang="en-US" sz="2000" dirty="0">
              <a:solidFill>
                <a:srgbClr val="C00000"/>
              </a:solidFill>
            </a:rPr>
            <a:t>Celebrate</a:t>
          </a:r>
        </a:p>
      </dgm:t>
    </dgm:pt>
    <dgm:pt modelId="{D4323265-C7D9-459A-AEAE-30B76D45A310}" type="parTrans" cxnId="{9B967A8F-BB26-41C8-AB7B-8BD582712AF5}">
      <dgm:prSet/>
      <dgm:spPr/>
      <dgm:t>
        <a:bodyPr/>
        <a:lstStyle/>
        <a:p>
          <a:endParaRPr lang="en-US"/>
        </a:p>
      </dgm:t>
    </dgm:pt>
    <dgm:pt modelId="{476689C2-32BE-47D1-93E1-5F4C070264B1}" type="sibTrans" cxnId="{9B967A8F-BB26-41C8-AB7B-8BD582712AF5}">
      <dgm:prSet/>
      <dgm:spPr/>
      <dgm:t>
        <a:bodyPr/>
        <a:lstStyle/>
        <a:p>
          <a:endParaRPr lang="en-US"/>
        </a:p>
      </dgm:t>
    </dgm:pt>
    <dgm:pt modelId="{8AF301DB-5658-4E1C-A709-2A3AE029615B}">
      <dgm:prSet phldrT="[Text]" custT="1"/>
      <dgm:spPr/>
      <dgm:t>
        <a:bodyPr/>
        <a:lstStyle/>
        <a:p>
          <a:pPr algn="just"/>
          <a:r>
            <a:rPr lang="en-US" sz="1600" dirty="0">
              <a:solidFill>
                <a:srgbClr val="C00000"/>
              </a:solidFill>
            </a:rPr>
            <a:t>Unity in diversity of our nation and to maintain and strengthen the fabric of traditionally existing emotional bonds between people</a:t>
          </a:r>
        </a:p>
      </dgm:t>
    </dgm:pt>
    <dgm:pt modelId="{3E6B013E-FDEA-4AFC-AEB1-8C9F52C0EE7F}" type="parTrans" cxnId="{C4F91BF4-5B5B-4CD6-80E5-CC8044C8F6EF}">
      <dgm:prSet/>
      <dgm:spPr/>
      <dgm:t>
        <a:bodyPr/>
        <a:lstStyle/>
        <a:p>
          <a:endParaRPr lang="en-US"/>
        </a:p>
      </dgm:t>
    </dgm:pt>
    <dgm:pt modelId="{07FBE3C3-E73E-48F5-9512-AFF1F91EEDAC}" type="sibTrans" cxnId="{C4F91BF4-5B5B-4CD6-80E5-CC8044C8F6EF}">
      <dgm:prSet/>
      <dgm:spPr/>
      <dgm:t>
        <a:bodyPr/>
        <a:lstStyle/>
        <a:p>
          <a:endParaRPr lang="en-US"/>
        </a:p>
      </dgm:t>
    </dgm:pt>
    <dgm:pt modelId="{94FA3300-1451-4388-8BCB-1E196BF90D15}">
      <dgm:prSet phldrT="[Text]" custT="1"/>
      <dgm:spPr/>
      <dgm:t>
        <a:bodyPr/>
        <a:lstStyle/>
        <a:p>
          <a:r>
            <a:rPr lang="en-US" sz="2000" dirty="0">
              <a:solidFill>
                <a:srgbClr val="C00000"/>
              </a:solidFill>
            </a:rPr>
            <a:t>Promote</a:t>
          </a:r>
        </a:p>
      </dgm:t>
    </dgm:pt>
    <dgm:pt modelId="{40554799-C358-4689-9DF2-899A806D3C11}" type="parTrans" cxnId="{DE528404-5BC0-4FD7-A2C0-55BADA94C79E}">
      <dgm:prSet/>
      <dgm:spPr/>
      <dgm:t>
        <a:bodyPr/>
        <a:lstStyle/>
        <a:p>
          <a:endParaRPr lang="en-US"/>
        </a:p>
      </dgm:t>
    </dgm:pt>
    <dgm:pt modelId="{6E44BAE6-D6F6-409B-B286-C2A76785BB57}" type="sibTrans" cxnId="{DE528404-5BC0-4FD7-A2C0-55BADA94C79E}">
      <dgm:prSet/>
      <dgm:spPr/>
      <dgm:t>
        <a:bodyPr/>
        <a:lstStyle/>
        <a:p>
          <a:endParaRPr lang="en-US"/>
        </a:p>
      </dgm:t>
    </dgm:pt>
    <dgm:pt modelId="{4DA84EE2-FCAB-4842-A34B-4A76D9DEFCB7}">
      <dgm:prSet phldrT="[Text]" custT="1"/>
      <dgm:spPr/>
      <dgm:t>
        <a:bodyPr/>
        <a:lstStyle/>
        <a:p>
          <a:pPr algn="just"/>
          <a:r>
            <a:rPr lang="en-US" sz="1600" dirty="0">
              <a:solidFill>
                <a:srgbClr val="C00000"/>
              </a:solidFill>
            </a:rPr>
            <a:t>Spirit of national integration through deep and structural engagement between all Indian States and Union Territories through a year-long planned engagement between states.</a:t>
          </a:r>
        </a:p>
      </dgm:t>
    </dgm:pt>
    <dgm:pt modelId="{1BBD524D-3B0D-47A5-A239-E840252D8928}" type="parTrans" cxnId="{432678D6-4BDB-4A9F-8BDA-25308BA0BFF6}">
      <dgm:prSet/>
      <dgm:spPr/>
      <dgm:t>
        <a:bodyPr/>
        <a:lstStyle/>
        <a:p>
          <a:endParaRPr lang="en-US"/>
        </a:p>
      </dgm:t>
    </dgm:pt>
    <dgm:pt modelId="{26FFD29F-5E16-440B-A127-29A76330375F}" type="sibTrans" cxnId="{432678D6-4BDB-4A9F-8BDA-25308BA0BFF6}">
      <dgm:prSet/>
      <dgm:spPr/>
      <dgm:t>
        <a:bodyPr/>
        <a:lstStyle/>
        <a:p>
          <a:endParaRPr lang="en-US"/>
        </a:p>
      </dgm:t>
    </dgm:pt>
    <dgm:pt modelId="{3C6DF526-60A8-4DC7-9141-329A5963BE87}">
      <dgm:prSet phldrT="[Text]" custT="1"/>
      <dgm:spPr/>
      <dgm:t>
        <a:bodyPr/>
        <a:lstStyle/>
        <a:p>
          <a:r>
            <a:rPr lang="en-US" sz="2000" dirty="0">
              <a:solidFill>
                <a:srgbClr val="C00000"/>
              </a:solidFill>
            </a:rPr>
            <a:t>Showcase</a:t>
          </a:r>
        </a:p>
      </dgm:t>
    </dgm:pt>
    <dgm:pt modelId="{FB6BE785-B7AC-4925-9FA8-5379211A75DE}" type="parTrans" cxnId="{74DEBAEA-15CB-4702-89A1-D8A4AA33BB7A}">
      <dgm:prSet/>
      <dgm:spPr/>
      <dgm:t>
        <a:bodyPr/>
        <a:lstStyle/>
        <a:p>
          <a:endParaRPr lang="en-US"/>
        </a:p>
      </dgm:t>
    </dgm:pt>
    <dgm:pt modelId="{A3B2E63C-CB44-492B-AB7E-1771DFD22271}" type="sibTrans" cxnId="{74DEBAEA-15CB-4702-89A1-D8A4AA33BB7A}">
      <dgm:prSet/>
      <dgm:spPr/>
      <dgm:t>
        <a:bodyPr/>
        <a:lstStyle/>
        <a:p>
          <a:endParaRPr lang="en-US"/>
        </a:p>
      </dgm:t>
    </dgm:pt>
    <dgm:pt modelId="{2B8DC27D-2B87-4EEB-98B0-DB15068E01F5}">
      <dgm:prSet phldrT="[Text]" custT="1"/>
      <dgm:spPr/>
      <dgm:t>
        <a:bodyPr/>
        <a:lstStyle/>
        <a:p>
          <a:pPr algn="just"/>
          <a:r>
            <a:rPr lang="en-US" sz="1600" dirty="0">
              <a:solidFill>
                <a:srgbClr val="C00000"/>
              </a:solidFill>
            </a:rPr>
            <a:t>Rich heritage and culture, customs and traditions of either state for enabling people to understand and appreciate the diversity that is India, thus fostering a sense of common identity.</a:t>
          </a:r>
        </a:p>
      </dgm:t>
    </dgm:pt>
    <dgm:pt modelId="{F6A69531-25F6-4D12-8F28-E511D74E7C63}" type="parTrans" cxnId="{1F3FB8BC-45F8-4BAE-A51E-0C203A8B4769}">
      <dgm:prSet/>
      <dgm:spPr/>
      <dgm:t>
        <a:bodyPr/>
        <a:lstStyle/>
        <a:p>
          <a:endParaRPr lang="en-US"/>
        </a:p>
      </dgm:t>
    </dgm:pt>
    <dgm:pt modelId="{25519BAC-9BB2-400C-B6C7-762B7910ADC5}" type="sibTrans" cxnId="{1F3FB8BC-45F8-4BAE-A51E-0C203A8B4769}">
      <dgm:prSet/>
      <dgm:spPr/>
      <dgm:t>
        <a:bodyPr/>
        <a:lstStyle/>
        <a:p>
          <a:endParaRPr lang="en-US"/>
        </a:p>
      </dgm:t>
    </dgm:pt>
    <dgm:pt modelId="{67600600-1FBB-4BCE-B987-6136B9BCB8C8}">
      <dgm:prSet custT="1"/>
      <dgm:spPr/>
      <dgm:t>
        <a:bodyPr/>
        <a:lstStyle/>
        <a:p>
          <a:r>
            <a:rPr lang="en-IN" sz="2000" dirty="0">
              <a:solidFill>
                <a:srgbClr val="C00000"/>
              </a:solidFill>
            </a:rPr>
            <a:t>Establish</a:t>
          </a:r>
        </a:p>
      </dgm:t>
    </dgm:pt>
    <dgm:pt modelId="{8F531B7B-9A6A-456C-85AE-A8B09F69956A}" type="parTrans" cxnId="{18E4568E-5495-487B-B256-496BD538CF5A}">
      <dgm:prSet/>
      <dgm:spPr/>
      <dgm:t>
        <a:bodyPr/>
        <a:lstStyle/>
        <a:p>
          <a:endParaRPr lang="en-IN"/>
        </a:p>
      </dgm:t>
    </dgm:pt>
    <dgm:pt modelId="{9F35BFBC-C64D-440A-9FD4-3BEAA0030B6E}" type="sibTrans" cxnId="{18E4568E-5495-487B-B256-496BD538CF5A}">
      <dgm:prSet/>
      <dgm:spPr/>
      <dgm:t>
        <a:bodyPr/>
        <a:lstStyle/>
        <a:p>
          <a:endParaRPr lang="en-IN"/>
        </a:p>
      </dgm:t>
    </dgm:pt>
    <dgm:pt modelId="{C859B44A-5DE2-411F-9D4D-EBB56C6F4D76}">
      <dgm:prSet custT="1"/>
      <dgm:spPr/>
      <dgm:t>
        <a:bodyPr/>
        <a:lstStyle/>
        <a:p>
          <a:r>
            <a:rPr lang="en-IN" sz="1600" dirty="0">
              <a:solidFill>
                <a:srgbClr val="C00000"/>
              </a:solidFill>
            </a:rPr>
            <a:t>Long Term engagements</a:t>
          </a:r>
        </a:p>
      </dgm:t>
    </dgm:pt>
    <dgm:pt modelId="{3E136B5A-A66D-4482-9766-416C2FD9F865}" type="parTrans" cxnId="{C10562E1-BBA9-431C-A691-D9544044E4A6}">
      <dgm:prSet/>
      <dgm:spPr/>
      <dgm:t>
        <a:bodyPr/>
        <a:lstStyle/>
        <a:p>
          <a:endParaRPr lang="en-IN"/>
        </a:p>
      </dgm:t>
    </dgm:pt>
    <dgm:pt modelId="{05698073-F9D1-46B3-85AB-D82D1DC51168}" type="sibTrans" cxnId="{C10562E1-BBA9-431C-A691-D9544044E4A6}">
      <dgm:prSet/>
      <dgm:spPr/>
      <dgm:t>
        <a:bodyPr/>
        <a:lstStyle/>
        <a:p>
          <a:endParaRPr lang="en-IN"/>
        </a:p>
      </dgm:t>
    </dgm:pt>
    <dgm:pt modelId="{4EA18774-6D5D-4353-B6F2-FED1EE6E6806}">
      <dgm:prSet custT="1"/>
      <dgm:spPr/>
      <dgm:t>
        <a:bodyPr/>
        <a:lstStyle/>
        <a:p>
          <a:r>
            <a:rPr lang="en-IN" sz="2000" dirty="0">
              <a:solidFill>
                <a:srgbClr val="C00000"/>
              </a:solidFill>
            </a:rPr>
            <a:t>Create</a:t>
          </a:r>
        </a:p>
      </dgm:t>
    </dgm:pt>
    <dgm:pt modelId="{A503DD89-9F94-4274-950B-121773395BF1}" type="parTrans" cxnId="{A5A5285B-3FBC-4B9E-BF5E-39C906C68E1E}">
      <dgm:prSet/>
      <dgm:spPr/>
      <dgm:t>
        <a:bodyPr/>
        <a:lstStyle/>
        <a:p>
          <a:endParaRPr lang="en-IN"/>
        </a:p>
      </dgm:t>
    </dgm:pt>
    <dgm:pt modelId="{7D932252-8808-41C8-AFD8-FFFE5269504E}" type="sibTrans" cxnId="{A5A5285B-3FBC-4B9E-BF5E-39C906C68E1E}">
      <dgm:prSet/>
      <dgm:spPr/>
      <dgm:t>
        <a:bodyPr/>
        <a:lstStyle/>
        <a:p>
          <a:endParaRPr lang="en-IN"/>
        </a:p>
      </dgm:t>
    </dgm:pt>
    <dgm:pt modelId="{B10138A2-99AB-4074-A745-BE55FB07B4A1}">
      <dgm:prSet custT="1"/>
      <dgm:spPr/>
      <dgm:t>
        <a:bodyPr/>
        <a:lstStyle/>
        <a:p>
          <a:r>
            <a:rPr lang="en-IN" sz="1600" dirty="0">
              <a:solidFill>
                <a:srgbClr val="C00000"/>
              </a:solidFill>
            </a:rPr>
            <a:t>Environment which promotes learning between states by sharing best practices and experiences.</a:t>
          </a:r>
        </a:p>
      </dgm:t>
    </dgm:pt>
    <dgm:pt modelId="{3C7B7FB9-51DC-4423-ACDA-B5B4F4DB059C}" type="parTrans" cxnId="{72E0A932-DF20-4CDA-8DFB-38C927732E8D}">
      <dgm:prSet/>
      <dgm:spPr/>
      <dgm:t>
        <a:bodyPr/>
        <a:lstStyle/>
        <a:p>
          <a:endParaRPr lang="en-IN"/>
        </a:p>
      </dgm:t>
    </dgm:pt>
    <dgm:pt modelId="{0A6C254C-99EE-4553-BCAF-2E10788FFE18}" type="sibTrans" cxnId="{72E0A932-DF20-4CDA-8DFB-38C927732E8D}">
      <dgm:prSet/>
      <dgm:spPr/>
      <dgm:t>
        <a:bodyPr/>
        <a:lstStyle/>
        <a:p>
          <a:endParaRPr lang="en-IN"/>
        </a:p>
      </dgm:t>
    </dgm:pt>
    <dgm:pt modelId="{2C4E3BD7-472C-4BCE-A211-CDCBF21C177A}" type="pres">
      <dgm:prSet presAssocID="{FFB6EFD1-77AE-44FD-8544-B2F7762AA571}" presName="linear" presStyleCnt="0">
        <dgm:presLayoutVars>
          <dgm:dir/>
          <dgm:animLvl val="lvl"/>
          <dgm:resizeHandles val="exact"/>
        </dgm:presLayoutVars>
      </dgm:prSet>
      <dgm:spPr/>
    </dgm:pt>
    <dgm:pt modelId="{9509CE90-A854-4D13-9829-C7315E601B08}" type="pres">
      <dgm:prSet presAssocID="{0E63AA90-36E1-4D43-96DA-A4758A230564}" presName="parentLin" presStyleCnt="0"/>
      <dgm:spPr/>
    </dgm:pt>
    <dgm:pt modelId="{2BD57D50-7D21-4DB4-9D82-982B3D657EF6}" type="pres">
      <dgm:prSet presAssocID="{0E63AA90-36E1-4D43-96DA-A4758A230564}" presName="parentLeftMargin" presStyleLbl="node1" presStyleIdx="0" presStyleCnt="5"/>
      <dgm:spPr/>
    </dgm:pt>
    <dgm:pt modelId="{0409CEDE-4B82-4AEB-BC76-2FCD4B20606C}" type="pres">
      <dgm:prSet presAssocID="{0E63AA90-36E1-4D43-96DA-A4758A230564}" presName="parentText" presStyleLbl="node1" presStyleIdx="0" presStyleCnt="5">
        <dgm:presLayoutVars>
          <dgm:chMax val="0"/>
          <dgm:bulletEnabled val="1"/>
        </dgm:presLayoutVars>
      </dgm:prSet>
      <dgm:spPr/>
    </dgm:pt>
    <dgm:pt modelId="{07EAB19B-D691-4A89-9FC4-75FA9F4EE12B}" type="pres">
      <dgm:prSet presAssocID="{0E63AA90-36E1-4D43-96DA-A4758A230564}" presName="negativeSpace" presStyleCnt="0"/>
      <dgm:spPr/>
    </dgm:pt>
    <dgm:pt modelId="{8EA904BB-45C0-404A-A2DE-B9781F2C887E}" type="pres">
      <dgm:prSet presAssocID="{0E63AA90-36E1-4D43-96DA-A4758A230564}" presName="childText" presStyleLbl="conFgAcc1" presStyleIdx="0" presStyleCnt="5">
        <dgm:presLayoutVars>
          <dgm:bulletEnabled val="1"/>
        </dgm:presLayoutVars>
      </dgm:prSet>
      <dgm:spPr/>
    </dgm:pt>
    <dgm:pt modelId="{CCFDE671-65D5-4359-9E84-E946AFC06930}" type="pres">
      <dgm:prSet presAssocID="{476689C2-32BE-47D1-93E1-5F4C070264B1}" presName="spaceBetweenRectangles" presStyleCnt="0"/>
      <dgm:spPr/>
    </dgm:pt>
    <dgm:pt modelId="{5890CDBA-DC54-46CC-A480-2490C82C99B5}" type="pres">
      <dgm:prSet presAssocID="{94FA3300-1451-4388-8BCB-1E196BF90D15}" presName="parentLin" presStyleCnt="0"/>
      <dgm:spPr/>
    </dgm:pt>
    <dgm:pt modelId="{9935D144-3170-422B-B72B-C56E268BEC70}" type="pres">
      <dgm:prSet presAssocID="{94FA3300-1451-4388-8BCB-1E196BF90D15}" presName="parentLeftMargin" presStyleLbl="node1" presStyleIdx="0" presStyleCnt="5"/>
      <dgm:spPr/>
    </dgm:pt>
    <dgm:pt modelId="{F3DCC6E9-FF55-48CF-BECF-9308C6093E6E}" type="pres">
      <dgm:prSet presAssocID="{94FA3300-1451-4388-8BCB-1E196BF90D15}" presName="parentText" presStyleLbl="node1" presStyleIdx="1" presStyleCnt="5">
        <dgm:presLayoutVars>
          <dgm:chMax val="0"/>
          <dgm:bulletEnabled val="1"/>
        </dgm:presLayoutVars>
      </dgm:prSet>
      <dgm:spPr/>
    </dgm:pt>
    <dgm:pt modelId="{B7994ED9-8DBF-4C80-BC9F-2B5CBEF292D7}" type="pres">
      <dgm:prSet presAssocID="{94FA3300-1451-4388-8BCB-1E196BF90D15}" presName="negativeSpace" presStyleCnt="0"/>
      <dgm:spPr/>
    </dgm:pt>
    <dgm:pt modelId="{F72DCFA5-EE5A-4F08-BD33-FA848FA6EF95}" type="pres">
      <dgm:prSet presAssocID="{94FA3300-1451-4388-8BCB-1E196BF90D15}" presName="childText" presStyleLbl="conFgAcc1" presStyleIdx="1" presStyleCnt="5">
        <dgm:presLayoutVars>
          <dgm:bulletEnabled val="1"/>
        </dgm:presLayoutVars>
      </dgm:prSet>
      <dgm:spPr/>
    </dgm:pt>
    <dgm:pt modelId="{5B11B41E-8DA3-48D8-975B-E0084F27E99B}" type="pres">
      <dgm:prSet presAssocID="{6E44BAE6-D6F6-409B-B286-C2A76785BB57}" presName="spaceBetweenRectangles" presStyleCnt="0"/>
      <dgm:spPr/>
    </dgm:pt>
    <dgm:pt modelId="{087ED813-1D74-4420-9199-EF13E891ED65}" type="pres">
      <dgm:prSet presAssocID="{3C6DF526-60A8-4DC7-9141-329A5963BE87}" presName="parentLin" presStyleCnt="0"/>
      <dgm:spPr/>
    </dgm:pt>
    <dgm:pt modelId="{916BC57D-CA01-4057-AC53-2DCE6389B7CE}" type="pres">
      <dgm:prSet presAssocID="{3C6DF526-60A8-4DC7-9141-329A5963BE87}" presName="parentLeftMargin" presStyleLbl="node1" presStyleIdx="1" presStyleCnt="5"/>
      <dgm:spPr/>
    </dgm:pt>
    <dgm:pt modelId="{05B979ED-C726-4022-8815-624EC9CDD658}" type="pres">
      <dgm:prSet presAssocID="{3C6DF526-60A8-4DC7-9141-329A5963BE87}" presName="parentText" presStyleLbl="node1" presStyleIdx="2" presStyleCnt="5">
        <dgm:presLayoutVars>
          <dgm:chMax val="0"/>
          <dgm:bulletEnabled val="1"/>
        </dgm:presLayoutVars>
      </dgm:prSet>
      <dgm:spPr/>
    </dgm:pt>
    <dgm:pt modelId="{054548E7-41D8-45B8-8B3E-B085CF3DB62D}" type="pres">
      <dgm:prSet presAssocID="{3C6DF526-60A8-4DC7-9141-329A5963BE87}" presName="negativeSpace" presStyleCnt="0"/>
      <dgm:spPr/>
    </dgm:pt>
    <dgm:pt modelId="{41DB52BC-9AD3-461C-926F-FC6373F06596}" type="pres">
      <dgm:prSet presAssocID="{3C6DF526-60A8-4DC7-9141-329A5963BE87}" presName="childText" presStyleLbl="conFgAcc1" presStyleIdx="2" presStyleCnt="5">
        <dgm:presLayoutVars>
          <dgm:bulletEnabled val="1"/>
        </dgm:presLayoutVars>
      </dgm:prSet>
      <dgm:spPr/>
    </dgm:pt>
    <dgm:pt modelId="{BE09BA78-C770-4E87-BFB2-01C533AA8306}" type="pres">
      <dgm:prSet presAssocID="{A3B2E63C-CB44-492B-AB7E-1771DFD22271}" presName="spaceBetweenRectangles" presStyleCnt="0"/>
      <dgm:spPr/>
    </dgm:pt>
    <dgm:pt modelId="{8B6ED1AA-4620-4512-B53E-25253BBE7E9C}" type="pres">
      <dgm:prSet presAssocID="{67600600-1FBB-4BCE-B987-6136B9BCB8C8}" presName="parentLin" presStyleCnt="0"/>
      <dgm:spPr/>
    </dgm:pt>
    <dgm:pt modelId="{71C10BB3-9FB7-4618-A30B-B07250117588}" type="pres">
      <dgm:prSet presAssocID="{67600600-1FBB-4BCE-B987-6136B9BCB8C8}" presName="parentLeftMargin" presStyleLbl="node1" presStyleIdx="2" presStyleCnt="5"/>
      <dgm:spPr/>
    </dgm:pt>
    <dgm:pt modelId="{7816D2FC-0248-4332-901E-FF4F0C5E0653}" type="pres">
      <dgm:prSet presAssocID="{67600600-1FBB-4BCE-B987-6136B9BCB8C8}" presName="parentText" presStyleLbl="node1" presStyleIdx="3" presStyleCnt="5">
        <dgm:presLayoutVars>
          <dgm:chMax val="0"/>
          <dgm:bulletEnabled val="1"/>
        </dgm:presLayoutVars>
      </dgm:prSet>
      <dgm:spPr/>
    </dgm:pt>
    <dgm:pt modelId="{D1A2B365-1664-48AD-87D4-9BA3999F4CE7}" type="pres">
      <dgm:prSet presAssocID="{67600600-1FBB-4BCE-B987-6136B9BCB8C8}" presName="negativeSpace" presStyleCnt="0"/>
      <dgm:spPr/>
    </dgm:pt>
    <dgm:pt modelId="{C2DD7328-4411-422B-BA78-D0FA99754B3B}" type="pres">
      <dgm:prSet presAssocID="{67600600-1FBB-4BCE-B987-6136B9BCB8C8}" presName="childText" presStyleLbl="conFgAcc1" presStyleIdx="3" presStyleCnt="5">
        <dgm:presLayoutVars>
          <dgm:bulletEnabled val="1"/>
        </dgm:presLayoutVars>
      </dgm:prSet>
      <dgm:spPr/>
    </dgm:pt>
    <dgm:pt modelId="{CC319936-538A-4F0A-94AF-E57478CD9675}" type="pres">
      <dgm:prSet presAssocID="{9F35BFBC-C64D-440A-9FD4-3BEAA0030B6E}" presName="spaceBetweenRectangles" presStyleCnt="0"/>
      <dgm:spPr/>
    </dgm:pt>
    <dgm:pt modelId="{B63CEA4F-9061-4A5F-90CE-81E2E9BA2105}" type="pres">
      <dgm:prSet presAssocID="{4EA18774-6D5D-4353-B6F2-FED1EE6E6806}" presName="parentLin" presStyleCnt="0"/>
      <dgm:spPr/>
    </dgm:pt>
    <dgm:pt modelId="{8A47ADA5-AA62-406C-9460-C0DF5D6FA529}" type="pres">
      <dgm:prSet presAssocID="{4EA18774-6D5D-4353-B6F2-FED1EE6E6806}" presName="parentLeftMargin" presStyleLbl="node1" presStyleIdx="3" presStyleCnt="5"/>
      <dgm:spPr/>
    </dgm:pt>
    <dgm:pt modelId="{B7C9DDA6-6EC3-4683-B82D-1E65AA76A33C}" type="pres">
      <dgm:prSet presAssocID="{4EA18774-6D5D-4353-B6F2-FED1EE6E6806}" presName="parentText" presStyleLbl="node1" presStyleIdx="4" presStyleCnt="5">
        <dgm:presLayoutVars>
          <dgm:chMax val="0"/>
          <dgm:bulletEnabled val="1"/>
        </dgm:presLayoutVars>
      </dgm:prSet>
      <dgm:spPr/>
    </dgm:pt>
    <dgm:pt modelId="{BC2B8601-61C7-4EDC-8862-1C14BE93250B}" type="pres">
      <dgm:prSet presAssocID="{4EA18774-6D5D-4353-B6F2-FED1EE6E6806}" presName="negativeSpace" presStyleCnt="0"/>
      <dgm:spPr/>
    </dgm:pt>
    <dgm:pt modelId="{31D5AD34-B14C-4357-A788-3A1B0F85978E}" type="pres">
      <dgm:prSet presAssocID="{4EA18774-6D5D-4353-B6F2-FED1EE6E6806}" presName="childText" presStyleLbl="conFgAcc1" presStyleIdx="4" presStyleCnt="5">
        <dgm:presLayoutVars>
          <dgm:bulletEnabled val="1"/>
        </dgm:presLayoutVars>
      </dgm:prSet>
      <dgm:spPr/>
    </dgm:pt>
  </dgm:ptLst>
  <dgm:cxnLst>
    <dgm:cxn modelId="{DE528404-5BC0-4FD7-A2C0-55BADA94C79E}" srcId="{FFB6EFD1-77AE-44FD-8544-B2F7762AA571}" destId="{94FA3300-1451-4388-8BCB-1E196BF90D15}" srcOrd="1" destOrd="0" parTransId="{40554799-C358-4689-9DF2-899A806D3C11}" sibTransId="{6E44BAE6-D6F6-409B-B286-C2A76785BB57}"/>
    <dgm:cxn modelId="{5C385C0E-16F9-43F6-96C1-8748594866F3}" type="presOf" srcId="{67600600-1FBB-4BCE-B987-6136B9BCB8C8}" destId="{7816D2FC-0248-4332-901E-FF4F0C5E0653}" srcOrd="1" destOrd="0" presId="urn:microsoft.com/office/officeart/2005/8/layout/list1"/>
    <dgm:cxn modelId="{6B803225-6041-42D8-BF8C-47DDFDCBE567}" type="presOf" srcId="{0E63AA90-36E1-4D43-96DA-A4758A230564}" destId="{2BD57D50-7D21-4DB4-9D82-982B3D657EF6}" srcOrd="0" destOrd="0" presId="urn:microsoft.com/office/officeart/2005/8/layout/list1"/>
    <dgm:cxn modelId="{8E16C62B-8434-4603-BA81-A7579043D5F0}" type="presOf" srcId="{2B8DC27D-2B87-4EEB-98B0-DB15068E01F5}" destId="{41DB52BC-9AD3-461C-926F-FC6373F06596}" srcOrd="0" destOrd="0" presId="urn:microsoft.com/office/officeart/2005/8/layout/list1"/>
    <dgm:cxn modelId="{4B939531-0A24-48E5-B259-AD43505F4C89}" type="presOf" srcId="{94FA3300-1451-4388-8BCB-1E196BF90D15}" destId="{F3DCC6E9-FF55-48CF-BECF-9308C6093E6E}" srcOrd="1" destOrd="0" presId="urn:microsoft.com/office/officeart/2005/8/layout/list1"/>
    <dgm:cxn modelId="{72E0A932-DF20-4CDA-8DFB-38C927732E8D}" srcId="{4EA18774-6D5D-4353-B6F2-FED1EE6E6806}" destId="{B10138A2-99AB-4074-A745-BE55FB07B4A1}" srcOrd="0" destOrd="0" parTransId="{3C7B7FB9-51DC-4423-ACDA-B5B4F4DB059C}" sibTransId="{0A6C254C-99EE-4553-BCAF-2E10788FFE18}"/>
    <dgm:cxn modelId="{A5A5285B-3FBC-4B9E-BF5E-39C906C68E1E}" srcId="{FFB6EFD1-77AE-44FD-8544-B2F7762AA571}" destId="{4EA18774-6D5D-4353-B6F2-FED1EE6E6806}" srcOrd="4" destOrd="0" parTransId="{A503DD89-9F94-4274-950B-121773395BF1}" sibTransId="{7D932252-8808-41C8-AFD8-FFFE5269504E}"/>
    <dgm:cxn modelId="{B300BC6B-C556-4F5E-ABBE-76CE410DBA85}" type="presOf" srcId="{4EA18774-6D5D-4353-B6F2-FED1EE6E6806}" destId="{B7C9DDA6-6EC3-4683-B82D-1E65AA76A33C}" srcOrd="1" destOrd="0" presId="urn:microsoft.com/office/officeart/2005/8/layout/list1"/>
    <dgm:cxn modelId="{8E636F4F-BBEB-4462-A6B1-7F6EA1CAC696}" type="presOf" srcId="{67600600-1FBB-4BCE-B987-6136B9BCB8C8}" destId="{71C10BB3-9FB7-4618-A30B-B07250117588}" srcOrd="0" destOrd="0" presId="urn:microsoft.com/office/officeart/2005/8/layout/list1"/>
    <dgm:cxn modelId="{B9AF0C72-1D4B-433E-B104-C6759C3A19D8}" type="presOf" srcId="{4DA84EE2-FCAB-4842-A34B-4A76D9DEFCB7}" destId="{F72DCFA5-EE5A-4F08-BD33-FA848FA6EF95}" srcOrd="0" destOrd="0" presId="urn:microsoft.com/office/officeart/2005/8/layout/list1"/>
    <dgm:cxn modelId="{49D0A774-0A0B-4DC6-8E39-F3E4179AFF7D}" type="presOf" srcId="{4EA18774-6D5D-4353-B6F2-FED1EE6E6806}" destId="{8A47ADA5-AA62-406C-9460-C0DF5D6FA529}" srcOrd="0" destOrd="0" presId="urn:microsoft.com/office/officeart/2005/8/layout/list1"/>
    <dgm:cxn modelId="{CCB19B76-A3A0-4379-831C-B5D66897D9C4}" type="presOf" srcId="{8AF301DB-5658-4E1C-A709-2A3AE029615B}" destId="{8EA904BB-45C0-404A-A2DE-B9781F2C887E}" srcOrd="0" destOrd="0" presId="urn:microsoft.com/office/officeart/2005/8/layout/list1"/>
    <dgm:cxn modelId="{18E4568E-5495-487B-B256-496BD538CF5A}" srcId="{FFB6EFD1-77AE-44FD-8544-B2F7762AA571}" destId="{67600600-1FBB-4BCE-B987-6136B9BCB8C8}" srcOrd="3" destOrd="0" parTransId="{8F531B7B-9A6A-456C-85AE-A8B09F69956A}" sibTransId="{9F35BFBC-C64D-440A-9FD4-3BEAA0030B6E}"/>
    <dgm:cxn modelId="{9B967A8F-BB26-41C8-AB7B-8BD582712AF5}" srcId="{FFB6EFD1-77AE-44FD-8544-B2F7762AA571}" destId="{0E63AA90-36E1-4D43-96DA-A4758A230564}" srcOrd="0" destOrd="0" parTransId="{D4323265-C7D9-459A-AEAE-30B76D45A310}" sibTransId="{476689C2-32BE-47D1-93E1-5F4C070264B1}"/>
    <dgm:cxn modelId="{FD432FA1-CDB9-409F-8435-13C02BE1CB4C}" type="presOf" srcId="{B10138A2-99AB-4074-A745-BE55FB07B4A1}" destId="{31D5AD34-B14C-4357-A788-3A1B0F85978E}" srcOrd="0" destOrd="0" presId="urn:microsoft.com/office/officeart/2005/8/layout/list1"/>
    <dgm:cxn modelId="{FFF76CBA-28EA-4C11-8211-7115B0A4F20E}" type="presOf" srcId="{FFB6EFD1-77AE-44FD-8544-B2F7762AA571}" destId="{2C4E3BD7-472C-4BCE-A211-CDCBF21C177A}" srcOrd="0" destOrd="0" presId="urn:microsoft.com/office/officeart/2005/8/layout/list1"/>
    <dgm:cxn modelId="{180F39BC-C0CB-4F9A-B1DD-C16A990FA3BB}" type="presOf" srcId="{C859B44A-5DE2-411F-9D4D-EBB56C6F4D76}" destId="{C2DD7328-4411-422B-BA78-D0FA99754B3B}" srcOrd="0" destOrd="0" presId="urn:microsoft.com/office/officeart/2005/8/layout/list1"/>
    <dgm:cxn modelId="{1F3FB8BC-45F8-4BAE-A51E-0C203A8B4769}" srcId="{3C6DF526-60A8-4DC7-9141-329A5963BE87}" destId="{2B8DC27D-2B87-4EEB-98B0-DB15068E01F5}" srcOrd="0" destOrd="0" parTransId="{F6A69531-25F6-4D12-8F28-E511D74E7C63}" sibTransId="{25519BAC-9BB2-400C-B6C7-762B7910ADC5}"/>
    <dgm:cxn modelId="{48B66DC4-1DF0-41A4-B3A7-2144E32B829C}" type="presOf" srcId="{0E63AA90-36E1-4D43-96DA-A4758A230564}" destId="{0409CEDE-4B82-4AEB-BC76-2FCD4B20606C}" srcOrd="1" destOrd="0" presId="urn:microsoft.com/office/officeart/2005/8/layout/list1"/>
    <dgm:cxn modelId="{432678D6-4BDB-4A9F-8BDA-25308BA0BFF6}" srcId="{94FA3300-1451-4388-8BCB-1E196BF90D15}" destId="{4DA84EE2-FCAB-4842-A34B-4A76D9DEFCB7}" srcOrd="0" destOrd="0" parTransId="{1BBD524D-3B0D-47A5-A239-E840252D8928}" sibTransId="{26FFD29F-5E16-440B-A127-29A76330375F}"/>
    <dgm:cxn modelId="{C10562E1-BBA9-431C-A691-D9544044E4A6}" srcId="{67600600-1FBB-4BCE-B987-6136B9BCB8C8}" destId="{C859B44A-5DE2-411F-9D4D-EBB56C6F4D76}" srcOrd="0" destOrd="0" parTransId="{3E136B5A-A66D-4482-9766-416C2FD9F865}" sibTransId="{05698073-F9D1-46B3-85AB-D82D1DC51168}"/>
    <dgm:cxn modelId="{74DEBAEA-15CB-4702-89A1-D8A4AA33BB7A}" srcId="{FFB6EFD1-77AE-44FD-8544-B2F7762AA571}" destId="{3C6DF526-60A8-4DC7-9141-329A5963BE87}" srcOrd="2" destOrd="0" parTransId="{FB6BE785-B7AC-4925-9FA8-5379211A75DE}" sibTransId="{A3B2E63C-CB44-492B-AB7E-1771DFD22271}"/>
    <dgm:cxn modelId="{2E728DF2-A281-4127-804D-569690DBB77C}" type="presOf" srcId="{94FA3300-1451-4388-8BCB-1E196BF90D15}" destId="{9935D144-3170-422B-B72B-C56E268BEC70}" srcOrd="0" destOrd="0" presId="urn:microsoft.com/office/officeart/2005/8/layout/list1"/>
    <dgm:cxn modelId="{C4F91BF4-5B5B-4CD6-80E5-CC8044C8F6EF}" srcId="{0E63AA90-36E1-4D43-96DA-A4758A230564}" destId="{8AF301DB-5658-4E1C-A709-2A3AE029615B}" srcOrd="0" destOrd="0" parTransId="{3E6B013E-FDEA-4AFC-AEB1-8C9F52C0EE7F}" sibTransId="{07FBE3C3-E73E-48F5-9512-AFF1F91EEDAC}"/>
    <dgm:cxn modelId="{223D6AF7-054F-46F4-BB98-6E436EBEF601}" type="presOf" srcId="{3C6DF526-60A8-4DC7-9141-329A5963BE87}" destId="{05B979ED-C726-4022-8815-624EC9CDD658}" srcOrd="1" destOrd="0" presId="urn:microsoft.com/office/officeart/2005/8/layout/list1"/>
    <dgm:cxn modelId="{E23C0BFE-259A-4CDC-AE6F-9720E203C038}" type="presOf" srcId="{3C6DF526-60A8-4DC7-9141-329A5963BE87}" destId="{916BC57D-CA01-4057-AC53-2DCE6389B7CE}" srcOrd="0" destOrd="0" presId="urn:microsoft.com/office/officeart/2005/8/layout/list1"/>
    <dgm:cxn modelId="{6CF75B0B-46CE-4D17-AC54-EB4118E5C492}" type="presParOf" srcId="{2C4E3BD7-472C-4BCE-A211-CDCBF21C177A}" destId="{9509CE90-A854-4D13-9829-C7315E601B08}" srcOrd="0" destOrd="0" presId="urn:microsoft.com/office/officeart/2005/8/layout/list1"/>
    <dgm:cxn modelId="{60329819-A2A1-4B45-9E5C-E8520E617F47}" type="presParOf" srcId="{9509CE90-A854-4D13-9829-C7315E601B08}" destId="{2BD57D50-7D21-4DB4-9D82-982B3D657EF6}" srcOrd="0" destOrd="0" presId="urn:microsoft.com/office/officeart/2005/8/layout/list1"/>
    <dgm:cxn modelId="{AE2FE753-EA9D-46B4-A712-DAAE057D8361}" type="presParOf" srcId="{9509CE90-A854-4D13-9829-C7315E601B08}" destId="{0409CEDE-4B82-4AEB-BC76-2FCD4B20606C}" srcOrd="1" destOrd="0" presId="urn:microsoft.com/office/officeart/2005/8/layout/list1"/>
    <dgm:cxn modelId="{BFF9B722-AE1D-4043-A8FD-5BE352237A2F}" type="presParOf" srcId="{2C4E3BD7-472C-4BCE-A211-CDCBF21C177A}" destId="{07EAB19B-D691-4A89-9FC4-75FA9F4EE12B}" srcOrd="1" destOrd="0" presId="urn:microsoft.com/office/officeart/2005/8/layout/list1"/>
    <dgm:cxn modelId="{4E1A3486-0425-4059-BD7F-2D7E5E839254}" type="presParOf" srcId="{2C4E3BD7-472C-4BCE-A211-CDCBF21C177A}" destId="{8EA904BB-45C0-404A-A2DE-B9781F2C887E}" srcOrd="2" destOrd="0" presId="urn:microsoft.com/office/officeart/2005/8/layout/list1"/>
    <dgm:cxn modelId="{B24526B0-321A-448F-9099-352322120C34}" type="presParOf" srcId="{2C4E3BD7-472C-4BCE-A211-CDCBF21C177A}" destId="{CCFDE671-65D5-4359-9E84-E946AFC06930}" srcOrd="3" destOrd="0" presId="urn:microsoft.com/office/officeart/2005/8/layout/list1"/>
    <dgm:cxn modelId="{67A47F68-E507-425D-8AE6-13499DB27CDA}" type="presParOf" srcId="{2C4E3BD7-472C-4BCE-A211-CDCBF21C177A}" destId="{5890CDBA-DC54-46CC-A480-2490C82C99B5}" srcOrd="4" destOrd="0" presId="urn:microsoft.com/office/officeart/2005/8/layout/list1"/>
    <dgm:cxn modelId="{97780265-5308-4BC9-A1B9-4691FADEB129}" type="presParOf" srcId="{5890CDBA-DC54-46CC-A480-2490C82C99B5}" destId="{9935D144-3170-422B-B72B-C56E268BEC70}" srcOrd="0" destOrd="0" presId="urn:microsoft.com/office/officeart/2005/8/layout/list1"/>
    <dgm:cxn modelId="{0F0F7260-B770-4CAB-AF4F-09A69EB1DD37}" type="presParOf" srcId="{5890CDBA-DC54-46CC-A480-2490C82C99B5}" destId="{F3DCC6E9-FF55-48CF-BECF-9308C6093E6E}" srcOrd="1" destOrd="0" presId="urn:microsoft.com/office/officeart/2005/8/layout/list1"/>
    <dgm:cxn modelId="{EE829754-CA42-470B-9AD2-F4AAEA155575}" type="presParOf" srcId="{2C4E3BD7-472C-4BCE-A211-CDCBF21C177A}" destId="{B7994ED9-8DBF-4C80-BC9F-2B5CBEF292D7}" srcOrd="5" destOrd="0" presId="urn:microsoft.com/office/officeart/2005/8/layout/list1"/>
    <dgm:cxn modelId="{EFAC9C3D-3621-4E47-A302-450559F56E7C}" type="presParOf" srcId="{2C4E3BD7-472C-4BCE-A211-CDCBF21C177A}" destId="{F72DCFA5-EE5A-4F08-BD33-FA848FA6EF95}" srcOrd="6" destOrd="0" presId="urn:microsoft.com/office/officeart/2005/8/layout/list1"/>
    <dgm:cxn modelId="{3E3D762C-3583-4379-92B5-2C312A9F7B97}" type="presParOf" srcId="{2C4E3BD7-472C-4BCE-A211-CDCBF21C177A}" destId="{5B11B41E-8DA3-48D8-975B-E0084F27E99B}" srcOrd="7" destOrd="0" presId="urn:microsoft.com/office/officeart/2005/8/layout/list1"/>
    <dgm:cxn modelId="{990A2F14-6F30-4E89-82F2-098D706EFB30}" type="presParOf" srcId="{2C4E3BD7-472C-4BCE-A211-CDCBF21C177A}" destId="{087ED813-1D74-4420-9199-EF13E891ED65}" srcOrd="8" destOrd="0" presId="urn:microsoft.com/office/officeart/2005/8/layout/list1"/>
    <dgm:cxn modelId="{EFA5301B-C37B-4BD1-BB97-D5ED587516FD}" type="presParOf" srcId="{087ED813-1D74-4420-9199-EF13E891ED65}" destId="{916BC57D-CA01-4057-AC53-2DCE6389B7CE}" srcOrd="0" destOrd="0" presId="urn:microsoft.com/office/officeart/2005/8/layout/list1"/>
    <dgm:cxn modelId="{92E04B3E-2345-44AB-998B-065A48271943}" type="presParOf" srcId="{087ED813-1D74-4420-9199-EF13E891ED65}" destId="{05B979ED-C726-4022-8815-624EC9CDD658}" srcOrd="1" destOrd="0" presId="urn:microsoft.com/office/officeart/2005/8/layout/list1"/>
    <dgm:cxn modelId="{878AF3F9-D8B7-4F85-9081-395217CB543B}" type="presParOf" srcId="{2C4E3BD7-472C-4BCE-A211-CDCBF21C177A}" destId="{054548E7-41D8-45B8-8B3E-B085CF3DB62D}" srcOrd="9" destOrd="0" presId="urn:microsoft.com/office/officeart/2005/8/layout/list1"/>
    <dgm:cxn modelId="{139D2D47-6BB1-4B33-A72A-4662040909DD}" type="presParOf" srcId="{2C4E3BD7-472C-4BCE-A211-CDCBF21C177A}" destId="{41DB52BC-9AD3-461C-926F-FC6373F06596}" srcOrd="10" destOrd="0" presId="urn:microsoft.com/office/officeart/2005/8/layout/list1"/>
    <dgm:cxn modelId="{33B6933E-BA4B-4F6B-9414-9B61760449DE}" type="presParOf" srcId="{2C4E3BD7-472C-4BCE-A211-CDCBF21C177A}" destId="{BE09BA78-C770-4E87-BFB2-01C533AA8306}" srcOrd="11" destOrd="0" presId="urn:microsoft.com/office/officeart/2005/8/layout/list1"/>
    <dgm:cxn modelId="{7F2F28AA-F343-49D3-80FC-508D54F7ED64}" type="presParOf" srcId="{2C4E3BD7-472C-4BCE-A211-CDCBF21C177A}" destId="{8B6ED1AA-4620-4512-B53E-25253BBE7E9C}" srcOrd="12" destOrd="0" presId="urn:microsoft.com/office/officeart/2005/8/layout/list1"/>
    <dgm:cxn modelId="{3F86712F-8D8F-4034-8865-D8E0CE1E1F58}" type="presParOf" srcId="{8B6ED1AA-4620-4512-B53E-25253BBE7E9C}" destId="{71C10BB3-9FB7-4618-A30B-B07250117588}" srcOrd="0" destOrd="0" presId="urn:microsoft.com/office/officeart/2005/8/layout/list1"/>
    <dgm:cxn modelId="{D356D625-24CA-4F60-AF48-69FC82E68567}" type="presParOf" srcId="{8B6ED1AA-4620-4512-B53E-25253BBE7E9C}" destId="{7816D2FC-0248-4332-901E-FF4F0C5E0653}" srcOrd="1" destOrd="0" presId="urn:microsoft.com/office/officeart/2005/8/layout/list1"/>
    <dgm:cxn modelId="{0943771B-F3BB-457B-B78E-B4C124D24FEA}" type="presParOf" srcId="{2C4E3BD7-472C-4BCE-A211-CDCBF21C177A}" destId="{D1A2B365-1664-48AD-87D4-9BA3999F4CE7}" srcOrd="13" destOrd="0" presId="urn:microsoft.com/office/officeart/2005/8/layout/list1"/>
    <dgm:cxn modelId="{6E511707-FD49-4530-AA5E-4E2B0406886F}" type="presParOf" srcId="{2C4E3BD7-472C-4BCE-A211-CDCBF21C177A}" destId="{C2DD7328-4411-422B-BA78-D0FA99754B3B}" srcOrd="14" destOrd="0" presId="urn:microsoft.com/office/officeart/2005/8/layout/list1"/>
    <dgm:cxn modelId="{8C4FBE49-03E0-462B-ABF2-78AE5A5F7042}" type="presParOf" srcId="{2C4E3BD7-472C-4BCE-A211-CDCBF21C177A}" destId="{CC319936-538A-4F0A-94AF-E57478CD9675}" srcOrd="15" destOrd="0" presId="urn:microsoft.com/office/officeart/2005/8/layout/list1"/>
    <dgm:cxn modelId="{EB9969E9-DCA7-4313-AB6B-17FD89987EB3}" type="presParOf" srcId="{2C4E3BD7-472C-4BCE-A211-CDCBF21C177A}" destId="{B63CEA4F-9061-4A5F-90CE-81E2E9BA2105}" srcOrd="16" destOrd="0" presId="urn:microsoft.com/office/officeart/2005/8/layout/list1"/>
    <dgm:cxn modelId="{C38C77D7-71CF-442A-A16E-80BAC3C3CDC2}" type="presParOf" srcId="{B63CEA4F-9061-4A5F-90CE-81E2E9BA2105}" destId="{8A47ADA5-AA62-406C-9460-C0DF5D6FA529}" srcOrd="0" destOrd="0" presId="urn:microsoft.com/office/officeart/2005/8/layout/list1"/>
    <dgm:cxn modelId="{AB35D604-0D57-4C63-B1DD-72DA3BA7AB71}" type="presParOf" srcId="{B63CEA4F-9061-4A5F-90CE-81E2E9BA2105}" destId="{B7C9DDA6-6EC3-4683-B82D-1E65AA76A33C}" srcOrd="1" destOrd="0" presId="urn:microsoft.com/office/officeart/2005/8/layout/list1"/>
    <dgm:cxn modelId="{3C2C5C4B-C9B6-4483-8D96-812B4DBC4271}" type="presParOf" srcId="{2C4E3BD7-472C-4BCE-A211-CDCBF21C177A}" destId="{BC2B8601-61C7-4EDC-8862-1C14BE93250B}" srcOrd="17" destOrd="0" presId="urn:microsoft.com/office/officeart/2005/8/layout/list1"/>
    <dgm:cxn modelId="{D647B937-6467-41F3-BEBD-7F6ACEB8AF59}" type="presParOf" srcId="{2C4E3BD7-472C-4BCE-A211-CDCBF21C177A}" destId="{31D5AD34-B14C-4357-A788-3A1B0F85978E}" srcOrd="18"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EA904BB-45C0-404A-A2DE-B9781F2C887E}">
      <dsp:nvSpPr>
        <dsp:cNvPr id="0" name=""/>
        <dsp:cNvSpPr/>
      </dsp:nvSpPr>
      <dsp:spPr>
        <a:xfrm>
          <a:off x="0" y="231570"/>
          <a:ext cx="11319643" cy="859950"/>
        </a:xfrm>
        <a:prstGeom prst="rect">
          <a:avLst/>
        </a:prstGeom>
        <a:solidFill>
          <a:schemeClr val="accent2">
            <a:alpha val="90000"/>
            <a:tint val="40000"/>
            <a:hueOff val="0"/>
            <a:satOff val="0"/>
            <a:lumOff val="0"/>
            <a:alphaOff val="0"/>
          </a:schemeClr>
        </a:solidFill>
        <a:ln w="6350" cap="flat" cmpd="sng" algn="ctr">
          <a:solidFill>
            <a:schemeClr val="accent2">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78530" tIns="291592" rIns="878530" bIns="113792" numCol="1" spcCol="1270" anchor="t" anchorCtr="0">
          <a:noAutofit/>
        </a:bodyPr>
        <a:lstStyle/>
        <a:p>
          <a:pPr marL="171450" lvl="1" indent="-171450" algn="just" defTabSz="711200">
            <a:lnSpc>
              <a:spcPct val="90000"/>
            </a:lnSpc>
            <a:spcBef>
              <a:spcPct val="0"/>
            </a:spcBef>
            <a:spcAft>
              <a:spcPct val="15000"/>
            </a:spcAft>
            <a:buChar char="•"/>
          </a:pPr>
          <a:r>
            <a:rPr lang="en-US" sz="1600" kern="1200" dirty="0">
              <a:solidFill>
                <a:srgbClr val="C00000"/>
              </a:solidFill>
            </a:rPr>
            <a:t>Unity in diversity of our nation and to maintain and strengthen the fabric of traditionally existing emotional bonds between people</a:t>
          </a:r>
        </a:p>
      </dsp:txBody>
      <dsp:txXfrm>
        <a:off x="0" y="231570"/>
        <a:ext cx="11319643" cy="859950"/>
      </dsp:txXfrm>
    </dsp:sp>
    <dsp:sp modelId="{0409CEDE-4B82-4AEB-BC76-2FCD4B20606C}">
      <dsp:nvSpPr>
        <dsp:cNvPr id="0" name=""/>
        <dsp:cNvSpPr/>
      </dsp:nvSpPr>
      <dsp:spPr>
        <a:xfrm>
          <a:off x="565982" y="24930"/>
          <a:ext cx="7923750" cy="413280"/>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99499" tIns="0" rIns="299499" bIns="0" numCol="1" spcCol="1270" anchor="ctr" anchorCtr="0">
          <a:noAutofit/>
        </a:bodyPr>
        <a:lstStyle/>
        <a:p>
          <a:pPr marL="0" lvl="0" indent="0" algn="l" defTabSz="889000">
            <a:lnSpc>
              <a:spcPct val="90000"/>
            </a:lnSpc>
            <a:spcBef>
              <a:spcPct val="0"/>
            </a:spcBef>
            <a:spcAft>
              <a:spcPct val="35000"/>
            </a:spcAft>
            <a:buNone/>
          </a:pPr>
          <a:r>
            <a:rPr lang="en-US" sz="2000" kern="1200" dirty="0">
              <a:solidFill>
                <a:srgbClr val="C00000"/>
              </a:solidFill>
            </a:rPr>
            <a:t>Celebrate</a:t>
          </a:r>
        </a:p>
      </dsp:txBody>
      <dsp:txXfrm>
        <a:off x="586157" y="45105"/>
        <a:ext cx="7883400" cy="372930"/>
      </dsp:txXfrm>
    </dsp:sp>
    <dsp:sp modelId="{F72DCFA5-EE5A-4F08-BD33-FA848FA6EF95}">
      <dsp:nvSpPr>
        <dsp:cNvPr id="0" name=""/>
        <dsp:cNvSpPr/>
      </dsp:nvSpPr>
      <dsp:spPr>
        <a:xfrm>
          <a:off x="0" y="1373761"/>
          <a:ext cx="11319643" cy="859950"/>
        </a:xfrm>
        <a:prstGeom prst="rect">
          <a:avLst/>
        </a:prstGeom>
        <a:solidFill>
          <a:schemeClr val="accent2">
            <a:alpha val="90000"/>
            <a:tint val="40000"/>
            <a:hueOff val="0"/>
            <a:satOff val="0"/>
            <a:lumOff val="0"/>
            <a:alphaOff val="0"/>
          </a:schemeClr>
        </a:solidFill>
        <a:ln w="6350" cap="flat" cmpd="sng" algn="ctr">
          <a:solidFill>
            <a:schemeClr val="accent2">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78530" tIns="291592" rIns="878530" bIns="113792" numCol="1" spcCol="1270" anchor="t" anchorCtr="0">
          <a:noAutofit/>
        </a:bodyPr>
        <a:lstStyle/>
        <a:p>
          <a:pPr marL="171450" lvl="1" indent="-171450" algn="just" defTabSz="711200">
            <a:lnSpc>
              <a:spcPct val="90000"/>
            </a:lnSpc>
            <a:spcBef>
              <a:spcPct val="0"/>
            </a:spcBef>
            <a:spcAft>
              <a:spcPct val="15000"/>
            </a:spcAft>
            <a:buChar char="•"/>
          </a:pPr>
          <a:r>
            <a:rPr lang="en-US" sz="1600" kern="1200" dirty="0">
              <a:solidFill>
                <a:srgbClr val="C00000"/>
              </a:solidFill>
            </a:rPr>
            <a:t>Spirit of national integration through deep and structural engagement between all Indian States and Union Territories through a year-long planned engagement between states.</a:t>
          </a:r>
        </a:p>
      </dsp:txBody>
      <dsp:txXfrm>
        <a:off x="0" y="1373761"/>
        <a:ext cx="11319643" cy="859950"/>
      </dsp:txXfrm>
    </dsp:sp>
    <dsp:sp modelId="{F3DCC6E9-FF55-48CF-BECF-9308C6093E6E}">
      <dsp:nvSpPr>
        <dsp:cNvPr id="0" name=""/>
        <dsp:cNvSpPr/>
      </dsp:nvSpPr>
      <dsp:spPr>
        <a:xfrm>
          <a:off x="565982" y="1167121"/>
          <a:ext cx="7923750" cy="413280"/>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99499" tIns="0" rIns="299499" bIns="0" numCol="1" spcCol="1270" anchor="ctr" anchorCtr="0">
          <a:noAutofit/>
        </a:bodyPr>
        <a:lstStyle/>
        <a:p>
          <a:pPr marL="0" lvl="0" indent="0" algn="l" defTabSz="889000">
            <a:lnSpc>
              <a:spcPct val="90000"/>
            </a:lnSpc>
            <a:spcBef>
              <a:spcPct val="0"/>
            </a:spcBef>
            <a:spcAft>
              <a:spcPct val="35000"/>
            </a:spcAft>
            <a:buNone/>
          </a:pPr>
          <a:r>
            <a:rPr lang="en-US" sz="2000" kern="1200" dirty="0">
              <a:solidFill>
                <a:srgbClr val="C00000"/>
              </a:solidFill>
            </a:rPr>
            <a:t>Promote</a:t>
          </a:r>
        </a:p>
      </dsp:txBody>
      <dsp:txXfrm>
        <a:off x="586157" y="1187296"/>
        <a:ext cx="7883400" cy="372930"/>
      </dsp:txXfrm>
    </dsp:sp>
    <dsp:sp modelId="{41DB52BC-9AD3-461C-926F-FC6373F06596}">
      <dsp:nvSpPr>
        <dsp:cNvPr id="0" name=""/>
        <dsp:cNvSpPr/>
      </dsp:nvSpPr>
      <dsp:spPr>
        <a:xfrm>
          <a:off x="0" y="2515951"/>
          <a:ext cx="11319643" cy="859950"/>
        </a:xfrm>
        <a:prstGeom prst="rect">
          <a:avLst/>
        </a:prstGeom>
        <a:solidFill>
          <a:schemeClr val="accent2">
            <a:alpha val="90000"/>
            <a:tint val="40000"/>
            <a:hueOff val="0"/>
            <a:satOff val="0"/>
            <a:lumOff val="0"/>
            <a:alphaOff val="0"/>
          </a:schemeClr>
        </a:solidFill>
        <a:ln w="6350" cap="flat" cmpd="sng" algn="ctr">
          <a:solidFill>
            <a:schemeClr val="accent2">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78530" tIns="291592" rIns="878530" bIns="113792" numCol="1" spcCol="1270" anchor="t" anchorCtr="0">
          <a:noAutofit/>
        </a:bodyPr>
        <a:lstStyle/>
        <a:p>
          <a:pPr marL="171450" lvl="1" indent="-171450" algn="just" defTabSz="711200">
            <a:lnSpc>
              <a:spcPct val="90000"/>
            </a:lnSpc>
            <a:spcBef>
              <a:spcPct val="0"/>
            </a:spcBef>
            <a:spcAft>
              <a:spcPct val="15000"/>
            </a:spcAft>
            <a:buChar char="•"/>
          </a:pPr>
          <a:r>
            <a:rPr lang="en-US" sz="1600" kern="1200" dirty="0">
              <a:solidFill>
                <a:srgbClr val="C00000"/>
              </a:solidFill>
            </a:rPr>
            <a:t>Rich heritage and culture, customs and traditions of either state for enabling people to understand and appreciate the diversity that is India, thus fostering a sense of common identity.</a:t>
          </a:r>
        </a:p>
      </dsp:txBody>
      <dsp:txXfrm>
        <a:off x="0" y="2515951"/>
        <a:ext cx="11319643" cy="859950"/>
      </dsp:txXfrm>
    </dsp:sp>
    <dsp:sp modelId="{05B979ED-C726-4022-8815-624EC9CDD658}">
      <dsp:nvSpPr>
        <dsp:cNvPr id="0" name=""/>
        <dsp:cNvSpPr/>
      </dsp:nvSpPr>
      <dsp:spPr>
        <a:xfrm>
          <a:off x="565982" y="2309311"/>
          <a:ext cx="7923750" cy="413280"/>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99499" tIns="0" rIns="299499" bIns="0" numCol="1" spcCol="1270" anchor="ctr" anchorCtr="0">
          <a:noAutofit/>
        </a:bodyPr>
        <a:lstStyle/>
        <a:p>
          <a:pPr marL="0" lvl="0" indent="0" algn="l" defTabSz="889000">
            <a:lnSpc>
              <a:spcPct val="90000"/>
            </a:lnSpc>
            <a:spcBef>
              <a:spcPct val="0"/>
            </a:spcBef>
            <a:spcAft>
              <a:spcPct val="35000"/>
            </a:spcAft>
            <a:buNone/>
          </a:pPr>
          <a:r>
            <a:rPr lang="en-US" sz="2000" kern="1200" dirty="0">
              <a:solidFill>
                <a:srgbClr val="C00000"/>
              </a:solidFill>
            </a:rPr>
            <a:t>Showcase</a:t>
          </a:r>
        </a:p>
      </dsp:txBody>
      <dsp:txXfrm>
        <a:off x="586157" y="2329486"/>
        <a:ext cx="7883400" cy="372930"/>
      </dsp:txXfrm>
    </dsp:sp>
    <dsp:sp modelId="{C2DD7328-4411-422B-BA78-D0FA99754B3B}">
      <dsp:nvSpPr>
        <dsp:cNvPr id="0" name=""/>
        <dsp:cNvSpPr/>
      </dsp:nvSpPr>
      <dsp:spPr>
        <a:xfrm>
          <a:off x="0" y="3658141"/>
          <a:ext cx="11319643" cy="639450"/>
        </a:xfrm>
        <a:prstGeom prst="rect">
          <a:avLst/>
        </a:prstGeom>
        <a:solidFill>
          <a:schemeClr val="accent2">
            <a:alpha val="90000"/>
            <a:tint val="40000"/>
            <a:hueOff val="0"/>
            <a:satOff val="0"/>
            <a:lumOff val="0"/>
            <a:alphaOff val="0"/>
          </a:schemeClr>
        </a:solidFill>
        <a:ln w="6350" cap="flat" cmpd="sng" algn="ctr">
          <a:solidFill>
            <a:schemeClr val="accent2">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78530" tIns="291592" rIns="878530" bIns="113792" numCol="1" spcCol="1270" anchor="t" anchorCtr="0">
          <a:noAutofit/>
        </a:bodyPr>
        <a:lstStyle/>
        <a:p>
          <a:pPr marL="171450" lvl="1" indent="-171450" algn="l" defTabSz="711200">
            <a:lnSpc>
              <a:spcPct val="90000"/>
            </a:lnSpc>
            <a:spcBef>
              <a:spcPct val="0"/>
            </a:spcBef>
            <a:spcAft>
              <a:spcPct val="15000"/>
            </a:spcAft>
            <a:buChar char="•"/>
          </a:pPr>
          <a:r>
            <a:rPr lang="en-IN" sz="1600" kern="1200" dirty="0">
              <a:solidFill>
                <a:srgbClr val="C00000"/>
              </a:solidFill>
            </a:rPr>
            <a:t>Long Term engagements</a:t>
          </a:r>
        </a:p>
      </dsp:txBody>
      <dsp:txXfrm>
        <a:off x="0" y="3658141"/>
        <a:ext cx="11319643" cy="639450"/>
      </dsp:txXfrm>
    </dsp:sp>
    <dsp:sp modelId="{7816D2FC-0248-4332-901E-FF4F0C5E0653}">
      <dsp:nvSpPr>
        <dsp:cNvPr id="0" name=""/>
        <dsp:cNvSpPr/>
      </dsp:nvSpPr>
      <dsp:spPr>
        <a:xfrm>
          <a:off x="565982" y="3451501"/>
          <a:ext cx="7923750" cy="413280"/>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99499" tIns="0" rIns="299499" bIns="0" numCol="1" spcCol="1270" anchor="ctr" anchorCtr="0">
          <a:noAutofit/>
        </a:bodyPr>
        <a:lstStyle/>
        <a:p>
          <a:pPr marL="0" lvl="0" indent="0" algn="l" defTabSz="889000">
            <a:lnSpc>
              <a:spcPct val="90000"/>
            </a:lnSpc>
            <a:spcBef>
              <a:spcPct val="0"/>
            </a:spcBef>
            <a:spcAft>
              <a:spcPct val="35000"/>
            </a:spcAft>
            <a:buNone/>
          </a:pPr>
          <a:r>
            <a:rPr lang="en-IN" sz="2000" kern="1200" dirty="0">
              <a:solidFill>
                <a:srgbClr val="C00000"/>
              </a:solidFill>
            </a:rPr>
            <a:t>Establish</a:t>
          </a:r>
        </a:p>
      </dsp:txBody>
      <dsp:txXfrm>
        <a:off x="586157" y="3471676"/>
        <a:ext cx="7883400" cy="372930"/>
      </dsp:txXfrm>
    </dsp:sp>
    <dsp:sp modelId="{31D5AD34-B14C-4357-A788-3A1B0F85978E}">
      <dsp:nvSpPr>
        <dsp:cNvPr id="0" name=""/>
        <dsp:cNvSpPr/>
      </dsp:nvSpPr>
      <dsp:spPr>
        <a:xfrm>
          <a:off x="0" y="4579831"/>
          <a:ext cx="11319643" cy="639450"/>
        </a:xfrm>
        <a:prstGeom prst="rect">
          <a:avLst/>
        </a:prstGeom>
        <a:solidFill>
          <a:schemeClr val="accent2">
            <a:alpha val="90000"/>
            <a:tint val="40000"/>
            <a:hueOff val="0"/>
            <a:satOff val="0"/>
            <a:lumOff val="0"/>
            <a:alphaOff val="0"/>
          </a:schemeClr>
        </a:solidFill>
        <a:ln w="6350" cap="flat" cmpd="sng" algn="ctr">
          <a:solidFill>
            <a:schemeClr val="accent2">
              <a:hueOff val="0"/>
              <a:satOff val="0"/>
              <a:lumOff val="0"/>
              <a:alphaOff val="0"/>
            </a:schemeClr>
          </a:solidFill>
          <a:prstDash val="solid"/>
          <a:miter lim="800000"/>
        </a:ln>
        <a:effectLst/>
        <a:scene3d>
          <a:camera prst="orthographicFront"/>
          <a:lightRig rig="flat" dir="t"/>
        </a:scene3d>
        <a:sp3d z="190500" extrusionH="12700" prstMaterial="plastic">
          <a:bevelT w="50800" h="50800"/>
        </a:sp3d>
      </dsp:spPr>
      <dsp:style>
        <a:lnRef idx="1">
          <a:scrgbClr r="0" g="0" b="0"/>
        </a:lnRef>
        <a:fillRef idx="1">
          <a:scrgbClr r="0" g="0" b="0"/>
        </a:fillRef>
        <a:effectRef idx="2">
          <a:scrgbClr r="0" g="0" b="0"/>
        </a:effectRef>
        <a:fontRef idx="minor"/>
      </dsp:style>
      <dsp:txBody>
        <a:bodyPr spcFirstLastPara="0" vert="horz" wrap="square" lIns="878530" tIns="291592" rIns="878530" bIns="113792" numCol="1" spcCol="1270" anchor="t" anchorCtr="0">
          <a:noAutofit/>
        </a:bodyPr>
        <a:lstStyle/>
        <a:p>
          <a:pPr marL="171450" lvl="1" indent="-171450" algn="l" defTabSz="711200">
            <a:lnSpc>
              <a:spcPct val="90000"/>
            </a:lnSpc>
            <a:spcBef>
              <a:spcPct val="0"/>
            </a:spcBef>
            <a:spcAft>
              <a:spcPct val="15000"/>
            </a:spcAft>
            <a:buChar char="•"/>
          </a:pPr>
          <a:r>
            <a:rPr lang="en-IN" sz="1600" kern="1200" dirty="0">
              <a:solidFill>
                <a:srgbClr val="C00000"/>
              </a:solidFill>
            </a:rPr>
            <a:t>Environment which promotes learning between states by sharing best practices and experiences.</a:t>
          </a:r>
        </a:p>
      </dsp:txBody>
      <dsp:txXfrm>
        <a:off x="0" y="4579831"/>
        <a:ext cx="11319643" cy="639450"/>
      </dsp:txXfrm>
    </dsp:sp>
    <dsp:sp modelId="{B7C9DDA6-6EC3-4683-B82D-1E65AA76A33C}">
      <dsp:nvSpPr>
        <dsp:cNvPr id="0" name=""/>
        <dsp:cNvSpPr/>
      </dsp:nvSpPr>
      <dsp:spPr>
        <a:xfrm>
          <a:off x="565982" y="4373191"/>
          <a:ext cx="7923750" cy="413280"/>
        </a:xfrm>
        <a:prstGeom prst="roundRect">
          <a:avLst/>
        </a:prstGeom>
        <a:gradFill rotWithShape="0">
          <a:gsLst>
            <a:gs pos="0">
              <a:schemeClr val="lt1">
                <a:hueOff val="0"/>
                <a:satOff val="0"/>
                <a:lumOff val="0"/>
                <a:alphaOff val="0"/>
                <a:satMod val="103000"/>
                <a:lumMod val="102000"/>
                <a:tint val="94000"/>
              </a:schemeClr>
            </a:gs>
            <a:gs pos="50000">
              <a:schemeClr val="lt1">
                <a:hueOff val="0"/>
                <a:satOff val="0"/>
                <a:lumOff val="0"/>
                <a:alphaOff val="0"/>
                <a:satMod val="110000"/>
                <a:lumMod val="100000"/>
                <a:shade val="100000"/>
              </a:schemeClr>
            </a:gs>
            <a:gs pos="100000">
              <a:schemeClr val="lt1">
                <a:hueOff val="0"/>
                <a:satOff val="0"/>
                <a:lumOff val="0"/>
                <a:alphaOff val="0"/>
                <a:lumMod val="99000"/>
                <a:satMod val="120000"/>
                <a:shade val="78000"/>
              </a:schemeClr>
            </a:gs>
          </a:gsLst>
          <a:lin ang="5400000" scaled="0"/>
        </a:gradFill>
        <a:ln>
          <a:noFill/>
        </a:ln>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299499" tIns="0" rIns="299499" bIns="0" numCol="1" spcCol="1270" anchor="ctr" anchorCtr="0">
          <a:noAutofit/>
        </a:bodyPr>
        <a:lstStyle/>
        <a:p>
          <a:pPr marL="0" lvl="0" indent="0" algn="l" defTabSz="889000">
            <a:lnSpc>
              <a:spcPct val="90000"/>
            </a:lnSpc>
            <a:spcBef>
              <a:spcPct val="0"/>
            </a:spcBef>
            <a:spcAft>
              <a:spcPct val="35000"/>
            </a:spcAft>
            <a:buNone/>
          </a:pPr>
          <a:r>
            <a:rPr lang="en-IN" sz="2000" kern="1200" dirty="0">
              <a:solidFill>
                <a:srgbClr val="C00000"/>
              </a:solidFill>
            </a:rPr>
            <a:t>Create</a:t>
          </a:r>
        </a:p>
      </dsp:txBody>
      <dsp:txXfrm>
        <a:off x="586157" y="4393366"/>
        <a:ext cx="7883400" cy="372930"/>
      </dsp:txXfrm>
    </dsp:sp>
  </dsp:spTree>
</dsp:drawing>
</file>

<file path=ppt/diagrams/layout1.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3170138" cy="481028"/>
          </a:xfrm>
          <a:prstGeom prst="rect">
            <a:avLst/>
          </a:prstGeom>
        </p:spPr>
        <p:txBody>
          <a:bodyPr vert="horz" lIns="91440" tIns="45720" rIns="91440" bIns="45720" rtlCol="0"/>
          <a:lstStyle>
            <a:lvl1pPr algn="l">
              <a:defRPr sz="1200"/>
            </a:lvl1pPr>
          </a:lstStyle>
          <a:p>
            <a:endParaRPr lang="en-IN"/>
          </a:p>
        </p:txBody>
      </p:sp>
      <p:sp>
        <p:nvSpPr>
          <p:cNvPr id="3" name="Date Placeholder 2"/>
          <p:cNvSpPr>
            <a:spLocks noGrp="1"/>
          </p:cNvSpPr>
          <p:nvPr>
            <p:ph type="dt" idx="1"/>
          </p:nvPr>
        </p:nvSpPr>
        <p:spPr>
          <a:xfrm>
            <a:off x="4143427" y="1"/>
            <a:ext cx="3170138" cy="481028"/>
          </a:xfrm>
          <a:prstGeom prst="rect">
            <a:avLst/>
          </a:prstGeom>
        </p:spPr>
        <p:txBody>
          <a:bodyPr vert="horz" lIns="91440" tIns="45720" rIns="91440" bIns="45720" rtlCol="0"/>
          <a:lstStyle>
            <a:lvl1pPr algn="r">
              <a:defRPr sz="1200"/>
            </a:lvl1pPr>
          </a:lstStyle>
          <a:p>
            <a:fld id="{C3BEE75A-4F0B-45F2-92E0-06C67D0E474B}" type="datetimeFigureOut">
              <a:rPr lang="en-IN" smtClean="0"/>
              <a:pPr/>
              <a:t>28-09-2020</a:t>
            </a:fld>
            <a:endParaRPr lang="en-IN"/>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endParaRPr lang="en-IN"/>
          </a:p>
        </p:txBody>
      </p:sp>
      <p:sp>
        <p:nvSpPr>
          <p:cNvPr id="5" name="Notes Placeholder 4"/>
          <p:cNvSpPr>
            <a:spLocks noGrp="1"/>
          </p:cNvSpPr>
          <p:nvPr>
            <p:ph type="body" sz="quarter" idx="3"/>
          </p:nvPr>
        </p:nvSpPr>
        <p:spPr>
          <a:xfrm>
            <a:off x="731194" y="4621146"/>
            <a:ext cx="5852814" cy="3779718"/>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6" name="Footer Placeholder 5"/>
          <p:cNvSpPr>
            <a:spLocks noGrp="1"/>
          </p:cNvSpPr>
          <p:nvPr>
            <p:ph type="ftr" sz="quarter" idx="4"/>
          </p:nvPr>
        </p:nvSpPr>
        <p:spPr>
          <a:xfrm>
            <a:off x="1" y="9120172"/>
            <a:ext cx="3170138" cy="481028"/>
          </a:xfrm>
          <a:prstGeom prst="rect">
            <a:avLst/>
          </a:prstGeom>
        </p:spPr>
        <p:txBody>
          <a:bodyPr vert="horz" lIns="91440" tIns="45720" rIns="91440" bIns="45720" rtlCol="0" anchor="b"/>
          <a:lstStyle>
            <a:lvl1pPr algn="l">
              <a:defRPr sz="1200"/>
            </a:lvl1pPr>
          </a:lstStyle>
          <a:p>
            <a:endParaRPr lang="en-IN"/>
          </a:p>
        </p:txBody>
      </p:sp>
      <p:sp>
        <p:nvSpPr>
          <p:cNvPr id="7" name="Slide Number Placeholder 6"/>
          <p:cNvSpPr>
            <a:spLocks noGrp="1"/>
          </p:cNvSpPr>
          <p:nvPr>
            <p:ph type="sldNum" sz="quarter" idx="5"/>
          </p:nvPr>
        </p:nvSpPr>
        <p:spPr>
          <a:xfrm>
            <a:off x="4143427" y="9120172"/>
            <a:ext cx="3170138" cy="481028"/>
          </a:xfrm>
          <a:prstGeom prst="rect">
            <a:avLst/>
          </a:prstGeom>
        </p:spPr>
        <p:txBody>
          <a:bodyPr vert="horz" lIns="91440" tIns="45720" rIns="91440" bIns="45720" rtlCol="0" anchor="b"/>
          <a:lstStyle>
            <a:lvl1pPr algn="r">
              <a:defRPr sz="1200"/>
            </a:lvl1pPr>
          </a:lstStyle>
          <a:p>
            <a:fld id="{3EE092D4-D289-440F-A959-C34D282CB236}" type="slidenum">
              <a:rPr lang="en-IN" smtClean="0"/>
              <a:pPr/>
              <a:t>‹#›</a:t>
            </a:fld>
            <a:endParaRPr lang="en-IN"/>
          </a:p>
        </p:txBody>
      </p:sp>
    </p:spTree>
    <p:extLst>
      <p:ext uri="{BB962C8B-B14F-4D97-AF65-F5344CB8AC3E}">
        <p14:creationId xmlns:p14="http://schemas.microsoft.com/office/powerpoint/2010/main" val="3827964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p:cNvSpPr>
            <a:spLocks noGrp="1"/>
          </p:cNvSpPr>
          <p:nvPr>
            <p:ph type="dt" sz="half" idx="10"/>
          </p:nvPr>
        </p:nvSpPr>
        <p:spPr/>
        <p:txBody>
          <a:bodyPr/>
          <a:lstStyle/>
          <a:p>
            <a:fld id="{A979536C-55E8-46F5-AD88-821798758F33}" type="datetime1">
              <a:rPr lang="en-IN" smtClean="0"/>
              <a:pPr/>
              <a:t>28-09-2020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E9DC6DB-62BD-4F4D-9034-6564E6CB87D3}" type="slidenum">
              <a:rPr lang="en-IN" smtClean="0"/>
              <a:pPr/>
              <a:t>‹#›</a:t>
            </a:fld>
            <a:endParaRPr lang="en-IN"/>
          </a:p>
        </p:txBody>
      </p:sp>
    </p:spTree>
    <p:extLst>
      <p:ext uri="{BB962C8B-B14F-4D97-AF65-F5344CB8AC3E}">
        <p14:creationId xmlns:p14="http://schemas.microsoft.com/office/powerpoint/2010/main" val="26061582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9F2D9767-2C4C-4072-A772-EE2B88FD0111}" type="datetime1">
              <a:rPr lang="en-IN" smtClean="0"/>
              <a:pPr/>
              <a:t>28-09-2020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E9DC6DB-62BD-4F4D-9034-6564E6CB87D3}" type="slidenum">
              <a:rPr lang="en-IN" smtClean="0"/>
              <a:pPr/>
              <a:t>‹#›</a:t>
            </a:fld>
            <a:endParaRPr lang="en-IN"/>
          </a:p>
        </p:txBody>
      </p:sp>
    </p:spTree>
    <p:extLst>
      <p:ext uri="{BB962C8B-B14F-4D97-AF65-F5344CB8AC3E}">
        <p14:creationId xmlns:p14="http://schemas.microsoft.com/office/powerpoint/2010/main" val="19227394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F40CFBCF-519C-4285-BF30-A92A1F1C572E}" type="datetime1">
              <a:rPr lang="en-IN" smtClean="0"/>
              <a:pPr/>
              <a:t>28-09-2020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E9DC6DB-62BD-4F4D-9034-6564E6CB87D3}" type="slidenum">
              <a:rPr lang="en-IN" smtClean="0"/>
              <a:pPr/>
              <a:t>‹#›</a:t>
            </a:fld>
            <a:endParaRPr lang="en-IN"/>
          </a:p>
        </p:txBody>
      </p:sp>
    </p:spTree>
    <p:extLst>
      <p:ext uri="{BB962C8B-B14F-4D97-AF65-F5344CB8AC3E}">
        <p14:creationId xmlns:p14="http://schemas.microsoft.com/office/powerpoint/2010/main" val="29984476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10"/>
          </p:nvPr>
        </p:nvSpPr>
        <p:spPr/>
        <p:txBody>
          <a:bodyPr/>
          <a:lstStyle/>
          <a:p>
            <a:fld id="{EA3D344F-5567-450D-8FC7-C59E9B446E62}" type="datetime1">
              <a:rPr lang="en-IN" smtClean="0"/>
              <a:pPr/>
              <a:t>28-09-2020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E9DC6DB-62BD-4F4D-9034-6564E6CB87D3}" type="slidenum">
              <a:rPr lang="en-IN" smtClean="0"/>
              <a:pPr/>
              <a:t>‹#›</a:t>
            </a:fld>
            <a:endParaRPr lang="en-IN"/>
          </a:p>
        </p:txBody>
      </p:sp>
    </p:spTree>
    <p:extLst>
      <p:ext uri="{BB962C8B-B14F-4D97-AF65-F5344CB8AC3E}">
        <p14:creationId xmlns:p14="http://schemas.microsoft.com/office/powerpoint/2010/main" val="16344824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E41B22EF-6624-4648-948E-3FFADF971894}" type="datetime1">
              <a:rPr lang="en-IN" smtClean="0"/>
              <a:pPr/>
              <a:t>28-09-2020</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BE9DC6DB-62BD-4F4D-9034-6564E6CB87D3}" type="slidenum">
              <a:rPr lang="en-IN" smtClean="0"/>
              <a:pPr/>
              <a:t>‹#›</a:t>
            </a:fld>
            <a:endParaRPr lang="en-IN"/>
          </a:p>
        </p:txBody>
      </p:sp>
    </p:spTree>
    <p:extLst>
      <p:ext uri="{BB962C8B-B14F-4D97-AF65-F5344CB8AC3E}">
        <p14:creationId xmlns:p14="http://schemas.microsoft.com/office/powerpoint/2010/main" val="9183643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p:txBody>
          <a:bodyPr/>
          <a:lstStyle/>
          <a:p>
            <a:fld id="{F35E8803-A4F2-4AE2-B93B-5A6EF4D0F8F6}" type="datetime1">
              <a:rPr lang="en-IN" smtClean="0"/>
              <a:pPr/>
              <a:t>28-09-2020</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E9DC6DB-62BD-4F4D-9034-6564E6CB87D3}" type="slidenum">
              <a:rPr lang="en-IN" smtClean="0"/>
              <a:pPr/>
              <a:t>‹#›</a:t>
            </a:fld>
            <a:endParaRPr lang="en-IN"/>
          </a:p>
        </p:txBody>
      </p:sp>
    </p:spTree>
    <p:extLst>
      <p:ext uri="{BB962C8B-B14F-4D97-AF65-F5344CB8AC3E}">
        <p14:creationId xmlns:p14="http://schemas.microsoft.com/office/powerpoint/2010/main" val="406287369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p:cNvSpPr>
            <a:spLocks noGrp="1"/>
          </p:cNvSpPr>
          <p:nvPr>
            <p:ph type="dt" sz="half" idx="10"/>
          </p:nvPr>
        </p:nvSpPr>
        <p:spPr/>
        <p:txBody>
          <a:bodyPr/>
          <a:lstStyle/>
          <a:p>
            <a:fld id="{84BFCE4A-9785-4EDA-A132-9F4DFD8CB3B3}" type="datetime1">
              <a:rPr lang="en-IN" smtClean="0"/>
              <a:pPr/>
              <a:t>28-09-2020</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BE9DC6DB-62BD-4F4D-9034-6564E6CB87D3}" type="slidenum">
              <a:rPr lang="en-IN" smtClean="0"/>
              <a:pPr/>
              <a:t>‹#›</a:t>
            </a:fld>
            <a:endParaRPr lang="en-IN"/>
          </a:p>
        </p:txBody>
      </p:sp>
    </p:spTree>
    <p:extLst>
      <p:ext uri="{BB962C8B-B14F-4D97-AF65-F5344CB8AC3E}">
        <p14:creationId xmlns:p14="http://schemas.microsoft.com/office/powerpoint/2010/main" val="41028357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IN"/>
          </a:p>
        </p:txBody>
      </p:sp>
      <p:sp>
        <p:nvSpPr>
          <p:cNvPr id="3" name="Date Placeholder 2"/>
          <p:cNvSpPr>
            <a:spLocks noGrp="1"/>
          </p:cNvSpPr>
          <p:nvPr>
            <p:ph type="dt" sz="half" idx="10"/>
          </p:nvPr>
        </p:nvSpPr>
        <p:spPr/>
        <p:txBody>
          <a:bodyPr/>
          <a:lstStyle/>
          <a:p>
            <a:fld id="{DC4F0006-271B-4A46-B541-E47BD29B7418}" type="datetime1">
              <a:rPr lang="en-IN" smtClean="0"/>
              <a:pPr/>
              <a:t>28-09-2020</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BE9DC6DB-62BD-4F4D-9034-6564E6CB87D3}" type="slidenum">
              <a:rPr lang="en-IN" smtClean="0"/>
              <a:pPr/>
              <a:t>‹#›</a:t>
            </a:fld>
            <a:endParaRPr lang="en-IN"/>
          </a:p>
        </p:txBody>
      </p:sp>
    </p:spTree>
    <p:extLst>
      <p:ext uri="{BB962C8B-B14F-4D97-AF65-F5344CB8AC3E}">
        <p14:creationId xmlns:p14="http://schemas.microsoft.com/office/powerpoint/2010/main" val="5822116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81540C2-4C30-4499-817A-316220F5D6B8}" type="datetime1">
              <a:rPr lang="en-IN" smtClean="0"/>
              <a:pPr/>
              <a:t>28-09-2020</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BE9DC6DB-62BD-4F4D-9034-6564E6CB87D3}" type="slidenum">
              <a:rPr lang="en-IN" smtClean="0"/>
              <a:pPr/>
              <a:t>‹#›</a:t>
            </a:fld>
            <a:endParaRPr lang="en-IN"/>
          </a:p>
        </p:txBody>
      </p:sp>
    </p:spTree>
    <p:extLst>
      <p:ext uri="{BB962C8B-B14F-4D97-AF65-F5344CB8AC3E}">
        <p14:creationId xmlns:p14="http://schemas.microsoft.com/office/powerpoint/2010/main" val="30981397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614C613E-2102-4AEE-9ABA-BA9A7BE85376}" type="datetime1">
              <a:rPr lang="en-IN" smtClean="0"/>
              <a:pPr/>
              <a:t>28-09-2020</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E9DC6DB-62BD-4F4D-9034-6564E6CB87D3}" type="slidenum">
              <a:rPr lang="en-IN" smtClean="0"/>
              <a:pPr/>
              <a:t>‹#›</a:t>
            </a:fld>
            <a:endParaRPr lang="en-IN"/>
          </a:p>
        </p:txBody>
      </p:sp>
    </p:spTree>
    <p:extLst>
      <p:ext uri="{BB962C8B-B14F-4D97-AF65-F5344CB8AC3E}">
        <p14:creationId xmlns:p14="http://schemas.microsoft.com/office/powerpoint/2010/main" val="817734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95B5BEDB-E510-4F1E-ACA9-417396CA35B6}" type="datetime1">
              <a:rPr lang="en-IN" smtClean="0"/>
              <a:pPr/>
              <a:t>28-09-2020</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BE9DC6DB-62BD-4F4D-9034-6564E6CB87D3}" type="slidenum">
              <a:rPr lang="en-IN" smtClean="0"/>
              <a:pPr/>
              <a:t>‹#›</a:t>
            </a:fld>
            <a:endParaRPr lang="en-IN"/>
          </a:p>
        </p:txBody>
      </p:sp>
    </p:spTree>
    <p:extLst>
      <p:ext uri="{BB962C8B-B14F-4D97-AF65-F5344CB8AC3E}">
        <p14:creationId xmlns:p14="http://schemas.microsoft.com/office/powerpoint/2010/main" val="25356465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103E847-96A0-48C4-A334-B7946AB73677}" type="datetime1">
              <a:rPr lang="en-IN" smtClean="0"/>
              <a:pPr/>
              <a:t>28-09-2020</a:t>
            </a:fld>
            <a:endParaRPr lang="en-I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9DC6DB-62BD-4F4D-9034-6564E6CB87D3}" type="slidenum">
              <a:rPr lang="en-IN" smtClean="0"/>
              <a:pPr/>
              <a:t>‹#›</a:t>
            </a:fld>
            <a:endParaRPr lang="en-IN"/>
          </a:p>
        </p:txBody>
      </p:sp>
    </p:spTree>
    <p:extLst>
      <p:ext uri="{BB962C8B-B14F-4D97-AF65-F5344CB8AC3E}">
        <p14:creationId xmlns:p14="http://schemas.microsoft.com/office/powerpoint/2010/main" val="8062909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image" Target="../media/image5.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12.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4.jpeg"/></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1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2.jpeg"/></Relationships>
</file>

<file path=ppt/slides/_rels/slide1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4.jpeg"/></Relationships>
</file>

<file path=ppt/slides/_rels/slide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28.jpeg"/></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24.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4.jpeg"/></Relationships>
</file>

<file path=ppt/slides/_rels/slide25.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6.jpeg"/></Relationships>
</file>

<file path=ppt/slides/_rels/slide26.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8.jpeg"/></Relationships>
</file>

<file path=ppt/slides/_rels/slide2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40.jpeg"/></Relationships>
</file>

<file path=ppt/slides/_rels/slide28.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45.png"/></Relationships>
</file>

<file path=ppt/slides/_rels/slide31.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47.jpeg"/></Relationships>
</file>

<file path=ppt/slides/_rels/slide3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49.jpeg"/></Relationships>
</file>

<file path=ppt/slides/_rels/slide33.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51.jpeg"/></Relationships>
</file>

<file path=ppt/slides/_rels/slide34.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54.png"/></Relationships>
</file>

<file path=ppt/slides/_rels/slide36.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56.jpeg"/></Relationships>
</file>

<file path=ppt/slides/_rels/slide37.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58.jpeg"/></Relationships>
</file>

<file path=ppt/slides/_rels/slide3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3.jpeg"/></Relationships>
</file>

<file path=ppt/slides/_rels/slide4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5.jpeg"/></Relationships>
</file>

<file path=ppt/slides/_rels/slide43.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7.jpeg"/></Relationships>
</file>

<file path=ppt/slides/_rels/slide44.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9.png"/></Relationships>
</file>

<file path=ppt/slides/_rels/slide45.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71.png"/></Relationships>
</file>

<file path=ppt/slides/_rels/slide46.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74.jpeg"/></Relationships>
</file>

<file path=ppt/slides/_rels/slide48.xml.rels><?xml version="1.0" encoding="UTF-8" standalone="yes"?>
<Relationships xmlns="http://schemas.openxmlformats.org/package/2006/relationships"><Relationship Id="rId3" Type="http://schemas.openxmlformats.org/officeDocument/2006/relationships/image" Target="../media/image75.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76.jpeg"/></Relationships>
</file>

<file path=ppt/slides/_rels/slide49.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78.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80.jpeg"/></Relationships>
</file>

<file path=ppt/slides/_rels/slide52.xml.rels><?xml version="1.0" encoding="UTF-8" standalone="yes"?>
<Relationships xmlns="http://schemas.openxmlformats.org/package/2006/relationships"><Relationship Id="rId3" Type="http://schemas.openxmlformats.org/officeDocument/2006/relationships/image" Target="../media/image81.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82.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83.jpeg"/></Relationships>
</file>

<file path=ppt/slides/_rels/slide54.xml.rels><?xml version="1.0" encoding="UTF-8" standalone="yes"?>
<Relationships xmlns="http://schemas.openxmlformats.org/package/2006/relationships"><Relationship Id="rId3" Type="http://schemas.openxmlformats.org/officeDocument/2006/relationships/image" Target="../media/image84.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85.jpeg"/></Relationships>
</file>

<file path=ppt/slides/_rels/slide55.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87.jpeg"/></Relationships>
</file>

<file path=ppt/slides/_rels/slide56.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89.jpeg"/></Relationships>
</file>

<file path=ppt/slides/_rels/slide57.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3" Type="http://schemas.openxmlformats.org/officeDocument/2006/relationships/image" Target="../media/image92.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95.jpeg"/></Relationships>
</file>

<file path=ppt/slides/_rels/slide62.xml.rels><?xml version="1.0" encoding="UTF-8" standalone="yes"?>
<Relationships xmlns="http://schemas.openxmlformats.org/package/2006/relationships"><Relationship Id="rId3" Type="http://schemas.openxmlformats.org/officeDocument/2006/relationships/image" Target="../media/image96.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97.jpeg"/></Relationships>
</file>

<file path=ppt/slides/_rels/slide63.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hyperlink" Target="https://en.wikipedia.org/wiki/Litti_(cuisine)" TargetMode="External"/><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00.jpeg"/></Relationships>
</file>

<file path=ppt/slides/_rels/slide66.xml.rels><?xml version="1.0" encoding="UTF-8" standalone="yes"?>
<Relationships xmlns="http://schemas.openxmlformats.org/package/2006/relationships"><Relationship Id="rId3" Type="http://schemas.openxmlformats.org/officeDocument/2006/relationships/image" Target="../media/image101.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02.jpeg"/></Relationships>
</file>

<file path=ppt/slides/_rels/slide67.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104.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105.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07.jpeg"/></Relationships>
</file>

<file path=ppt/slides/_rels/slide71.xml.rels><?xml version="1.0" encoding="UTF-8" standalone="yes"?>
<Relationships xmlns="http://schemas.openxmlformats.org/package/2006/relationships"><Relationship Id="rId3" Type="http://schemas.openxmlformats.org/officeDocument/2006/relationships/image" Target="../media/image108.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109.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3" Type="http://schemas.openxmlformats.org/officeDocument/2006/relationships/image" Target="../media/image111.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112.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13.jpeg"/></Relationships>
</file>

<file path=ppt/slides/_rels/slide79.xml.rels><?xml version="1.0" encoding="UTF-8" standalone="yes"?>
<Relationships xmlns="http://schemas.openxmlformats.org/package/2006/relationships"><Relationship Id="rId3" Type="http://schemas.openxmlformats.org/officeDocument/2006/relationships/image" Target="../media/image114.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15.jpeg"/></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9.jpeg"/><Relationship Id="rId4" Type="http://schemas.openxmlformats.org/officeDocument/2006/relationships/image" Target="../media/image8.jpeg"/></Relationships>
</file>

<file path=ppt/slides/_rels/slide80.xml.rels><?xml version="1.0" encoding="UTF-8" standalone="yes"?>
<Relationships xmlns="http://schemas.openxmlformats.org/package/2006/relationships"><Relationship Id="rId3" Type="http://schemas.openxmlformats.org/officeDocument/2006/relationships/image" Target="../media/image116.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3" Type="http://schemas.openxmlformats.org/officeDocument/2006/relationships/image" Target="../media/image117.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18.jpeg"/></Relationships>
</file>

<file path=ppt/slides/_rels/slide82.xml.rels><?xml version="1.0" encoding="UTF-8" standalone="yes"?>
<Relationships xmlns="http://schemas.openxmlformats.org/package/2006/relationships"><Relationship Id="rId3" Type="http://schemas.openxmlformats.org/officeDocument/2006/relationships/image" Target="../media/image119.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120.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21.jpeg"/></Relationships>
</file>

<file path=ppt/slides/_rels/slide84.xml.rels><?xml version="1.0" encoding="UTF-8" standalone="yes"?>
<Relationships xmlns="http://schemas.openxmlformats.org/package/2006/relationships"><Relationship Id="rId3" Type="http://schemas.openxmlformats.org/officeDocument/2006/relationships/image" Target="../media/image122.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23.jpeg"/></Relationships>
</file>

<file path=ppt/slides/_rels/slide85.xml.rels><?xml version="1.0" encoding="UTF-8" standalone="yes"?>
<Relationships xmlns="http://schemas.openxmlformats.org/package/2006/relationships"><Relationship Id="rId3" Type="http://schemas.openxmlformats.org/officeDocument/2006/relationships/image" Target="../media/image124.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25.jpeg"/></Relationships>
</file>

<file path=ppt/slides/_rels/slide86.xml.rels><?xml version="1.0" encoding="UTF-8" standalone="yes"?>
<Relationships xmlns="http://schemas.openxmlformats.org/package/2006/relationships"><Relationship Id="rId3" Type="http://schemas.openxmlformats.org/officeDocument/2006/relationships/image" Target="../media/image126.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127.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image" Target="../media/image128.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29.jpeg"/></Relationships>
</file>

<file path=ppt/slides/_rels/slide89.xml.rels><?xml version="1.0" encoding="UTF-8" standalone="yes"?>
<Relationships xmlns="http://schemas.openxmlformats.org/package/2006/relationships"><Relationship Id="rId3" Type="http://schemas.openxmlformats.org/officeDocument/2006/relationships/image" Target="../media/image130.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31.jpeg"/></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1.xml.rels><?xml version="1.0" encoding="UTF-8" standalone="yes"?>
<Relationships xmlns="http://schemas.openxmlformats.org/package/2006/relationships"><Relationship Id="rId3" Type="http://schemas.openxmlformats.org/officeDocument/2006/relationships/image" Target="../media/image133.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3" Type="http://schemas.openxmlformats.org/officeDocument/2006/relationships/image" Target="../media/image134.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3.xml.rels><?xml version="1.0" encoding="UTF-8" standalone="yes"?>
<Relationships xmlns="http://schemas.openxmlformats.org/package/2006/relationships"><Relationship Id="rId3" Type="http://schemas.openxmlformats.org/officeDocument/2006/relationships/image" Target="../media/image135.jpe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136.jpeg"/></Relationships>
</file>

<file path=ppt/slides/_rels/slide94.xml.rels><?xml version="1.0" encoding="UTF-8" standalone="yes"?>
<Relationships xmlns="http://schemas.openxmlformats.org/package/2006/relationships"><Relationship Id="rId3" Type="http://schemas.openxmlformats.org/officeDocument/2006/relationships/image" Target="../media/image137.jpe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3" Type="http://schemas.openxmlformats.org/officeDocument/2006/relationships/image" Target="../media/image138.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41.jpeg"/><Relationship Id="rId5" Type="http://schemas.openxmlformats.org/officeDocument/2006/relationships/image" Target="../media/image140.jpeg"/><Relationship Id="rId4" Type="http://schemas.openxmlformats.org/officeDocument/2006/relationships/image" Target="../media/image139.jpeg"/></Relationships>
</file>

<file path=ppt/slides/_rels/slide97.xml.rels><?xml version="1.0" encoding="UTF-8" standalone="yes"?>
<Relationships xmlns="http://schemas.openxmlformats.org/package/2006/relationships"><Relationship Id="rId3" Type="http://schemas.openxmlformats.org/officeDocument/2006/relationships/image" Target="../media/image142.jpeg"/><Relationship Id="rId2"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image" Target="../media/image145.jpeg"/><Relationship Id="rId5" Type="http://schemas.openxmlformats.org/officeDocument/2006/relationships/image" Target="../media/image144.jpeg"/><Relationship Id="rId4" Type="http://schemas.openxmlformats.org/officeDocument/2006/relationships/image" Target="../media/image143.jpeg"/></Relationships>
</file>

<file path=ppt/slides/_rels/slide98.xml.rels><?xml version="1.0" encoding="UTF-8" standalone="yes"?>
<Relationships xmlns="http://schemas.openxmlformats.org/package/2006/relationships"><Relationship Id="rId3" Type="http://schemas.openxmlformats.org/officeDocument/2006/relationships/image" Target="../media/image146.png"/><Relationship Id="rId2"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image" Target="../media/image5.png"/><Relationship Id="rId5" Type="http://schemas.openxmlformats.org/officeDocument/2006/relationships/image" Target="../media/image147.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3" name="Picture 12"/>
          <p:cNvPicPr>
            <a:picLocks noChangeAspect="1"/>
          </p:cNvPicPr>
          <p:nvPr/>
        </p:nvPicPr>
        <p:blipFill>
          <a:blip r:embed="rId2" cstate="print">
            <a:duotone>
              <a:schemeClr val="accent6">
                <a:shade val="45000"/>
                <a:satMod val="135000"/>
              </a:schemeClr>
              <a:prstClr val="white"/>
            </a:duotone>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tretch>
            <a:fillRect/>
          </a:stretch>
        </p:blipFill>
        <p:spPr>
          <a:xfrm>
            <a:off x="967962" y="538744"/>
            <a:ext cx="10208850" cy="6622942"/>
          </a:xfrm>
          <a:prstGeom prst="rect">
            <a:avLst/>
          </a:prstGeom>
        </p:spPr>
      </p:pic>
      <p:pic>
        <p:nvPicPr>
          <p:cNvPr id="4" name="Picture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0"/>
            <a:ext cx="2995448" cy="1266050"/>
          </a:xfrm>
          <a:prstGeom prst="rect">
            <a:avLst/>
          </a:prstGeom>
          <a:effectLst>
            <a:softEdge rad="0"/>
          </a:effectLst>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625744" y="0"/>
            <a:ext cx="1566255" cy="1481959"/>
          </a:xfrm>
          <a:prstGeom prst="rect">
            <a:avLst/>
          </a:prstGeom>
        </p:spPr>
      </p:pic>
      <p:pic>
        <p:nvPicPr>
          <p:cNvPr id="19" name="Picture 1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6"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pic>
        <p:nvPicPr>
          <p:cNvPr id="1026" name="Picture 2" descr="C:\Users\user\Desktop\55.png"/>
          <p:cNvPicPr>
            <a:picLocks noChangeAspect="1" noChangeArrowheads="1"/>
          </p:cNvPicPr>
          <p:nvPr/>
        </p:nvPicPr>
        <p:blipFill>
          <a:blip r:embed="rId7">
            <a:lum bright="-10000" contrast="40000"/>
          </a:blip>
          <a:srcRect/>
          <a:stretch>
            <a:fillRect/>
          </a:stretch>
        </p:blipFill>
        <p:spPr bwMode="auto">
          <a:xfrm>
            <a:off x="4853867" y="0"/>
            <a:ext cx="3024214" cy="959124"/>
          </a:xfrm>
          <a:prstGeom prst="rect">
            <a:avLst/>
          </a:prstGeom>
          <a:noFill/>
        </p:spPr>
      </p:pic>
      <p:sp>
        <p:nvSpPr>
          <p:cNvPr id="15" name="Rectangle 14"/>
          <p:cNvSpPr/>
          <p:nvPr/>
        </p:nvSpPr>
        <p:spPr>
          <a:xfrm>
            <a:off x="409903" y="1755221"/>
            <a:ext cx="11424745" cy="277473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dirty="0">
                <a:solidFill>
                  <a:srgbClr val="C00000"/>
                </a:solidFill>
                <a:latin typeface="Impact" pitchFamily="34" charset="0"/>
              </a:rPr>
              <a:t>EK BHARAT SHRESTHA BHARAT INITIATIVE</a:t>
            </a:r>
          </a:p>
          <a:p>
            <a:pPr algn="ctr"/>
            <a:endParaRPr lang="en-US" sz="4000" dirty="0">
              <a:solidFill>
                <a:srgbClr val="C00000"/>
              </a:solidFill>
              <a:latin typeface="Impact" pitchFamily="34" charset="0"/>
            </a:endParaRPr>
          </a:p>
          <a:p>
            <a:pPr algn="ctr"/>
            <a:r>
              <a:rPr lang="en-US" sz="4000" dirty="0">
                <a:solidFill>
                  <a:srgbClr val="C00000"/>
                </a:solidFill>
                <a:latin typeface="Impact" pitchFamily="34" charset="0"/>
              </a:rPr>
              <a:t>Topic: History, People &amp; Historical Places (Tourism)</a:t>
            </a:r>
          </a:p>
          <a:p>
            <a:pPr algn="ctr"/>
            <a:endParaRPr lang="en-US" sz="4000" dirty="0">
              <a:solidFill>
                <a:srgbClr val="C00000"/>
              </a:solidFill>
              <a:latin typeface="Impact" pitchFamily="34" charset="0"/>
            </a:endParaRPr>
          </a:p>
          <a:p>
            <a:pPr algn="ctr"/>
            <a:r>
              <a:rPr lang="en-US" sz="4000" dirty="0">
                <a:solidFill>
                  <a:srgbClr val="C00000"/>
                </a:solidFill>
                <a:latin typeface="Impact" pitchFamily="34" charset="0"/>
              </a:rPr>
              <a:t>An Inter State Youth Exchange Program between Jharkhand &amp; Goa</a:t>
            </a:r>
          </a:p>
        </p:txBody>
      </p:sp>
      <p:sp>
        <p:nvSpPr>
          <p:cNvPr id="16" name="Rectangle 15"/>
          <p:cNvSpPr/>
          <p:nvPr/>
        </p:nvSpPr>
        <p:spPr>
          <a:xfrm>
            <a:off x="977462" y="5013434"/>
            <a:ext cx="10373710" cy="133481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a:solidFill>
                  <a:srgbClr val="C00000"/>
                </a:solidFill>
                <a:latin typeface="Impact" pitchFamily="34" charset="0"/>
              </a:rPr>
              <a:t>Presented by NYKS Jharkhand</a:t>
            </a:r>
          </a:p>
        </p:txBody>
      </p:sp>
      <p:sp>
        <p:nvSpPr>
          <p:cNvPr id="2" name="Slide Number Placeholder 1">
            <a:extLst>
              <a:ext uri="{FF2B5EF4-FFF2-40B4-BE49-F238E27FC236}">
                <a16:creationId xmlns:a16="http://schemas.microsoft.com/office/drawing/2014/main" id="{2F2F2052-76C9-4858-A940-542DED22DA6D}"/>
              </a:ext>
            </a:extLst>
          </p:cNvPr>
          <p:cNvSpPr>
            <a:spLocks noGrp="1"/>
          </p:cNvSpPr>
          <p:nvPr>
            <p:ph type="sldNum" sz="quarter" idx="12"/>
          </p:nvPr>
        </p:nvSpPr>
        <p:spPr/>
        <p:txBody>
          <a:bodyPr/>
          <a:lstStyle/>
          <a:p>
            <a:fld id="{BE9DC6DB-62BD-4F4D-9034-6564E6CB87D3}" type="slidenum">
              <a:rPr lang="en-IN" smtClean="0"/>
              <a:pPr/>
              <a:t>1</a:t>
            </a:fld>
            <a:endParaRPr lang="en-IN"/>
          </a:p>
        </p:txBody>
      </p:sp>
    </p:spTree>
    <p:extLst>
      <p:ext uri="{BB962C8B-B14F-4D97-AF65-F5344CB8AC3E}">
        <p14:creationId xmlns:p14="http://schemas.microsoft.com/office/powerpoint/2010/main" val="1133404153"/>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603416"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sz="2000" b="1" dirty="0">
                <a:solidFill>
                  <a:srgbClr val="C00000"/>
                </a:solidFill>
                <a:latin typeface="Bookman Old Style" pitchFamily="18" charset="0"/>
              </a:rPr>
              <a:t>Customs &amp; Tradition of Jharkhand</a:t>
            </a:r>
          </a:p>
          <a:p>
            <a:pPr>
              <a:buFont typeface="Wingdings" pitchFamily="2" charset="2"/>
              <a:buChar char="§"/>
            </a:pPr>
            <a:r>
              <a:rPr lang="en-IN" sz="2000" dirty="0">
                <a:solidFill>
                  <a:srgbClr val="C00000"/>
                </a:solidFill>
                <a:latin typeface="Bookman Old Style" pitchFamily="18" charset="0"/>
              </a:rPr>
              <a:t>According to the custom of the people of Jharkhand the ancestors are worshipped as guardian spirit to the whole community. </a:t>
            </a:r>
          </a:p>
          <a:p>
            <a:pPr>
              <a:buFont typeface="Wingdings" pitchFamily="2" charset="2"/>
              <a:buChar char="§"/>
            </a:pPr>
            <a:r>
              <a:rPr lang="en-IN" sz="2000" dirty="0">
                <a:solidFill>
                  <a:srgbClr val="C00000"/>
                </a:solidFill>
                <a:latin typeface="Bookman Old Style" pitchFamily="18" charset="0"/>
              </a:rPr>
              <a:t>They follow the practice of placing the  bones of the deceased after cremation under the </a:t>
            </a:r>
            <a:r>
              <a:rPr lang="en-IN" sz="2000" dirty="0" err="1">
                <a:solidFill>
                  <a:srgbClr val="C00000"/>
                </a:solidFill>
                <a:latin typeface="Bookman Old Style" pitchFamily="18" charset="0"/>
              </a:rPr>
              <a:t>sasandri</a:t>
            </a:r>
            <a:r>
              <a:rPr lang="en-IN" sz="2000" dirty="0">
                <a:solidFill>
                  <a:srgbClr val="C00000"/>
                </a:solidFill>
                <a:latin typeface="Bookman Old Style" pitchFamily="18" charset="0"/>
              </a:rPr>
              <a:t>, </a:t>
            </a:r>
            <a:r>
              <a:rPr lang="en-IN" sz="2000" dirty="0" err="1">
                <a:solidFill>
                  <a:srgbClr val="C00000"/>
                </a:solidFill>
                <a:latin typeface="Bookman Old Style" pitchFamily="18" charset="0"/>
              </a:rPr>
              <a:t>ususally</a:t>
            </a:r>
            <a:r>
              <a:rPr lang="en-IN" sz="2000" dirty="0">
                <a:solidFill>
                  <a:srgbClr val="C00000"/>
                </a:solidFill>
                <a:latin typeface="Bookman Old Style" pitchFamily="18" charset="0"/>
              </a:rPr>
              <a:t> put in earthen pot &amp; kept there from the time of the burial. Till the time of </a:t>
            </a:r>
            <a:r>
              <a:rPr lang="en-IN" sz="2000" dirty="0" err="1">
                <a:solidFill>
                  <a:srgbClr val="C00000"/>
                </a:solidFill>
                <a:latin typeface="Bookman Old Style" pitchFamily="18" charset="0"/>
              </a:rPr>
              <a:t>jangtopa</a:t>
            </a:r>
            <a:r>
              <a:rPr lang="en-IN" sz="2000" dirty="0">
                <a:solidFill>
                  <a:srgbClr val="C00000"/>
                </a:solidFill>
                <a:latin typeface="Bookman Old Style" pitchFamily="18" charset="0"/>
              </a:rPr>
              <a:t> ceremony. Thus once in a year the family members will have to visit to these burial stones to pay homage.</a:t>
            </a:r>
          </a:p>
          <a:p>
            <a:pPr>
              <a:buFont typeface="Wingdings" pitchFamily="2" charset="2"/>
              <a:buChar char="§"/>
            </a:pPr>
            <a:r>
              <a:rPr lang="en-IN" sz="2000" dirty="0">
                <a:solidFill>
                  <a:srgbClr val="C00000"/>
                </a:solidFill>
                <a:latin typeface="Bookman Old Style" pitchFamily="18" charset="0"/>
              </a:rPr>
              <a:t>Marriage (endogenous) is normal among the members of </a:t>
            </a:r>
            <a:r>
              <a:rPr lang="en-IN" sz="2000" dirty="0" err="1">
                <a:solidFill>
                  <a:srgbClr val="C00000"/>
                </a:solidFill>
                <a:latin typeface="Bookman Old Style" pitchFamily="18" charset="0"/>
              </a:rPr>
              <a:t>santhal</a:t>
            </a:r>
            <a:r>
              <a:rPr lang="en-IN" sz="2000" dirty="0">
                <a:solidFill>
                  <a:srgbClr val="C00000"/>
                </a:solidFill>
                <a:latin typeface="Bookman Old Style" pitchFamily="18" charset="0"/>
              </a:rPr>
              <a:t>, ho, </a:t>
            </a:r>
            <a:r>
              <a:rPr lang="en-IN" sz="2000" dirty="0" err="1">
                <a:solidFill>
                  <a:srgbClr val="C00000"/>
                </a:solidFill>
                <a:latin typeface="Bookman Old Style" pitchFamily="18" charset="0"/>
              </a:rPr>
              <a:t>kharia</a:t>
            </a:r>
            <a:r>
              <a:rPr lang="en-IN" sz="2000" dirty="0">
                <a:solidFill>
                  <a:srgbClr val="C00000"/>
                </a:solidFill>
                <a:latin typeface="Bookman Old Style" pitchFamily="18" charset="0"/>
              </a:rPr>
              <a:t>, </a:t>
            </a:r>
            <a:r>
              <a:rPr lang="en-IN" sz="2000" dirty="0" err="1">
                <a:solidFill>
                  <a:srgbClr val="C00000"/>
                </a:solidFill>
                <a:latin typeface="Bookman Old Style" pitchFamily="18" charset="0"/>
              </a:rPr>
              <a:t>oraon</a:t>
            </a:r>
            <a:r>
              <a:rPr lang="en-IN" sz="2000" dirty="0">
                <a:solidFill>
                  <a:srgbClr val="C00000"/>
                </a:solidFill>
                <a:latin typeface="Bookman Old Style" pitchFamily="18" charset="0"/>
              </a:rPr>
              <a:t>, community. When this is not followed, they are badly punished by the community chief.</a:t>
            </a:r>
          </a:p>
          <a:p>
            <a:pPr>
              <a:buFont typeface="Wingdings" pitchFamily="2" charset="2"/>
              <a:buChar char="§"/>
            </a:pPr>
            <a:r>
              <a:rPr lang="en-IN" sz="2000" dirty="0">
                <a:solidFill>
                  <a:srgbClr val="C00000"/>
                </a:solidFill>
                <a:latin typeface="Bookman Old Style" pitchFamily="18" charset="0"/>
              </a:rPr>
              <a:t>Most of the men of the tribal community of tribal group follow similar dress code which is distinct in appearance. Which is a single piece of cloth known as </a:t>
            </a:r>
            <a:r>
              <a:rPr lang="en-IN" sz="2000" dirty="0" err="1">
                <a:solidFill>
                  <a:srgbClr val="C00000"/>
                </a:solidFill>
                <a:latin typeface="Bookman Old Style" pitchFamily="18" charset="0"/>
              </a:rPr>
              <a:t>Bhagwan</a:t>
            </a:r>
            <a:r>
              <a:rPr lang="en-IN" sz="2000" dirty="0">
                <a:solidFill>
                  <a:srgbClr val="C00000"/>
                </a:solidFill>
                <a:latin typeface="Bookman Old Style" pitchFamily="18" charset="0"/>
              </a:rPr>
              <a:t> where as the non tribal generally opt for </a:t>
            </a:r>
            <a:r>
              <a:rPr lang="en-IN" sz="2000" dirty="0" err="1">
                <a:solidFill>
                  <a:srgbClr val="C00000"/>
                </a:solidFill>
                <a:latin typeface="Bookman Old Style" pitchFamily="18" charset="0"/>
              </a:rPr>
              <a:t>kurta</a:t>
            </a:r>
            <a:r>
              <a:rPr lang="en-IN" sz="2000" dirty="0">
                <a:solidFill>
                  <a:srgbClr val="C00000"/>
                </a:solidFill>
                <a:latin typeface="Bookman Old Style" pitchFamily="18" charset="0"/>
              </a:rPr>
              <a:t> &amp; </a:t>
            </a:r>
            <a:r>
              <a:rPr lang="en-IN" sz="2000" dirty="0" err="1">
                <a:solidFill>
                  <a:srgbClr val="C00000"/>
                </a:solidFill>
                <a:latin typeface="Bookman Old Style" pitchFamily="18" charset="0"/>
              </a:rPr>
              <a:t>payjamas</a:t>
            </a:r>
            <a:r>
              <a:rPr lang="en-IN" sz="2000" dirty="0">
                <a:solidFill>
                  <a:srgbClr val="C00000"/>
                </a:solidFill>
                <a:latin typeface="Bookman Old Style" pitchFamily="18" charset="0"/>
              </a:rPr>
              <a:t>. The tribal women wear </a:t>
            </a:r>
            <a:r>
              <a:rPr lang="en-IN" sz="2000" dirty="0" err="1">
                <a:solidFill>
                  <a:srgbClr val="C00000"/>
                </a:solidFill>
                <a:latin typeface="Bookman Old Style" pitchFamily="18" charset="0"/>
              </a:rPr>
              <a:t>panchi</a:t>
            </a:r>
            <a:r>
              <a:rPr lang="en-IN" sz="2000" dirty="0">
                <a:solidFill>
                  <a:srgbClr val="C00000"/>
                </a:solidFill>
                <a:latin typeface="Bookman Old Style" pitchFamily="18" charset="0"/>
              </a:rPr>
              <a:t> &amp; </a:t>
            </a:r>
            <a:r>
              <a:rPr lang="en-IN" sz="2000" dirty="0" err="1">
                <a:solidFill>
                  <a:srgbClr val="C00000"/>
                </a:solidFill>
                <a:latin typeface="Bookman Old Style" pitchFamily="18" charset="0"/>
              </a:rPr>
              <a:t>parhan</a:t>
            </a:r>
            <a:r>
              <a:rPr lang="en-IN" sz="2000" dirty="0">
                <a:solidFill>
                  <a:srgbClr val="C00000"/>
                </a:solidFill>
                <a:latin typeface="Bookman Old Style" pitchFamily="18" charset="0"/>
              </a:rPr>
              <a:t>. </a:t>
            </a:r>
            <a:r>
              <a:rPr lang="en-IN" sz="2000" dirty="0" err="1">
                <a:solidFill>
                  <a:srgbClr val="C00000"/>
                </a:solidFill>
                <a:latin typeface="Bookman Old Style" pitchFamily="18" charset="0"/>
              </a:rPr>
              <a:t>Tussar</a:t>
            </a:r>
            <a:r>
              <a:rPr lang="en-IN" sz="2000" dirty="0">
                <a:solidFill>
                  <a:srgbClr val="C00000"/>
                </a:solidFill>
                <a:latin typeface="Bookman Old Style" pitchFamily="18" charset="0"/>
              </a:rPr>
              <a:t> silk </a:t>
            </a:r>
            <a:r>
              <a:rPr lang="en-IN" sz="2000" dirty="0" err="1">
                <a:solidFill>
                  <a:srgbClr val="C00000"/>
                </a:solidFill>
                <a:latin typeface="Bookman Old Style" pitchFamily="18" charset="0"/>
              </a:rPr>
              <a:t>sarees</a:t>
            </a:r>
            <a:r>
              <a:rPr lang="en-IN" sz="2000" dirty="0">
                <a:solidFill>
                  <a:srgbClr val="C00000"/>
                </a:solidFill>
                <a:latin typeface="Bookman Old Style" pitchFamily="18" charset="0"/>
              </a:rPr>
              <a:t> are manufactured in Jharkhand which are vibrant in colour &amp; traditional patterns depicting tribal dance.</a:t>
            </a:r>
          </a:p>
          <a:p>
            <a:pPr>
              <a:buFont typeface="Wingdings" pitchFamily="2" charset="2"/>
              <a:buChar char="§"/>
            </a:pPr>
            <a:r>
              <a:rPr lang="en-IN" sz="2000" dirty="0">
                <a:solidFill>
                  <a:srgbClr val="C00000"/>
                </a:solidFill>
                <a:latin typeface="Bookman Old Style" pitchFamily="18" charset="0"/>
              </a:rPr>
              <a:t>The women adore with gold &amp; silver ornaments. The major type of jewellery they wear are neck pieces, earrings, ornaments worn on the wrists. </a:t>
            </a: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sp>
        <p:nvSpPr>
          <p:cNvPr id="2" name="Slide Number Placeholder 1">
            <a:extLst>
              <a:ext uri="{FF2B5EF4-FFF2-40B4-BE49-F238E27FC236}">
                <a16:creationId xmlns:a16="http://schemas.microsoft.com/office/drawing/2014/main" id="{A6248E54-C088-4B76-90FA-01F068536CA9}"/>
              </a:ext>
            </a:extLst>
          </p:cNvPr>
          <p:cNvSpPr>
            <a:spLocks noGrp="1"/>
          </p:cNvSpPr>
          <p:nvPr>
            <p:ph type="sldNum" sz="quarter" idx="12"/>
          </p:nvPr>
        </p:nvSpPr>
        <p:spPr/>
        <p:txBody>
          <a:bodyPr/>
          <a:lstStyle/>
          <a:p>
            <a:fld id="{BE9DC6DB-62BD-4F4D-9034-6564E6CB87D3}" type="slidenum">
              <a:rPr lang="en-IN" smtClean="0"/>
              <a:pPr/>
              <a:t>10</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4="http://schemas.microsoft.com/office/powerpoint/2010/main" Requires="p14">
      <p:transition spd="slow" p14:dur="2250">
        <p:comb/>
      </p:transition>
    </mc:Choice>
    <mc:Fallback>
      <p:transition spd="slow">
        <p:comb/>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4035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2066" name="Picture 18" descr="C:\Users\user\Desktop\ornaments\1.jpg"/>
          <p:cNvPicPr>
            <a:picLocks noChangeAspect="1" noChangeArrowheads="1"/>
          </p:cNvPicPr>
          <p:nvPr/>
        </p:nvPicPr>
        <p:blipFill>
          <a:blip r:embed="rId3"/>
          <a:srcRect/>
          <a:stretch>
            <a:fillRect/>
          </a:stretch>
        </p:blipFill>
        <p:spPr bwMode="auto">
          <a:xfrm>
            <a:off x="525518" y="1545021"/>
            <a:ext cx="3205655" cy="427420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2067" name="Picture 19" descr="C:\Users\user\Desktop\ornaments\2.jpg"/>
          <p:cNvPicPr>
            <a:picLocks noChangeAspect="1" noChangeArrowheads="1"/>
          </p:cNvPicPr>
          <p:nvPr/>
        </p:nvPicPr>
        <p:blipFill>
          <a:blip r:embed="rId4"/>
          <a:srcRect/>
          <a:stretch>
            <a:fillRect/>
          </a:stretch>
        </p:blipFill>
        <p:spPr bwMode="auto">
          <a:xfrm>
            <a:off x="4118739" y="1508234"/>
            <a:ext cx="3401411" cy="4535214"/>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2068" name="Picture 20" descr="C:\Users\user\Desktop\ornaments\3.jpg"/>
          <p:cNvPicPr>
            <a:picLocks noChangeAspect="1" noChangeArrowheads="1"/>
          </p:cNvPicPr>
          <p:nvPr/>
        </p:nvPicPr>
        <p:blipFill>
          <a:blip r:embed="rId5"/>
          <a:srcRect/>
          <a:stretch>
            <a:fillRect/>
          </a:stretch>
        </p:blipFill>
        <p:spPr bwMode="auto">
          <a:xfrm>
            <a:off x="7997056" y="1488089"/>
            <a:ext cx="3432286" cy="4576382"/>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15" name="TextBox 14"/>
          <p:cNvSpPr txBox="1"/>
          <p:nvPr/>
        </p:nvSpPr>
        <p:spPr>
          <a:xfrm>
            <a:off x="525517" y="924910"/>
            <a:ext cx="4373313" cy="646331"/>
          </a:xfrm>
          <a:prstGeom prst="rect">
            <a:avLst/>
          </a:prstGeom>
          <a:noFill/>
        </p:spPr>
        <p:txBody>
          <a:bodyPr wrap="none" rtlCol="0">
            <a:spAutoFit/>
          </a:bodyPr>
          <a:lstStyle/>
          <a:p>
            <a:r>
              <a:rPr lang="en-IN" b="1" dirty="0">
                <a:solidFill>
                  <a:srgbClr val="C00000"/>
                </a:solidFill>
                <a:latin typeface="Bookman Old Style" pitchFamily="18" charset="0"/>
              </a:rPr>
              <a:t>Customs &amp; Tradition of Jharkhand</a:t>
            </a:r>
          </a:p>
          <a:p>
            <a:endParaRPr lang="en-US" dirty="0">
              <a:solidFill>
                <a:srgbClr val="C00000"/>
              </a:solidFill>
            </a:endParaRPr>
          </a:p>
        </p:txBody>
      </p:sp>
      <p:sp>
        <p:nvSpPr>
          <p:cNvPr id="2" name="Slide Number Placeholder 1">
            <a:extLst>
              <a:ext uri="{FF2B5EF4-FFF2-40B4-BE49-F238E27FC236}">
                <a16:creationId xmlns:a16="http://schemas.microsoft.com/office/drawing/2014/main" id="{C54E9DEA-1195-4EC7-9AF5-91B37FCC42FB}"/>
              </a:ext>
            </a:extLst>
          </p:cNvPr>
          <p:cNvSpPr>
            <a:spLocks noGrp="1"/>
          </p:cNvSpPr>
          <p:nvPr>
            <p:ph type="sldNum" sz="quarter" idx="12"/>
          </p:nvPr>
        </p:nvSpPr>
        <p:spPr/>
        <p:txBody>
          <a:bodyPr/>
          <a:lstStyle/>
          <a:p>
            <a:fld id="{BE9DC6DB-62BD-4F4D-9034-6564E6CB87D3}" type="slidenum">
              <a:rPr lang="en-IN" smtClean="0"/>
              <a:pPr/>
              <a:t>11</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4="http://schemas.microsoft.com/office/powerpoint/2010/main" Requires="p14">
      <p:transition spd="slow" p14:dur="2250">
        <p:comb/>
      </p:transition>
    </mc:Choice>
    <mc:Fallback>
      <p:transition spd="slow">
        <p:comb/>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393211"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4373313" cy="646331"/>
          </a:xfrm>
          <a:prstGeom prst="rect">
            <a:avLst/>
          </a:prstGeom>
          <a:noFill/>
        </p:spPr>
        <p:txBody>
          <a:bodyPr wrap="none" rtlCol="0">
            <a:spAutoFit/>
          </a:bodyPr>
          <a:lstStyle/>
          <a:p>
            <a:r>
              <a:rPr lang="en-IN" b="1" dirty="0">
                <a:solidFill>
                  <a:srgbClr val="C00000"/>
                </a:solidFill>
                <a:latin typeface="Bookman Old Style" pitchFamily="18" charset="0"/>
              </a:rPr>
              <a:t>Customs &amp; Tradition of Jharkhand</a:t>
            </a:r>
          </a:p>
          <a:p>
            <a:endParaRPr lang="en-US" dirty="0">
              <a:solidFill>
                <a:srgbClr val="C00000"/>
              </a:solidFill>
            </a:endParaRPr>
          </a:p>
        </p:txBody>
      </p:sp>
      <p:pic>
        <p:nvPicPr>
          <p:cNvPr id="67586" name="Picture 2" descr="C:\Users\user\Desktop\ornaments\6.jpg"/>
          <p:cNvPicPr>
            <a:picLocks noChangeAspect="1" noChangeArrowheads="1"/>
          </p:cNvPicPr>
          <p:nvPr/>
        </p:nvPicPr>
        <p:blipFill>
          <a:blip r:embed="rId3"/>
          <a:srcRect/>
          <a:stretch>
            <a:fillRect/>
          </a:stretch>
        </p:blipFill>
        <p:spPr bwMode="auto">
          <a:xfrm>
            <a:off x="8000490" y="1245476"/>
            <a:ext cx="3172663" cy="4766441"/>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67587" name="Picture 3" descr="C:\Users\user\Desktop\ornaments\4.jpg"/>
          <p:cNvPicPr>
            <a:picLocks noChangeAspect="1" noChangeArrowheads="1"/>
          </p:cNvPicPr>
          <p:nvPr/>
        </p:nvPicPr>
        <p:blipFill>
          <a:blip r:embed="rId4"/>
          <a:srcRect/>
          <a:stretch>
            <a:fillRect/>
          </a:stretch>
        </p:blipFill>
        <p:spPr bwMode="auto">
          <a:xfrm>
            <a:off x="4060496" y="2236733"/>
            <a:ext cx="3576145" cy="2682109"/>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67588" name="Picture 4" descr="C:\Users\user\Desktop\ornaments\5.jpg"/>
          <p:cNvPicPr>
            <a:picLocks noChangeAspect="1" noChangeArrowheads="1"/>
          </p:cNvPicPr>
          <p:nvPr/>
        </p:nvPicPr>
        <p:blipFill>
          <a:blip r:embed="rId5"/>
          <a:srcRect/>
          <a:stretch>
            <a:fillRect/>
          </a:stretch>
        </p:blipFill>
        <p:spPr bwMode="auto">
          <a:xfrm>
            <a:off x="641131" y="1474078"/>
            <a:ext cx="3226676" cy="4302234"/>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3242FD8E-52CE-446E-ABA7-BCA2E675DD64}"/>
              </a:ext>
            </a:extLst>
          </p:cNvPr>
          <p:cNvSpPr>
            <a:spLocks noGrp="1"/>
          </p:cNvSpPr>
          <p:nvPr>
            <p:ph type="sldNum" sz="quarter" idx="12"/>
          </p:nvPr>
        </p:nvSpPr>
        <p:spPr/>
        <p:txBody>
          <a:bodyPr/>
          <a:lstStyle/>
          <a:p>
            <a:fld id="{BE9DC6DB-62BD-4F4D-9034-6564E6CB87D3}" type="slidenum">
              <a:rPr lang="en-IN" smtClean="0"/>
              <a:pPr/>
              <a:t>12</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4="http://schemas.microsoft.com/office/powerpoint/2010/main" Requires="p14">
      <p:transition spd="slow" p14:dur="2250">
        <p:comb/>
      </p:transition>
    </mc:Choice>
    <mc:Fallback>
      <p:transition spd="slow">
        <p:comb/>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603417"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4373313" cy="646331"/>
          </a:xfrm>
          <a:prstGeom prst="rect">
            <a:avLst/>
          </a:prstGeom>
          <a:noFill/>
        </p:spPr>
        <p:txBody>
          <a:bodyPr wrap="none" rtlCol="0">
            <a:spAutoFit/>
          </a:bodyPr>
          <a:lstStyle/>
          <a:p>
            <a:r>
              <a:rPr lang="en-IN" b="1" dirty="0">
                <a:solidFill>
                  <a:srgbClr val="C00000"/>
                </a:solidFill>
                <a:latin typeface="Bookman Old Style" pitchFamily="18" charset="0"/>
              </a:rPr>
              <a:t>Customs &amp; Tradition of Jharkhand</a:t>
            </a:r>
          </a:p>
          <a:p>
            <a:endParaRPr lang="en-US" dirty="0">
              <a:solidFill>
                <a:srgbClr val="C00000"/>
              </a:solidFill>
            </a:endParaRPr>
          </a:p>
        </p:txBody>
      </p:sp>
      <p:pic>
        <p:nvPicPr>
          <p:cNvPr id="68611" name="Picture 3" descr="C:\Users\user\Desktop\ornaments\7.jpg"/>
          <p:cNvPicPr>
            <a:picLocks noChangeAspect="1" noChangeArrowheads="1"/>
          </p:cNvPicPr>
          <p:nvPr/>
        </p:nvPicPr>
        <p:blipFill>
          <a:blip r:embed="rId3"/>
          <a:srcRect/>
          <a:stretch>
            <a:fillRect/>
          </a:stretch>
        </p:blipFill>
        <p:spPr bwMode="auto">
          <a:xfrm>
            <a:off x="651640" y="1270930"/>
            <a:ext cx="10815146" cy="510004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B588463A-EDC8-4C2E-83E0-B36091D794F6}"/>
              </a:ext>
            </a:extLst>
          </p:cNvPr>
          <p:cNvSpPr>
            <a:spLocks noGrp="1"/>
          </p:cNvSpPr>
          <p:nvPr>
            <p:ph type="sldNum" sz="quarter" idx="12"/>
          </p:nvPr>
        </p:nvSpPr>
        <p:spPr/>
        <p:txBody>
          <a:bodyPr/>
          <a:lstStyle/>
          <a:p>
            <a:fld id="{BE9DC6DB-62BD-4F4D-9034-6564E6CB87D3}" type="slidenum">
              <a:rPr lang="en-IN" smtClean="0"/>
              <a:pPr/>
              <a:t>13</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4="http://schemas.microsoft.com/office/powerpoint/2010/main" Requires="p14">
      <p:transition spd="slow" p14:dur="2250">
        <p:comb/>
      </p:transition>
    </mc:Choice>
    <mc:Fallback>
      <p:transition spd="slow">
        <p:comb/>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603416"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4373313" cy="646331"/>
          </a:xfrm>
          <a:prstGeom prst="rect">
            <a:avLst/>
          </a:prstGeom>
          <a:noFill/>
        </p:spPr>
        <p:txBody>
          <a:bodyPr wrap="none" rtlCol="0">
            <a:spAutoFit/>
          </a:bodyPr>
          <a:lstStyle/>
          <a:p>
            <a:r>
              <a:rPr lang="en-IN" b="1" dirty="0">
                <a:solidFill>
                  <a:srgbClr val="C00000"/>
                </a:solidFill>
                <a:latin typeface="Bookman Old Style" pitchFamily="18" charset="0"/>
              </a:rPr>
              <a:t>Customs &amp; Tradition of Jharkhand</a:t>
            </a:r>
          </a:p>
          <a:p>
            <a:endParaRPr lang="en-US" dirty="0">
              <a:solidFill>
                <a:srgbClr val="C00000"/>
              </a:solidFill>
            </a:endParaRPr>
          </a:p>
        </p:txBody>
      </p:sp>
      <p:pic>
        <p:nvPicPr>
          <p:cNvPr id="69634" name="Picture 2" descr="C:\Users\user\Desktop\ornaments\10.jpg"/>
          <p:cNvPicPr>
            <a:picLocks noChangeAspect="1" noChangeArrowheads="1"/>
          </p:cNvPicPr>
          <p:nvPr/>
        </p:nvPicPr>
        <p:blipFill>
          <a:blip r:embed="rId3"/>
          <a:srcRect/>
          <a:stretch>
            <a:fillRect/>
          </a:stretch>
        </p:blipFill>
        <p:spPr bwMode="auto">
          <a:xfrm>
            <a:off x="7178566" y="1135117"/>
            <a:ext cx="3464742" cy="520524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69635" name="Picture 3" descr="C:\Users\user\Desktop\ornaments\8.jpg"/>
          <p:cNvPicPr>
            <a:picLocks noChangeAspect="1" noChangeArrowheads="1"/>
          </p:cNvPicPr>
          <p:nvPr/>
        </p:nvPicPr>
        <p:blipFill>
          <a:blip r:embed="rId4"/>
          <a:srcRect/>
          <a:stretch>
            <a:fillRect/>
          </a:stretch>
        </p:blipFill>
        <p:spPr bwMode="auto">
          <a:xfrm>
            <a:off x="1303283" y="1322009"/>
            <a:ext cx="3216165" cy="4831798"/>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F65E238C-766A-4392-98BB-C34A07FAACB7}"/>
              </a:ext>
            </a:extLst>
          </p:cNvPr>
          <p:cNvSpPr>
            <a:spLocks noGrp="1"/>
          </p:cNvSpPr>
          <p:nvPr>
            <p:ph type="sldNum" sz="quarter" idx="12"/>
          </p:nvPr>
        </p:nvSpPr>
        <p:spPr/>
        <p:txBody>
          <a:bodyPr/>
          <a:lstStyle/>
          <a:p>
            <a:fld id="{BE9DC6DB-62BD-4F4D-9034-6564E6CB87D3}" type="slidenum">
              <a:rPr lang="en-IN" smtClean="0"/>
              <a:pPr/>
              <a:t>14</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4="http://schemas.microsoft.com/office/powerpoint/2010/main" Requires="p14">
      <p:transition spd="slow" p14:dur="2250">
        <p:comb/>
      </p:transition>
    </mc:Choice>
    <mc:Fallback>
      <p:transition spd="slow">
        <p:comb/>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603416"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4373313" cy="646331"/>
          </a:xfrm>
          <a:prstGeom prst="rect">
            <a:avLst/>
          </a:prstGeom>
          <a:noFill/>
        </p:spPr>
        <p:txBody>
          <a:bodyPr wrap="none" rtlCol="0">
            <a:spAutoFit/>
          </a:bodyPr>
          <a:lstStyle/>
          <a:p>
            <a:r>
              <a:rPr lang="en-IN" b="1" dirty="0">
                <a:solidFill>
                  <a:srgbClr val="C00000"/>
                </a:solidFill>
                <a:latin typeface="Bookman Old Style" pitchFamily="18" charset="0"/>
              </a:rPr>
              <a:t>Customs &amp; Tradition of Jharkhand</a:t>
            </a:r>
          </a:p>
          <a:p>
            <a:endParaRPr lang="en-US" dirty="0">
              <a:solidFill>
                <a:srgbClr val="C00000"/>
              </a:solidFill>
            </a:endParaRPr>
          </a:p>
        </p:txBody>
      </p:sp>
      <p:pic>
        <p:nvPicPr>
          <p:cNvPr id="70658" name="Picture 2" descr="C:\Users\user\Desktop\ornaments\11.jpg"/>
          <p:cNvPicPr>
            <a:picLocks noChangeAspect="1" noChangeArrowheads="1"/>
          </p:cNvPicPr>
          <p:nvPr/>
        </p:nvPicPr>
        <p:blipFill>
          <a:blip r:embed="rId3"/>
          <a:srcRect l="26779" r="26294"/>
          <a:stretch>
            <a:fillRect/>
          </a:stretch>
        </p:blipFill>
        <p:spPr bwMode="auto">
          <a:xfrm>
            <a:off x="1082565" y="1397876"/>
            <a:ext cx="5139558" cy="4981904"/>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0B6BEDE8-5BD7-455C-AD6C-F2B8D4345C17}"/>
              </a:ext>
            </a:extLst>
          </p:cNvPr>
          <p:cNvSpPr>
            <a:spLocks noGrp="1"/>
          </p:cNvSpPr>
          <p:nvPr>
            <p:ph type="sldNum" sz="quarter" idx="12"/>
          </p:nvPr>
        </p:nvSpPr>
        <p:spPr/>
        <p:txBody>
          <a:bodyPr/>
          <a:lstStyle/>
          <a:p>
            <a:fld id="{BE9DC6DB-62BD-4F4D-9034-6564E6CB87D3}" type="slidenum">
              <a:rPr lang="en-IN" smtClean="0"/>
              <a:pPr/>
              <a:t>15</a:t>
            </a:fld>
            <a:endParaRPr lang="en-IN"/>
          </a:p>
        </p:txBody>
      </p:sp>
      <p:sp>
        <p:nvSpPr>
          <p:cNvPr id="81922" name="AutoShape 2" descr="blob:https://web.whatsapp.com/256a7ed8-03f9-413c-bed1-27959c7e560c"/>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1924" name="AutoShape 4" descr="blob:https://web.whatsapp.com/256a7ed8-03f9-413c-bed1-27959c7e560c"/>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81925" name="Picture 5" descr="C:\Users\user\Desktop\index.jpg"/>
          <p:cNvPicPr>
            <a:picLocks noChangeAspect="1" noChangeArrowheads="1"/>
          </p:cNvPicPr>
          <p:nvPr/>
        </p:nvPicPr>
        <p:blipFill>
          <a:blip r:embed="rId4"/>
          <a:srcRect/>
          <a:stretch>
            <a:fillRect/>
          </a:stretch>
        </p:blipFill>
        <p:spPr bwMode="auto">
          <a:xfrm>
            <a:off x="6852745" y="1397443"/>
            <a:ext cx="3972910" cy="4940295"/>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687494"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11" name="Rectangle 10"/>
          <p:cNvSpPr/>
          <p:nvPr/>
        </p:nvSpPr>
        <p:spPr>
          <a:xfrm>
            <a:off x="241745" y="914405"/>
            <a:ext cx="11098924" cy="5255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857250" lvl="1" indent="-400050" algn="just">
              <a:buFont typeface="Wingdings" pitchFamily="2" charset="2"/>
              <a:buChar char="Ø"/>
            </a:pPr>
            <a:r>
              <a:rPr lang="en-US" sz="2000" b="1" dirty="0">
                <a:solidFill>
                  <a:srgbClr val="C00000"/>
                </a:solidFill>
                <a:latin typeface="Bookman Old Style" pitchFamily="18" charset="0"/>
              </a:rPr>
              <a:t>Socio Economic Growth: </a:t>
            </a:r>
            <a:r>
              <a:rPr lang="en-US" sz="2000" dirty="0">
                <a:solidFill>
                  <a:srgbClr val="C00000"/>
                </a:solidFill>
                <a:latin typeface="Bookman Old Style" pitchFamily="18" charset="0"/>
              </a:rPr>
              <a:t>Jharkhand is one of the leading state in terms of economic growth. The Gross State Domestic Product (GSDP) in 2019-20 is 7.19%. Per capita income of Jharkhand is Rs. 76019/-. The GDP of Jharkhand in 2019-20 is 329726 </a:t>
            </a:r>
            <a:r>
              <a:rPr lang="en-US" sz="2000" dirty="0" err="1">
                <a:solidFill>
                  <a:srgbClr val="C00000"/>
                </a:solidFill>
                <a:latin typeface="Bookman Old Style" pitchFamily="18" charset="0"/>
              </a:rPr>
              <a:t>crores</a:t>
            </a:r>
            <a:r>
              <a:rPr lang="en-US" sz="2000" dirty="0">
                <a:solidFill>
                  <a:srgbClr val="C00000"/>
                </a:solidFill>
                <a:latin typeface="Bookman Old Style" pitchFamily="18" charset="0"/>
              </a:rPr>
              <a:t>. Jharkhand is rich in mineral resources such as coal (27.3% of India’s resource), iron ore (26% of India’s resource), copper (18.5% of India’s resource). It has around 40 % of the country’s mineral wealth. Jharkhand is the only state to produce cooking coal, uranium &amp; pyrite. It is also the leading producer of coal, mica, </a:t>
            </a:r>
            <a:r>
              <a:rPr lang="en-US" sz="2000" dirty="0" err="1">
                <a:solidFill>
                  <a:srgbClr val="C00000"/>
                </a:solidFill>
                <a:latin typeface="Bookman Old Style" pitchFamily="18" charset="0"/>
              </a:rPr>
              <a:t>kyanite</a:t>
            </a:r>
            <a:r>
              <a:rPr lang="en-US" sz="2000" dirty="0">
                <a:solidFill>
                  <a:srgbClr val="C00000"/>
                </a:solidFill>
                <a:latin typeface="Bookman Old Style" pitchFamily="18" charset="0"/>
              </a:rPr>
              <a:t> &amp; copper. 80% of its population depends on agriculture which is the main source of income of its people. Along with paddy, </a:t>
            </a:r>
            <a:r>
              <a:rPr lang="en-US" sz="2000" dirty="0" err="1">
                <a:solidFill>
                  <a:srgbClr val="C00000"/>
                </a:solidFill>
                <a:latin typeface="Bookman Old Style" pitchFamily="18" charset="0"/>
              </a:rPr>
              <a:t>maiz</a:t>
            </a:r>
            <a:r>
              <a:rPr lang="en-US" sz="2000" dirty="0">
                <a:solidFill>
                  <a:srgbClr val="C00000"/>
                </a:solidFill>
                <a:latin typeface="Bookman Old Style" pitchFamily="18" charset="0"/>
              </a:rPr>
              <a:t>, wheat, vegetables, pulses &amp; oil seeds are cultivated. The state has good potential for tourism as it has great culture &amp; religious values. </a:t>
            </a:r>
            <a:endParaRPr lang="en-US" dirty="0">
              <a:solidFill>
                <a:srgbClr val="C00000"/>
              </a:solidFill>
              <a:latin typeface="Bookman Old Style" pitchFamily="18" charset="0"/>
            </a:endParaRPr>
          </a:p>
          <a:p>
            <a:pPr marL="857250" lvl="1" indent="-400050" algn="just"/>
            <a:endParaRPr lang="en-US" dirty="0">
              <a:solidFill>
                <a:srgbClr val="C00000"/>
              </a:solidFill>
              <a:latin typeface="Bookman Old Style" pitchFamily="18" charset="0"/>
            </a:endParaRPr>
          </a:p>
          <a:p>
            <a:pPr marL="857250" lvl="1" indent="-400050" algn="just">
              <a:buFont typeface="Wingdings" pitchFamily="2" charset="2"/>
              <a:buChar char="Ø"/>
            </a:pPr>
            <a:r>
              <a:rPr lang="en-US" sz="2000" b="1" dirty="0">
                <a:solidFill>
                  <a:srgbClr val="C00000"/>
                </a:solidFill>
                <a:latin typeface="Bookman Old Style" pitchFamily="18" charset="0"/>
              </a:rPr>
              <a:t>Infrastructure</a:t>
            </a:r>
            <a:r>
              <a:rPr lang="en-US" sz="2000" dirty="0">
                <a:solidFill>
                  <a:srgbClr val="C00000"/>
                </a:solidFill>
                <a:latin typeface="Bookman Old Style" pitchFamily="18" charset="0"/>
              </a:rPr>
              <a:t>: There has been significant improvement in roads &amp; connectivity across the state. It has extensive &amp; well developed railways &amp; roads system providing link to mining industries. With 4311km length of roads in the state, major cities are well connected by rail also. Ranchi is well connected by air. Major towns like </a:t>
            </a:r>
            <a:r>
              <a:rPr lang="en-US" sz="2000" dirty="0" err="1">
                <a:solidFill>
                  <a:srgbClr val="C00000"/>
                </a:solidFill>
                <a:latin typeface="Bookman Old Style" pitchFamily="18" charset="0"/>
              </a:rPr>
              <a:t>Dhanbad</a:t>
            </a:r>
            <a:r>
              <a:rPr lang="en-US" sz="2000" dirty="0">
                <a:solidFill>
                  <a:srgbClr val="C00000"/>
                </a:solidFill>
                <a:latin typeface="Bookman Old Style" pitchFamily="18" charset="0"/>
              </a:rPr>
              <a:t>, </a:t>
            </a:r>
            <a:r>
              <a:rPr lang="en-US" sz="2000" dirty="0" err="1">
                <a:solidFill>
                  <a:srgbClr val="C00000"/>
                </a:solidFill>
                <a:latin typeface="Bookman Old Style" pitchFamily="18" charset="0"/>
              </a:rPr>
              <a:t>Bokaro</a:t>
            </a:r>
            <a:r>
              <a:rPr lang="en-US" sz="2000" dirty="0">
                <a:solidFill>
                  <a:srgbClr val="C00000"/>
                </a:solidFill>
                <a:latin typeface="Bookman Old Style" pitchFamily="18" charset="0"/>
              </a:rPr>
              <a:t>, </a:t>
            </a:r>
            <a:r>
              <a:rPr lang="en-US" sz="2000" dirty="0" err="1">
                <a:solidFill>
                  <a:srgbClr val="C00000"/>
                </a:solidFill>
                <a:latin typeface="Bookman Old Style" pitchFamily="18" charset="0"/>
              </a:rPr>
              <a:t>Giridih</a:t>
            </a:r>
            <a:r>
              <a:rPr lang="en-US" sz="2000" dirty="0">
                <a:solidFill>
                  <a:srgbClr val="C00000"/>
                </a:solidFill>
                <a:latin typeface="Bookman Old Style" pitchFamily="18" charset="0"/>
              </a:rPr>
              <a:t>, </a:t>
            </a:r>
            <a:r>
              <a:rPr lang="en-US" sz="2000" dirty="0" err="1">
                <a:solidFill>
                  <a:srgbClr val="C00000"/>
                </a:solidFill>
                <a:latin typeface="Bookman Old Style" pitchFamily="18" charset="0"/>
              </a:rPr>
              <a:t>Dumka</a:t>
            </a:r>
            <a:r>
              <a:rPr lang="en-US" sz="2000" dirty="0">
                <a:solidFill>
                  <a:srgbClr val="C00000"/>
                </a:solidFill>
                <a:latin typeface="Bookman Old Style" pitchFamily="18" charset="0"/>
              </a:rPr>
              <a:t>, </a:t>
            </a:r>
            <a:r>
              <a:rPr lang="en-US" sz="2000" dirty="0" err="1">
                <a:solidFill>
                  <a:srgbClr val="C00000"/>
                </a:solidFill>
                <a:latin typeface="Bookman Old Style" pitchFamily="18" charset="0"/>
              </a:rPr>
              <a:t>Deoghar</a:t>
            </a:r>
            <a:r>
              <a:rPr lang="en-US" sz="2000" dirty="0">
                <a:solidFill>
                  <a:srgbClr val="C00000"/>
                </a:solidFill>
                <a:latin typeface="Bookman Old Style" pitchFamily="18" charset="0"/>
              </a:rPr>
              <a:t>, </a:t>
            </a:r>
            <a:r>
              <a:rPr lang="en-US" sz="2000" dirty="0" err="1">
                <a:solidFill>
                  <a:srgbClr val="C00000"/>
                </a:solidFill>
                <a:latin typeface="Bookman Old Style" pitchFamily="18" charset="0"/>
              </a:rPr>
              <a:t>Hazaribagh</a:t>
            </a:r>
            <a:r>
              <a:rPr lang="en-US" sz="2000" dirty="0">
                <a:solidFill>
                  <a:srgbClr val="C00000"/>
                </a:solidFill>
                <a:latin typeface="Bookman Old Style" pitchFamily="18" charset="0"/>
              </a:rPr>
              <a:t> &amp; </a:t>
            </a:r>
            <a:r>
              <a:rPr lang="en-US" sz="2000" dirty="0" err="1">
                <a:solidFill>
                  <a:srgbClr val="C00000"/>
                </a:solidFill>
                <a:latin typeface="Bookman Old Style" pitchFamily="18" charset="0"/>
              </a:rPr>
              <a:t>Daltonganj</a:t>
            </a:r>
            <a:r>
              <a:rPr lang="en-US" sz="2000" dirty="0">
                <a:solidFill>
                  <a:srgbClr val="C00000"/>
                </a:solidFill>
                <a:latin typeface="Bookman Old Style" pitchFamily="18" charset="0"/>
              </a:rPr>
              <a:t> also have airstrips which will strengthen &amp; improved in near future.</a:t>
            </a:r>
          </a:p>
          <a:p>
            <a:pPr marL="857250" lvl="1" indent="-400050" algn="just">
              <a:buFont typeface="Wingdings" pitchFamily="2" charset="2"/>
              <a:buChar char="Ø"/>
            </a:pPr>
            <a:endParaRPr lang="en-US" dirty="0">
              <a:solidFill>
                <a:srgbClr val="C00000"/>
              </a:solidFill>
              <a:latin typeface="Bookman Old Style" pitchFamily="18" charset="0"/>
            </a:endParaRP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0BDA13DE-BEAA-44C8-944F-697E7416C787}"/>
              </a:ext>
            </a:extLst>
          </p:cNvPr>
          <p:cNvSpPr>
            <a:spLocks noGrp="1"/>
          </p:cNvSpPr>
          <p:nvPr>
            <p:ph type="sldNum" sz="quarter" idx="12"/>
          </p:nvPr>
        </p:nvSpPr>
        <p:spPr/>
        <p:txBody>
          <a:bodyPr/>
          <a:lstStyle/>
          <a:p>
            <a:fld id="{BE9DC6DB-62BD-4F4D-9034-6564E6CB87D3}" type="slidenum">
              <a:rPr lang="en-IN" smtClean="0"/>
              <a:pPr/>
              <a:t>16</a:t>
            </a:fld>
            <a:endParaRPr lang="en-IN"/>
          </a:p>
        </p:txBody>
      </p:sp>
    </p:spTree>
    <p:extLst>
      <p:ext uri="{BB962C8B-B14F-4D97-AF65-F5344CB8AC3E}">
        <p14:creationId xmlns:p14="http://schemas.microsoft.com/office/powerpoint/2010/main" val="49920064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361681"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11" name="Rectangle 10"/>
          <p:cNvSpPr/>
          <p:nvPr/>
        </p:nvSpPr>
        <p:spPr>
          <a:xfrm>
            <a:off x="241745" y="914405"/>
            <a:ext cx="11098924" cy="5255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857250" lvl="1" indent="-400050" algn="just">
              <a:buFont typeface="Wingdings" pitchFamily="2" charset="2"/>
              <a:buChar char="Ø"/>
            </a:pPr>
            <a:r>
              <a:rPr lang="en-US" b="1" dirty="0">
                <a:solidFill>
                  <a:srgbClr val="C00000"/>
                </a:solidFill>
                <a:latin typeface="Bookman Old Style" pitchFamily="18" charset="0"/>
              </a:rPr>
              <a:t>Education: </a:t>
            </a:r>
            <a:r>
              <a:rPr lang="en-US" dirty="0">
                <a:solidFill>
                  <a:srgbClr val="C00000"/>
                </a:solidFill>
                <a:latin typeface="Bookman Old Style" pitchFamily="18" charset="0"/>
              </a:rPr>
              <a:t>Education has been a primary focus of Jharkhand. The literacy rate of Jharkhand is 67.63% as per 2011 census. Ranchi is called as educational hub, its literacy rate is highest among other districts (77.1%). There are notable universities like Ranchi university (1960), </a:t>
            </a:r>
            <a:r>
              <a:rPr lang="en-US" dirty="0" err="1">
                <a:solidFill>
                  <a:srgbClr val="C00000"/>
                </a:solidFill>
                <a:latin typeface="Bookman Old Style" pitchFamily="18" charset="0"/>
              </a:rPr>
              <a:t>Birsa</a:t>
            </a:r>
            <a:r>
              <a:rPr lang="en-US" dirty="0">
                <a:solidFill>
                  <a:srgbClr val="C00000"/>
                </a:solidFill>
                <a:latin typeface="Bookman Old Style" pitchFamily="18" charset="0"/>
              </a:rPr>
              <a:t> Agricultural University (1981), </a:t>
            </a:r>
            <a:r>
              <a:rPr lang="en-US" dirty="0" err="1">
                <a:solidFill>
                  <a:srgbClr val="C00000"/>
                </a:solidFill>
                <a:latin typeface="Bookman Old Style" pitchFamily="18" charset="0"/>
              </a:rPr>
              <a:t>Sidho</a:t>
            </a:r>
            <a:r>
              <a:rPr lang="en-US" dirty="0">
                <a:solidFill>
                  <a:srgbClr val="C00000"/>
                </a:solidFill>
                <a:latin typeface="Bookman Old Style" pitchFamily="18" charset="0"/>
              </a:rPr>
              <a:t> </a:t>
            </a:r>
            <a:r>
              <a:rPr lang="en-US" dirty="0" err="1">
                <a:solidFill>
                  <a:srgbClr val="C00000"/>
                </a:solidFill>
                <a:latin typeface="Bookman Old Style" pitchFamily="18" charset="0"/>
              </a:rPr>
              <a:t>Kanho</a:t>
            </a:r>
            <a:r>
              <a:rPr lang="en-US" dirty="0">
                <a:solidFill>
                  <a:srgbClr val="C00000"/>
                </a:solidFill>
                <a:latin typeface="Bookman Old Style" pitchFamily="18" charset="0"/>
              </a:rPr>
              <a:t> </a:t>
            </a:r>
            <a:r>
              <a:rPr lang="en-US" dirty="0" err="1">
                <a:solidFill>
                  <a:srgbClr val="C00000"/>
                </a:solidFill>
                <a:latin typeface="Bookman Old Style" pitchFamily="18" charset="0"/>
              </a:rPr>
              <a:t>Murmu</a:t>
            </a:r>
            <a:r>
              <a:rPr lang="en-US" dirty="0">
                <a:solidFill>
                  <a:srgbClr val="C00000"/>
                </a:solidFill>
                <a:latin typeface="Bookman Old Style" pitchFamily="18" charset="0"/>
              </a:rPr>
              <a:t> University (1992), </a:t>
            </a:r>
            <a:r>
              <a:rPr lang="en-US" dirty="0" err="1">
                <a:solidFill>
                  <a:srgbClr val="C00000"/>
                </a:solidFill>
                <a:latin typeface="Bookman Old Style" pitchFamily="18" charset="0"/>
              </a:rPr>
              <a:t>Vinova</a:t>
            </a:r>
            <a:r>
              <a:rPr lang="en-US" dirty="0">
                <a:solidFill>
                  <a:srgbClr val="C00000"/>
                </a:solidFill>
                <a:latin typeface="Bookman Old Style" pitchFamily="18" charset="0"/>
              </a:rPr>
              <a:t> </a:t>
            </a:r>
            <a:r>
              <a:rPr lang="en-US" dirty="0" err="1">
                <a:solidFill>
                  <a:srgbClr val="C00000"/>
                </a:solidFill>
                <a:latin typeface="Bookman Old Style" pitchFamily="18" charset="0"/>
              </a:rPr>
              <a:t>bhave</a:t>
            </a:r>
            <a:r>
              <a:rPr lang="en-US" dirty="0">
                <a:solidFill>
                  <a:srgbClr val="C00000"/>
                </a:solidFill>
                <a:latin typeface="Bookman Old Style" pitchFamily="18" charset="0"/>
              </a:rPr>
              <a:t> University (1992), Indian School of Mines (1926), </a:t>
            </a:r>
            <a:r>
              <a:rPr lang="en-US" dirty="0" err="1">
                <a:solidFill>
                  <a:srgbClr val="C00000"/>
                </a:solidFill>
                <a:latin typeface="Bookman Old Style" pitchFamily="18" charset="0"/>
              </a:rPr>
              <a:t>Birsa</a:t>
            </a:r>
            <a:r>
              <a:rPr lang="en-US" dirty="0">
                <a:solidFill>
                  <a:srgbClr val="C00000"/>
                </a:solidFill>
                <a:latin typeface="Bookman Old Style" pitchFamily="18" charset="0"/>
              </a:rPr>
              <a:t> Institute of Technology (1949), Central Institute of Mining &amp; Fuel Research at </a:t>
            </a:r>
            <a:r>
              <a:rPr lang="en-US" dirty="0" err="1">
                <a:solidFill>
                  <a:srgbClr val="C00000"/>
                </a:solidFill>
                <a:latin typeface="Bookman Old Style" pitchFamily="18" charset="0"/>
              </a:rPr>
              <a:t>Dhanbad</a:t>
            </a:r>
            <a:r>
              <a:rPr lang="en-US" dirty="0">
                <a:solidFill>
                  <a:srgbClr val="C00000"/>
                </a:solidFill>
                <a:latin typeface="Bookman Old Style" pitchFamily="18" charset="0"/>
              </a:rPr>
              <a:t> (1995), Xavier </a:t>
            </a:r>
            <a:r>
              <a:rPr lang="en-US" dirty="0" err="1">
                <a:solidFill>
                  <a:srgbClr val="C00000"/>
                </a:solidFill>
                <a:latin typeface="Bookman Old Style" pitchFamily="18" charset="0"/>
              </a:rPr>
              <a:t>labour</a:t>
            </a:r>
            <a:r>
              <a:rPr lang="en-US" dirty="0">
                <a:solidFill>
                  <a:srgbClr val="C00000"/>
                </a:solidFill>
                <a:latin typeface="Bookman Old Style" pitchFamily="18" charset="0"/>
              </a:rPr>
              <a:t> Relation Institute at Jamshedpur (1949), Birla Institute of Technology at Ranchi (1955), The Indo Danish Tool Room at Jamshedpur (1991) to provide skilled foundation for Jharkhand industrial development. </a:t>
            </a:r>
          </a:p>
          <a:p>
            <a:pPr marL="857250" lvl="1" indent="-400050" algn="just"/>
            <a:endParaRPr lang="en-US" dirty="0">
              <a:solidFill>
                <a:srgbClr val="C00000"/>
              </a:solidFill>
              <a:latin typeface="Bookman Old Style" pitchFamily="18" charset="0"/>
            </a:endParaRPr>
          </a:p>
          <a:p>
            <a:pPr marL="857250" lvl="1" indent="-400050" algn="just">
              <a:buFont typeface="Wingdings" pitchFamily="2" charset="2"/>
              <a:buChar char="Ø"/>
            </a:pPr>
            <a:r>
              <a:rPr lang="en-US" b="1" dirty="0">
                <a:solidFill>
                  <a:srgbClr val="C00000"/>
                </a:solidFill>
                <a:latin typeface="Bookman Old Style" pitchFamily="18" charset="0"/>
              </a:rPr>
              <a:t>Health Status:</a:t>
            </a:r>
            <a:r>
              <a:rPr lang="en-US" dirty="0">
                <a:solidFill>
                  <a:srgbClr val="C00000"/>
                </a:solidFill>
                <a:latin typeface="Bookman Old Style" pitchFamily="18" charset="0"/>
              </a:rPr>
              <a:t> Many advancement has been made in the health sector. NHM has helped the state of Jharkhand to build better capacity for healthcare. Be in terms of infrastructure, better healthcare resources, and more trained personnel. Because of mild climate in Jharkhand, particularly in Ranchi, it has become health resort. Facilities for mentally challenged people such as Central Institute of Psychiatry and Ranchi institute of Neuron Psychiatry at </a:t>
            </a:r>
            <a:r>
              <a:rPr lang="en-US" dirty="0" err="1">
                <a:solidFill>
                  <a:srgbClr val="C00000"/>
                </a:solidFill>
                <a:latin typeface="Bookman Old Style" pitchFamily="18" charset="0"/>
              </a:rPr>
              <a:t>Kanke</a:t>
            </a:r>
            <a:r>
              <a:rPr lang="en-US" dirty="0">
                <a:solidFill>
                  <a:srgbClr val="C00000"/>
                </a:solidFill>
                <a:latin typeface="Bookman Old Style" pitchFamily="18" charset="0"/>
              </a:rPr>
              <a:t>, Ranchi. </a:t>
            </a:r>
            <a:r>
              <a:rPr lang="en-US" dirty="0" err="1">
                <a:solidFill>
                  <a:srgbClr val="C00000"/>
                </a:solidFill>
                <a:latin typeface="Bookman Old Style" pitchFamily="18" charset="0"/>
              </a:rPr>
              <a:t>Itki</a:t>
            </a:r>
            <a:r>
              <a:rPr lang="en-US" dirty="0">
                <a:solidFill>
                  <a:srgbClr val="C00000"/>
                </a:solidFill>
                <a:latin typeface="Bookman Old Style" pitchFamily="18" charset="0"/>
              </a:rPr>
              <a:t> T.B. Sanatorium was established in 1928 for treating T.B. at free of cost. Tata Main Hospital at Jamshedpur was established for treating Cancer &amp; Heart Disease. With 1100 beds in </a:t>
            </a:r>
            <a:r>
              <a:rPr lang="en-US" dirty="0" err="1">
                <a:solidFill>
                  <a:srgbClr val="C00000"/>
                </a:solidFill>
                <a:latin typeface="Bookman Old Style" pitchFamily="18" charset="0"/>
              </a:rPr>
              <a:t>Bokaro</a:t>
            </a:r>
            <a:r>
              <a:rPr lang="en-US" dirty="0">
                <a:solidFill>
                  <a:srgbClr val="C00000"/>
                </a:solidFill>
                <a:latin typeface="Bookman Old Style" pitchFamily="18" charset="0"/>
              </a:rPr>
              <a:t> General Hospital, Jharkhand has much more to do in health care. </a:t>
            </a:r>
            <a:endParaRPr lang="en-US" sz="1600" dirty="0">
              <a:solidFill>
                <a:srgbClr val="C00000"/>
              </a:solidFill>
              <a:latin typeface="Bookman Old Style" pitchFamily="18" charset="0"/>
            </a:endParaRP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6645EA09-F4DA-464F-BCE9-A964AA620BF9}"/>
              </a:ext>
            </a:extLst>
          </p:cNvPr>
          <p:cNvSpPr>
            <a:spLocks noGrp="1"/>
          </p:cNvSpPr>
          <p:nvPr>
            <p:ph type="sldNum" sz="quarter" idx="12"/>
          </p:nvPr>
        </p:nvSpPr>
        <p:spPr/>
        <p:txBody>
          <a:bodyPr/>
          <a:lstStyle/>
          <a:p>
            <a:fld id="{BE9DC6DB-62BD-4F4D-9034-6564E6CB87D3}" type="slidenum">
              <a:rPr lang="en-IN" smtClean="0"/>
              <a:pPr/>
              <a:t>17</a:t>
            </a:fld>
            <a:endParaRPr lang="en-IN"/>
          </a:p>
        </p:txBody>
      </p:sp>
    </p:spTree>
    <p:extLst>
      <p:ext uri="{BB962C8B-B14F-4D97-AF65-F5344CB8AC3E}">
        <p14:creationId xmlns:p14="http://schemas.microsoft.com/office/powerpoint/2010/main" val="49920064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11" name="Rectangle 10"/>
          <p:cNvSpPr/>
          <p:nvPr/>
        </p:nvSpPr>
        <p:spPr>
          <a:xfrm>
            <a:off x="241745" y="914405"/>
            <a:ext cx="11098924" cy="5255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857250" lvl="1" indent="-400050" algn="just">
              <a:buFont typeface="Wingdings" pitchFamily="2" charset="2"/>
              <a:buChar char="Ø"/>
            </a:pPr>
            <a:r>
              <a:rPr lang="en-US" sz="1600" b="1" dirty="0">
                <a:solidFill>
                  <a:srgbClr val="C00000"/>
                </a:solidFill>
                <a:latin typeface="Bookman Old Style" pitchFamily="18" charset="0"/>
              </a:rPr>
              <a:t>Tourism &amp; Religious Place: </a:t>
            </a:r>
            <a:r>
              <a:rPr lang="en-US" sz="1600" dirty="0">
                <a:solidFill>
                  <a:srgbClr val="C00000"/>
                </a:solidFill>
                <a:latin typeface="Bookman Old Style" pitchFamily="18" charset="0"/>
              </a:rPr>
              <a:t>Jharkhand, popularly known as land of forest, is an destination for nature lover. The untouched beauty of the forest, amazing wildlife and magnificent waterfalls are worth to visit. The rich &amp; diverse culture &amp; breathtaking scenic splendor of Jharkhand bring a large no. of tourists every year.</a:t>
            </a:r>
            <a:endParaRPr lang="en-US" sz="1600" b="1" dirty="0">
              <a:solidFill>
                <a:srgbClr val="C00000"/>
              </a:solidFill>
              <a:latin typeface="Bookman Old Style" pitchFamily="18" charset="0"/>
            </a:endParaRP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E964DA58-9589-43E9-929D-DD13C2C904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8264" y="2125175"/>
            <a:ext cx="4756598" cy="3064849"/>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6" name="TextBox 5">
            <a:extLst>
              <a:ext uri="{FF2B5EF4-FFF2-40B4-BE49-F238E27FC236}">
                <a16:creationId xmlns:a16="http://schemas.microsoft.com/office/drawing/2014/main" id="{AE3DAD16-DA66-4862-BCE3-4A855D01CB17}"/>
              </a:ext>
            </a:extLst>
          </p:cNvPr>
          <p:cNvSpPr txBox="1"/>
          <p:nvPr/>
        </p:nvSpPr>
        <p:spPr>
          <a:xfrm>
            <a:off x="2127464" y="5554431"/>
            <a:ext cx="2420471" cy="369332"/>
          </a:xfrm>
          <a:prstGeom prst="rect">
            <a:avLst/>
          </a:prstGeom>
          <a:noFill/>
        </p:spPr>
        <p:txBody>
          <a:bodyPr wrap="none" rtlCol="0">
            <a:spAutoFit/>
          </a:bodyPr>
          <a:lstStyle/>
          <a:p>
            <a:r>
              <a:rPr lang="en-IN" dirty="0">
                <a:solidFill>
                  <a:srgbClr val="C00000"/>
                </a:solidFill>
              </a:rPr>
              <a:t>DASSAM FALLS, RANCHI</a:t>
            </a:r>
          </a:p>
        </p:txBody>
      </p:sp>
      <p:pic>
        <p:nvPicPr>
          <p:cNvPr id="9" name="Picture 8">
            <a:extLst>
              <a:ext uri="{FF2B5EF4-FFF2-40B4-BE49-F238E27FC236}">
                <a16:creationId xmlns:a16="http://schemas.microsoft.com/office/drawing/2014/main" id="{24888563-7C42-473B-8D2B-FC619FA22D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51377" y="2076879"/>
            <a:ext cx="4657754" cy="3113145"/>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13" name="TextBox 12">
            <a:extLst>
              <a:ext uri="{FF2B5EF4-FFF2-40B4-BE49-F238E27FC236}">
                <a16:creationId xmlns:a16="http://schemas.microsoft.com/office/drawing/2014/main" id="{FA6F398E-01CA-4B0E-90F8-C58B050FF09F}"/>
              </a:ext>
            </a:extLst>
          </p:cNvPr>
          <p:cNvSpPr txBox="1"/>
          <p:nvPr/>
        </p:nvSpPr>
        <p:spPr>
          <a:xfrm>
            <a:off x="7139141" y="5554431"/>
            <a:ext cx="3682226" cy="369332"/>
          </a:xfrm>
          <a:prstGeom prst="rect">
            <a:avLst/>
          </a:prstGeom>
          <a:noFill/>
        </p:spPr>
        <p:txBody>
          <a:bodyPr wrap="none" rtlCol="0">
            <a:spAutoFit/>
          </a:bodyPr>
          <a:lstStyle/>
          <a:p>
            <a:r>
              <a:rPr lang="en-IN" dirty="0">
                <a:solidFill>
                  <a:srgbClr val="C00000"/>
                </a:solidFill>
              </a:rPr>
              <a:t>BABA BAIDYANATH DHAM, DEOGHAR</a:t>
            </a:r>
          </a:p>
        </p:txBody>
      </p:sp>
      <p:sp>
        <p:nvSpPr>
          <p:cNvPr id="2" name="Slide Number Placeholder 1">
            <a:extLst>
              <a:ext uri="{FF2B5EF4-FFF2-40B4-BE49-F238E27FC236}">
                <a16:creationId xmlns:a16="http://schemas.microsoft.com/office/drawing/2014/main" id="{31ECF7F0-FC3C-4F9A-A62B-006BCF93EA10}"/>
              </a:ext>
            </a:extLst>
          </p:cNvPr>
          <p:cNvSpPr>
            <a:spLocks noGrp="1"/>
          </p:cNvSpPr>
          <p:nvPr>
            <p:ph type="sldNum" sz="quarter" idx="12"/>
          </p:nvPr>
        </p:nvSpPr>
        <p:spPr/>
        <p:txBody>
          <a:bodyPr/>
          <a:lstStyle/>
          <a:p>
            <a:fld id="{BE9DC6DB-62BD-4F4D-9034-6564E6CB87D3}" type="slidenum">
              <a:rPr lang="en-IN" smtClean="0"/>
              <a:pPr/>
              <a:t>18</a:t>
            </a:fld>
            <a:endParaRPr lang="en-IN"/>
          </a:p>
        </p:txBody>
      </p:sp>
    </p:spTree>
    <p:extLst>
      <p:ext uri="{BB962C8B-B14F-4D97-AF65-F5344CB8AC3E}">
        <p14:creationId xmlns:p14="http://schemas.microsoft.com/office/powerpoint/2010/main" val="49920064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445763"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 name="Picture 2">
            <a:extLst>
              <a:ext uri="{FF2B5EF4-FFF2-40B4-BE49-F238E27FC236}">
                <a16:creationId xmlns:a16="http://schemas.microsoft.com/office/drawing/2014/main" id="{AE73EF21-8ED6-44C3-AB05-B8B6EC2476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3476" y="1209075"/>
            <a:ext cx="5414011" cy="2852402"/>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3" name="Arrow: Pentagon 22">
            <a:extLst>
              <a:ext uri="{FF2B5EF4-FFF2-40B4-BE49-F238E27FC236}">
                <a16:creationId xmlns:a16="http://schemas.microsoft.com/office/drawing/2014/main" id="{65384F6A-8729-46EB-BE1D-24D0C9F7B157}"/>
              </a:ext>
            </a:extLst>
          </p:cNvPr>
          <p:cNvSpPr/>
          <p:nvPr/>
        </p:nvSpPr>
        <p:spPr>
          <a:xfrm>
            <a:off x="1339402" y="4687910"/>
            <a:ext cx="2176529" cy="1140076"/>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HUNDRU FALLS, RANCHI</a:t>
            </a:r>
          </a:p>
        </p:txBody>
      </p:sp>
      <p:sp>
        <p:nvSpPr>
          <p:cNvPr id="24" name="Arrow: Pentagon 23">
            <a:extLst>
              <a:ext uri="{FF2B5EF4-FFF2-40B4-BE49-F238E27FC236}">
                <a16:creationId xmlns:a16="http://schemas.microsoft.com/office/drawing/2014/main" id="{BA4DA24D-688E-4622-A417-29CEAC37BAA5}"/>
              </a:ext>
            </a:extLst>
          </p:cNvPr>
          <p:cNvSpPr/>
          <p:nvPr/>
        </p:nvSpPr>
        <p:spPr>
          <a:xfrm flipH="1">
            <a:off x="7443434" y="1345516"/>
            <a:ext cx="2334332"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JONHA FALLS, RANCHI</a:t>
            </a:r>
          </a:p>
        </p:txBody>
      </p:sp>
      <p:pic>
        <p:nvPicPr>
          <p:cNvPr id="25602" name="Picture 2" descr="About Hundru Falls Ranchi, Information, Things to do &amp; Photos"/>
          <p:cNvPicPr>
            <a:picLocks noChangeAspect="1" noChangeArrowheads="1"/>
          </p:cNvPicPr>
          <p:nvPr/>
        </p:nvPicPr>
        <p:blipFill>
          <a:blip r:embed="rId4"/>
          <a:srcRect/>
          <a:stretch>
            <a:fillRect/>
          </a:stretch>
        </p:blipFill>
        <p:spPr bwMode="auto">
          <a:xfrm>
            <a:off x="6105973" y="2856342"/>
            <a:ext cx="5176235" cy="3428844"/>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0BEAC187-522B-4487-A264-1C27DB1A45A1}"/>
              </a:ext>
            </a:extLst>
          </p:cNvPr>
          <p:cNvSpPr>
            <a:spLocks noGrp="1"/>
          </p:cNvSpPr>
          <p:nvPr>
            <p:ph type="sldNum" sz="quarter" idx="12"/>
          </p:nvPr>
        </p:nvSpPr>
        <p:spPr/>
        <p:txBody>
          <a:bodyPr/>
          <a:lstStyle/>
          <a:p>
            <a:fld id="{BE9DC6DB-62BD-4F4D-9034-6564E6CB87D3}" type="slidenum">
              <a:rPr lang="en-IN" smtClean="0"/>
              <a:pPr/>
              <a:t>19</a:t>
            </a:fld>
            <a:endParaRPr lang="en-IN"/>
          </a:p>
        </p:txBody>
      </p:sp>
    </p:spTree>
    <p:extLst>
      <p:ext uri="{BB962C8B-B14F-4D97-AF65-F5344CB8AC3E}">
        <p14:creationId xmlns:p14="http://schemas.microsoft.com/office/powerpoint/2010/main" val="84795671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727470"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Executive Summary                                </a:t>
            </a:r>
          </a:p>
        </p:txBody>
      </p:sp>
      <p:sp>
        <p:nvSpPr>
          <p:cNvPr id="21" name="Rectangle 20"/>
          <p:cNvSpPr/>
          <p:nvPr/>
        </p:nvSpPr>
        <p:spPr>
          <a:xfrm>
            <a:off x="399393" y="1114097"/>
            <a:ext cx="11151476" cy="50870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buFont typeface="Wingdings" pitchFamily="2" charset="2"/>
              <a:buChar char="v"/>
            </a:pPr>
            <a:r>
              <a:rPr lang="en-US" sz="2400" dirty="0" err="1">
                <a:solidFill>
                  <a:srgbClr val="C00000"/>
                </a:solidFill>
                <a:latin typeface="Bookman Old Style" pitchFamily="18" charset="0"/>
              </a:rPr>
              <a:t>Ek</a:t>
            </a:r>
            <a:r>
              <a:rPr lang="en-US" sz="2400" dirty="0">
                <a:solidFill>
                  <a:srgbClr val="C00000"/>
                </a:solidFill>
                <a:latin typeface="Bookman Old Style" pitchFamily="18" charset="0"/>
              </a:rPr>
              <a:t> Bharat </a:t>
            </a:r>
            <a:r>
              <a:rPr lang="en-US" sz="2400" dirty="0" err="1">
                <a:solidFill>
                  <a:srgbClr val="C00000"/>
                </a:solidFill>
                <a:latin typeface="Bookman Old Style" pitchFamily="18" charset="0"/>
              </a:rPr>
              <a:t>Shreshtha</a:t>
            </a:r>
            <a:r>
              <a:rPr lang="en-US" sz="2400" dirty="0">
                <a:solidFill>
                  <a:srgbClr val="C00000"/>
                </a:solidFill>
                <a:latin typeface="Bookman Old Style" pitchFamily="18" charset="0"/>
              </a:rPr>
              <a:t> Bharat Initiative is a unique cultural exchange </a:t>
            </a:r>
            <a:r>
              <a:rPr lang="en-US" sz="2400" dirty="0" err="1">
                <a:solidFill>
                  <a:srgbClr val="C00000"/>
                </a:solidFill>
                <a:latin typeface="Bookman Old Style" pitchFamily="18" charset="0"/>
              </a:rPr>
              <a:t>programme</a:t>
            </a:r>
            <a:r>
              <a:rPr lang="en-US" sz="2400" dirty="0">
                <a:solidFill>
                  <a:srgbClr val="C00000"/>
                </a:solidFill>
                <a:latin typeface="Bookman Old Style" pitchFamily="18" charset="0"/>
              </a:rPr>
              <a:t> between partner states to strengthen cultural unity and bonding between states.</a:t>
            </a:r>
          </a:p>
          <a:p>
            <a:pPr algn="just">
              <a:buFont typeface="Wingdings" pitchFamily="2" charset="2"/>
              <a:buChar char="v"/>
            </a:pPr>
            <a:r>
              <a:rPr lang="en-US" sz="2400" dirty="0">
                <a:solidFill>
                  <a:srgbClr val="C00000"/>
                </a:solidFill>
                <a:latin typeface="Bookman Old Style" pitchFamily="18" charset="0"/>
              </a:rPr>
              <a:t>Jharkhand has been paired with Goa.</a:t>
            </a:r>
          </a:p>
          <a:p>
            <a:pPr algn="just">
              <a:buFont typeface="Wingdings" pitchFamily="2" charset="2"/>
              <a:buChar char="v"/>
            </a:pPr>
            <a:r>
              <a:rPr lang="en-US" sz="2400" dirty="0">
                <a:solidFill>
                  <a:srgbClr val="C00000"/>
                </a:solidFill>
                <a:latin typeface="Bookman Old Style" pitchFamily="18" charset="0"/>
              </a:rPr>
              <a:t>Through the presentation , we intend to take the participants on  a virtual tour of Jharkhand. Keeping to the theme of  “History, People &amp; Historical Places”, we present the following:</a:t>
            </a:r>
          </a:p>
          <a:p>
            <a:pPr lvl="1" algn="just">
              <a:buFont typeface="Arial" pitchFamily="34" charset="0"/>
              <a:buChar char="•"/>
            </a:pPr>
            <a:r>
              <a:rPr lang="en-US" sz="2400" dirty="0">
                <a:solidFill>
                  <a:srgbClr val="C00000"/>
                </a:solidFill>
                <a:latin typeface="Bookman Old Style" pitchFamily="18" charset="0"/>
              </a:rPr>
              <a:t>Jharkhand – Ancient &amp; Modern History, its growth story after getting separate statehood;</a:t>
            </a:r>
          </a:p>
          <a:p>
            <a:pPr lvl="1" algn="just">
              <a:buFont typeface="Arial" pitchFamily="34" charset="0"/>
              <a:buChar char="•"/>
            </a:pPr>
            <a:r>
              <a:rPr lang="en-US" sz="2400" dirty="0">
                <a:solidFill>
                  <a:srgbClr val="C00000"/>
                </a:solidFill>
                <a:latin typeface="Bookman Old Style" pitchFamily="18" charset="0"/>
              </a:rPr>
              <a:t>People – Different tribes &amp; communities;</a:t>
            </a:r>
          </a:p>
          <a:p>
            <a:pPr lvl="1" algn="just">
              <a:buFont typeface="Arial" pitchFamily="34" charset="0"/>
              <a:buChar char="•"/>
            </a:pPr>
            <a:r>
              <a:rPr lang="en-US" sz="2400" dirty="0">
                <a:solidFill>
                  <a:srgbClr val="C00000"/>
                </a:solidFill>
                <a:latin typeface="Bookman Old Style" pitchFamily="18" charset="0"/>
              </a:rPr>
              <a:t>Religious &amp; Pilgrimage significance of Jharkhand;</a:t>
            </a:r>
          </a:p>
          <a:p>
            <a:pPr lvl="1" algn="just">
              <a:buFont typeface="Arial" pitchFamily="34" charset="0"/>
              <a:buChar char="•"/>
            </a:pPr>
            <a:r>
              <a:rPr lang="en-US" sz="2400" dirty="0">
                <a:solidFill>
                  <a:srgbClr val="C00000"/>
                </a:solidFill>
                <a:latin typeface="Bookman Old Style" pitchFamily="18" charset="0"/>
              </a:rPr>
              <a:t>Art &amp; Culture</a:t>
            </a:r>
          </a:p>
          <a:p>
            <a:pPr lvl="1" algn="just">
              <a:buFont typeface="Arial" pitchFamily="34" charset="0"/>
              <a:buChar char="•"/>
            </a:pPr>
            <a:r>
              <a:rPr lang="en-US" sz="2400" dirty="0">
                <a:solidFill>
                  <a:srgbClr val="C00000"/>
                </a:solidFill>
                <a:latin typeface="Bookman Old Style" pitchFamily="18" charset="0"/>
              </a:rPr>
              <a:t>Fairs &amp; Festivals</a:t>
            </a:r>
          </a:p>
          <a:p>
            <a:pPr lvl="1" algn="just">
              <a:buFont typeface="Arial" pitchFamily="34" charset="0"/>
              <a:buChar char="•"/>
            </a:pPr>
            <a:r>
              <a:rPr lang="en-US" sz="2400" dirty="0">
                <a:solidFill>
                  <a:srgbClr val="C00000"/>
                </a:solidFill>
                <a:latin typeface="Bookman Old Style" pitchFamily="18" charset="0"/>
              </a:rPr>
              <a:t>Tourism</a:t>
            </a:r>
          </a:p>
        </p:txBody>
      </p:sp>
      <p:sp>
        <p:nvSpPr>
          <p:cNvPr id="2" name="Slide Number Placeholder 1">
            <a:extLst>
              <a:ext uri="{FF2B5EF4-FFF2-40B4-BE49-F238E27FC236}">
                <a16:creationId xmlns:a16="http://schemas.microsoft.com/office/drawing/2014/main" id="{2D5B912D-BC6B-4EED-8819-4775EAB391CE}"/>
              </a:ext>
            </a:extLst>
          </p:cNvPr>
          <p:cNvSpPr>
            <a:spLocks noGrp="1"/>
          </p:cNvSpPr>
          <p:nvPr>
            <p:ph type="sldNum" sz="quarter" idx="12"/>
          </p:nvPr>
        </p:nvSpPr>
        <p:spPr/>
        <p:txBody>
          <a:bodyPr/>
          <a:lstStyle/>
          <a:p>
            <a:fld id="{BE9DC6DB-62BD-4F4D-9034-6564E6CB87D3}" type="slidenum">
              <a:rPr lang="en-IN" smtClean="0"/>
              <a:pPr/>
              <a:t>2</a:t>
            </a:fld>
            <a:endParaRPr lang="en-IN"/>
          </a:p>
        </p:txBody>
      </p:sp>
    </p:spTree>
    <p:extLst>
      <p:ext uri="{BB962C8B-B14F-4D97-AF65-F5344CB8AC3E}">
        <p14:creationId xmlns:p14="http://schemas.microsoft.com/office/powerpoint/2010/main" val="49920064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Pentagon 22">
            <a:extLst>
              <a:ext uri="{FF2B5EF4-FFF2-40B4-BE49-F238E27FC236}">
                <a16:creationId xmlns:a16="http://schemas.microsoft.com/office/drawing/2014/main" id="{65384F6A-8729-46EB-BE1D-24D0C9F7B157}"/>
              </a:ext>
            </a:extLst>
          </p:cNvPr>
          <p:cNvSpPr/>
          <p:nvPr/>
        </p:nvSpPr>
        <p:spPr>
          <a:xfrm>
            <a:off x="1339402" y="4687910"/>
            <a:ext cx="2176529" cy="1140076"/>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PARTARU DAM,  RANCHI</a:t>
            </a:r>
          </a:p>
        </p:txBody>
      </p:sp>
      <p:sp>
        <p:nvSpPr>
          <p:cNvPr id="24" name="Arrow: Pentagon 23">
            <a:extLst>
              <a:ext uri="{FF2B5EF4-FFF2-40B4-BE49-F238E27FC236}">
                <a16:creationId xmlns:a16="http://schemas.microsoft.com/office/drawing/2014/main" id="{BA4DA24D-688E-4622-A417-29CEAC37BAA5}"/>
              </a:ext>
            </a:extLst>
          </p:cNvPr>
          <p:cNvSpPr/>
          <p:nvPr/>
        </p:nvSpPr>
        <p:spPr>
          <a:xfrm flipH="1">
            <a:off x="7409202" y="1342067"/>
            <a:ext cx="2334332"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PATRATU VALLEY, RANCHI</a:t>
            </a:r>
          </a:p>
        </p:txBody>
      </p:sp>
      <p:pic>
        <p:nvPicPr>
          <p:cNvPr id="4" name="Picture 3">
            <a:extLst>
              <a:ext uri="{FF2B5EF4-FFF2-40B4-BE49-F238E27FC236}">
                <a16:creationId xmlns:a16="http://schemas.microsoft.com/office/drawing/2014/main" id="{B0AC5D8C-C802-4FA5-B4C8-4A96F4759C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5733" y="957509"/>
            <a:ext cx="5339760" cy="3388320"/>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11" name="Picture 10"/>
          <p:cNvPicPr/>
          <p:nvPr/>
        </p:nvPicPr>
        <p:blipFill>
          <a:blip r:embed="rId4"/>
          <a:srcRect l="14789" t="11436" r="16085" b="14894"/>
          <a:stretch>
            <a:fillRect/>
          </a:stretch>
        </p:blipFill>
        <p:spPr bwMode="auto">
          <a:xfrm>
            <a:off x="6049195" y="2735316"/>
            <a:ext cx="5375549" cy="3518339"/>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5DBB0FFD-C90A-4429-A58A-F93428205066}"/>
              </a:ext>
            </a:extLst>
          </p:cNvPr>
          <p:cNvSpPr>
            <a:spLocks noGrp="1"/>
          </p:cNvSpPr>
          <p:nvPr>
            <p:ph type="sldNum" sz="quarter" idx="12"/>
          </p:nvPr>
        </p:nvSpPr>
        <p:spPr/>
        <p:txBody>
          <a:bodyPr/>
          <a:lstStyle/>
          <a:p>
            <a:fld id="{BE9DC6DB-62BD-4F4D-9034-6564E6CB87D3}" type="slidenum">
              <a:rPr lang="en-IN" smtClean="0"/>
              <a:pPr/>
              <a:t>20</a:t>
            </a:fld>
            <a:endParaRPr lang="en-IN"/>
          </a:p>
        </p:txBody>
      </p:sp>
    </p:spTree>
    <p:extLst>
      <p:ext uri="{BB962C8B-B14F-4D97-AF65-F5344CB8AC3E}">
        <p14:creationId xmlns:p14="http://schemas.microsoft.com/office/powerpoint/2010/main" val="222936323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560319"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Pentagon 22">
            <a:extLst>
              <a:ext uri="{FF2B5EF4-FFF2-40B4-BE49-F238E27FC236}">
                <a16:creationId xmlns:a16="http://schemas.microsoft.com/office/drawing/2014/main" id="{65384F6A-8729-46EB-BE1D-24D0C9F7B157}"/>
              </a:ext>
            </a:extLst>
          </p:cNvPr>
          <p:cNvSpPr/>
          <p:nvPr/>
        </p:nvSpPr>
        <p:spPr>
          <a:xfrm>
            <a:off x="1339402" y="4687910"/>
            <a:ext cx="2176529" cy="1140076"/>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TAGORE HILL, RANCHI</a:t>
            </a:r>
          </a:p>
        </p:txBody>
      </p:sp>
      <p:sp>
        <p:nvSpPr>
          <p:cNvPr id="24" name="Arrow: Pentagon 23">
            <a:extLst>
              <a:ext uri="{FF2B5EF4-FFF2-40B4-BE49-F238E27FC236}">
                <a16:creationId xmlns:a16="http://schemas.microsoft.com/office/drawing/2014/main" id="{BA4DA24D-688E-4622-A417-29CEAC37BAA5}"/>
              </a:ext>
            </a:extLst>
          </p:cNvPr>
          <p:cNvSpPr/>
          <p:nvPr/>
        </p:nvSpPr>
        <p:spPr>
          <a:xfrm flipH="1">
            <a:off x="7440733" y="1468191"/>
            <a:ext cx="2334332"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BIRSA ZOOLOGICAL PARK, RANCHI</a:t>
            </a:r>
          </a:p>
        </p:txBody>
      </p:sp>
      <p:sp>
        <p:nvSpPr>
          <p:cNvPr id="2" name="Slide Number Placeholder 1">
            <a:extLst>
              <a:ext uri="{FF2B5EF4-FFF2-40B4-BE49-F238E27FC236}">
                <a16:creationId xmlns:a16="http://schemas.microsoft.com/office/drawing/2014/main" id="{0E5C0B17-B710-41B1-ACEA-D7957F01749C}"/>
              </a:ext>
            </a:extLst>
          </p:cNvPr>
          <p:cNvSpPr>
            <a:spLocks noGrp="1"/>
          </p:cNvSpPr>
          <p:nvPr>
            <p:ph type="sldNum" sz="quarter" idx="12"/>
          </p:nvPr>
        </p:nvSpPr>
        <p:spPr/>
        <p:txBody>
          <a:bodyPr/>
          <a:lstStyle/>
          <a:p>
            <a:fld id="{BE9DC6DB-62BD-4F4D-9034-6564E6CB87D3}" type="slidenum">
              <a:rPr lang="en-IN" smtClean="0"/>
              <a:pPr/>
              <a:t>21</a:t>
            </a:fld>
            <a:endParaRPr lang="en-IN"/>
          </a:p>
        </p:txBody>
      </p:sp>
      <p:pic>
        <p:nvPicPr>
          <p:cNvPr id="75778" name="Picture 2" descr="Birsa zoo waits for leopard cubs - Telegraph India"/>
          <p:cNvPicPr>
            <a:picLocks noChangeAspect="1" noChangeArrowheads="1"/>
          </p:cNvPicPr>
          <p:nvPr/>
        </p:nvPicPr>
        <p:blipFill>
          <a:blip r:embed="rId3"/>
          <a:srcRect/>
          <a:stretch>
            <a:fillRect/>
          </a:stretch>
        </p:blipFill>
        <p:spPr bwMode="auto">
          <a:xfrm>
            <a:off x="313230" y="777766"/>
            <a:ext cx="6166231" cy="2932386"/>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9" name="Picture 8">
            <a:extLst>
              <a:ext uri="{FF2B5EF4-FFF2-40B4-BE49-F238E27FC236}">
                <a16:creationId xmlns:a16="http://schemas.microsoft.com/office/drawing/2014/main" id="{DCD83368-5820-493B-B04B-C4FD69EDE82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48518" y="3205655"/>
            <a:ext cx="6606549" cy="3200073"/>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extLst>
      <p:ext uri="{BB962C8B-B14F-4D97-AF65-F5344CB8AC3E}">
        <p14:creationId xmlns:p14="http://schemas.microsoft.com/office/powerpoint/2010/main" val="273266688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393211"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effectLst>
                  <a:outerShdw blurRad="38100" dist="38100" dir="2700000" algn="tl">
                    <a:srgbClr val="000000">
                      <a:alpha val="43137"/>
                    </a:srgbClr>
                  </a:outerShdw>
                </a:effectLst>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Pentagon 22">
            <a:extLst>
              <a:ext uri="{FF2B5EF4-FFF2-40B4-BE49-F238E27FC236}">
                <a16:creationId xmlns:a16="http://schemas.microsoft.com/office/drawing/2014/main" id="{65384F6A-8729-46EB-BE1D-24D0C9F7B157}"/>
              </a:ext>
            </a:extLst>
          </p:cNvPr>
          <p:cNvSpPr/>
          <p:nvPr/>
        </p:nvSpPr>
        <p:spPr>
          <a:xfrm>
            <a:off x="1339402" y="4687910"/>
            <a:ext cx="2485623" cy="1140076"/>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CHHINNAMASTA TEMPLE, RAJARAPPA</a:t>
            </a:r>
          </a:p>
        </p:txBody>
      </p:sp>
      <p:sp>
        <p:nvSpPr>
          <p:cNvPr id="24" name="Arrow: Pentagon 23">
            <a:extLst>
              <a:ext uri="{FF2B5EF4-FFF2-40B4-BE49-F238E27FC236}">
                <a16:creationId xmlns:a16="http://schemas.microsoft.com/office/drawing/2014/main" id="{BA4DA24D-688E-4622-A417-29CEAC37BAA5}"/>
              </a:ext>
            </a:extLst>
          </p:cNvPr>
          <p:cNvSpPr/>
          <p:nvPr/>
        </p:nvSpPr>
        <p:spPr>
          <a:xfrm flipH="1">
            <a:off x="7440733" y="1468191"/>
            <a:ext cx="2334332"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ROCK GARDEN, RANCHI</a:t>
            </a:r>
          </a:p>
        </p:txBody>
      </p:sp>
      <p:pic>
        <p:nvPicPr>
          <p:cNvPr id="4" name="Picture 3">
            <a:extLst>
              <a:ext uri="{FF2B5EF4-FFF2-40B4-BE49-F238E27FC236}">
                <a16:creationId xmlns:a16="http://schemas.microsoft.com/office/drawing/2014/main" id="{9A282AB3-3C60-4852-AAC7-E621B57C947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5763" y="910041"/>
            <a:ext cx="5379368" cy="3496589"/>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6" name="Picture 5">
            <a:extLst>
              <a:ext uri="{FF2B5EF4-FFF2-40B4-BE49-F238E27FC236}">
                <a16:creationId xmlns:a16="http://schemas.microsoft.com/office/drawing/2014/main" id="{236B4E41-3F46-4C47-8D25-2438BD33F516}"/>
              </a:ext>
            </a:extLst>
          </p:cNvPr>
          <p:cNvPicPr>
            <a:picLocks noChangeAspect="1"/>
          </p:cNvPicPr>
          <p:nvPr/>
        </p:nvPicPr>
        <p:blipFill rotWithShape="1">
          <a:blip r:embed="rId4">
            <a:extLst>
              <a:ext uri="{28A0092B-C50C-407E-A947-70E740481C1C}">
                <a14:useLocalDpi xmlns:a14="http://schemas.microsoft.com/office/drawing/2010/main" val="0"/>
              </a:ext>
            </a:extLst>
          </a:blip>
          <a:srcRect l="9582" r="8164"/>
          <a:stretch/>
        </p:blipFill>
        <p:spPr>
          <a:xfrm>
            <a:off x="5718221" y="3234943"/>
            <a:ext cx="5703492" cy="3050244"/>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E8C22433-EF56-4509-8AC0-21490187C2B0}"/>
              </a:ext>
            </a:extLst>
          </p:cNvPr>
          <p:cNvSpPr>
            <a:spLocks noGrp="1"/>
          </p:cNvSpPr>
          <p:nvPr>
            <p:ph type="sldNum" sz="quarter" idx="12"/>
          </p:nvPr>
        </p:nvSpPr>
        <p:spPr/>
        <p:txBody>
          <a:bodyPr/>
          <a:lstStyle/>
          <a:p>
            <a:fld id="{BE9DC6DB-62BD-4F4D-9034-6564E6CB87D3}" type="slidenum">
              <a:rPr lang="en-IN" smtClean="0"/>
              <a:pPr/>
              <a:t>22</a:t>
            </a:fld>
            <a:endParaRPr lang="en-IN"/>
          </a:p>
        </p:txBody>
      </p:sp>
    </p:spTree>
    <p:extLst>
      <p:ext uri="{BB962C8B-B14F-4D97-AF65-F5344CB8AC3E}">
        <p14:creationId xmlns:p14="http://schemas.microsoft.com/office/powerpoint/2010/main" val="1056135645"/>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Pentagon 22">
            <a:extLst>
              <a:ext uri="{FF2B5EF4-FFF2-40B4-BE49-F238E27FC236}">
                <a16:creationId xmlns:a16="http://schemas.microsoft.com/office/drawing/2014/main" id="{65384F6A-8729-46EB-BE1D-24D0C9F7B157}"/>
              </a:ext>
            </a:extLst>
          </p:cNvPr>
          <p:cNvSpPr/>
          <p:nvPr/>
        </p:nvSpPr>
        <p:spPr>
          <a:xfrm>
            <a:off x="1339402" y="4687910"/>
            <a:ext cx="2485623" cy="1140076"/>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SUNRISE POINT, NETARHAT</a:t>
            </a:r>
          </a:p>
        </p:txBody>
      </p:sp>
      <p:sp>
        <p:nvSpPr>
          <p:cNvPr id="24" name="Arrow: Pentagon 23">
            <a:extLst>
              <a:ext uri="{FF2B5EF4-FFF2-40B4-BE49-F238E27FC236}">
                <a16:creationId xmlns:a16="http://schemas.microsoft.com/office/drawing/2014/main" id="{BA4DA24D-688E-4622-A417-29CEAC37BAA5}"/>
              </a:ext>
            </a:extLst>
          </p:cNvPr>
          <p:cNvSpPr/>
          <p:nvPr/>
        </p:nvSpPr>
        <p:spPr>
          <a:xfrm flipH="1">
            <a:off x="7440732" y="1468191"/>
            <a:ext cx="2759335"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DALMA WILDLIFE SANCTUARY, JAMSHEDPUR</a:t>
            </a:r>
          </a:p>
        </p:txBody>
      </p:sp>
      <p:sp>
        <p:nvSpPr>
          <p:cNvPr id="2" name="Slide Number Placeholder 1">
            <a:extLst>
              <a:ext uri="{FF2B5EF4-FFF2-40B4-BE49-F238E27FC236}">
                <a16:creationId xmlns:a16="http://schemas.microsoft.com/office/drawing/2014/main" id="{4C8DDBC2-9129-443C-81C3-1956BE5FF9B2}"/>
              </a:ext>
            </a:extLst>
          </p:cNvPr>
          <p:cNvSpPr>
            <a:spLocks noGrp="1"/>
          </p:cNvSpPr>
          <p:nvPr>
            <p:ph type="sldNum" sz="quarter" idx="12"/>
          </p:nvPr>
        </p:nvSpPr>
        <p:spPr/>
        <p:txBody>
          <a:bodyPr/>
          <a:lstStyle/>
          <a:p>
            <a:fld id="{BE9DC6DB-62BD-4F4D-9034-6564E6CB87D3}" type="slidenum">
              <a:rPr lang="en-IN" smtClean="0"/>
              <a:pPr/>
              <a:t>23</a:t>
            </a:fld>
            <a:endParaRPr lang="en-IN"/>
          </a:p>
        </p:txBody>
      </p:sp>
      <p:pic>
        <p:nvPicPr>
          <p:cNvPr id="80898" name="Picture 2" descr="Dalma Wildlife Sanctuary: All About This Nature's Wonder"/>
          <p:cNvPicPr>
            <a:picLocks noChangeAspect="1" noChangeArrowheads="1"/>
          </p:cNvPicPr>
          <p:nvPr/>
        </p:nvPicPr>
        <p:blipFill>
          <a:blip r:embed="rId3"/>
          <a:srcRect/>
          <a:stretch>
            <a:fillRect/>
          </a:stretch>
        </p:blipFill>
        <p:spPr bwMode="auto">
          <a:xfrm>
            <a:off x="451944" y="828108"/>
            <a:ext cx="6001408" cy="3134292"/>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73730" name="Picture 2" descr="Netarhat Sunrise Point, Latehar // Full Video // Latehar Tourist ..."/>
          <p:cNvPicPr>
            <a:picLocks noChangeAspect="1" noChangeArrowheads="1"/>
          </p:cNvPicPr>
          <p:nvPr/>
        </p:nvPicPr>
        <p:blipFill>
          <a:blip r:embed="rId4"/>
          <a:srcRect/>
          <a:stretch>
            <a:fillRect/>
          </a:stretch>
        </p:blipFill>
        <p:spPr bwMode="auto">
          <a:xfrm>
            <a:off x="6064469" y="3142593"/>
            <a:ext cx="5484319" cy="3167719"/>
          </a:xfrm>
          <a:prstGeom prst="rect">
            <a:avLst/>
          </a:prstGeom>
          <a:noFill/>
        </p:spPr>
      </p:pic>
    </p:spTree>
    <p:extLst>
      <p:ext uri="{BB962C8B-B14F-4D97-AF65-F5344CB8AC3E}">
        <p14:creationId xmlns:p14="http://schemas.microsoft.com/office/powerpoint/2010/main" val="198035785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Pentagon 22">
            <a:extLst>
              <a:ext uri="{FF2B5EF4-FFF2-40B4-BE49-F238E27FC236}">
                <a16:creationId xmlns:a16="http://schemas.microsoft.com/office/drawing/2014/main" id="{65384F6A-8729-46EB-BE1D-24D0C9F7B157}"/>
              </a:ext>
            </a:extLst>
          </p:cNvPr>
          <p:cNvSpPr/>
          <p:nvPr/>
        </p:nvSpPr>
        <p:spPr>
          <a:xfrm>
            <a:off x="1339402" y="4687910"/>
            <a:ext cx="2485623" cy="1140076"/>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PALAMU TIGER RESERVE</a:t>
            </a:r>
          </a:p>
        </p:txBody>
      </p:sp>
      <p:sp>
        <p:nvSpPr>
          <p:cNvPr id="24" name="Arrow: Pentagon 23">
            <a:extLst>
              <a:ext uri="{FF2B5EF4-FFF2-40B4-BE49-F238E27FC236}">
                <a16:creationId xmlns:a16="http://schemas.microsoft.com/office/drawing/2014/main" id="{BA4DA24D-688E-4622-A417-29CEAC37BAA5}"/>
              </a:ext>
            </a:extLst>
          </p:cNvPr>
          <p:cNvSpPr/>
          <p:nvPr/>
        </p:nvSpPr>
        <p:spPr>
          <a:xfrm flipH="1">
            <a:off x="7440732" y="1468191"/>
            <a:ext cx="2759335"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JAWAHARLAL NEHRU BIOLOGICAL PARK, BOKARO</a:t>
            </a:r>
          </a:p>
        </p:txBody>
      </p:sp>
      <p:sp>
        <p:nvSpPr>
          <p:cNvPr id="2" name="Slide Number Placeholder 1">
            <a:extLst>
              <a:ext uri="{FF2B5EF4-FFF2-40B4-BE49-F238E27FC236}">
                <a16:creationId xmlns:a16="http://schemas.microsoft.com/office/drawing/2014/main" id="{F2AAF3CB-B4C6-42A7-95E4-0A88AC28657B}"/>
              </a:ext>
            </a:extLst>
          </p:cNvPr>
          <p:cNvSpPr>
            <a:spLocks noGrp="1"/>
          </p:cNvSpPr>
          <p:nvPr>
            <p:ph type="sldNum" sz="quarter" idx="12"/>
          </p:nvPr>
        </p:nvSpPr>
        <p:spPr/>
        <p:txBody>
          <a:bodyPr/>
          <a:lstStyle/>
          <a:p>
            <a:fld id="{BE9DC6DB-62BD-4F4D-9034-6564E6CB87D3}" type="slidenum">
              <a:rPr lang="en-IN" smtClean="0"/>
              <a:pPr/>
              <a:t>24</a:t>
            </a:fld>
            <a:endParaRPr lang="en-IN"/>
          </a:p>
        </p:txBody>
      </p:sp>
      <p:pic>
        <p:nvPicPr>
          <p:cNvPr id="79874" name="Picture 2" descr="Browse Jawahar Nehru Biological Park, Bokaro Photos and Image ..."/>
          <p:cNvPicPr>
            <a:picLocks noChangeAspect="1" noChangeArrowheads="1"/>
          </p:cNvPicPr>
          <p:nvPr/>
        </p:nvPicPr>
        <p:blipFill>
          <a:blip r:embed="rId3"/>
          <a:srcRect/>
          <a:stretch>
            <a:fillRect/>
          </a:stretch>
        </p:blipFill>
        <p:spPr bwMode="auto">
          <a:xfrm>
            <a:off x="283780" y="830892"/>
            <a:ext cx="5150068" cy="3278652"/>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79876" name="AutoShape 4" descr="Palamau Tiger Reserve"/>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79877" name="Picture 5" descr="C:\Users\user\Desktop\palamau-tiger-reserve.jpg"/>
          <p:cNvPicPr>
            <a:picLocks noChangeAspect="1" noChangeArrowheads="1"/>
          </p:cNvPicPr>
          <p:nvPr/>
        </p:nvPicPr>
        <p:blipFill>
          <a:blip r:embed="rId4"/>
          <a:srcRect/>
          <a:stretch>
            <a:fillRect/>
          </a:stretch>
        </p:blipFill>
        <p:spPr bwMode="auto">
          <a:xfrm>
            <a:off x="5729451" y="2933700"/>
            <a:ext cx="5715000" cy="342900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extLst>
      <p:ext uri="{BB962C8B-B14F-4D97-AF65-F5344CB8AC3E}">
        <p14:creationId xmlns:p14="http://schemas.microsoft.com/office/powerpoint/2010/main" val="3505911369"/>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Pentagon 22">
            <a:extLst>
              <a:ext uri="{FF2B5EF4-FFF2-40B4-BE49-F238E27FC236}">
                <a16:creationId xmlns:a16="http://schemas.microsoft.com/office/drawing/2014/main" id="{65384F6A-8729-46EB-BE1D-24D0C9F7B157}"/>
              </a:ext>
            </a:extLst>
          </p:cNvPr>
          <p:cNvSpPr/>
          <p:nvPr/>
        </p:nvSpPr>
        <p:spPr>
          <a:xfrm>
            <a:off x="1339402" y="4687910"/>
            <a:ext cx="2485623" cy="1140076"/>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DIMNA LAKE</a:t>
            </a:r>
          </a:p>
        </p:txBody>
      </p:sp>
      <p:sp>
        <p:nvSpPr>
          <p:cNvPr id="24" name="Arrow: Pentagon 23">
            <a:extLst>
              <a:ext uri="{FF2B5EF4-FFF2-40B4-BE49-F238E27FC236}">
                <a16:creationId xmlns:a16="http://schemas.microsoft.com/office/drawing/2014/main" id="{BA4DA24D-688E-4622-A417-29CEAC37BAA5}"/>
              </a:ext>
            </a:extLst>
          </p:cNvPr>
          <p:cNvSpPr/>
          <p:nvPr/>
        </p:nvSpPr>
        <p:spPr>
          <a:xfrm flipH="1">
            <a:off x="7409608" y="1306370"/>
            <a:ext cx="2759335"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RANCHI AQUARIUM</a:t>
            </a:r>
          </a:p>
        </p:txBody>
      </p:sp>
      <p:sp>
        <p:nvSpPr>
          <p:cNvPr id="2" name="Slide Number Placeholder 1">
            <a:extLst>
              <a:ext uri="{FF2B5EF4-FFF2-40B4-BE49-F238E27FC236}">
                <a16:creationId xmlns:a16="http://schemas.microsoft.com/office/drawing/2014/main" id="{2945CF54-BDEF-4602-A497-8925C5B0217F}"/>
              </a:ext>
            </a:extLst>
          </p:cNvPr>
          <p:cNvSpPr>
            <a:spLocks noGrp="1"/>
          </p:cNvSpPr>
          <p:nvPr>
            <p:ph type="sldNum" sz="quarter" idx="12"/>
          </p:nvPr>
        </p:nvSpPr>
        <p:spPr/>
        <p:txBody>
          <a:bodyPr/>
          <a:lstStyle/>
          <a:p>
            <a:fld id="{BE9DC6DB-62BD-4F4D-9034-6564E6CB87D3}" type="slidenum">
              <a:rPr lang="en-IN" smtClean="0"/>
              <a:pPr/>
              <a:t>25</a:t>
            </a:fld>
            <a:endParaRPr lang="en-IN"/>
          </a:p>
        </p:txBody>
      </p:sp>
      <p:pic>
        <p:nvPicPr>
          <p:cNvPr id="78850" name="Picture 2" descr="Birsa zoo aquarium all set for opening, finally! - ranchi ..."/>
          <p:cNvPicPr>
            <a:picLocks noChangeAspect="1" noChangeArrowheads="1"/>
          </p:cNvPicPr>
          <p:nvPr/>
        </p:nvPicPr>
        <p:blipFill>
          <a:blip r:embed="rId3"/>
          <a:srcRect/>
          <a:stretch>
            <a:fillRect/>
          </a:stretch>
        </p:blipFill>
        <p:spPr bwMode="auto">
          <a:xfrm>
            <a:off x="304799" y="914310"/>
            <a:ext cx="5738649" cy="2869414"/>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9" name="Picture 8">
            <a:extLst>
              <a:ext uri="{FF2B5EF4-FFF2-40B4-BE49-F238E27FC236}">
                <a16:creationId xmlns:a16="http://schemas.microsoft.com/office/drawing/2014/main" id="{AFF2BF09-2783-4074-AEBC-D22A248271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31099" y="2908312"/>
            <a:ext cx="5752460" cy="3394094"/>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extLst>
      <p:ext uri="{BB962C8B-B14F-4D97-AF65-F5344CB8AC3E}">
        <p14:creationId xmlns:p14="http://schemas.microsoft.com/office/powerpoint/2010/main" val="3254337546"/>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592909"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Pentagon 22">
            <a:extLst>
              <a:ext uri="{FF2B5EF4-FFF2-40B4-BE49-F238E27FC236}">
                <a16:creationId xmlns:a16="http://schemas.microsoft.com/office/drawing/2014/main" id="{65384F6A-8729-46EB-BE1D-24D0C9F7B157}"/>
              </a:ext>
            </a:extLst>
          </p:cNvPr>
          <p:cNvSpPr/>
          <p:nvPr/>
        </p:nvSpPr>
        <p:spPr>
          <a:xfrm>
            <a:off x="1339402" y="4687910"/>
            <a:ext cx="2485623" cy="1140076"/>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MALOOTI VILLAGE, DUMKA</a:t>
            </a:r>
          </a:p>
        </p:txBody>
      </p:sp>
      <p:sp>
        <p:nvSpPr>
          <p:cNvPr id="24" name="Arrow: Pentagon 23">
            <a:extLst>
              <a:ext uri="{FF2B5EF4-FFF2-40B4-BE49-F238E27FC236}">
                <a16:creationId xmlns:a16="http://schemas.microsoft.com/office/drawing/2014/main" id="{BA4DA24D-688E-4622-A417-29CEAC37BAA5}"/>
              </a:ext>
            </a:extLst>
          </p:cNvPr>
          <p:cNvSpPr/>
          <p:nvPr/>
        </p:nvSpPr>
        <p:spPr>
          <a:xfrm flipH="1">
            <a:off x="7409608" y="1306370"/>
            <a:ext cx="2759335"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JAYANTI SAROVAR, JAMSHEDPUR</a:t>
            </a:r>
          </a:p>
        </p:txBody>
      </p:sp>
      <p:pic>
        <p:nvPicPr>
          <p:cNvPr id="3" name="Picture 2">
            <a:extLst>
              <a:ext uri="{FF2B5EF4-FFF2-40B4-BE49-F238E27FC236}">
                <a16:creationId xmlns:a16="http://schemas.microsoft.com/office/drawing/2014/main" id="{E51AD1BA-5D4E-467B-819B-FB250562E3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36331" y="834784"/>
            <a:ext cx="5586248" cy="3138456"/>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5" name="Picture 4">
            <a:extLst>
              <a:ext uri="{FF2B5EF4-FFF2-40B4-BE49-F238E27FC236}">
                <a16:creationId xmlns:a16="http://schemas.microsoft.com/office/drawing/2014/main" id="{AE86D8C4-392F-4D5C-A0A6-F9DCDAAB3DA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05341" y="2966779"/>
            <a:ext cx="5802830" cy="3318493"/>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C31467AC-33D8-400F-9D98-48CCCF9356FB}"/>
              </a:ext>
            </a:extLst>
          </p:cNvPr>
          <p:cNvSpPr>
            <a:spLocks noGrp="1"/>
          </p:cNvSpPr>
          <p:nvPr>
            <p:ph type="sldNum" sz="quarter" idx="12"/>
          </p:nvPr>
        </p:nvSpPr>
        <p:spPr/>
        <p:txBody>
          <a:bodyPr/>
          <a:lstStyle/>
          <a:p>
            <a:fld id="{BE9DC6DB-62BD-4F4D-9034-6564E6CB87D3}" type="slidenum">
              <a:rPr lang="en-IN" smtClean="0"/>
              <a:pPr/>
              <a:t>26</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Pentagon 22">
            <a:extLst>
              <a:ext uri="{FF2B5EF4-FFF2-40B4-BE49-F238E27FC236}">
                <a16:creationId xmlns:a16="http://schemas.microsoft.com/office/drawing/2014/main" id="{65384F6A-8729-46EB-BE1D-24D0C9F7B157}"/>
              </a:ext>
            </a:extLst>
          </p:cNvPr>
          <p:cNvSpPr/>
          <p:nvPr/>
        </p:nvSpPr>
        <p:spPr>
          <a:xfrm>
            <a:off x="1602161" y="4404130"/>
            <a:ext cx="2485623" cy="1140076"/>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MALOOTI VILLAGE, DUMKA</a:t>
            </a:r>
          </a:p>
        </p:txBody>
      </p:sp>
      <p:sp>
        <p:nvSpPr>
          <p:cNvPr id="24" name="Arrow: Pentagon 23">
            <a:extLst>
              <a:ext uri="{FF2B5EF4-FFF2-40B4-BE49-F238E27FC236}">
                <a16:creationId xmlns:a16="http://schemas.microsoft.com/office/drawing/2014/main" id="{BA4DA24D-688E-4622-A417-29CEAC37BAA5}"/>
              </a:ext>
            </a:extLst>
          </p:cNvPr>
          <p:cNvSpPr/>
          <p:nvPr/>
        </p:nvSpPr>
        <p:spPr>
          <a:xfrm flipH="1">
            <a:off x="7954915" y="1375886"/>
            <a:ext cx="2759335"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SUN TEMPLE, RANCHI</a:t>
            </a:r>
          </a:p>
        </p:txBody>
      </p:sp>
      <p:pic>
        <p:nvPicPr>
          <p:cNvPr id="71682" name="Picture 2" descr="Sun Temple of Ranchi, India - famous attraction | Routes.global"/>
          <p:cNvPicPr>
            <a:picLocks noChangeAspect="1" noChangeArrowheads="1"/>
          </p:cNvPicPr>
          <p:nvPr/>
        </p:nvPicPr>
        <p:blipFill>
          <a:blip r:embed="rId3"/>
          <a:srcRect/>
          <a:stretch>
            <a:fillRect/>
          </a:stretch>
        </p:blipFill>
        <p:spPr bwMode="auto">
          <a:xfrm>
            <a:off x="523439" y="998537"/>
            <a:ext cx="6489755" cy="278518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71683" name="Picture 3" descr="G:\11\lead-malutiry6fer4.jpg"/>
          <p:cNvPicPr>
            <a:picLocks noChangeAspect="1" noChangeArrowheads="1"/>
          </p:cNvPicPr>
          <p:nvPr/>
        </p:nvPicPr>
        <p:blipFill>
          <a:blip r:embed="rId4"/>
          <a:srcRect/>
          <a:stretch>
            <a:fillRect/>
          </a:stretch>
        </p:blipFill>
        <p:spPr bwMode="auto">
          <a:xfrm>
            <a:off x="5397061" y="3216166"/>
            <a:ext cx="6211613" cy="310580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7D3C3E5F-F651-459D-85ED-E12C3504D330}"/>
              </a:ext>
            </a:extLst>
          </p:cNvPr>
          <p:cNvSpPr>
            <a:spLocks noGrp="1"/>
          </p:cNvSpPr>
          <p:nvPr>
            <p:ph type="sldNum" sz="quarter" idx="12"/>
          </p:nvPr>
        </p:nvSpPr>
        <p:spPr/>
        <p:txBody>
          <a:bodyPr/>
          <a:lstStyle/>
          <a:p>
            <a:fld id="{BE9DC6DB-62BD-4F4D-9034-6564E6CB87D3}" type="slidenum">
              <a:rPr lang="en-IN" smtClean="0"/>
              <a:pPr/>
              <a:t>27</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Pentagon 23">
            <a:extLst>
              <a:ext uri="{FF2B5EF4-FFF2-40B4-BE49-F238E27FC236}">
                <a16:creationId xmlns:a16="http://schemas.microsoft.com/office/drawing/2014/main" id="{BA4DA24D-688E-4622-A417-29CEAC37BAA5}"/>
              </a:ext>
            </a:extLst>
          </p:cNvPr>
          <p:cNvSpPr/>
          <p:nvPr/>
        </p:nvSpPr>
        <p:spPr>
          <a:xfrm flipH="1">
            <a:off x="8228184" y="2752741"/>
            <a:ext cx="2759335"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NAULAKHA MANDIR, DEOGHAR</a:t>
            </a:r>
          </a:p>
        </p:txBody>
      </p:sp>
      <p:sp>
        <p:nvSpPr>
          <p:cNvPr id="2" name="Slide Number Placeholder 1">
            <a:extLst>
              <a:ext uri="{FF2B5EF4-FFF2-40B4-BE49-F238E27FC236}">
                <a16:creationId xmlns:a16="http://schemas.microsoft.com/office/drawing/2014/main" id="{7D3C3E5F-F651-459D-85ED-E12C3504D330}"/>
              </a:ext>
            </a:extLst>
          </p:cNvPr>
          <p:cNvSpPr>
            <a:spLocks noGrp="1"/>
          </p:cNvSpPr>
          <p:nvPr>
            <p:ph type="sldNum" sz="quarter" idx="12"/>
          </p:nvPr>
        </p:nvSpPr>
        <p:spPr/>
        <p:txBody>
          <a:bodyPr/>
          <a:lstStyle/>
          <a:p>
            <a:fld id="{BE9DC6DB-62BD-4F4D-9034-6564E6CB87D3}" type="slidenum">
              <a:rPr lang="en-IN" smtClean="0"/>
              <a:pPr/>
              <a:t>28</a:t>
            </a:fld>
            <a:endParaRPr lang="en-IN"/>
          </a:p>
        </p:txBody>
      </p:sp>
      <p:pic>
        <p:nvPicPr>
          <p:cNvPr id="112642" name="Picture 2" descr="C:\Users\user\Desktop\767756669_9f31fca137.jpg"/>
          <p:cNvPicPr>
            <a:picLocks noChangeAspect="1" noChangeArrowheads="1"/>
          </p:cNvPicPr>
          <p:nvPr/>
        </p:nvPicPr>
        <p:blipFill>
          <a:blip r:embed="rId3"/>
          <a:srcRect/>
          <a:stretch>
            <a:fillRect/>
          </a:stretch>
        </p:blipFill>
        <p:spPr bwMode="auto">
          <a:xfrm>
            <a:off x="572157" y="980911"/>
            <a:ext cx="7026822" cy="5270117"/>
          </a:xfrm>
          <a:prstGeom prst="rect">
            <a:avLst/>
          </a:prstGeom>
          <a:noFill/>
        </p:spPr>
      </p:pic>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Pentagon 22">
            <a:extLst>
              <a:ext uri="{FF2B5EF4-FFF2-40B4-BE49-F238E27FC236}">
                <a16:creationId xmlns:a16="http://schemas.microsoft.com/office/drawing/2014/main" id="{65384F6A-8729-46EB-BE1D-24D0C9F7B157}"/>
              </a:ext>
            </a:extLst>
          </p:cNvPr>
          <p:cNvSpPr/>
          <p:nvPr/>
        </p:nvSpPr>
        <p:spPr>
          <a:xfrm>
            <a:off x="1602161" y="4404130"/>
            <a:ext cx="2485623" cy="1140076"/>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MASSANJORE DAM, DUMKA</a:t>
            </a:r>
          </a:p>
        </p:txBody>
      </p:sp>
      <p:sp>
        <p:nvSpPr>
          <p:cNvPr id="24" name="Arrow: Pentagon 23">
            <a:extLst>
              <a:ext uri="{FF2B5EF4-FFF2-40B4-BE49-F238E27FC236}">
                <a16:creationId xmlns:a16="http://schemas.microsoft.com/office/drawing/2014/main" id="{BA4DA24D-688E-4622-A417-29CEAC37BAA5}"/>
              </a:ext>
            </a:extLst>
          </p:cNvPr>
          <p:cNvSpPr/>
          <p:nvPr/>
        </p:nvSpPr>
        <p:spPr>
          <a:xfrm flipH="1">
            <a:off x="7409608" y="1306370"/>
            <a:ext cx="2759335"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KANKE DAM, RANCHI</a:t>
            </a:r>
          </a:p>
        </p:txBody>
      </p:sp>
      <p:pic>
        <p:nvPicPr>
          <p:cNvPr id="11" name="Picture 10"/>
          <p:cNvPicPr/>
          <p:nvPr/>
        </p:nvPicPr>
        <p:blipFill>
          <a:blip r:embed="rId3"/>
          <a:srcRect l="4961" t="21809" r="29545" b="11170"/>
          <a:stretch>
            <a:fillRect/>
          </a:stretch>
        </p:blipFill>
        <p:spPr bwMode="auto">
          <a:xfrm>
            <a:off x="703854" y="1017040"/>
            <a:ext cx="5507760" cy="2798215"/>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12" name="Picture 11"/>
          <p:cNvPicPr/>
          <p:nvPr/>
        </p:nvPicPr>
        <p:blipFill>
          <a:blip r:embed="rId4"/>
          <a:srcRect l="6148" t="25000" r="30209" b="8777"/>
          <a:stretch>
            <a:fillRect/>
          </a:stretch>
        </p:blipFill>
        <p:spPr bwMode="auto">
          <a:xfrm>
            <a:off x="5707117" y="3100552"/>
            <a:ext cx="5697406" cy="3316834"/>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3E80B4EA-FE9E-4CC2-BA8B-6C961513BAE2}"/>
              </a:ext>
            </a:extLst>
          </p:cNvPr>
          <p:cNvSpPr>
            <a:spLocks noGrp="1"/>
          </p:cNvSpPr>
          <p:nvPr>
            <p:ph type="sldNum" sz="quarter" idx="12"/>
          </p:nvPr>
        </p:nvSpPr>
        <p:spPr/>
        <p:txBody>
          <a:bodyPr/>
          <a:lstStyle/>
          <a:p>
            <a:fld id="{BE9DC6DB-62BD-4F4D-9034-6564E6CB87D3}" type="slidenum">
              <a:rPr lang="en-IN" smtClean="0"/>
              <a:pPr/>
              <a:t>29</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727470"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Contents                                </a:t>
            </a:r>
          </a:p>
        </p:txBody>
      </p:sp>
      <p:sp>
        <p:nvSpPr>
          <p:cNvPr id="21" name="Rectangle 20"/>
          <p:cNvSpPr/>
          <p:nvPr/>
        </p:nvSpPr>
        <p:spPr>
          <a:xfrm>
            <a:off x="399393" y="1114097"/>
            <a:ext cx="11151476" cy="508700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buFont typeface="Wingdings" pitchFamily="2" charset="2"/>
              <a:buChar char="v"/>
            </a:pPr>
            <a:r>
              <a:rPr lang="en-US" sz="2800" dirty="0">
                <a:solidFill>
                  <a:srgbClr val="C00000"/>
                </a:solidFill>
                <a:latin typeface="Bookman Old Style" pitchFamily="18" charset="0"/>
              </a:rPr>
              <a:t>About </a:t>
            </a:r>
            <a:r>
              <a:rPr lang="en-US" sz="2800" dirty="0" err="1">
                <a:solidFill>
                  <a:srgbClr val="C00000"/>
                </a:solidFill>
                <a:latin typeface="Bookman Old Style" pitchFamily="18" charset="0"/>
              </a:rPr>
              <a:t>Ek</a:t>
            </a:r>
            <a:r>
              <a:rPr lang="en-US" sz="2800" dirty="0">
                <a:solidFill>
                  <a:srgbClr val="C00000"/>
                </a:solidFill>
                <a:latin typeface="Bookman Old Style" pitchFamily="18" charset="0"/>
              </a:rPr>
              <a:t> Bharat </a:t>
            </a:r>
            <a:r>
              <a:rPr lang="en-US" sz="2800" dirty="0" err="1">
                <a:solidFill>
                  <a:srgbClr val="C00000"/>
                </a:solidFill>
                <a:latin typeface="Bookman Old Style" pitchFamily="18" charset="0"/>
              </a:rPr>
              <a:t>Shrestha</a:t>
            </a:r>
            <a:r>
              <a:rPr lang="en-US" sz="2800" dirty="0">
                <a:solidFill>
                  <a:srgbClr val="C00000"/>
                </a:solidFill>
                <a:latin typeface="Bookman Old Style" pitchFamily="18" charset="0"/>
              </a:rPr>
              <a:t> Bharat Initiative</a:t>
            </a:r>
          </a:p>
          <a:p>
            <a:pPr algn="just">
              <a:buFont typeface="Wingdings" pitchFamily="2" charset="2"/>
              <a:buChar char="v"/>
            </a:pPr>
            <a:r>
              <a:rPr lang="en-US" sz="2800" dirty="0">
                <a:solidFill>
                  <a:srgbClr val="C00000"/>
                </a:solidFill>
                <a:latin typeface="Bookman Old Style" pitchFamily="18" charset="0"/>
              </a:rPr>
              <a:t>Jharkhand Goa Partnership</a:t>
            </a:r>
          </a:p>
          <a:p>
            <a:pPr algn="just">
              <a:buFont typeface="Wingdings" pitchFamily="2" charset="2"/>
              <a:buChar char="v"/>
            </a:pPr>
            <a:r>
              <a:rPr lang="en-US" sz="2800" dirty="0">
                <a:solidFill>
                  <a:srgbClr val="C00000"/>
                </a:solidFill>
                <a:latin typeface="Bookman Old Style" pitchFamily="18" charset="0"/>
              </a:rPr>
              <a:t>Jharkhand State Profile</a:t>
            </a:r>
          </a:p>
          <a:p>
            <a:pPr lvl="1" algn="just">
              <a:buFont typeface="Arial" pitchFamily="34" charset="0"/>
              <a:buChar char="•"/>
            </a:pPr>
            <a:r>
              <a:rPr lang="en-US" sz="2800" dirty="0">
                <a:solidFill>
                  <a:srgbClr val="C00000"/>
                </a:solidFill>
                <a:latin typeface="Bookman Old Style" pitchFamily="18" charset="0"/>
              </a:rPr>
              <a:t>Jharkhand Growth Highlights</a:t>
            </a:r>
          </a:p>
          <a:p>
            <a:pPr lvl="1" algn="just">
              <a:buFont typeface="Arial" pitchFamily="34" charset="0"/>
              <a:buChar char="•"/>
            </a:pPr>
            <a:r>
              <a:rPr lang="en-US" sz="2800" dirty="0">
                <a:solidFill>
                  <a:srgbClr val="C00000"/>
                </a:solidFill>
                <a:latin typeface="Bookman Old Style" pitchFamily="18" charset="0"/>
              </a:rPr>
              <a:t>People of Jharkhand (Tribal &amp; Non-Tribal communities)</a:t>
            </a:r>
          </a:p>
          <a:p>
            <a:pPr lvl="1" algn="just">
              <a:buFont typeface="Arial" pitchFamily="34" charset="0"/>
              <a:buChar char="•"/>
            </a:pPr>
            <a:r>
              <a:rPr lang="en-US" sz="2800" dirty="0">
                <a:solidFill>
                  <a:srgbClr val="C00000"/>
                </a:solidFill>
                <a:latin typeface="Bookman Old Style" pitchFamily="18" charset="0"/>
              </a:rPr>
              <a:t>Religious &amp; Pilgrimage significance of Jharkhand</a:t>
            </a:r>
          </a:p>
          <a:p>
            <a:pPr lvl="1" algn="just">
              <a:buFont typeface="Arial" pitchFamily="34" charset="0"/>
              <a:buChar char="•"/>
            </a:pPr>
            <a:r>
              <a:rPr lang="en-US" sz="2800" dirty="0">
                <a:solidFill>
                  <a:srgbClr val="C00000"/>
                </a:solidFill>
                <a:latin typeface="Bookman Old Style" pitchFamily="18" charset="0"/>
              </a:rPr>
              <a:t>Art &amp; Culture of Jharkhand</a:t>
            </a:r>
          </a:p>
          <a:p>
            <a:pPr lvl="1" algn="just">
              <a:buFont typeface="Arial" pitchFamily="34" charset="0"/>
              <a:buChar char="•"/>
            </a:pPr>
            <a:r>
              <a:rPr lang="en-US" sz="2800" dirty="0">
                <a:solidFill>
                  <a:srgbClr val="C00000"/>
                </a:solidFill>
                <a:latin typeface="Bookman Old Style" pitchFamily="18" charset="0"/>
              </a:rPr>
              <a:t>Cuisines of Jharkhand</a:t>
            </a:r>
          </a:p>
          <a:p>
            <a:pPr lvl="1" algn="just">
              <a:buFont typeface="Arial" pitchFamily="34" charset="0"/>
              <a:buChar char="•"/>
            </a:pPr>
            <a:r>
              <a:rPr lang="en-US" sz="2800" dirty="0">
                <a:solidFill>
                  <a:srgbClr val="C00000"/>
                </a:solidFill>
                <a:latin typeface="Bookman Old Style" pitchFamily="18" charset="0"/>
              </a:rPr>
              <a:t>Fair &amp; Festivals of Jharkhand</a:t>
            </a:r>
          </a:p>
          <a:p>
            <a:pPr lvl="1" algn="just">
              <a:buFont typeface="Arial" pitchFamily="34" charset="0"/>
              <a:buChar char="•"/>
            </a:pPr>
            <a:r>
              <a:rPr lang="en-US" sz="2800" dirty="0">
                <a:solidFill>
                  <a:srgbClr val="C00000"/>
                </a:solidFill>
                <a:latin typeface="Bookman Old Style" pitchFamily="18" charset="0"/>
              </a:rPr>
              <a:t>Flora &amp; Fauna &amp; Tourism of Jharkhand </a:t>
            </a:r>
          </a:p>
          <a:p>
            <a:pPr lvl="1" algn="just">
              <a:buFont typeface="Arial" pitchFamily="34" charset="0"/>
              <a:buChar char="•"/>
            </a:pPr>
            <a:r>
              <a:rPr lang="en-US" sz="2800" dirty="0">
                <a:solidFill>
                  <a:srgbClr val="C00000"/>
                </a:solidFill>
                <a:latin typeface="Bookman Old Style" pitchFamily="18" charset="0"/>
              </a:rPr>
              <a:t>Eminent Personalities</a:t>
            </a:r>
          </a:p>
          <a:p>
            <a:pPr lvl="1" algn="just"/>
            <a:endParaRPr lang="en-US" sz="2800" dirty="0">
              <a:solidFill>
                <a:srgbClr val="C00000"/>
              </a:solidFill>
              <a:latin typeface="Bookman Old Style" pitchFamily="18" charset="0"/>
            </a:endParaRPr>
          </a:p>
        </p:txBody>
      </p:sp>
      <p:sp>
        <p:nvSpPr>
          <p:cNvPr id="2" name="Slide Number Placeholder 1">
            <a:extLst>
              <a:ext uri="{FF2B5EF4-FFF2-40B4-BE49-F238E27FC236}">
                <a16:creationId xmlns:a16="http://schemas.microsoft.com/office/drawing/2014/main" id="{A3A11E96-58D2-4795-A7D8-8547926D28ED}"/>
              </a:ext>
            </a:extLst>
          </p:cNvPr>
          <p:cNvSpPr>
            <a:spLocks noGrp="1"/>
          </p:cNvSpPr>
          <p:nvPr>
            <p:ph type="sldNum" sz="quarter" idx="12"/>
          </p:nvPr>
        </p:nvSpPr>
        <p:spPr/>
        <p:txBody>
          <a:bodyPr/>
          <a:lstStyle/>
          <a:p>
            <a:fld id="{BE9DC6DB-62BD-4F4D-9034-6564E6CB87D3}" type="slidenum">
              <a:rPr lang="en-IN" smtClean="0"/>
              <a:pPr/>
              <a:t>3</a:t>
            </a:fld>
            <a:endParaRPr lang="en-IN"/>
          </a:p>
        </p:txBody>
      </p:sp>
    </p:spTree>
    <p:extLst>
      <p:ext uri="{BB962C8B-B14F-4D97-AF65-F5344CB8AC3E}">
        <p14:creationId xmlns:p14="http://schemas.microsoft.com/office/powerpoint/2010/main" val="499200647"/>
      </p:ext>
    </p:extLst>
  </p:cSld>
  <p:clrMapOvr>
    <a:masterClrMapping/>
  </p:clrMapOvr>
  <mc:AlternateContent xmlns:mc="http://schemas.openxmlformats.org/markup-compatibility/2006">
    <mc:Choice xmlns:p14="http://schemas.microsoft.com/office/powerpoint/2010/main" Requires="p14">
      <p:transition spd="slow" p14:dur="800">
        <p14:flythrough/>
      </p:transition>
    </mc:Choice>
    <mc:Fallback>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Pentagon 22">
            <a:extLst>
              <a:ext uri="{FF2B5EF4-FFF2-40B4-BE49-F238E27FC236}">
                <a16:creationId xmlns:a16="http://schemas.microsoft.com/office/drawing/2014/main" id="{65384F6A-8729-46EB-BE1D-24D0C9F7B157}"/>
              </a:ext>
            </a:extLst>
          </p:cNvPr>
          <p:cNvSpPr/>
          <p:nvPr/>
        </p:nvSpPr>
        <p:spPr>
          <a:xfrm>
            <a:off x="1602161" y="4404130"/>
            <a:ext cx="2485623" cy="1140076"/>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TENUGHAT DAM, BOKARO</a:t>
            </a:r>
          </a:p>
        </p:txBody>
      </p:sp>
      <p:sp>
        <p:nvSpPr>
          <p:cNvPr id="24" name="Arrow: Pentagon 23">
            <a:extLst>
              <a:ext uri="{FF2B5EF4-FFF2-40B4-BE49-F238E27FC236}">
                <a16:creationId xmlns:a16="http://schemas.microsoft.com/office/drawing/2014/main" id="{BA4DA24D-688E-4622-A417-29CEAC37BAA5}"/>
              </a:ext>
            </a:extLst>
          </p:cNvPr>
          <p:cNvSpPr/>
          <p:nvPr/>
        </p:nvSpPr>
        <p:spPr>
          <a:xfrm flipH="1">
            <a:off x="7409608" y="1306370"/>
            <a:ext cx="2759335"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MITHON DAM, DHANBAD</a:t>
            </a:r>
          </a:p>
        </p:txBody>
      </p:sp>
      <p:pic>
        <p:nvPicPr>
          <p:cNvPr id="13" name="Picture 12">
            <a:extLst>
              <a:ext uri="{FF2B5EF4-FFF2-40B4-BE49-F238E27FC236}">
                <a16:creationId xmlns:a16="http://schemas.microsoft.com/office/drawing/2014/main" id="{8B71A4A0-17D9-447D-85A2-52F40385A7E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67336" y="1016868"/>
            <a:ext cx="5170089" cy="2714304"/>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15" name="Picture 14" descr="Tenughat Dam, The Perfect Weekend Gateway From Bokaro You Can Add ..."/>
          <p:cNvPicPr/>
          <p:nvPr/>
        </p:nvPicPr>
        <p:blipFill>
          <a:blip r:embed="rId4"/>
          <a:srcRect/>
          <a:stretch>
            <a:fillRect/>
          </a:stretch>
        </p:blipFill>
        <p:spPr bwMode="auto">
          <a:xfrm>
            <a:off x="5737426" y="3100552"/>
            <a:ext cx="5578964" cy="3104985"/>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B943EB45-5F66-4EA1-A529-D95CC72F30E3}"/>
              </a:ext>
            </a:extLst>
          </p:cNvPr>
          <p:cNvSpPr>
            <a:spLocks noGrp="1"/>
          </p:cNvSpPr>
          <p:nvPr>
            <p:ph type="sldNum" sz="quarter" idx="12"/>
          </p:nvPr>
        </p:nvSpPr>
        <p:spPr/>
        <p:txBody>
          <a:bodyPr/>
          <a:lstStyle/>
          <a:p>
            <a:fld id="{BE9DC6DB-62BD-4F4D-9034-6564E6CB87D3}" type="slidenum">
              <a:rPr lang="en-IN" smtClean="0"/>
              <a:pPr/>
              <a:t>30</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Pentagon 22">
            <a:extLst>
              <a:ext uri="{FF2B5EF4-FFF2-40B4-BE49-F238E27FC236}">
                <a16:creationId xmlns:a16="http://schemas.microsoft.com/office/drawing/2014/main" id="{65384F6A-8729-46EB-BE1D-24D0C9F7B157}"/>
              </a:ext>
            </a:extLst>
          </p:cNvPr>
          <p:cNvSpPr/>
          <p:nvPr/>
        </p:nvSpPr>
        <p:spPr>
          <a:xfrm>
            <a:off x="1602161" y="4404130"/>
            <a:ext cx="2485623" cy="1140076"/>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TILAIYA DAM, KODERMA</a:t>
            </a:r>
          </a:p>
        </p:txBody>
      </p:sp>
      <p:sp>
        <p:nvSpPr>
          <p:cNvPr id="24" name="Arrow: Pentagon 23">
            <a:extLst>
              <a:ext uri="{FF2B5EF4-FFF2-40B4-BE49-F238E27FC236}">
                <a16:creationId xmlns:a16="http://schemas.microsoft.com/office/drawing/2014/main" id="{BA4DA24D-688E-4622-A417-29CEAC37BAA5}"/>
              </a:ext>
            </a:extLst>
          </p:cNvPr>
          <p:cNvSpPr/>
          <p:nvPr/>
        </p:nvSpPr>
        <p:spPr>
          <a:xfrm flipH="1">
            <a:off x="7703898" y="1358922"/>
            <a:ext cx="2759335"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CHANDIL DAM, JAMSHEDPUR</a:t>
            </a:r>
          </a:p>
        </p:txBody>
      </p:sp>
      <p:pic>
        <p:nvPicPr>
          <p:cNvPr id="82946" name="Picture 2" descr="Chandil Dam – Banabithi"/>
          <p:cNvPicPr>
            <a:picLocks noChangeAspect="1" noChangeArrowheads="1"/>
          </p:cNvPicPr>
          <p:nvPr/>
        </p:nvPicPr>
        <p:blipFill>
          <a:blip r:embed="rId3"/>
          <a:srcRect/>
          <a:stretch>
            <a:fillRect/>
          </a:stretch>
        </p:blipFill>
        <p:spPr bwMode="auto">
          <a:xfrm>
            <a:off x="575989" y="914400"/>
            <a:ext cx="5908894" cy="295340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82948" name="Picture 4" descr="Tilaiya Dam, Visit This Majestic Dam In Jharkhand During The ..."/>
          <p:cNvPicPr>
            <a:picLocks noChangeAspect="1" noChangeArrowheads="1"/>
          </p:cNvPicPr>
          <p:nvPr/>
        </p:nvPicPr>
        <p:blipFill>
          <a:blip r:embed="rId4"/>
          <a:srcRect/>
          <a:stretch>
            <a:fillRect/>
          </a:stretch>
        </p:blipFill>
        <p:spPr bwMode="auto">
          <a:xfrm>
            <a:off x="5713904" y="3268717"/>
            <a:ext cx="5918311" cy="306310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66274952-9879-422E-9D4E-E56AE9D9D9DD}"/>
              </a:ext>
            </a:extLst>
          </p:cNvPr>
          <p:cNvSpPr>
            <a:spLocks noGrp="1"/>
          </p:cNvSpPr>
          <p:nvPr>
            <p:ph type="sldNum" sz="quarter" idx="12"/>
          </p:nvPr>
        </p:nvSpPr>
        <p:spPr/>
        <p:txBody>
          <a:bodyPr/>
          <a:lstStyle/>
          <a:p>
            <a:fld id="{BE9DC6DB-62BD-4F4D-9034-6564E6CB87D3}" type="slidenum">
              <a:rPr lang="en-IN" smtClean="0"/>
              <a:pPr/>
              <a:t>31</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Pentagon 23">
            <a:extLst>
              <a:ext uri="{FF2B5EF4-FFF2-40B4-BE49-F238E27FC236}">
                <a16:creationId xmlns:a16="http://schemas.microsoft.com/office/drawing/2014/main" id="{BA4DA24D-688E-4622-A417-29CEAC37BAA5}"/>
              </a:ext>
            </a:extLst>
          </p:cNvPr>
          <p:cNvSpPr/>
          <p:nvPr/>
        </p:nvSpPr>
        <p:spPr>
          <a:xfrm flipH="1">
            <a:off x="7703898" y="1358922"/>
            <a:ext cx="2759335"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AJAY RIVER</a:t>
            </a:r>
          </a:p>
        </p:txBody>
      </p:sp>
      <p:pic>
        <p:nvPicPr>
          <p:cNvPr id="11" name="Picture 10" descr="The Ajay River"/>
          <p:cNvPicPr/>
          <p:nvPr/>
        </p:nvPicPr>
        <p:blipFill>
          <a:blip r:embed="rId3"/>
          <a:srcRect/>
          <a:stretch>
            <a:fillRect/>
          </a:stretch>
        </p:blipFill>
        <p:spPr bwMode="auto">
          <a:xfrm>
            <a:off x="617154" y="956277"/>
            <a:ext cx="5647011" cy="3132248"/>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12" name="Picture 11" descr="Damodar River Burdwan in 4K | Sadarghat | West Bengal | Drone View ..."/>
          <p:cNvPicPr/>
          <p:nvPr/>
        </p:nvPicPr>
        <p:blipFill>
          <a:blip r:embed="rId4"/>
          <a:srcRect/>
          <a:stretch>
            <a:fillRect/>
          </a:stretch>
        </p:blipFill>
        <p:spPr bwMode="auto">
          <a:xfrm>
            <a:off x="5633545" y="3142593"/>
            <a:ext cx="5424652" cy="3211896"/>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67C767E3-446D-4362-A15F-3CB7B80EE94D}"/>
              </a:ext>
            </a:extLst>
          </p:cNvPr>
          <p:cNvSpPr>
            <a:spLocks noGrp="1"/>
          </p:cNvSpPr>
          <p:nvPr>
            <p:ph type="sldNum" sz="quarter" idx="12"/>
          </p:nvPr>
        </p:nvSpPr>
        <p:spPr/>
        <p:txBody>
          <a:bodyPr/>
          <a:lstStyle/>
          <a:p>
            <a:fld id="{BE9DC6DB-62BD-4F4D-9034-6564E6CB87D3}" type="slidenum">
              <a:rPr lang="en-IN" smtClean="0"/>
              <a:pPr/>
              <a:t>32</a:t>
            </a:fld>
            <a:endParaRPr lang="en-IN"/>
          </a:p>
        </p:txBody>
      </p:sp>
      <p:sp>
        <p:nvSpPr>
          <p:cNvPr id="3" name="Arrow: Pentagon 2">
            <a:extLst>
              <a:ext uri="{FF2B5EF4-FFF2-40B4-BE49-F238E27FC236}">
                <a16:creationId xmlns:a16="http://schemas.microsoft.com/office/drawing/2014/main" id="{B6A7ED05-4D95-435D-A8ED-7C2D81DBE4CB}"/>
              </a:ext>
            </a:extLst>
          </p:cNvPr>
          <p:cNvSpPr/>
          <p:nvPr/>
        </p:nvSpPr>
        <p:spPr>
          <a:xfrm>
            <a:off x="1659302" y="4706398"/>
            <a:ext cx="2609232"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DAMODAR RIVER</a:t>
            </a:r>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Pentagon 23">
            <a:extLst>
              <a:ext uri="{FF2B5EF4-FFF2-40B4-BE49-F238E27FC236}">
                <a16:creationId xmlns:a16="http://schemas.microsoft.com/office/drawing/2014/main" id="{BA4DA24D-688E-4622-A417-29CEAC37BAA5}"/>
              </a:ext>
            </a:extLst>
          </p:cNvPr>
          <p:cNvSpPr/>
          <p:nvPr/>
        </p:nvSpPr>
        <p:spPr>
          <a:xfrm flipH="1">
            <a:off x="7703898" y="1358922"/>
            <a:ext cx="2759335"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MAYURAKSHI RIVER</a:t>
            </a:r>
          </a:p>
        </p:txBody>
      </p:sp>
      <p:sp>
        <p:nvSpPr>
          <p:cNvPr id="10" name="Arrow: Pentagon 23">
            <a:extLst>
              <a:ext uri="{FF2B5EF4-FFF2-40B4-BE49-F238E27FC236}">
                <a16:creationId xmlns:a16="http://schemas.microsoft.com/office/drawing/2014/main" id="{BA4DA24D-688E-4622-A417-29CEAC37BAA5}"/>
              </a:ext>
            </a:extLst>
          </p:cNvPr>
          <p:cNvSpPr/>
          <p:nvPr/>
        </p:nvSpPr>
        <p:spPr>
          <a:xfrm>
            <a:off x="1618776" y="4780039"/>
            <a:ext cx="2721995"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SUBARNAREKHA RIVER</a:t>
            </a:r>
          </a:p>
        </p:txBody>
      </p:sp>
      <p:pic>
        <p:nvPicPr>
          <p:cNvPr id="13" name="Picture 12" descr="C:\Users\user\Desktop\Massanjore.jpg"/>
          <p:cNvPicPr/>
          <p:nvPr/>
        </p:nvPicPr>
        <p:blipFill>
          <a:blip r:embed="rId3"/>
          <a:srcRect/>
          <a:stretch>
            <a:fillRect/>
          </a:stretch>
        </p:blipFill>
        <p:spPr bwMode="auto">
          <a:xfrm>
            <a:off x="748041" y="998812"/>
            <a:ext cx="5621228" cy="2942568"/>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15" name="Picture 14" descr="31 Subarnarekha River Photos and Premium High Res Pictures - Getty ..."/>
          <p:cNvPicPr/>
          <p:nvPr/>
        </p:nvPicPr>
        <p:blipFill>
          <a:blip r:embed="rId4"/>
          <a:srcRect/>
          <a:stretch>
            <a:fillRect/>
          </a:stretch>
        </p:blipFill>
        <p:spPr bwMode="auto">
          <a:xfrm>
            <a:off x="6190592" y="3279227"/>
            <a:ext cx="5111311" cy="3059824"/>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F228750F-EB33-4A1F-BE53-DD912554F053}"/>
              </a:ext>
            </a:extLst>
          </p:cNvPr>
          <p:cNvSpPr>
            <a:spLocks noGrp="1"/>
          </p:cNvSpPr>
          <p:nvPr>
            <p:ph type="sldNum" sz="quarter" idx="12"/>
          </p:nvPr>
        </p:nvSpPr>
        <p:spPr/>
        <p:txBody>
          <a:bodyPr/>
          <a:lstStyle/>
          <a:p>
            <a:fld id="{BE9DC6DB-62BD-4F4D-9034-6564E6CB87D3}" type="slidenum">
              <a:rPr lang="en-IN" smtClean="0"/>
              <a:pPr/>
              <a:t>33</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1" name="Picture 10" descr="Bridge construction delay on ganga river"/>
          <p:cNvPicPr/>
          <p:nvPr/>
        </p:nvPicPr>
        <p:blipFill>
          <a:blip r:embed="rId3"/>
          <a:srcRect/>
          <a:stretch>
            <a:fillRect/>
          </a:stretch>
        </p:blipFill>
        <p:spPr bwMode="auto">
          <a:xfrm>
            <a:off x="914400" y="2039007"/>
            <a:ext cx="10541876" cy="4256690"/>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12" name="Pentagon 11"/>
          <p:cNvSpPr/>
          <p:nvPr/>
        </p:nvSpPr>
        <p:spPr>
          <a:xfrm rot="5400000">
            <a:off x="5604642" y="491362"/>
            <a:ext cx="993229" cy="1954924"/>
          </a:xfrm>
          <a:prstGeom prst="homePlate">
            <a:avLst/>
          </a:prstGeom>
        </p:spPr>
        <p:style>
          <a:lnRef idx="0">
            <a:schemeClr val="accent2"/>
          </a:lnRef>
          <a:fillRef idx="3">
            <a:schemeClr val="accent2"/>
          </a:fillRef>
          <a:effectRef idx="3">
            <a:schemeClr val="accent2"/>
          </a:effectRef>
          <a:fontRef idx="minor">
            <a:schemeClr val="lt1"/>
          </a:fontRef>
        </p:style>
        <p:txBody>
          <a:bodyPr vert="vert270" rtlCol="0" anchor="ctr"/>
          <a:lstStyle/>
          <a:p>
            <a:pPr algn="ctr"/>
            <a:r>
              <a:rPr lang="en-US" dirty="0"/>
              <a:t>GANGA RIVER</a:t>
            </a:r>
          </a:p>
        </p:txBody>
      </p:sp>
      <p:sp>
        <p:nvSpPr>
          <p:cNvPr id="2" name="Slide Number Placeholder 1">
            <a:extLst>
              <a:ext uri="{FF2B5EF4-FFF2-40B4-BE49-F238E27FC236}">
                <a16:creationId xmlns:a16="http://schemas.microsoft.com/office/drawing/2014/main" id="{E4A9E411-54E1-4131-B517-B48EB882F0E7}"/>
              </a:ext>
            </a:extLst>
          </p:cNvPr>
          <p:cNvSpPr>
            <a:spLocks noGrp="1"/>
          </p:cNvSpPr>
          <p:nvPr>
            <p:ph type="sldNum" sz="quarter" idx="12"/>
          </p:nvPr>
        </p:nvSpPr>
        <p:spPr/>
        <p:txBody>
          <a:bodyPr/>
          <a:lstStyle/>
          <a:p>
            <a:fld id="{BE9DC6DB-62BD-4F4D-9034-6564E6CB87D3}" type="slidenum">
              <a:rPr lang="en-IN" smtClean="0"/>
              <a:pPr/>
              <a:t>34</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Pentagon 22">
            <a:extLst>
              <a:ext uri="{FF2B5EF4-FFF2-40B4-BE49-F238E27FC236}">
                <a16:creationId xmlns:a16="http://schemas.microsoft.com/office/drawing/2014/main" id="{65384F6A-8729-46EB-BE1D-24D0C9F7B157}"/>
              </a:ext>
            </a:extLst>
          </p:cNvPr>
          <p:cNvSpPr/>
          <p:nvPr/>
        </p:nvSpPr>
        <p:spPr>
          <a:xfrm>
            <a:off x="1602161" y="4404130"/>
            <a:ext cx="2485623" cy="1140076"/>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TATA STEEL</a:t>
            </a:r>
          </a:p>
        </p:txBody>
      </p:sp>
      <p:sp>
        <p:nvSpPr>
          <p:cNvPr id="24" name="Arrow: Pentagon 23">
            <a:extLst>
              <a:ext uri="{FF2B5EF4-FFF2-40B4-BE49-F238E27FC236}">
                <a16:creationId xmlns:a16="http://schemas.microsoft.com/office/drawing/2014/main" id="{BA4DA24D-688E-4622-A417-29CEAC37BAA5}"/>
              </a:ext>
            </a:extLst>
          </p:cNvPr>
          <p:cNvSpPr/>
          <p:nvPr/>
        </p:nvSpPr>
        <p:spPr>
          <a:xfrm flipH="1">
            <a:off x="7703898" y="1358922"/>
            <a:ext cx="2759335"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BOKARO STEEL PLANT</a:t>
            </a:r>
          </a:p>
        </p:txBody>
      </p:sp>
      <p:pic>
        <p:nvPicPr>
          <p:cNvPr id="86018" name="Picture 2" descr="SAIL Bokaro Steel Plant on Twitter: &quot;Bokaro Steel Plant registered ..."/>
          <p:cNvPicPr>
            <a:picLocks noChangeAspect="1" noChangeArrowheads="1"/>
          </p:cNvPicPr>
          <p:nvPr/>
        </p:nvPicPr>
        <p:blipFill>
          <a:blip r:embed="rId3"/>
          <a:srcRect/>
          <a:stretch>
            <a:fillRect/>
          </a:stretch>
        </p:blipFill>
        <p:spPr bwMode="auto">
          <a:xfrm>
            <a:off x="481396" y="956442"/>
            <a:ext cx="5625114" cy="2879834"/>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12" name="Picture 11" descr="TATA Steel Profile"/>
          <p:cNvPicPr/>
          <p:nvPr/>
        </p:nvPicPr>
        <p:blipFill>
          <a:blip r:embed="rId4"/>
          <a:srcRect/>
          <a:stretch>
            <a:fillRect/>
          </a:stretch>
        </p:blipFill>
        <p:spPr bwMode="auto">
          <a:xfrm>
            <a:off x="5648894" y="2782778"/>
            <a:ext cx="5728970" cy="3457575"/>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092405FC-7825-4507-A15C-226FD9A51E43}"/>
              </a:ext>
            </a:extLst>
          </p:cNvPr>
          <p:cNvSpPr>
            <a:spLocks noGrp="1"/>
          </p:cNvSpPr>
          <p:nvPr>
            <p:ph type="sldNum" sz="quarter" idx="12"/>
          </p:nvPr>
        </p:nvSpPr>
        <p:spPr/>
        <p:txBody>
          <a:bodyPr/>
          <a:lstStyle/>
          <a:p>
            <a:fld id="{BE9DC6DB-62BD-4F4D-9034-6564E6CB87D3}" type="slidenum">
              <a:rPr lang="en-IN" smtClean="0"/>
              <a:pPr/>
              <a:t>35</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10"/>
            <a:ext cx="11605717"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a:p>
            <a:r>
              <a:rPr lang="en-US" sz="2000" u="sng" dirty="0">
                <a:solidFill>
                  <a:srgbClr val="C00000"/>
                </a:solidFill>
                <a:latin typeface="Impact" pitchFamily="34" charset="0"/>
              </a:rPr>
              <a:t>Factories &amp; Mines</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Pentagon 22">
            <a:extLst>
              <a:ext uri="{FF2B5EF4-FFF2-40B4-BE49-F238E27FC236}">
                <a16:creationId xmlns:a16="http://schemas.microsoft.com/office/drawing/2014/main" id="{65384F6A-8729-46EB-BE1D-24D0C9F7B157}"/>
              </a:ext>
            </a:extLst>
          </p:cNvPr>
          <p:cNvSpPr/>
          <p:nvPr/>
        </p:nvSpPr>
        <p:spPr>
          <a:xfrm>
            <a:off x="1602161" y="4404130"/>
            <a:ext cx="2485623" cy="1140076"/>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CHANDRAPURA THERMAL POWER STATION, BOKARO</a:t>
            </a:r>
          </a:p>
        </p:txBody>
      </p:sp>
      <p:sp>
        <p:nvSpPr>
          <p:cNvPr id="24" name="Arrow: Pentagon 23">
            <a:extLst>
              <a:ext uri="{FF2B5EF4-FFF2-40B4-BE49-F238E27FC236}">
                <a16:creationId xmlns:a16="http://schemas.microsoft.com/office/drawing/2014/main" id="{BA4DA24D-688E-4622-A417-29CEAC37BAA5}"/>
              </a:ext>
            </a:extLst>
          </p:cNvPr>
          <p:cNvSpPr/>
          <p:nvPr/>
        </p:nvSpPr>
        <p:spPr>
          <a:xfrm flipH="1">
            <a:off x="8271457" y="1663722"/>
            <a:ext cx="2759335"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HEAVY ENGINEERING CORPORATION (HEC), RANCHI</a:t>
            </a:r>
          </a:p>
        </p:txBody>
      </p:sp>
      <p:sp>
        <p:nvSpPr>
          <p:cNvPr id="87042" name="AutoShape 2" descr="Heavy Engineering Corporation Limited, Ranchi, Indi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7044" name="AutoShape 4" descr="Heavy Engineering Corporation Limited, Ranchi, Indi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87045" name="Picture 5" descr="C:\Users\user\Desktop\HEC.jpg"/>
          <p:cNvPicPr>
            <a:picLocks noChangeAspect="1" noChangeArrowheads="1"/>
          </p:cNvPicPr>
          <p:nvPr/>
        </p:nvPicPr>
        <p:blipFill>
          <a:blip r:embed="rId3"/>
          <a:srcRect/>
          <a:stretch>
            <a:fillRect/>
          </a:stretch>
        </p:blipFill>
        <p:spPr bwMode="auto">
          <a:xfrm>
            <a:off x="323522" y="921955"/>
            <a:ext cx="6856957" cy="3114017"/>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descr="Power generation from DVC Chandrapura thermal completely Stopped ..."/>
          <p:cNvPicPr/>
          <p:nvPr/>
        </p:nvPicPr>
        <p:blipFill>
          <a:blip r:embed="rId4"/>
          <a:srcRect/>
          <a:stretch>
            <a:fillRect/>
          </a:stretch>
        </p:blipFill>
        <p:spPr bwMode="auto">
          <a:xfrm>
            <a:off x="5847003" y="3117795"/>
            <a:ext cx="5732145" cy="3228975"/>
          </a:xfrm>
          <a:prstGeom prst="rect">
            <a:avLst/>
          </a:prstGeom>
          <a:solidFill>
            <a:srgbClr val="FFFFFF">
              <a:shade val="85000"/>
            </a:srgbClr>
          </a:solidFill>
          <a:ln w="88900" cap="sq">
            <a:no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Slide Number Placeholder 1">
            <a:extLst>
              <a:ext uri="{FF2B5EF4-FFF2-40B4-BE49-F238E27FC236}">
                <a16:creationId xmlns:a16="http://schemas.microsoft.com/office/drawing/2014/main" id="{1FF0B478-085B-461C-9B7F-569A337F0D1D}"/>
              </a:ext>
            </a:extLst>
          </p:cNvPr>
          <p:cNvSpPr>
            <a:spLocks noGrp="1"/>
          </p:cNvSpPr>
          <p:nvPr>
            <p:ph type="sldNum" sz="quarter" idx="12"/>
          </p:nvPr>
        </p:nvSpPr>
        <p:spPr/>
        <p:txBody>
          <a:bodyPr/>
          <a:lstStyle/>
          <a:p>
            <a:fld id="{BE9DC6DB-62BD-4F4D-9034-6564E6CB87D3}" type="slidenum">
              <a:rPr lang="en-IN" smtClean="0"/>
              <a:pPr/>
              <a:t>36</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Pentagon 22">
            <a:extLst>
              <a:ext uri="{FF2B5EF4-FFF2-40B4-BE49-F238E27FC236}">
                <a16:creationId xmlns:a16="http://schemas.microsoft.com/office/drawing/2014/main" id="{65384F6A-8729-46EB-BE1D-24D0C9F7B157}"/>
              </a:ext>
            </a:extLst>
          </p:cNvPr>
          <p:cNvSpPr/>
          <p:nvPr/>
        </p:nvSpPr>
        <p:spPr>
          <a:xfrm>
            <a:off x="1602161" y="4404130"/>
            <a:ext cx="2485623" cy="1140076"/>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CENTRAL COAL FIELDS LTD (CCFL), GIRIDIH</a:t>
            </a:r>
          </a:p>
        </p:txBody>
      </p:sp>
      <p:sp>
        <p:nvSpPr>
          <p:cNvPr id="24" name="Arrow: Pentagon 23">
            <a:extLst>
              <a:ext uri="{FF2B5EF4-FFF2-40B4-BE49-F238E27FC236}">
                <a16:creationId xmlns:a16="http://schemas.microsoft.com/office/drawing/2014/main" id="{BA4DA24D-688E-4622-A417-29CEAC37BAA5}"/>
              </a:ext>
            </a:extLst>
          </p:cNvPr>
          <p:cNvSpPr/>
          <p:nvPr/>
        </p:nvSpPr>
        <p:spPr>
          <a:xfrm flipH="1">
            <a:off x="8271457" y="1663722"/>
            <a:ext cx="2759335"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BHARAT COKING COAL LIMITED (BCCL), DHANBAD</a:t>
            </a:r>
          </a:p>
        </p:txBody>
      </p:sp>
      <p:sp>
        <p:nvSpPr>
          <p:cNvPr id="87042" name="AutoShape 2" descr="Heavy Engineering Corporation Limited, Ranchi, Indi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7044" name="AutoShape 4" descr="Heavy Engineering Corporation Limited, Ranchi, Indi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88066" name="Picture 2" descr="Buy BCCL COAL MINE Pictures, Images, Photos By RAJWANT RAWAT ..."/>
          <p:cNvPicPr>
            <a:picLocks noChangeAspect="1" noChangeArrowheads="1"/>
          </p:cNvPicPr>
          <p:nvPr/>
        </p:nvPicPr>
        <p:blipFill>
          <a:blip r:embed="rId3"/>
          <a:srcRect/>
          <a:stretch>
            <a:fillRect/>
          </a:stretch>
        </p:blipFill>
        <p:spPr bwMode="auto">
          <a:xfrm>
            <a:off x="365783" y="941988"/>
            <a:ext cx="7019709" cy="3293681"/>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88068" name="Picture 4" descr="Digging for Hope: Inside an Ohio coal mine - YouTube"/>
          <p:cNvPicPr>
            <a:picLocks noChangeAspect="1" noChangeArrowheads="1"/>
          </p:cNvPicPr>
          <p:nvPr/>
        </p:nvPicPr>
        <p:blipFill>
          <a:blip r:embed="rId4"/>
          <a:srcRect/>
          <a:stretch>
            <a:fillRect/>
          </a:stretch>
        </p:blipFill>
        <p:spPr bwMode="auto">
          <a:xfrm>
            <a:off x="5495099" y="3499966"/>
            <a:ext cx="5980118" cy="2883919"/>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B3FD50C9-5C3E-40E6-967A-C827C24B05E8}"/>
              </a:ext>
            </a:extLst>
          </p:cNvPr>
          <p:cNvSpPr>
            <a:spLocks noGrp="1"/>
          </p:cNvSpPr>
          <p:nvPr>
            <p:ph type="sldNum" sz="quarter" idx="12"/>
          </p:nvPr>
        </p:nvSpPr>
        <p:spPr/>
        <p:txBody>
          <a:bodyPr/>
          <a:lstStyle/>
          <a:p>
            <a:fld id="{BE9DC6DB-62BD-4F4D-9034-6564E6CB87D3}" type="slidenum">
              <a:rPr lang="en-IN" smtClean="0"/>
              <a:pPr/>
              <a:t>37</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Pentagon 23">
            <a:extLst>
              <a:ext uri="{FF2B5EF4-FFF2-40B4-BE49-F238E27FC236}">
                <a16:creationId xmlns:a16="http://schemas.microsoft.com/office/drawing/2014/main" id="{BA4DA24D-688E-4622-A417-29CEAC37BAA5}"/>
              </a:ext>
            </a:extLst>
          </p:cNvPr>
          <p:cNvSpPr/>
          <p:nvPr/>
        </p:nvSpPr>
        <p:spPr>
          <a:xfrm flipH="1">
            <a:off x="7998189" y="2420467"/>
            <a:ext cx="2759335"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MICA MINES IN KODERMA</a:t>
            </a:r>
          </a:p>
        </p:txBody>
      </p:sp>
      <p:sp>
        <p:nvSpPr>
          <p:cNvPr id="87042" name="AutoShape 2" descr="Heavy Engineering Corporation Limited, Ranchi, Indi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7044" name="AutoShape 4" descr="Heavy Engineering Corporation Limited, Ranchi, Indi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90114" name="Picture 2" descr="Industry bodies tie-up to stop child labour in mica mines"/>
          <p:cNvPicPr>
            <a:picLocks noChangeAspect="1" noChangeArrowheads="1"/>
          </p:cNvPicPr>
          <p:nvPr/>
        </p:nvPicPr>
        <p:blipFill>
          <a:blip r:embed="rId3"/>
          <a:srcRect/>
          <a:stretch>
            <a:fillRect/>
          </a:stretch>
        </p:blipFill>
        <p:spPr bwMode="auto">
          <a:xfrm>
            <a:off x="597010" y="1118036"/>
            <a:ext cx="6805982" cy="451550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5412C39F-4BDB-4EBA-B395-C51DBFF67F2D}"/>
              </a:ext>
            </a:extLst>
          </p:cNvPr>
          <p:cNvSpPr>
            <a:spLocks noGrp="1"/>
          </p:cNvSpPr>
          <p:nvPr>
            <p:ph type="sldNum" sz="quarter" idx="12"/>
          </p:nvPr>
        </p:nvSpPr>
        <p:spPr/>
        <p:txBody>
          <a:bodyPr/>
          <a:lstStyle/>
          <a:p>
            <a:fld id="{BE9DC6DB-62BD-4F4D-9034-6564E6CB87D3}" type="slidenum">
              <a:rPr lang="en-IN" smtClean="0"/>
              <a:pPr/>
              <a:t>38</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Arrow: Pentagon 23">
            <a:extLst>
              <a:ext uri="{FF2B5EF4-FFF2-40B4-BE49-F238E27FC236}">
                <a16:creationId xmlns:a16="http://schemas.microsoft.com/office/drawing/2014/main" id="{BA4DA24D-688E-4622-A417-29CEAC37BAA5}"/>
              </a:ext>
            </a:extLst>
          </p:cNvPr>
          <p:cNvSpPr/>
          <p:nvPr/>
        </p:nvSpPr>
        <p:spPr>
          <a:xfrm>
            <a:off x="964924" y="2587884"/>
            <a:ext cx="2678814"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TATA MOTORS, JAMSHEDPUR</a:t>
            </a:r>
          </a:p>
        </p:txBody>
      </p:sp>
      <p:sp>
        <p:nvSpPr>
          <p:cNvPr id="87042" name="AutoShape 2" descr="Heavy Engineering Corporation Limited, Ranchi, Indi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7044" name="AutoShape 4" descr="Heavy Engineering Corporation Limited, Ranchi, Indi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89092" name="Picture 4" descr="Autotechreview"/>
          <p:cNvPicPr>
            <a:picLocks noChangeAspect="1" noChangeArrowheads="1"/>
          </p:cNvPicPr>
          <p:nvPr/>
        </p:nvPicPr>
        <p:blipFill>
          <a:blip r:embed="rId3"/>
          <a:srcRect/>
          <a:stretch>
            <a:fillRect/>
          </a:stretch>
        </p:blipFill>
        <p:spPr bwMode="auto">
          <a:xfrm>
            <a:off x="4148557" y="1213944"/>
            <a:ext cx="6961603" cy="4430111"/>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6BD863EC-FECD-410D-834F-3A98B6D033C6}"/>
              </a:ext>
            </a:extLst>
          </p:cNvPr>
          <p:cNvSpPr>
            <a:spLocks noGrp="1"/>
          </p:cNvSpPr>
          <p:nvPr>
            <p:ph type="sldNum" sz="quarter" idx="12"/>
          </p:nvPr>
        </p:nvSpPr>
        <p:spPr/>
        <p:txBody>
          <a:bodyPr/>
          <a:lstStyle/>
          <a:p>
            <a:fld id="{BE9DC6DB-62BD-4F4D-9034-6564E6CB87D3}" type="slidenum">
              <a:rPr lang="en-IN" smtClean="0"/>
              <a:pPr/>
              <a:t>39</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142994"/>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About </a:t>
            </a:r>
            <a:r>
              <a:rPr lang="en-US" sz="3600" u="sng" dirty="0" err="1">
                <a:solidFill>
                  <a:srgbClr val="C00000"/>
                </a:solidFill>
                <a:latin typeface="Impact" pitchFamily="34" charset="0"/>
              </a:rPr>
              <a:t>Ek</a:t>
            </a:r>
            <a:r>
              <a:rPr lang="en-US" sz="3600" u="sng" dirty="0">
                <a:solidFill>
                  <a:srgbClr val="C00000"/>
                </a:solidFill>
                <a:latin typeface="Impact" pitchFamily="34" charset="0"/>
              </a:rPr>
              <a:t> Bharat </a:t>
            </a:r>
            <a:r>
              <a:rPr lang="en-US" sz="3600" u="sng" dirty="0" err="1">
                <a:solidFill>
                  <a:srgbClr val="C00000"/>
                </a:solidFill>
                <a:latin typeface="Impact" pitchFamily="34" charset="0"/>
              </a:rPr>
              <a:t>Shrestha</a:t>
            </a:r>
            <a:r>
              <a:rPr lang="en-US" sz="3600" u="sng" dirty="0">
                <a:solidFill>
                  <a:srgbClr val="C00000"/>
                </a:solidFill>
                <a:latin typeface="Impact" pitchFamily="34" charset="0"/>
              </a:rPr>
              <a:t> Bharat Initiative</a:t>
            </a:r>
          </a:p>
        </p:txBody>
      </p:sp>
      <p:sp>
        <p:nvSpPr>
          <p:cNvPr id="21" name="Rectangle 20"/>
          <p:cNvSpPr/>
          <p:nvPr/>
        </p:nvSpPr>
        <p:spPr>
          <a:xfrm>
            <a:off x="399393" y="520934"/>
            <a:ext cx="11151476" cy="3678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600" dirty="0">
                <a:solidFill>
                  <a:srgbClr val="C00000"/>
                </a:solidFill>
                <a:latin typeface="Bookman Old Style" pitchFamily="18" charset="0"/>
              </a:rPr>
              <a:t>Announced by the </a:t>
            </a:r>
            <a:r>
              <a:rPr lang="en-US" sz="1600" dirty="0" err="1">
                <a:solidFill>
                  <a:srgbClr val="C00000"/>
                </a:solidFill>
                <a:latin typeface="Bookman Old Style" pitchFamily="18" charset="0"/>
              </a:rPr>
              <a:t>Hon’ble</a:t>
            </a:r>
            <a:r>
              <a:rPr lang="en-US" sz="1600" dirty="0">
                <a:solidFill>
                  <a:srgbClr val="C00000"/>
                </a:solidFill>
                <a:latin typeface="Bookman Old Style" pitchFamily="18" charset="0"/>
              </a:rPr>
              <a:t> PM on 31-10-2015 on the 140</a:t>
            </a:r>
            <a:r>
              <a:rPr lang="en-US" sz="1600" baseline="30000" dirty="0">
                <a:solidFill>
                  <a:srgbClr val="C00000"/>
                </a:solidFill>
                <a:latin typeface="Bookman Old Style" pitchFamily="18" charset="0"/>
              </a:rPr>
              <a:t>th</a:t>
            </a:r>
            <a:r>
              <a:rPr lang="en-US" sz="1600" dirty="0">
                <a:solidFill>
                  <a:srgbClr val="C00000"/>
                </a:solidFill>
                <a:latin typeface="Bookman Old Style" pitchFamily="18" charset="0"/>
              </a:rPr>
              <a:t> Birth Anniversary of </a:t>
            </a:r>
            <a:r>
              <a:rPr lang="en-US" sz="1600" dirty="0" err="1">
                <a:solidFill>
                  <a:srgbClr val="C00000"/>
                </a:solidFill>
                <a:latin typeface="Bookman Old Style" pitchFamily="18" charset="0"/>
              </a:rPr>
              <a:t>Sardar</a:t>
            </a:r>
            <a:r>
              <a:rPr lang="en-US" sz="1600" dirty="0">
                <a:solidFill>
                  <a:srgbClr val="C00000"/>
                </a:solidFill>
                <a:latin typeface="Bookman Old Style" pitchFamily="18" charset="0"/>
              </a:rPr>
              <a:t> </a:t>
            </a:r>
            <a:r>
              <a:rPr lang="en-US" sz="1600" dirty="0" err="1">
                <a:solidFill>
                  <a:srgbClr val="C00000"/>
                </a:solidFill>
                <a:latin typeface="Bookman Old Style" pitchFamily="18" charset="0"/>
              </a:rPr>
              <a:t>Vallabhbhai</a:t>
            </a:r>
            <a:r>
              <a:rPr lang="en-US" sz="1600" dirty="0">
                <a:solidFill>
                  <a:srgbClr val="C00000"/>
                </a:solidFill>
                <a:latin typeface="Bookman Old Style" pitchFamily="18" charset="0"/>
              </a:rPr>
              <a:t> Patel</a:t>
            </a:r>
          </a:p>
        </p:txBody>
      </p:sp>
      <p:graphicFrame>
        <p:nvGraphicFramePr>
          <p:cNvPr id="7" name="Diagram 6"/>
          <p:cNvGraphicFramePr/>
          <p:nvPr>
            <p:extLst>
              <p:ext uri="{D42A27DB-BD31-4B8C-83A1-F6EECF244321}">
                <p14:modId xmlns:p14="http://schemas.microsoft.com/office/powerpoint/2010/main" val="3810751755"/>
              </p:ext>
            </p:extLst>
          </p:nvPr>
        </p:nvGraphicFramePr>
        <p:xfrm>
          <a:off x="409902" y="1092854"/>
          <a:ext cx="11319643" cy="524421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0" name="Rectangle 9"/>
          <p:cNvSpPr/>
          <p:nvPr/>
        </p:nvSpPr>
        <p:spPr>
          <a:xfrm>
            <a:off x="488731" y="766002"/>
            <a:ext cx="11151476" cy="36785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sz="1600" b="1" u="sng" dirty="0">
                <a:solidFill>
                  <a:srgbClr val="C00000"/>
                </a:solidFill>
                <a:latin typeface="Bookman Old Style" pitchFamily="18" charset="0"/>
              </a:rPr>
              <a:t>Broad Objectives of </a:t>
            </a:r>
            <a:r>
              <a:rPr lang="en-US" sz="1600" b="1" u="sng" dirty="0" err="1">
                <a:solidFill>
                  <a:srgbClr val="C00000"/>
                </a:solidFill>
                <a:latin typeface="Bookman Old Style" pitchFamily="18" charset="0"/>
              </a:rPr>
              <a:t>Ek</a:t>
            </a:r>
            <a:r>
              <a:rPr lang="en-US" sz="1600" b="1" u="sng" dirty="0">
                <a:solidFill>
                  <a:srgbClr val="C00000"/>
                </a:solidFill>
                <a:latin typeface="Bookman Old Style" pitchFamily="18" charset="0"/>
              </a:rPr>
              <a:t> Bharat </a:t>
            </a:r>
            <a:r>
              <a:rPr lang="en-US" sz="1600" b="1" u="sng" dirty="0" err="1">
                <a:solidFill>
                  <a:srgbClr val="C00000"/>
                </a:solidFill>
                <a:latin typeface="Bookman Old Style" pitchFamily="18" charset="0"/>
              </a:rPr>
              <a:t>Shrestha</a:t>
            </a:r>
            <a:r>
              <a:rPr lang="en-US" sz="1600" b="1" u="sng" dirty="0">
                <a:solidFill>
                  <a:srgbClr val="C00000"/>
                </a:solidFill>
                <a:latin typeface="Bookman Old Style" pitchFamily="18" charset="0"/>
              </a:rPr>
              <a:t> Bharat Initiative</a:t>
            </a:r>
          </a:p>
        </p:txBody>
      </p:sp>
      <p:sp>
        <p:nvSpPr>
          <p:cNvPr id="2" name="Slide Number Placeholder 1">
            <a:extLst>
              <a:ext uri="{FF2B5EF4-FFF2-40B4-BE49-F238E27FC236}">
                <a16:creationId xmlns:a16="http://schemas.microsoft.com/office/drawing/2014/main" id="{A13B0608-2BC9-49E4-BC97-5B05DF3C51E5}"/>
              </a:ext>
            </a:extLst>
          </p:cNvPr>
          <p:cNvSpPr>
            <a:spLocks noGrp="1"/>
          </p:cNvSpPr>
          <p:nvPr>
            <p:ph type="sldNum" sz="quarter" idx="12"/>
          </p:nvPr>
        </p:nvSpPr>
        <p:spPr/>
        <p:txBody>
          <a:bodyPr/>
          <a:lstStyle/>
          <a:p>
            <a:fld id="{BE9DC6DB-62BD-4F4D-9034-6564E6CB87D3}" type="slidenum">
              <a:rPr lang="en-IN" smtClean="0"/>
              <a:pPr/>
              <a:t>4</a:t>
            </a:fld>
            <a:endParaRPr lang="en-IN"/>
          </a:p>
        </p:txBody>
      </p:sp>
    </p:spTree>
    <p:extLst>
      <p:ext uri="{BB962C8B-B14F-4D97-AF65-F5344CB8AC3E}">
        <p14:creationId xmlns:p14="http://schemas.microsoft.com/office/powerpoint/2010/main" val="499200647"/>
      </p:ext>
    </p:extLst>
  </p:cSld>
  <p:clrMapOvr>
    <a:masterClrMapping/>
  </p:clrMapOvr>
  <mc:AlternateContent xmlns:mc="http://schemas.openxmlformats.org/markup-compatibility/2006">
    <mc:Choice xmlns:p14="http://schemas.microsoft.com/office/powerpoint/2010/main" Requires="p14">
      <p:transition spd="slow" p14:dur="2250">
        <p:comb/>
      </p:transition>
    </mc:Choice>
    <mc:Fallback>
      <p:transition spd="slow">
        <p:comb/>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042" name="AutoShape 2" descr="Heavy Engineering Corporation Limited, Ranchi, Indi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7044" name="AutoShape 4" descr="Heavy Engineering Corporation Limited, Ranchi, Indi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92162" name="Picture 2" descr="Which state is the largest bauxite producer in India? - Quora"/>
          <p:cNvPicPr>
            <a:picLocks noChangeAspect="1" noChangeArrowheads="1"/>
          </p:cNvPicPr>
          <p:nvPr/>
        </p:nvPicPr>
        <p:blipFill>
          <a:blip r:embed="rId3"/>
          <a:srcRect/>
          <a:stretch>
            <a:fillRect/>
          </a:stretch>
        </p:blipFill>
        <p:spPr bwMode="auto">
          <a:xfrm>
            <a:off x="3910956" y="1288994"/>
            <a:ext cx="7685787" cy="430251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12" name="Pentagon 11"/>
          <p:cNvSpPr/>
          <p:nvPr/>
        </p:nvSpPr>
        <p:spPr>
          <a:xfrm>
            <a:off x="567559" y="2596055"/>
            <a:ext cx="2606565" cy="1177159"/>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a:t>BOXITE MINE IN LOHARDAGA</a:t>
            </a:r>
          </a:p>
        </p:txBody>
      </p:sp>
      <p:sp>
        <p:nvSpPr>
          <p:cNvPr id="2" name="Slide Number Placeholder 1">
            <a:extLst>
              <a:ext uri="{FF2B5EF4-FFF2-40B4-BE49-F238E27FC236}">
                <a16:creationId xmlns:a16="http://schemas.microsoft.com/office/drawing/2014/main" id="{9AFB0578-E0D5-4E86-89AD-C9DB0BC80513}"/>
              </a:ext>
            </a:extLst>
          </p:cNvPr>
          <p:cNvSpPr>
            <a:spLocks noGrp="1"/>
          </p:cNvSpPr>
          <p:nvPr>
            <p:ph type="sldNum" sz="quarter" idx="12"/>
          </p:nvPr>
        </p:nvSpPr>
        <p:spPr/>
        <p:txBody>
          <a:bodyPr/>
          <a:lstStyle/>
          <a:p>
            <a:fld id="{BE9DC6DB-62BD-4F4D-9034-6564E6CB87D3}" type="slidenum">
              <a:rPr lang="en-IN" smtClean="0"/>
              <a:pPr/>
              <a:t>40</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3154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a:p>
            <a:r>
              <a:rPr lang="en-US" u="sng" dirty="0">
                <a:solidFill>
                  <a:srgbClr val="C00000"/>
                </a:solidFill>
                <a:latin typeface="Impact" pitchFamily="34" charset="0"/>
              </a:rPr>
              <a:t>Major Institutions</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Pentagon 22">
            <a:extLst>
              <a:ext uri="{FF2B5EF4-FFF2-40B4-BE49-F238E27FC236}">
                <a16:creationId xmlns:a16="http://schemas.microsoft.com/office/drawing/2014/main" id="{65384F6A-8729-46EB-BE1D-24D0C9F7B157}"/>
              </a:ext>
            </a:extLst>
          </p:cNvPr>
          <p:cNvSpPr/>
          <p:nvPr/>
        </p:nvSpPr>
        <p:spPr>
          <a:xfrm>
            <a:off x="1602161" y="4404130"/>
            <a:ext cx="2485623" cy="1140076"/>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INDIAN SCHOOL OF MINES, DHANBAD</a:t>
            </a:r>
          </a:p>
        </p:txBody>
      </p:sp>
      <p:sp>
        <p:nvSpPr>
          <p:cNvPr id="24" name="Arrow: Pentagon 23">
            <a:extLst>
              <a:ext uri="{FF2B5EF4-FFF2-40B4-BE49-F238E27FC236}">
                <a16:creationId xmlns:a16="http://schemas.microsoft.com/office/drawing/2014/main" id="{BA4DA24D-688E-4622-A417-29CEAC37BAA5}"/>
              </a:ext>
            </a:extLst>
          </p:cNvPr>
          <p:cNvSpPr/>
          <p:nvPr/>
        </p:nvSpPr>
        <p:spPr>
          <a:xfrm flipH="1">
            <a:off x="7724919" y="1663722"/>
            <a:ext cx="2759335"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BIT, MESRA, RANCHI</a:t>
            </a:r>
          </a:p>
        </p:txBody>
      </p:sp>
      <p:sp>
        <p:nvSpPr>
          <p:cNvPr id="87042" name="AutoShape 2" descr="Heavy Engineering Corporation Limited, Ranchi, Indi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7044" name="AutoShape 4" descr="Heavy Engineering Corporation Limited, Ranchi, Indi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3" name="Picture 12" descr="BIT Mesra - Admission 2020, Courses, Fees, Placement, Scholarship"/>
          <p:cNvPicPr/>
          <p:nvPr/>
        </p:nvPicPr>
        <p:blipFill>
          <a:blip r:embed="rId3"/>
          <a:srcRect/>
          <a:stretch>
            <a:fillRect/>
          </a:stretch>
        </p:blipFill>
        <p:spPr bwMode="auto">
          <a:xfrm>
            <a:off x="294290" y="910897"/>
            <a:ext cx="5927833" cy="3114565"/>
          </a:xfrm>
          <a:prstGeom prst="rect">
            <a:avLst/>
          </a:prstGeom>
          <a:noFill/>
          <a:ln w="9525">
            <a:noFill/>
            <a:miter lim="800000"/>
            <a:headEnd/>
            <a:tailEnd/>
          </a:ln>
        </p:spPr>
      </p:pic>
      <p:pic>
        <p:nvPicPr>
          <p:cNvPr id="16" name="Picture 15" descr="Indian School of Mines University Dhanbad Courses,Fees,Cutoff ..."/>
          <p:cNvPicPr/>
          <p:nvPr/>
        </p:nvPicPr>
        <p:blipFill>
          <a:blip r:embed="rId4"/>
          <a:srcRect/>
          <a:stretch>
            <a:fillRect/>
          </a:stretch>
        </p:blipFill>
        <p:spPr bwMode="auto">
          <a:xfrm>
            <a:off x="4932608" y="3148490"/>
            <a:ext cx="6615009" cy="3162807"/>
          </a:xfrm>
          <a:prstGeom prst="rect">
            <a:avLst/>
          </a:prstGeom>
          <a:noFill/>
          <a:ln w="9525">
            <a:noFill/>
            <a:miter lim="800000"/>
            <a:headEnd/>
            <a:tailEnd/>
          </a:ln>
        </p:spPr>
      </p:pic>
      <p:sp>
        <p:nvSpPr>
          <p:cNvPr id="2" name="Slide Number Placeholder 1">
            <a:extLst>
              <a:ext uri="{FF2B5EF4-FFF2-40B4-BE49-F238E27FC236}">
                <a16:creationId xmlns:a16="http://schemas.microsoft.com/office/drawing/2014/main" id="{EC23CB72-7A90-4268-A2C2-003C6DD7112C}"/>
              </a:ext>
            </a:extLst>
          </p:cNvPr>
          <p:cNvSpPr>
            <a:spLocks noGrp="1"/>
          </p:cNvSpPr>
          <p:nvPr>
            <p:ph type="sldNum" sz="quarter" idx="12"/>
          </p:nvPr>
        </p:nvSpPr>
        <p:spPr/>
        <p:txBody>
          <a:bodyPr/>
          <a:lstStyle/>
          <a:p>
            <a:fld id="{BE9DC6DB-62BD-4F4D-9034-6564E6CB87D3}" type="slidenum">
              <a:rPr lang="en-IN" smtClean="0"/>
              <a:pPr/>
              <a:t>41</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Pentagon 22">
            <a:extLst>
              <a:ext uri="{FF2B5EF4-FFF2-40B4-BE49-F238E27FC236}">
                <a16:creationId xmlns:a16="http://schemas.microsoft.com/office/drawing/2014/main" id="{65384F6A-8729-46EB-BE1D-24D0C9F7B157}"/>
              </a:ext>
            </a:extLst>
          </p:cNvPr>
          <p:cNvSpPr/>
          <p:nvPr/>
        </p:nvSpPr>
        <p:spPr>
          <a:xfrm>
            <a:off x="1589282" y="4502070"/>
            <a:ext cx="2485623" cy="1140076"/>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RANCHI UNIVERSITY</a:t>
            </a:r>
          </a:p>
        </p:txBody>
      </p:sp>
      <p:sp>
        <p:nvSpPr>
          <p:cNvPr id="24" name="Arrow: Pentagon 23">
            <a:extLst>
              <a:ext uri="{FF2B5EF4-FFF2-40B4-BE49-F238E27FC236}">
                <a16:creationId xmlns:a16="http://schemas.microsoft.com/office/drawing/2014/main" id="{BA4DA24D-688E-4622-A417-29CEAC37BAA5}"/>
              </a:ext>
            </a:extLst>
          </p:cNvPr>
          <p:cNvSpPr/>
          <p:nvPr/>
        </p:nvSpPr>
        <p:spPr>
          <a:xfrm flipH="1">
            <a:off x="7620817" y="1385475"/>
            <a:ext cx="2759335"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NIT, JAMSHEDPUR</a:t>
            </a:r>
          </a:p>
        </p:txBody>
      </p:sp>
      <p:sp>
        <p:nvSpPr>
          <p:cNvPr id="87042" name="AutoShape 2" descr="Heavy Engineering Corporation Limited, Ranchi, Indi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7044" name="AutoShape 4" descr="Heavy Engineering Corporation Limited, Ranchi, Indi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5" name="Picture 14" descr="NIT Jamshedpur: Placements, Cut Off, Fees, Ranking 2020"/>
          <p:cNvPicPr/>
          <p:nvPr/>
        </p:nvPicPr>
        <p:blipFill>
          <a:blip r:embed="rId3"/>
          <a:srcRect/>
          <a:stretch>
            <a:fillRect/>
          </a:stretch>
        </p:blipFill>
        <p:spPr bwMode="auto">
          <a:xfrm>
            <a:off x="294291" y="1151047"/>
            <a:ext cx="6050706" cy="2762850"/>
          </a:xfrm>
          <a:prstGeom prst="rect">
            <a:avLst/>
          </a:prstGeom>
          <a:noFill/>
          <a:ln w="9525">
            <a:noFill/>
            <a:miter lim="800000"/>
            <a:headEnd/>
            <a:tailEnd/>
          </a:ln>
        </p:spPr>
      </p:pic>
      <p:pic>
        <p:nvPicPr>
          <p:cNvPr id="17" name="Picture 16" descr="Official Website of Ranchi University, Ranchi - Home"/>
          <p:cNvPicPr/>
          <p:nvPr/>
        </p:nvPicPr>
        <p:blipFill>
          <a:blip r:embed="rId4"/>
          <a:srcRect/>
          <a:stretch>
            <a:fillRect/>
          </a:stretch>
        </p:blipFill>
        <p:spPr bwMode="auto">
          <a:xfrm>
            <a:off x="5010030" y="3153103"/>
            <a:ext cx="6565265" cy="3094312"/>
          </a:xfrm>
          <a:prstGeom prst="rect">
            <a:avLst/>
          </a:prstGeom>
          <a:noFill/>
          <a:ln w="9525">
            <a:noFill/>
            <a:miter lim="800000"/>
            <a:headEnd/>
            <a:tailEnd/>
          </a:ln>
        </p:spPr>
      </p:pic>
      <p:sp>
        <p:nvSpPr>
          <p:cNvPr id="2" name="Slide Number Placeholder 1">
            <a:extLst>
              <a:ext uri="{FF2B5EF4-FFF2-40B4-BE49-F238E27FC236}">
                <a16:creationId xmlns:a16="http://schemas.microsoft.com/office/drawing/2014/main" id="{BD937AE6-0CD6-46DA-9F68-6DCDFEAC971D}"/>
              </a:ext>
            </a:extLst>
          </p:cNvPr>
          <p:cNvSpPr>
            <a:spLocks noGrp="1"/>
          </p:cNvSpPr>
          <p:nvPr>
            <p:ph type="sldNum" sz="quarter" idx="12"/>
          </p:nvPr>
        </p:nvSpPr>
        <p:spPr/>
        <p:txBody>
          <a:bodyPr/>
          <a:lstStyle/>
          <a:p>
            <a:fld id="{BE9DC6DB-62BD-4F4D-9034-6564E6CB87D3}" type="slidenum">
              <a:rPr lang="en-IN" smtClean="0"/>
              <a:pPr/>
              <a:t>42</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Arrow: Pentagon 22">
            <a:extLst>
              <a:ext uri="{FF2B5EF4-FFF2-40B4-BE49-F238E27FC236}">
                <a16:creationId xmlns:a16="http://schemas.microsoft.com/office/drawing/2014/main" id="{65384F6A-8729-46EB-BE1D-24D0C9F7B157}"/>
              </a:ext>
            </a:extLst>
          </p:cNvPr>
          <p:cNvSpPr/>
          <p:nvPr/>
        </p:nvSpPr>
        <p:spPr>
          <a:xfrm>
            <a:off x="1602161" y="4404130"/>
            <a:ext cx="2485623" cy="1140076"/>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BIRSA AGRICULTURAL UNIVERSITY, RANCHI</a:t>
            </a:r>
          </a:p>
        </p:txBody>
      </p:sp>
      <p:sp>
        <p:nvSpPr>
          <p:cNvPr id="24" name="Arrow: Pentagon 23">
            <a:extLst>
              <a:ext uri="{FF2B5EF4-FFF2-40B4-BE49-F238E27FC236}">
                <a16:creationId xmlns:a16="http://schemas.microsoft.com/office/drawing/2014/main" id="{BA4DA24D-688E-4622-A417-29CEAC37BAA5}"/>
              </a:ext>
            </a:extLst>
          </p:cNvPr>
          <p:cNvSpPr/>
          <p:nvPr/>
        </p:nvSpPr>
        <p:spPr>
          <a:xfrm flipH="1">
            <a:off x="7737798" y="1467000"/>
            <a:ext cx="2759335" cy="1195325"/>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IN" dirty="0"/>
              <a:t>CENTRAL UNIVERSITY OF JHARKHAND, RANCHI</a:t>
            </a:r>
          </a:p>
        </p:txBody>
      </p:sp>
      <p:sp>
        <p:nvSpPr>
          <p:cNvPr id="87042" name="AutoShape 2" descr="Heavy Engineering Corporation Limited, Ranchi, Indi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87044" name="AutoShape 4" descr="Heavy Engineering Corporation Limited, Ranchi, India"/>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3" name="Picture 12" descr="Central University of Jharkhand - [CUJ], Ranchi Courses &amp; Fees ..."/>
          <p:cNvPicPr/>
          <p:nvPr/>
        </p:nvPicPr>
        <p:blipFill>
          <a:blip r:embed="rId3"/>
          <a:srcRect/>
          <a:stretch>
            <a:fillRect/>
          </a:stretch>
        </p:blipFill>
        <p:spPr bwMode="auto">
          <a:xfrm>
            <a:off x="560299" y="1080339"/>
            <a:ext cx="5732145" cy="2931583"/>
          </a:xfrm>
          <a:prstGeom prst="rect">
            <a:avLst/>
          </a:prstGeom>
          <a:noFill/>
          <a:ln w="9525">
            <a:noFill/>
            <a:miter lim="800000"/>
            <a:headEnd/>
            <a:tailEnd/>
          </a:ln>
        </p:spPr>
      </p:pic>
      <p:pic>
        <p:nvPicPr>
          <p:cNvPr id="16" name="Picture 15" descr="Weather app boon for Jharkhand farmers - Telegraph India"/>
          <p:cNvPicPr/>
          <p:nvPr/>
        </p:nvPicPr>
        <p:blipFill>
          <a:blip r:embed="rId4"/>
          <a:srcRect/>
          <a:stretch>
            <a:fillRect/>
          </a:stretch>
        </p:blipFill>
        <p:spPr bwMode="auto">
          <a:xfrm>
            <a:off x="5510672" y="3048985"/>
            <a:ext cx="5732145" cy="3219450"/>
          </a:xfrm>
          <a:prstGeom prst="rect">
            <a:avLst/>
          </a:prstGeom>
          <a:noFill/>
          <a:ln w="9525">
            <a:noFill/>
            <a:miter lim="800000"/>
            <a:headEnd/>
            <a:tailEnd/>
          </a:ln>
        </p:spPr>
      </p:pic>
      <p:sp>
        <p:nvSpPr>
          <p:cNvPr id="2" name="Slide Number Placeholder 1">
            <a:extLst>
              <a:ext uri="{FF2B5EF4-FFF2-40B4-BE49-F238E27FC236}">
                <a16:creationId xmlns:a16="http://schemas.microsoft.com/office/drawing/2014/main" id="{09933A29-7952-4E07-8010-0F6B1F2C26F7}"/>
              </a:ext>
            </a:extLst>
          </p:cNvPr>
          <p:cNvSpPr>
            <a:spLocks noGrp="1"/>
          </p:cNvSpPr>
          <p:nvPr>
            <p:ph type="sldNum" sz="quarter" idx="12"/>
          </p:nvPr>
        </p:nvSpPr>
        <p:spPr/>
        <p:txBody>
          <a:bodyPr/>
          <a:lstStyle/>
          <a:p>
            <a:fld id="{BE9DC6DB-62BD-4F4D-9034-6564E6CB87D3}" type="slidenum">
              <a:rPr lang="en-IN" smtClean="0"/>
              <a:pPr/>
              <a:t>43</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157647"/>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94289" y="943759"/>
            <a:ext cx="11750565" cy="1569660"/>
          </a:xfrm>
          <a:prstGeom prst="rect">
            <a:avLst/>
          </a:prstGeom>
        </p:spPr>
        <p:txBody>
          <a:bodyPr wrap="square">
            <a:spAutoFit/>
          </a:bodyPr>
          <a:lstStyle/>
          <a:p>
            <a:pPr algn="just"/>
            <a:r>
              <a:rPr lang="en-US" sz="1600" dirty="0">
                <a:solidFill>
                  <a:srgbClr val="C00000"/>
                </a:solidFill>
              </a:rPr>
              <a:t>Jharkhand is gradually becoming a favorite of travel and adventure enthusiast for its unique topography. The government’s focus on developing facilities draw huge number of adventure seekers</a:t>
            </a:r>
          </a:p>
          <a:p>
            <a:pPr algn="just"/>
            <a:r>
              <a:rPr lang="en-US" sz="1600" dirty="0">
                <a:solidFill>
                  <a:srgbClr val="C00000"/>
                </a:solidFill>
              </a:rPr>
              <a:t>Want a shot of adrenalin dangling from a hilltop or know take on the thrill of ascending steep steps and camping in the wild? Well, all these activities and more that is present in Jharkhand and captivating the tourists with its versatile charm. These adventure hotspots, being developed by Department of tourism, are attracting hordes of youngsters both from within as well as neighboring states. </a:t>
            </a:r>
          </a:p>
          <a:p>
            <a:pPr algn="just"/>
            <a:r>
              <a:rPr lang="en-US" sz="1600" dirty="0">
                <a:solidFill>
                  <a:srgbClr val="C00000"/>
                </a:solidFill>
              </a:rPr>
              <a:t>The best adventure spots in </a:t>
            </a:r>
            <a:r>
              <a:rPr lang="en-US" sz="1600" dirty="0" err="1">
                <a:solidFill>
                  <a:srgbClr val="C00000"/>
                </a:solidFill>
              </a:rPr>
              <a:t>Jharkahnd</a:t>
            </a:r>
            <a:r>
              <a:rPr lang="en-US" sz="1600" dirty="0">
                <a:solidFill>
                  <a:srgbClr val="C00000"/>
                </a:solidFill>
              </a:rPr>
              <a:t> are in Ranchi, Jamshedpur, </a:t>
            </a:r>
            <a:r>
              <a:rPr lang="en-US" sz="1600" dirty="0" err="1">
                <a:solidFill>
                  <a:srgbClr val="C00000"/>
                </a:solidFill>
              </a:rPr>
              <a:t>Giridih</a:t>
            </a:r>
            <a:r>
              <a:rPr lang="en-US" sz="1600" dirty="0">
                <a:solidFill>
                  <a:srgbClr val="C00000"/>
                </a:solidFill>
              </a:rPr>
              <a:t>, </a:t>
            </a:r>
            <a:r>
              <a:rPr lang="en-US" sz="1600" dirty="0" err="1">
                <a:solidFill>
                  <a:srgbClr val="C00000"/>
                </a:solidFill>
              </a:rPr>
              <a:t>Palamu</a:t>
            </a:r>
            <a:r>
              <a:rPr lang="en-US" sz="1600" dirty="0">
                <a:solidFill>
                  <a:srgbClr val="C00000"/>
                </a:solidFill>
              </a:rPr>
              <a:t>. </a:t>
            </a:r>
          </a:p>
        </p:txBody>
      </p:sp>
      <p:sp>
        <p:nvSpPr>
          <p:cNvPr id="1026" name="AutoShape 2" descr="https://www.nyoooz.com/img-uploads/jharkhand%20climbing.jpg"/>
          <p:cNvSpPr>
            <a:spLocks noChangeAspect="1" noChangeArrowheads="1"/>
          </p:cNvSpPr>
          <p:nvPr/>
        </p:nvSpPr>
        <p:spPr bwMode="auto">
          <a:xfrm>
            <a:off x="155575" y="-1279525"/>
            <a:ext cx="5715000" cy="26670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28" name="AutoShape 4" descr="https://www.nyoooz.com/img-uploads/jharkhand%20climbing.jpg"/>
          <p:cNvSpPr>
            <a:spLocks noChangeAspect="1" noChangeArrowheads="1"/>
          </p:cNvSpPr>
          <p:nvPr/>
        </p:nvSpPr>
        <p:spPr bwMode="auto">
          <a:xfrm>
            <a:off x="155575" y="-1279525"/>
            <a:ext cx="5715000" cy="26670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30" name="AutoShape 6" descr="https://www.nyoooz.com/img-uploads/jharkhand%20climbing.jpg"/>
          <p:cNvSpPr>
            <a:spLocks noChangeAspect="1" noChangeArrowheads="1"/>
          </p:cNvSpPr>
          <p:nvPr/>
        </p:nvSpPr>
        <p:spPr bwMode="auto">
          <a:xfrm>
            <a:off x="155575" y="-1279525"/>
            <a:ext cx="5715000" cy="26670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31" name="Picture 7"/>
          <p:cNvPicPr>
            <a:picLocks noChangeAspect="1" noChangeArrowheads="1"/>
          </p:cNvPicPr>
          <p:nvPr/>
        </p:nvPicPr>
        <p:blipFill>
          <a:blip r:embed="rId3"/>
          <a:srcRect l="3678" t="28076" r="46820" b="35019"/>
          <a:stretch>
            <a:fillRect/>
          </a:stretch>
        </p:blipFill>
        <p:spPr bwMode="auto">
          <a:xfrm>
            <a:off x="472966" y="2785242"/>
            <a:ext cx="5007671" cy="2333295"/>
          </a:xfrm>
          <a:prstGeom prst="rect">
            <a:avLst/>
          </a:prstGeom>
          <a:noFill/>
          <a:ln w="9525">
            <a:noFill/>
            <a:miter lim="800000"/>
            <a:headEnd/>
            <a:tailEnd/>
          </a:ln>
          <a:effectLst/>
        </p:spPr>
      </p:pic>
      <p:pic>
        <p:nvPicPr>
          <p:cNvPr id="1032" name="Picture 8"/>
          <p:cNvPicPr>
            <a:picLocks noChangeAspect="1" noChangeArrowheads="1"/>
          </p:cNvPicPr>
          <p:nvPr/>
        </p:nvPicPr>
        <p:blipFill>
          <a:blip r:embed="rId4"/>
          <a:srcRect l="4100" t="26429" r="47241" b="19870"/>
          <a:stretch>
            <a:fillRect/>
          </a:stretch>
        </p:blipFill>
        <p:spPr bwMode="auto">
          <a:xfrm>
            <a:off x="6121203" y="3819003"/>
            <a:ext cx="4714963" cy="2660624"/>
          </a:xfrm>
          <a:prstGeom prst="rect">
            <a:avLst/>
          </a:prstGeom>
          <a:noFill/>
          <a:ln w="9525">
            <a:noFill/>
            <a:miter lim="800000"/>
            <a:headEnd/>
            <a:tailEnd/>
          </a:ln>
          <a:effectLst/>
        </p:spPr>
      </p:pic>
      <p:sp>
        <p:nvSpPr>
          <p:cNvPr id="25" name="Pentagon 24"/>
          <p:cNvSpPr/>
          <p:nvPr/>
        </p:nvSpPr>
        <p:spPr>
          <a:xfrm flipH="1">
            <a:off x="7441324" y="2722180"/>
            <a:ext cx="2511971" cy="683172"/>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a:t>Trekking to the clouds</a:t>
            </a:r>
          </a:p>
        </p:txBody>
      </p:sp>
      <p:sp>
        <p:nvSpPr>
          <p:cNvPr id="26" name="Pentagon 25"/>
          <p:cNvSpPr/>
          <p:nvPr/>
        </p:nvSpPr>
        <p:spPr>
          <a:xfrm>
            <a:off x="1907626" y="5397062"/>
            <a:ext cx="2806263" cy="683172"/>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a:t>Up in the air</a:t>
            </a:r>
          </a:p>
        </p:txBody>
      </p:sp>
      <p:sp>
        <p:nvSpPr>
          <p:cNvPr id="2" name="Slide Number Placeholder 1">
            <a:extLst>
              <a:ext uri="{FF2B5EF4-FFF2-40B4-BE49-F238E27FC236}">
                <a16:creationId xmlns:a16="http://schemas.microsoft.com/office/drawing/2014/main" id="{47EE6449-7D53-431E-8C9E-C1946E6C8D3E}"/>
              </a:ext>
            </a:extLst>
          </p:cNvPr>
          <p:cNvSpPr>
            <a:spLocks noGrp="1"/>
          </p:cNvSpPr>
          <p:nvPr>
            <p:ph type="sldNum" sz="quarter" idx="12"/>
          </p:nvPr>
        </p:nvSpPr>
        <p:spPr/>
        <p:txBody>
          <a:bodyPr/>
          <a:lstStyle/>
          <a:p>
            <a:fld id="{BE9DC6DB-62BD-4F4D-9034-6564E6CB87D3}" type="slidenum">
              <a:rPr lang="en-IN" smtClean="0"/>
              <a:pPr/>
              <a:t>44</a:t>
            </a:fld>
            <a:endParaRPr lang="en-IN"/>
          </a:p>
        </p:txBody>
      </p:sp>
      <p:sp>
        <p:nvSpPr>
          <p:cNvPr id="15" name="Rectangle 14">
            <a:extLst>
              <a:ext uri="{FF2B5EF4-FFF2-40B4-BE49-F238E27FC236}">
                <a16:creationId xmlns:a16="http://schemas.microsoft.com/office/drawing/2014/main" id="{74E7BE62-A7CD-401B-AE23-A95208223979}"/>
              </a:ext>
            </a:extLst>
          </p:cNvPr>
          <p:cNvSpPr/>
          <p:nvPr/>
        </p:nvSpPr>
        <p:spPr>
          <a:xfrm>
            <a:off x="262760" y="278532"/>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u="sng" dirty="0">
                <a:solidFill>
                  <a:srgbClr val="C00000"/>
                </a:solidFill>
                <a:latin typeface="Impact" pitchFamily="34" charset="0"/>
              </a:rPr>
              <a:t>Adventure in Jharkhand</a:t>
            </a:r>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592909"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6" name="AutoShape 2" descr="https://www.nyoooz.com/img-uploads/jharkhand%20climbing.jpg"/>
          <p:cNvSpPr>
            <a:spLocks noChangeAspect="1" noChangeArrowheads="1"/>
          </p:cNvSpPr>
          <p:nvPr/>
        </p:nvSpPr>
        <p:spPr bwMode="auto">
          <a:xfrm>
            <a:off x="155575" y="-1279525"/>
            <a:ext cx="5715000" cy="26670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28" name="AutoShape 4" descr="https://www.nyoooz.com/img-uploads/jharkhand%20climbing.jpg"/>
          <p:cNvSpPr>
            <a:spLocks noChangeAspect="1" noChangeArrowheads="1"/>
          </p:cNvSpPr>
          <p:nvPr/>
        </p:nvSpPr>
        <p:spPr bwMode="auto">
          <a:xfrm>
            <a:off x="155575" y="-1279525"/>
            <a:ext cx="5715000" cy="26670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030" name="AutoShape 6" descr="https://www.nyoooz.com/img-uploads/jharkhand%20climbing.jpg"/>
          <p:cNvSpPr>
            <a:spLocks noChangeAspect="1" noChangeArrowheads="1"/>
          </p:cNvSpPr>
          <p:nvPr/>
        </p:nvSpPr>
        <p:spPr bwMode="auto">
          <a:xfrm>
            <a:off x="155575" y="-1279525"/>
            <a:ext cx="5715000" cy="2667000"/>
          </a:xfrm>
          <a:prstGeom prst="rect">
            <a:avLst/>
          </a:prstGeom>
          <a:noFill/>
        </p:spPr>
        <p:txBody>
          <a:bodyPr vert="horz" wrap="square" lIns="91440" tIns="45720" rIns="91440" bIns="45720" numCol="1" anchor="t" anchorCtr="0" compatLnSpc="1">
            <a:prstTxWarp prst="textNoShape">
              <a:avLst/>
            </a:prstTxWarp>
          </a:bodyPr>
          <a:lstStyle/>
          <a:p>
            <a:endParaRPr lang="en-US"/>
          </a:p>
        </p:txBody>
      </p:sp>
      <p:pic>
        <p:nvPicPr>
          <p:cNvPr id="1033" name="Picture 9"/>
          <p:cNvPicPr>
            <a:picLocks noChangeAspect="1" noChangeArrowheads="1"/>
          </p:cNvPicPr>
          <p:nvPr/>
        </p:nvPicPr>
        <p:blipFill>
          <a:blip r:embed="rId3"/>
          <a:srcRect l="3716" t="27655" r="46628" b="12636"/>
          <a:stretch>
            <a:fillRect/>
          </a:stretch>
        </p:blipFill>
        <p:spPr bwMode="auto">
          <a:xfrm>
            <a:off x="620108" y="1135118"/>
            <a:ext cx="4712951" cy="3541986"/>
          </a:xfrm>
          <a:prstGeom prst="rect">
            <a:avLst/>
          </a:prstGeom>
          <a:noFill/>
          <a:ln w="9525">
            <a:noFill/>
            <a:miter lim="800000"/>
            <a:headEnd/>
            <a:tailEnd/>
          </a:ln>
          <a:effectLst/>
        </p:spPr>
      </p:pic>
      <p:pic>
        <p:nvPicPr>
          <p:cNvPr id="1034" name="Picture 10"/>
          <p:cNvPicPr>
            <a:picLocks noChangeAspect="1" noChangeArrowheads="1"/>
          </p:cNvPicPr>
          <p:nvPr/>
        </p:nvPicPr>
        <p:blipFill>
          <a:blip r:embed="rId4"/>
          <a:srcRect l="4483" t="21893" r="47318" b="39241"/>
          <a:stretch>
            <a:fillRect/>
          </a:stretch>
        </p:blipFill>
        <p:spPr bwMode="auto">
          <a:xfrm>
            <a:off x="5650157" y="2690648"/>
            <a:ext cx="5865704" cy="3573518"/>
          </a:xfrm>
          <a:prstGeom prst="rect">
            <a:avLst/>
          </a:prstGeom>
          <a:noFill/>
          <a:ln w="9525">
            <a:noFill/>
            <a:miter lim="800000"/>
            <a:headEnd/>
            <a:tailEnd/>
          </a:ln>
          <a:effectLst/>
        </p:spPr>
      </p:pic>
      <p:sp>
        <p:nvSpPr>
          <p:cNvPr id="15" name="Pentagon 14"/>
          <p:cNvSpPr/>
          <p:nvPr/>
        </p:nvSpPr>
        <p:spPr>
          <a:xfrm>
            <a:off x="966952" y="4960883"/>
            <a:ext cx="3573517" cy="1229710"/>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a:t>Catch the roar of the forest with a safari</a:t>
            </a:r>
          </a:p>
        </p:txBody>
      </p:sp>
      <p:sp>
        <p:nvSpPr>
          <p:cNvPr id="16" name="Pentagon 15"/>
          <p:cNvSpPr/>
          <p:nvPr/>
        </p:nvSpPr>
        <p:spPr>
          <a:xfrm flipH="1">
            <a:off x="7126015" y="1287518"/>
            <a:ext cx="2359572" cy="1229710"/>
          </a:xfrm>
          <a:prstGeom prst="homePlate">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dirty="0"/>
              <a:t>Sail with the tide</a:t>
            </a:r>
          </a:p>
        </p:txBody>
      </p:sp>
      <p:sp>
        <p:nvSpPr>
          <p:cNvPr id="2" name="Slide Number Placeholder 1">
            <a:extLst>
              <a:ext uri="{FF2B5EF4-FFF2-40B4-BE49-F238E27FC236}">
                <a16:creationId xmlns:a16="http://schemas.microsoft.com/office/drawing/2014/main" id="{AB3379CE-80D6-4F49-809B-239695E9E849}"/>
              </a:ext>
            </a:extLst>
          </p:cNvPr>
          <p:cNvSpPr>
            <a:spLocks noGrp="1"/>
          </p:cNvSpPr>
          <p:nvPr>
            <p:ph type="sldNum" sz="quarter" idx="12"/>
          </p:nvPr>
        </p:nvSpPr>
        <p:spPr/>
        <p:txBody>
          <a:bodyPr/>
          <a:lstStyle/>
          <a:p>
            <a:fld id="{BE9DC6DB-62BD-4F4D-9034-6564E6CB87D3}" type="slidenum">
              <a:rPr lang="en-IN" smtClean="0"/>
              <a:pPr/>
              <a:t>45</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540359"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916471"/>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IN" sz="1600" dirty="0">
                <a:solidFill>
                  <a:srgbClr val="C00000"/>
                </a:solidFill>
                <a:latin typeface="Bookman Old Style" pitchFamily="18" charset="0"/>
              </a:rPr>
              <a:t>Jharkhand is unique in the celebration of fairs and festivals due to its rich tribal culture. Various religious fairs and festivals celebrated throughout Jharkhand. </a:t>
            </a:r>
            <a:r>
              <a:rPr lang="en-IN" sz="1600" dirty="0" err="1">
                <a:solidFill>
                  <a:srgbClr val="C00000"/>
                </a:solidFill>
                <a:latin typeface="Bookman Old Style" pitchFamily="18" charset="0"/>
              </a:rPr>
              <a:t>Barura</a:t>
            </a:r>
            <a:r>
              <a:rPr lang="en-IN" sz="1600" dirty="0">
                <a:solidFill>
                  <a:srgbClr val="C00000"/>
                </a:solidFill>
                <a:latin typeface="Bookman Old Style" pitchFamily="18" charset="0"/>
              </a:rPr>
              <a:t> Sharif, </a:t>
            </a:r>
            <a:r>
              <a:rPr lang="en-IN" sz="1600" dirty="0" err="1">
                <a:solidFill>
                  <a:srgbClr val="C00000"/>
                </a:solidFill>
                <a:latin typeface="Bookman Old Style" pitchFamily="18" charset="0"/>
              </a:rPr>
              <a:t>Belgada</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Mela</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Simaria</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Bhadli</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Mela</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Itkhori</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Chatra</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Mela</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Kolhaiya</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Mela</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Chatra</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Kolhua</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Mela</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Hunterganj</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Kunda</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Mela</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Pratappur</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Kundri</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Mela</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Chatra</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Lawalong</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Mela</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Rabda</a:t>
            </a:r>
            <a:r>
              <a:rPr lang="en-IN" sz="1600" dirty="0">
                <a:solidFill>
                  <a:srgbClr val="C00000"/>
                </a:solidFill>
                <a:latin typeface="Bookman Old Style" pitchFamily="18" charset="0"/>
              </a:rPr>
              <a:t> Sharif, </a:t>
            </a:r>
            <a:r>
              <a:rPr lang="en-IN" sz="1600" dirty="0" err="1">
                <a:solidFill>
                  <a:srgbClr val="C00000"/>
                </a:solidFill>
                <a:latin typeface="Bookman Old Style" pitchFamily="18" charset="0"/>
              </a:rPr>
              <a:t>Sangat</a:t>
            </a:r>
            <a:r>
              <a:rPr lang="en-IN" sz="1600" dirty="0">
                <a:solidFill>
                  <a:srgbClr val="C00000"/>
                </a:solidFill>
                <a:latin typeface="Bookman Old Style" pitchFamily="18" charset="0"/>
              </a:rPr>
              <a:t> and </a:t>
            </a:r>
            <a:r>
              <a:rPr lang="en-IN" sz="1600" dirty="0" err="1">
                <a:solidFill>
                  <a:srgbClr val="C00000"/>
                </a:solidFill>
                <a:latin typeface="Bookman Old Style" pitchFamily="18" charset="0"/>
              </a:rPr>
              <a:t>Tutilawa</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Mela</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Simaria</a:t>
            </a:r>
            <a:r>
              <a:rPr lang="en-IN" sz="1600" dirty="0">
                <a:solidFill>
                  <a:srgbClr val="C00000"/>
                </a:solidFill>
                <a:latin typeface="Bookman Old Style" pitchFamily="18" charset="0"/>
              </a:rPr>
              <a:t> are some of the prominent fairs and festivals of Jharkhand. Important festivals of Hindus celebrated in Jharkhand are </a:t>
            </a:r>
            <a:r>
              <a:rPr lang="en-IN" sz="1600" dirty="0" err="1">
                <a:solidFill>
                  <a:srgbClr val="C00000"/>
                </a:solidFill>
                <a:latin typeface="Bookman Old Style" pitchFamily="18" charset="0"/>
              </a:rPr>
              <a:t>Holi</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Divwali</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Dashhara</a:t>
            </a:r>
            <a:r>
              <a:rPr lang="en-IN" sz="1600" dirty="0">
                <a:solidFill>
                  <a:srgbClr val="C00000"/>
                </a:solidFill>
                <a:latin typeface="Bookman Old Style" pitchFamily="18" charset="0"/>
              </a:rPr>
              <a:t> and </a:t>
            </a:r>
            <a:r>
              <a:rPr lang="en-IN" sz="1600" dirty="0" err="1">
                <a:solidFill>
                  <a:srgbClr val="C00000"/>
                </a:solidFill>
                <a:latin typeface="Bookman Old Style" pitchFamily="18" charset="0"/>
              </a:rPr>
              <a:t>Ramnavami</a:t>
            </a:r>
            <a:r>
              <a:rPr lang="en-IN" sz="1600" dirty="0">
                <a:solidFill>
                  <a:srgbClr val="C00000"/>
                </a:solidFill>
                <a:latin typeface="Bookman Old Style" pitchFamily="18" charset="0"/>
              </a:rPr>
              <a:t>. Other festivals like </a:t>
            </a:r>
            <a:r>
              <a:rPr lang="en-IN" sz="1600" dirty="0" err="1">
                <a:solidFill>
                  <a:srgbClr val="C00000"/>
                </a:solidFill>
                <a:latin typeface="Bookman Old Style" pitchFamily="18" charset="0"/>
              </a:rPr>
              <a:t>Basant</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panchami</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Chath</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Jityya</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Bhaiya</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Duj</a:t>
            </a:r>
            <a:r>
              <a:rPr lang="en-IN" sz="1600" dirty="0">
                <a:solidFill>
                  <a:srgbClr val="C00000"/>
                </a:solidFill>
                <a:latin typeface="Bookman Old Style" pitchFamily="18" charset="0"/>
              </a:rPr>
              <a:t>, etc. are also celebrated in the state. Specific festivals of the tribes in Jharkhand are Karma, </a:t>
            </a:r>
            <a:r>
              <a:rPr lang="en-IN" sz="1600" dirty="0" err="1">
                <a:solidFill>
                  <a:srgbClr val="C00000"/>
                </a:solidFill>
                <a:latin typeface="Bookman Old Style" pitchFamily="18" charset="0"/>
              </a:rPr>
              <a:t>Manda</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Sarhul</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Jani</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shikar</a:t>
            </a:r>
            <a:r>
              <a:rPr lang="en-IN" sz="1600" dirty="0">
                <a:solidFill>
                  <a:srgbClr val="C00000"/>
                </a:solidFill>
                <a:latin typeface="Bookman Old Style" pitchFamily="18" charset="0"/>
              </a:rPr>
              <a:t> etc.</a:t>
            </a:r>
          </a:p>
          <a:p>
            <a:r>
              <a:rPr lang="en-IN" sz="1600" b="1" dirty="0">
                <a:solidFill>
                  <a:srgbClr val="C00000"/>
                </a:solidFill>
                <a:latin typeface="Bookman Old Style" pitchFamily="18" charset="0"/>
              </a:rPr>
              <a:t>Fairs in Jharkhand</a:t>
            </a:r>
            <a:br>
              <a:rPr lang="en-IN" sz="1600" dirty="0">
                <a:solidFill>
                  <a:srgbClr val="C00000"/>
                </a:solidFill>
              </a:rPr>
            </a:br>
            <a:r>
              <a:rPr lang="en-IN" sz="1600" b="1" dirty="0" err="1">
                <a:solidFill>
                  <a:srgbClr val="C00000"/>
                </a:solidFill>
              </a:rPr>
              <a:t>Kunda</a:t>
            </a:r>
            <a:r>
              <a:rPr lang="en-IN" sz="1600" b="1" dirty="0">
                <a:solidFill>
                  <a:srgbClr val="C00000"/>
                </a:solidFill>
              </a:rPr>
              <a:t> </a:t>
            </a:r>
            <a:r>
              <a:rPr lang="en-IN" sz="1600" b="1" dirty="0" err="1">
                <a:solidFill>
                  <a:srgbClr val="C00000"/>
                </a:solidFill>
              </a:rPr>
              <a:t>Mela</a:t>
            </a:r>
            <a:r>
              <a:rPr lang="en-IN" sz="1600" b="1" dirty="0">
                <a:solidFill>
                  <a:srgbClr val="C00000"/>
                </a:solidFill>
              </a:rPr>
              <a:t> in </a:t>
            </a:r>
            <a:r>
              <a:rPr lang="en-IN" sz="1600" b="1" dirty="0" err="1">
                <a:solidFill>
                  <a:srgbClr val="C00000"/>
                </a:solidFill>
              </a:rPr>
              <a:t>Pratappur</a:t>
            </a:r>
            <a:r>
              <a:rPr lang="en-IN" sz="1600" dirty="0">
                <a:solidFill>
                  <a:srgbClr val="C00000"/>
                </a:solidFill>
              </a:rPr>
              <a:t>: This </a:t>
            </a:r>
            <a:r>
              <a:rPr lang="en-IN" sz="1600" dirty="0" err="1">
                <a:solidFill>
                  <a:srgbClr val="C00000"/>
                </a:solidFill>
              </a:rPr>
              <a:t>mela</a:t>
            </a:r>
            <a:r>
              <a:rPr lang="en-IN" sz="1600" dirty="0">
                <a:solidFill>
                  <a:srgbClr val="C00000"/>
                </a:solidFill>
              </a:rPr>
              <a:t> is held at the time of </a:t>
            </a:r>
            <a:r>
              <a:rPr lang="en-IN" sz="1600" dirty="0" err="1">
                <a:solidFill>
                  <a:srgbClr val="C00000"/>
                </a:solidFill>
              </a:rPr>
              <a:t>falgun</a:t>
            </a:r>
            <a:r>
              <a:rPr lang="en-IN" sz="1600" dirty="0">
                <a:solidFill>
                  <a:srgbClr val="C00000"/>
                </a:solidFill>
              </a:rPr>
              <a:t> </a:t>
            </a:r>
            <a:r>
              <a:rPr lang="en-IN" sz="1600" dirty="0" err="1">
                <a:solidFill>
                  <a:srgbClr val="C00000"/>
                </a:solidFill>
              </a:rPr>
              <a:t>Shivratri</a:t>
            </a:r>
            <a:r>
              <a:rPr lang="en-IN" sz="1600" dirty="0">
                <a:solidFill>
                  <a:srgbClr val="C00000"/>
                </a:solidFill>
              </a:rPr>
              <a:t> and is marked by a big sale of cattle. </a:t>
            </a:r>
            <a:endParaRPr lang="en-US" sz="1600" dirty="0">
              <a:solidFill>
                <a:srgbClr val="C00000"/>
              </a:solidFill>
            </a:endParaRPr>
          </a:p>
          <a:p>
            <a:pPr algn="just"/>
            <a:r>
              <a:rPr lang="en-IN" sz="1600" b="1" dirty="0" err="1">
                <a:solidFill>
                  <a:srgbClr val="C00000"/>
                </a:solidFill>
              </a:rPr>
              <a:t>Chatra</a:t>
            </a:r>
            <a:r>
              <a:rPr lang="en-IN" sz="1600" b="1" dirty="0">
                <a:solidFill>
                  <a:srgbClr val="C00000"/>
                </a:solidFill>
              </a:rPr>
              <a:t> </a:t>
            </a:r>
            <a:r>
              <a:rPr lang="en-IN" sz="1600" b="1" dirty="0" err="1">
                <a:solidFill>
                  <a:srgbClr val="C00000"/>
                </a:solidFill>
              </a:rPr>
              <a:t>mela</a:t>
            </a:r>
            <a:r>
              <a:rPr lang="en-IN" sz="1600" dirty="0">
                <a:solidFill>
                  <a:srgbClr val="C00000"/>
                </a:solidFill>
              </a:rPr>
              <a:t>: This </a:t>
            </a:r>
            <a:r>
              <a:rPr lang="en-IN" sz="1600" dirty="0" err="1">
                <a:solidFill>
                  <a:srgbClr val="C00000"/>
                </a:solidFill>
              </a:rPr>
              <a:t>mela</a:t>
            </a:r>
            <a:r>
              <a:rPr lang="en-IN" sz="1600" dirty="0">
                <a:solidFill>
                  <a:srgbClr val="C00000"/>
                </a:solidFill>
              </a:rPr>
              <a:t> is said to have started from 1882 and is principally a cattle fair held during </a:t>
            </a:r>
            <a:r>
              <a:rPr lang="en-IN" sz="1600" dirty="0" err="1">
                <a:solidFill>
                  <a:srgbClr val="C00000"/>
                </a:solidFill>
              </a:rPr>
              <a:t>Durga</a:t>
            </a:r>
            <a:r>
              <a:rPr lang="en-IN" sz="1600" dirty="0">
                <a:solidFill>
                  <a:srgbClr val="C00000"/>
                </a:solidFill>
              </a:rPr>
              <a:t> </a:t>
            </a:r>
            <a:r>
              <a:rPr lang="en-IN" sz="1600" dirty="0" err="1">
                <a:solidFill>
                  <a:srgbClr val="C00000"/>
                </a:solidFill>
              </a:rPr>
              <a:t>Puja</a:t>
            </a:r>
            <a:r>
              <a:rPr lang="en-IN" sz="1600" dirty="0">
                <a:solidFill>
                  <a:srgbClr val="C00000"/>
                </a:solidFill>
              </a:rPr>
              <a:t>. </a:t>
            </a:r>
            <a:endParaRPr lang="en-US" sz="1600" dirty="0">
              <a:solidFill>
                <a:srgbClr val="C00000"/>
              </a:solidFill>
            </a:endParaRPr>
          </a:p>
          <a:p>
            <a:pPr algn="just"/>
            <a:r>
              <a:rPr lang="en-IN" sz="1600" b="1" dirty="0" err="1">
                <a:solidFill>
                  <a:srgbClr val="C00000"/>
                </a:solidFill>
              </a:rPr>
              <a:t>Kundri</a:t>
            </a:r>
            <a:r>
              <a:rPr lang="en-IN" sz="1600" b="1" dirty="0">
                <a:solidFill>
                  <a:srgbClr val="C00000"/>
                </a:solidFill>
              </a:rPr>
              <a:t> </a:t>
            </a:r>
            <a:r>
              <a:rPr lang="en-IN" sz="1600" b="1" dirty="0" err="1">
                <a:solidFill>
                  <a:srgbClr val="C00000"/>
                </a:solidFill>
              </a:rPr>
              <a:t>Mela</a:t>
            </a:r>
            <a:r>
              <a:rPr lang="en-IN" sz="1600" b="1" dirty="0">
                <a:solidFill>
                  <a:srgbClr val="C00000"/>
                </a:solidFill>
              </a:rPr>
              <a:t> in </a:t>
            </a:r>
            <a:r>
              <a:rPr lang="en-IN" sz="1600" b="1" dirty="0" err="1">
                <a:solidFill>
                  <a:srgbClr val="C00000"/>
                </a:solidFill>
              </a:rPr>
              <a:t>Chatra</a:t>
            </a:r>
            <a:r>
              <a:rPr lang="en-IN" sz="1600" dirty="0">
                <a:solidFill>
                  <a:srgbClr val="C00000"/>
                </a:solidFill>
              </a:rPr>
              <a:t>: The probable year of its origin is 1930 and is held on </a:t>
            </a:r>
            <a:r>
              <a:rPr lang="en-IN" sz="1600" dirty="0" err="1">
                <a:solidFill>
                  <a:srgbClr val="C00000"/>
                </a:solidFill>
              </a:rPr>
              <a:t>Kartik</a:t>
            </a:r>
            <a:r>
              <a:rPr lang="en-IN" sz="1600" dirty="0">
                <a:solidFill>
                  <a:srgbClr val="C00000"/>
                </a:solidFill>
              </a:rPr>
              <a:t> </a:t>
            </a:r>
            <a:r>
              <a:rPr lang="en-IN" sz="1600" dirty="0" err="1">
                <a:solidFill>
                  <a:srgbClr val="C00000"/>
                </a:solidFill>
              </a:rPr>
              <a:t>purnima</a:t>
            </a:r>
            <a:r>
              <a:rPr lang="en-IN" sz="1600" dirty="0">
                <a:solidFill>
                  <a:srgbClr val="C00000"/>
                </a:solidFill>
              </a:rPr>
              <a:t> and is principally a cattle fair</a:t>
            </a:r>
            <a:endParaRPr lang="en-US" sz="1600" dirty="0">
              <a:solidFill>
                <a:srgbClr val="C00000"/>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pic>
        <p:nvPicPr>
          <p:cNvPr id="13" name="Picture 12" descr="http://4.bp.blogspot.com/_0LKo7Sbtj54/S_v31tfcliI/AAAAAAAAEhM/uDA75OXswZ8/w1200-h630-p-k-no-nu/fl_MG_4904.jpg"/>
          <p:cNvPicPr/>
          <p:nvPr/>
        </p:nvPicPr>
        <p:blipFill>
          <a:blip r:embed="rId3"/>
          <a:srcRect/>
          <a:stretch>
            <a:fillRect/>
          </a:stretch>
        </p:blipFill>
        <p:spPr bwMode="auto">
          <a:xfrm>
            <a:off x="3615558" y="3846785"/>
            <a:ext cx="4719145" cy="2438401"/>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65E9A017-FE8C-4FA6-85BA-7A3D49116F14}"/>
              </a:ext>
            </a:extLst>
          </p:cNvPr>
          <p:cNvSpPr>
            <a:spLocks noGrp="1"/>
          </p:cNvSpPr>
          <p:nvPr>
            <p:ph type="sldNum" sz="quarter" idx="12"/>
          </p:nvPr>
        </p:nvSpPr>
        <p:spPr/>
        <p:txBody>
          <a:bodyPr/>
          <a:lstStyle/>
          <a:p>
            <a:fld id="{BE9DC6DB-62BD-4F4D-9034-6564E6CB87D3}" type="slidenum">
              <a:rPr lang="en-IN" smtClean="0"/>
              <a:pPr/>
              <a:t>46</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sz="1600" b="1" dirty="0" err="1">
                <a:solidFill>
                  <a:srgbClr val="C00000"/>
                </a:solidFill>
                <a:latin typeface="Bookman Old Style" pitchFamily="18" charset="0"/>
              </a:rPr>
              <a:t>Sharavani</a:t>
            </a:r>
            <a:r>
              <a:rPr lang="en-IN" sz="1600" b="1" dirty="0">
                <a:solidFill>
                  <a:srgbClr val="C00000"/>
                </a:solidFill>
                <a:latin typeface="Bookman Old Style" pitchFamily="18" charset="0"/>
              </a:rPr>
              <a:t> </a:t>
            </a:r>
            <a:r>
              <a:rPr lang="en-IN" sz="1600" b="1" dirty="0" err="1">
                <a:solidFill>
                  <a:srgbClr val="C00000"/>
                </a:solidFill>
                <a:latin typeface="Bookman Old Style" pitchFamily="18" charset="0"/>
              </a:rPr>
              <a:t>Mela</a:t>
            </a:r>
            <a:r>
              <a:rPr lang="en-IN" sz="1600" b="1" dirty="0">
                <a:solidFill>
                  <a:srgbClr val="C00000"/>
                </a:solidFill>
                <a:latin typeface="Bookman Old Style" pitchFamily="18" charset="0"/>
              </a:rPr>
              <a:t> </a:t>
            </a:r>
            <a:r>
              <a:rPr lang="en-IN" sz="1600" dirty="0">
                <a:solidFill>
                  <a:srgbClr val="C00000"/>
                </a:solidFill>
                <a:latin typeface="Bookman Old Style" pitchFamily="18" charset="0"/>
              </a:rPr>
              <a:t>: It is an ancient fair held in a year during </a:t>
            </a:r>
            <a:r>
              <a:rPr lang="en-IN" sz="1600" dirty="0" err="1">
                <a:solidFill>
                  <a:srgbClr val="C00000"/>
                </a:solidFill>
                <a:latin typeface="Bookman Old Style" pitchFamily="18" charset="0"/>
              </a:rPr>
              <a:t>Savan</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Mas</a:t>
            </a:r>
            <a:r>
              <a:rPr lang="en-IN" sz="1600" dirty="0">
                <a:solidFill>
                  <a:srgbClr val="C00000"/>
                </a:solidFill>
                <a:latin typeface="Bookman Old Style" pitchFamily="18" charset="0"/>
              </a:rPr>
              <a:t>  it is a religious fair where devotees carry </a:t>
            </a:r>
            <a:r>
              <a:rPr lang="en-IN" sz="1600" dirty="0" err="1">
                <a:solidFill>
                  <a:srgbClr val="C00000"/>
                </a:solidFill>
                <a:latin typeface="Bookman Old Style" pitchFamily="18" charset="0"/>
              </a:rPr>
              <a:t>Ganga</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Jal</a:t>
            </a:r>
            <a:r>
              <a:rPr lang="en-IN" sz="1600" dirty="0">
                <a:solidFill>
                  <a:srgbClr val="C00000"/>
                </a:solidFill>
                <a:latin typeface="Bookman Old Style" pitchFamily="18" charset="0"/>
              </a:rPr>
              <a:t> from </a:t>
            </a:r>
            <a:r>
              <a:rPr lang="en-IN" sz="1600" dirty="0" err="1">
                <a:solidFill>
                  <a:srgbClr val="C00000"/>
                </a:solidFill>
                <a:latin typeface="Bookman Old Style" pitchFamily="18" charset="0"/>
              </a:rPr>
              <a:t>Sultanganj</a:t>
            </a:r>
            <a:r>
              <a:rPr lang="en-IN" sz="1600" dirty="0">
                <a:solidFill>
                  <a:srgbClr val="C00000"/>
                </a:solidFill>
                <a:latin typeface="Bookman Old Style" pitchFamily="18" charset="0"/>
              </a:rPr>
              <a:t> and cover a distance  by foot of 105 Km </a:t>
            </a:r>
            <a:r>
              <a:rPr lang="en-IN" sz="1600" dirty="0" err="1">
                <a:solidFill>
                  <a:srgbClr val="C00000"/>
                </a:solidFill>
                <a:latin typeface="Bookman Old Style" pitchFamily="18" charset="0"/>
              </a:rPr>
              <a:t>Deoghar</a:t>
            </a:r>
            <a:r>
              <a:rPr lang="en-IN" sz="1600" dirty="0">
                <a:solidFill>
                  <a:srgbClr val="C00000"/>
                </a:solidFill>
                <a:latin typeface="Bookman Old Style" pitchFamily="18" charset="0"/>
              </a:rPr>
              <a:t> Load Shiva Temple </a:t>
            </a:r>
            <a:endParaRPr lang="en-US" sz="1600"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9" name="Picture 8" descr="https://deoghar.files.wordpress.com/2008/07/sawan-mela.jpg"/>
          <p:cNvPicPr/>
          <p:nvPr/>
        </p:nvPicPr>
        <p:blipFill>
          <a:blip r:embed="rId3"/>
          <a:srcRect/>
          <a:stretch>
            <a:fillRect/>
          </a:stretch>
        </p:blipFill>
        <p:spPr bwMode="auto">
          <a:xfrm>
            <a:off x="779102" y="1734670"/>
            <a:ext cx="5063313" cy="3178452"/>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10" name="Picture 9" descr="https://i.ytimg.com/vi/TwD3vRy4-sU/maxresdefault.jpg"/>
          <p:cNvPicPr/>
          <p:nvPr/>
        </p:nvPicPr>
        <p:blipFill>
          <a:blip r:embed="rId4"/>
          <a:srcRect/>
          <a:stretch>
            <a:fillRect/>
          </a:stretch>
        </p:blipFill>
        <p:spPr bwMode="auto">
          <a:xfrm>
            <a:off x="6128378" y="3379348"/>
            <a:ext cx="5148373" cy="2895054"/>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CA4F0170-45EF-4D3A-B503-E6325B8537FD}"/>
              </a:ext>
            </a:extLst>
          </p:cNvPr>
          <p:cNvSpPr>
            <a:spLocks noGrp="1"/>
          </p:cNvSpPr>
          <p:nvPr>
            <p:ph type="sldNum" sz="quarter" idx="12"/>
          </p:nvPr>
        </p:nvSpPr>
        <p:spPr/>
        <p:txBody>
          <a:bodyPr/>
          <a:lstStyle/>
          <a:p>
            <a:fld id="{BE9DC6DB-62BD-4F4D-9034-6564E6CB87D3}" type="slidenum">
              <a:rPr lang="en-IN" smtClean="0"/>
              <a:pPr/>
              <a:t>47</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b="1" dirty="0" err="1">
                <a:solidFill>
                  <a:srgbClr val="C00000"/>
                </a:solidFill>
                <a:latin typeface="Bookman Old Style" pitchFamily="18" charset="0"/>
              </a:rPr>
              <a:t>Kolhaiya</a:t>
            </a:r>
            <a:r>
              <a:rPr lang="en-IN" b="1" dirty="0">
                <a:solidFill>
                  <a:srgbClr val="C00000"/>
                </a:solidFill>
                <a:latin typeface="Bookman Old Style" pitchFamily="18" charset="0"/>
              </a:rPr>
              <a:t> </a:t>
            </a:r>
            <a:r>
              <a:rPr lang="en-IN" b="1" dirty="0" err="1">
                <a:solidFill>
                  <a:srgbClr val="C00000"/>
                </a:solidFill>
                <a:latin typeface="Bookman Old Style" pitchFamily="18" charset="0"/>
              </a:rPr>
              <a:t>Mela</a:t>
            </a:r>
            <a:r>
              <a:rPr lang="en-IN" b="1" dirty="0">
                <a:solidFill>
                  <a:srgbClr val="C00000"/>
                </a:solidFill>
                <a:latin typeface="Bookman Old Style" pitchFamily="18" charset="0"/>
              </a:rPr>
              <a:t> in </a:t>
            </a:r>
            <a:r>
              <a:rPr lang="en-IN" b="1" dirty="0" err="1">
                <a:solidFill>
                  <a:srgbClr val="C00000"/>
                </a:solidFill>
                <a:latin typeface="Bookman Old Style" pitchFamily="18" charset="0"/>
              </a:rPr>
              <a:t>Chatra</a:t>
            </a:r>
            <a:r>
              <a:rPr lang="en-IN" dirty="0">
                <a:solidFill>
                  <a:srgbClr val="C00000"/>
                </a:solidFill>
                <a:latin typeface="Bookman Old Style" pitchFamily="18" charset="0"/>
              </a:rPr>
              <a:t>: The probable year of origin is 1925. It is held on </a:t>
            </a:r>
            <a:r>
              <a:rPr lang="en-IN" dirty="0" err="1">
                <a:solidFill>
                  <a:srgbClr val="C00000"/>
                </a:solidFill>
                <a:latin typeface="Bookman Old Style" pitchFamily="18" charset="0"/>
              </a:rPr>
              <a:t>Magh</a:t>
            </a:r>
            <a:r>
              <a:rPr lang="en-IN" dirty="0">
                <a:solidFill>
                  <a:srgbClr val="C00000"/>
                </a:solidFill>
                <a:latin typeface="Bookman Old Style" pitchFamily="18" charset="0"/>
              </a:rPr>
              <a:t> </a:t>
            </a:r>
            <a:r>
              <a:rPr lang="en-IN" dirty="0" err="1">
                <a:solidFill>
                  <a:srgbClr val="C00000"/>
                </a:solidFill>
                <a:latin typeface="Bookman Old Style" pitchFamily="18" charset="0"/>
              </a:rPr>
              <a:t>Basant</a:t>
            </a:r>
            <a:r>
              <a:rPr lang="en-IN" dirty="0">
                <a:solidFill>
                  <a:srgbClr val="C00000"/>
                </a:solidFill>
                <a:latin typeface="Bookman Old Style" pitchFamily="18" charset="0"/>
              </a:rPr>
              <a:t> </a:t>
            </a:r>
            <a:r>
              <a:rPr lang="en-IN" dirty="0" err="1">
                <a:solidFill>
                  <a:srgbClr val="C00000"/>
                </a:solidFill>
                <a:latin typeface="Bookman Old Style" pitchFamily="18" charset="0"/>
              </a:rPr>
              <a:t>panchami</a:t>
            </a:r>
            <a:r>
              <a:rPr lang="en-IN" dirty="0">
                <a:solidFill>
                  <a:srgbClr val="C00000"/>
                </a:solidFill>
                <a:latin typeface="Bookman Old Style" pitchFamily="18" charset="0"/>
              </a:rPr>
              <a:t> and is principally a cattle fair.</a:t>
            </a:r>
            <a:endParaRPr lang="en-US" dirty="0">
              <a:solidFill>
                <a:srgbClr val="C00000"/>
              </a:solidFill>
              <a:latin typeface="Bookman Old Style" pitchFamily="18" charset="0"/>
            </a:endParaRPr>
          </a:p>
          <a:p>
            <a:r>
              <a:rPr lang="en-IN" dirty="0" err="1">
                <a:solidFill>
                  <a:schemeClr val="tx1"/>
                </a:solidFill>
                <a:latin typeface="Bookman Old Style" pitchFamily="18" charset="0"/>
              </a:rPr>
              <a:t>Sili</a:t>
            </a:r>
            <a:r>
              <a:rPr lang="en-IN" dirty="0">
                <a:solidFill>
                  <a:schemeClr val="tx1"/>
                </a:solidFill>
                <a:latin typeface="Bookman Old Style" pitchFamily="18" charset="0"/>
              </a:rPr>
              <a:t> </a:t>
            </a:r>
            <a:r>
              <a:rPr lang="en-IN" dirty="0" err="1">
                <a:solidFill>
                  <a:schemeClr val="tx1"/>
                </a:solidFill>
                <a:latin typeface="Bookman Old Style" pitchFamily="18" charset="0"/>
              </a:rPr>
              <a:t>Mela</a:t>
            </a:r>
            <a:r>
              <a:rPr lang="en-IN" dirty="0">
                <a:solidFill>
                  <a:schemeClr val="tx1"/>
                </a:solidFill>
                <a:latin typeface="Bookman Old Style" pitchFamily="18" charset="0"/>
              </a:rPr>
              <a:t> </a:t>
            </a:r>
            <a:r>
              <a:rPr lang="en-IN" dirty="0">
                <a:solidFill>
                  <a:srgbClr val="C00000"/>
                </a:solidFill>
                <a:latin typeface="Bookman Old Style" pitchFamily="18" charset="0"/>
              </a:rPr>
              <a:t>: 					</a:t>
            </a: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r>
              <a:rPr lang="en-IN" b="1" dirty="0" err="1">
                <a:solidFill>
                  <a:srgbClr val="C00000"/>
                </a:solidFill>
                <a:latin typeface="Bookman Old Style" pitchFamily="18" charset="0"/>
              </a:rPr>
              <a:t>Lawalong</a:t>
            </a:r>
            <a:r>
              <a:rPr lang="en-IN" b="1" dirty="0">
                <a:solidFill>
                  <a:srgbClr val="C00000"/>
                </a:solidFill>
                <a:latin typeface="Bookman Old Style" pitchFamily="18" charset="0"/>
              </a:rPr>
              <a:t> </a:t>
            </a:r>
            <a:r>
              <a:rPr lang="en-IN" b="1" dirty="0" err="1">
                <a:solidFill>
                  <a:srgbClr val="C00000"/>
                </a:solidFill>
                <a:latin typeface="Bookman Old Style" pitchFamily="18" charset="0"/>
              </a:rPr>
              <a:t>mela</a:t>
            </a:r>
            <a:r>
              <a:rPr lang="en-IN" b="1" dirty="0">
                <a:solidFill>
                  <a:srgbClr val="C00000"/>
                </a:solidFill>
                <a:latin typeface="Bookman Old Style" pitchFamily="18" charset="0"/>
              </a:rPr>
              <a:t>:</a:t>
            </a:r>
            <a:r>
              <a:rPr lang="en-IN" dirty="0">
                <a:solidFill>
                  <a:srgbClr val="C00000"/>
                </a:solidFill>
                <a:latin typeface="Bookman Old Style" pitchFamily="18" charset="0"/>
              </a:rPr>
              <a:t> The probable year of its origin is 1880. It is held at the time of </a:t>
            </a:r>
            <a:r>
              <a:rPr lang="en-IN" dirty="0" err="1">
                <a:solidFill>
                  <a:srgbClr val="C00000"/>
                </a:solidFill>
                <a:latin typeface="Bookman Old Style" pitchFamily="18" charset="0"/>
              </a:rPr>
              <a:t>Aghan</a:t>
            </a:r>
            <a:r>
              <a:rPr lang="en-IN" dirty="0">
                <a:solidFill>
                  <a:srgbClr val="C00000"/>
                </a:solidFill>
                <a:latin typeface="Bookman Old Style" pitchFamily="18" charset="0"/>
              </a:rPr>
              <a:t> </a:t>
            </a:r>
            <a:r>
              <a:rPr lang="en-IN" dirty="0" err="1">
                <a:solidFill>
                  <a:srgbClr val="C00000"/>
                </a:solidFill>
                <a:latin typeface="Bookman Old Style" pitchFamily="18" charset="0"/>
              </a:rPr>
              <a:t>purnima</a:t>
            </a:r>
            <a:r>
              <a:rPr lang="en-IN" dirty="0">
                <a:solidFill>
                  <a:srgbClr val="C00000"/>
                </a:solidFill>
                <a:latin typeface="Bookman Old Style" pitchFamily="18" charset="0"/>
              </a:rPr>
              <a:t>.</a:t>
            </a:r>
            <a:endParaRPr lang="en-US" dirty="0">
              <a:solidFill>
                <a:srgbClr val="C00000"/>
              </a:solidFill>
              <a:latin typeface="Bookman Old Style" pitchFamily="18" charset="0"/>
            </a:endParaRPr>
          </a:p>
          <a:p>
            <a:r>
              <a:rPr lang="en-IN" b="1" dirty="0" err="1">
                <a:solidFill>
                  <a:srgbClr val="C00000"/>
                </a:solidFill>
                <a:latin typeface="Bookman Old Style" pitchFamily="18" charset="0"/>
              </a:rPr>
              <a:t>Belgada</a:t>
            </a:r>
            <a:r>
              <a:rPr lang="en-IN" b="1" dirty="0">
                <a:solidFill>
                  <a:srgbClr val="C00000"/>
                </a:solidFill>
                <a:latin typeface="Bookman Old Style" pitchFamily="18" charset="0"/>
              </a:rPr>
              <a:t> </a:t>
            </a:r>
            <a:r>
              <a:rPr lang="en-IN" b="1" dirty="0" err="1">
                <a:solidFill>
                  <a:srgbClr val="C00000"/>
                </a:solidFill>
                <a:latin typeface="Bookman Old Style" pitchFamily="18" charset="0"/>
              </a:rPr>
              <a:t>Mela</a:t>
            </a:r>
            <a:r>
              <a:rPr lang="en-IN" b="1" dirty="0">
                <a:solidFill>
                  <a:srgbClr val="C00000"/>
                </a:solidFill>
                <a:latin typeface="Bookman Old Style" pitchFamily="18" charset="0"/>
              </a:rPr>
              <a:t> in </a:t>
            </a:r>
            <a:r>
              <a:rPr lang="en-IN" b="1" dirty="0" err="1">
                <a:solidFill>
                  <a:srgbClr val="C00000"/>
                </a:solidFill>
                <a:latin typeface="Bookman Old Style" pitchFamily="18" charset="0"/>
              </a:rPr>
              <a:t>Simaria</a:t>
            </a:r>
            <a:r>
              <a:rPr lang="en-IN" dirty="0">
                <a:solidFill>
                  <a:srgbClr val="C00000"/>
                </a:solidFill>
                <a:latin typeface="Bookman Old Style" pitchFamily="18" charset="0"/>
              </a:rPr>
              <a:t>: The probable year of its origin is 1920 and this is principally a cattle fair held in </a:t>
            </a:r>
            <a:r>
              <a:rPr lang="en-IN" dirty="0" err="1">
                <a:solidFill>
                  <a:srgbClr val="C00000"/>
                </a:solidFill>
                <a:latin typeface="Bookman Old Style" pitchFamily="18" charset="0"/>
              </a:rPr>
              <a:t>Baisakh</a:t>
            </a:r>
            <a:r>
              <a:rPr lang="en-IN" dirty="0">
                <a:solidFill>
                  <a:srgbClr val="C00000"/>
                </a:solidFill>
                <a:latin typeface="Bookman Old Style" pitchFamily="18" charset="0"/>
              </a:rPr>
              <a:t> </a:t>
            </a:r>
            <a:r>
              <a:rPr lang="en-IN" dirty="0" err="1">
                <a:solidFill>
                  <a:srgbClr val="C00000"/>
                </a:solidFill>
                <a:latin typeface="Bookman Old Style" pitchFamily="18" charset="0"/>
              </a:rPr>
              <a:t>purnima</a:t>
            </a:r>
            <a:r>
              <a:rPr lang="en-IN" dirty="0">
                <a:solidFill>
                  <a:srgbClr val="C00000"/>
                </a:solidFill>
                <a:latin typeface="Bookman Old Style" pitchFamily="18" charset="0"/>
              </a:rPr>
              <a:t>.</a:t>
            </a:r>
            <a:endParaRPr lang="en-US" dirty="0">
              <a:solidFill>
                <a:srgbClr val="C00000"/>
              </a:solidFill>
              <a:latin typeface="Bookman Old Style" pitchFamily="18" charset="0"/>
            </a:endParaRPr>
          </a:p>
          <a:p>
            <a:r>
              <a:rPr lang="en-IN" b="1" dirty="0" err="1">
                <a:solidFill>
                  <a:srgbClr val="C00000"/>
                </a:solidFill>
                <a:latin typeface="Bookman Old Style" pitchFamily="18" charset="0"/>
              </a:rPr>
              <a:t>Bhadli</a:t>
            </a:r>
            <a:r>
              <a:rPr lang="en-IN" b="1" dirty="0">
                <a:solidFill>
                  <a:srgbClr val="C00000"/>
                </a:solidFill>
                <a:latin typeface="Bookman Old Style" pitchFamily="18" charset="0"/>
              </a:rPr>
              <a:t> </a:t>
            </a:r>
            <a:r>
              <a:rPr lang="en-IN" b="1" dirty="0" err="1">
                <a:solidFill>
                  <a:srgbClr val="C00000"/>
                </a:solidFill>
                <a:latin typeface="Bookman Old Style" pitchFamily="18" charset="0"/>
              </a:rPr>
              <a:t>mela</a:t>
            </a:r>
            <a:r>
              <a:rPr lang="en-IN" b="1" dirty="0">
                <a:solidFill>
                  <a:srgbClr val="C00000"/>
                </a:solidFill>
                <a:latin typeface="Bookman Old Style" pitchFamily="18" charset="0"/>
              </a:rPr>
              <a:t> in </a:t>
            </a:r>
            <a:r>
              <a:rPr lang="en-IN" b="1" dirty="0" err="1">
                <a:solidFill>
                  <a:srgbClr val="C00000"/>
                </a:solidFill>
                <a:latin typeface="Bookman Old Style" pitchFamily="18" charset="0"/>
              </a:rPr>
              <a:t>Itkhori</a:t>
            </a:r>
            <a:r>
              <a:rPr lang="en-IN" dirty="0">
                <a:solidFill>
                  <a:srgbClr val="C00000"/>
                </a:solidFill>
                <a:latin typeface="Bookman Old Style" pitchFamily="18" charset="0"/>
              </a:rPr>
              <a:t>: There is an ancient temple of Goddess Kali and lord Shiva. The origin of the </a:t>
            </a:r>
            <a:r>
              <a:rPr lang="en-IN" dirty="0" err="1">
                <a:solidFill>
                  <a:srgbClr val="C00000"/>
                </a:solidFill>
                <a:latin typeface="Bookman Old Style" pitchFamily="18" charset="0"/>
              </a:rPr>
              <a:t>mela</a:t>
            </a:r>
            <a:r>
              <a:rPr lang="en-IN" dirty="0">
                <a:solidFill>
                  <a:srgbClr val="C00000"/>
                </a:solidFill>
                <a:latin typeface="Bookman Old Style" pitchFamily="18" charset="0"/>
              </a:rPr>
              <a:t> is not known. It is only religious gathering on </a:t>
            </a:r>
            <a:r>
              <a:rPr lang="en-IN" dirty="0" err="1">
                <a:solidFill>
                  <a:srgbClr val="C00000"/>
                </a:solidFill>
                <a:latin typeface="Bookman Old Style" pitchFamily="18" charset="0"/>
              </a:rPr>
              <a:t>Makar</a:t>
            </a:r>
            <a:r>
              <a:rPr lang="en-IN" dirty="0">
                <a:solidFill>
                  <a:srgbClr val="C00000"/>
                </a:solidFill>
                <a:latin typeface="Bookman Old Style" pitchFamily="18" charset="0"/>
              </a:rPr>
              <a:t> </a:t>
            </a:r>
            <a:r>
              <a:rPr lang="en-IN" dirty="0" err="1">
                <a:solidFill>
                  <a:srgbClr val="C00000"/>
                </a:solidFill>
                <a:latin typeface="Bookman Old Style" pitchFamily="18" charset="0"/>
              </a:rPr>
              <a:t>Sankaranti</a:t>
            </a:r>
            <a:r>
              <a:rPr lang="en-IN" dirty="0">
                <a:solidFill>
                  <a:srgbClr val="C00000"/>
                </a:solidFill>
                <a:latin typeface="Bookman Old Style" pitchFamily="18" charset="0"/>
              </a:rPr>
              <a:t>.</a:t>
            </a:r>
            <a:endParaRPr lang="en-US" dirty="0">
              <a:solidFill>
                <a:srgbClr val="C00000"/>
              </a:solidFill>
              <a:latin typeface="Bookman Old Style" pitchFamily="18" charset="0"/>
            </a:endParaRPr>
          </a:p>
          <a:p>
            <a:r>
              <a:rPr lang="en-IN" b="1" dirty="0" err="1">
                <a:solidFill>
                  <a:srgbClr val="C00000"/>
                </a:solidFill>
                <a:latin typeface="Bookman Old Style" pitchFamily="18" charset="0"/>
              </a:rPr>
              <a:t>Sangharo</a:t>
            </a:r>
            <a:r>
              <a:rPr lang="en-IN" b="1" dirty="0">
                <a:solidFill>
                  <a:srgbClr val="C00000"/>
                </a:solidFill>
                <a:latin typeface="Bookman Old Style" pitchFamily="18" charset="0"/>
              </a:rPr>
              <a:t> </a:t>
            </a:r>
            <a:r>
              <a:rPr lang="en-IN" b="1" dirty="0" err="1">
                <a:solidFill>
                  <a:srgbClr val="C00000"/>
                </a:solidFill>
                <a:latin typeface="Bookman Old Style" pitchFamily="18" charset="0"/>
              </a:rPr>
              <a:t>Mela</a:t>
            </a:r>
            <a:r>
              <a:rPr lang="en-IN" b="1" dirty="0">
                <a:solidFill>
                  <a:srgbClr val="C00000"/>
                </a:solidFill>
                <a:latin typeface="Bookman Old Style" pitchFamily="18" charset="0"/>
              </a:rPr>
              <a:t> in </a:t>
            </a:r>
            <a:r>
              <a:rPr lang="en-IN" b="1" dirty="0" err="1">
                <a:solidFill>
                  <a:srgbClr val="C00000"/>
                </a:solidFill>
                <a:latin typeface="Bookman Old Style" pitchFamily="18" charset="0"/>
              </a:rPr>
              <a:t>Chatra</a:t>
            </a:r>
            <a:r>
              <a:rPr lang="en-IN" dirty="0">
                <a:solidFill>
                  <a:srgbClr val="C00000"/>
                </a:solidFill>
                <a:latin typeface="Bookman Old Style" pitchFamily="18" charset="0"/>
              </a:rPr>
              <a:t>: It is held in </a:t>
            </a:r>
            <a:r>
              <a:rPr lang="en-IN" dirty="0" err="1">
                <a:solidFill>
                  <a:srgbClr val="C00000"/>
                </a:solidFill>
                <a:latin typeface="Bookman Old Style" pitchFamily="18" charset="0"/>
              </a:rPr>
              <a:t>Sawan</a:t>
            </a:r>
            <a:r>
              <a:rPr lang="en-IN" dirty="0">
                <a:solidFill>
                  <a:srgbClr val="C00000"/>
                </a:solidFill>
                <a:latin typeface="Bookman Old Style" pitchFamily="18" charset="0"/>
              </a:rPr>
              <a:t> </a:t>
            </a:r>
            <a:r>
              <a:rPr lang="en-IN" dirty="0" err="1">
                <a:solidFill>
                  <a:srgbClr val="C00000"/>
                </a:solidFill>
                <a:latin typeface="Bookman Old Style" pitchFamily="18" charset="0"/>
              </a:rPr>
              <a:t>Purnima</a:t>
            </a:r>
            <a:r>
              <a:rPr lang="en-IN" dirty="0">
                <a:solidFill>
                  <a:srgbClr val="C00000"/>
                </a:solidFill>
                <a:latin typeface="Bookman Old Style" pitchFamily="18" charset="0"/>
              </a:rPr>
              <a:t>. The origin of this fair is not known. </a:t>
            </a:r>
            <a:endParaRPr lang="en-US"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12" name="Picture 11" descr="C:\Users\NYC\Desktop\New folder\Sili mela.jpg"/>
          <p:cNvPicPr/>
          <p:nvPr/>
        </p:nvPicPr>
        <p:blipFill>
          <a:blip r:embed="rId3"/>
          <a:srcRect/>
          <a:stretch>
            <a:fillRect/>
          </a:stretch>
        </p:blipFill>
        <p:spPr bwMode="auto">
          <a:xfrm>
            <a:off x="1033583" y="2017214"/>
            <a:ext cx="3874748" cy="2481215"/>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10DD6F7B-4B76-4E18-8C74-7ED17D91302F}"/>
              </a:ext>
            </a:extLst>
          </p:cNvPr>
          <p:cNvSpPr>
            <a:spLocks noGrp="1"/>
          </p:cNvSpPr>
          <p:nvPr>
            <p:ph type="sldNum" sz="quarter" idx="12"/>
          </p:nvPr>
        </p:nvSpPr>
        <p:spPr/>
        <p:txBody>
          <a:bodyPr/>
          <a:lstStyle/>
          <a:p>
            <a:fld id="{BE9DC6DB-62BD-4F4D-9034-6564E6CB87D3}" type="slidenum">
              <a:rPr lang="en-IN" smtClean="0"/>
              <a:pPr/>
              <a:t>48</a:t>
            </a:fld>
            <a:endParaRPr lang="en-IN"/>
          </a:p>
        </p:txBody>
      </p:sp>
      <p:pic>
        <p:nvPicPr>
          <p:cNvPr id="56321" name="Picture 1" descr="C:\Users\user\Desktop\5c3dc07a67459-Kundri Mela Package Tour.jpg"/>
          <p:cNvPicPr>
            <a:picLocks noChangeAspect="1" noChangeArrowheads="1"/>
          </p:cNvPicPr>
          <p:nvPr/>
        </p:nvPicPr>
        <p:blipFill>
          <a:blip r:embed="rId4" cstate="print"/>
          <a:srcRect/>
          <a:stretch>
            <a:fillRect/>
          </a:stretch>
        </p:blipFill>
        <p:spPr bwMode="auto">
          <a:xfrm>
            <a:off x="5843751" y="1772963"/>
            <a:ext cx="4490254" cy="2525768"/>
          </a:xfrm>
          <a:prstGeom prst="rect">
            <a:avLst/>
          </a:prstGeom>
          <a:noFill/>
        </p:spPr>
      </p:pic>
      <p:sp>
        <p:nvSpPr>
          <p:cNvPr id="10" name="TextBox 9"/>
          <p:cNvSpPr txBox="1"/>
          <p:nvPr/>
        </p:nvSpPr>
        <p:spPr>
          <a:xfrm>
            <a:off x="6999890" y="4330267"/>
            <a:ext cx="2555123" cy="369332"/>
          </a:xfrm>
          <a:prstGeom prst="rect">
            <a:avLst/>
          </a:prstGeom>
          <a:noFill/>
        </p:spPr>
        <p:txBody>
          <a:bodyPr wrap="none" rtlCol="0">
            <a:spAutoFit/>
          </a:bodyPr>
          <a:lstStyle/>
          <a:p>
            <a:r>
              <a:rPr lang="en-US" dirty="0"/>
              <a:t>PASHU MELA AT CHATRA</a:t>
            </a:r>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29846"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dirty="0" err="1">
                <a:solidFill>
                  <a:schemeClr val="tx1"/>
                </a:solidFill>
                <a:latin typeface="Bookman Old Style" pitchFamily="18" charset="0"/>
              </a:rPr>
              <a:t>Suraj</a:t>
            </a:r>
            <a:r>
              <a:rPr lang="en-IN" dirty="0">
                <a:solidFill>
                  <a:schemeClr val="tx1"/>
                </a:solidFill>
                <a:latin typeface="Bookman Old Style" pitchFamily="18" charset="0"/>
              </a:rPr>
              <a:t> </a:t>
            </a:r>
            <a:r>
              <a:rPr lang="en-IN" dirty="0" err="1">
                <a:solidFill>
                  <a:schemeClr val="tx1"/>
                </a:solidFill>
                <a:latin typeface="Bookman Old Style" pitchFamily="18" charset="0"/>
              </a:rPr>
              <a:t>Kund</a:t>
            </a:r>
            <a:r>
              <a:rPr lang="en-IN" dirty="0">
                <a:solidFill>
                  <a:schemeClr val="tx1"/>
                </a:solidFill>
                <a:latin typeface="Bookman Old Style" pitchFamily="18" charset="0"/>
              </a:rPr>
              <a:t> </a:t>
            </a:r>
            <a:r>
              <a:rPr lang="en-IN" dirty="0" err="1">
                <a:solidFill>
                  <a:schemeClr val="tx1"/>
                </a:solidFill>
                <a:latin typeface="Bookman Old Style" pitchFamily="18" charset="0"/>
              </a:rPr>
              <a:t>Mela</a:t>
            </a:r>
            <a:r>
              <a:rPr lang="en-IN" dirty="0">
                <a:solidFill>
                  <a:schemeClr val="tx1"/>
                </a:solidFill>
                <a:latin typeface="Bookman Old Style" pitchFamily="18" charset="0"/>
              </a:rPr>
              <a:t> : </a:t>
            </a:r>
            <a:endParaRPr lang="en-US" dirty="0">
              <a:solidFill>
                <a:schemeClr val="tx1"/>
              </a:solidFill>
              <a:latin typeface="Bookman Old Style" pitchFamily="18" charset="0"/>
            </a:endParaRPr>
          </a:p>
          <a:p>
            <a:r>
              <a:rPr lang="en-IN" dirty="0">
                <a:solidFill>
                  <a:srgbClr val="C00000"/>
                </a:solidFill>
                <a:latin typeface="Bookman Old Style" pitchFamily="18" charset="0"/>
              </a:rPr>
              <a:t>					</a:t>
            </a: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r>
              <a:rPr lang="en-IN" b="1" dirty="0" err="1">
                <a:solidFill>
                  <a:srgbClr val="C00000"/>
                </a:solidFill>
                <a:latin typeface="Bookman Old Style" pitchFamily="18" charset="0"/>
              </a:rPr>
              <a:t>Barura</a:t>
            </a:r>
            <a:r>
              <a:rPr lang="en-IN" b="1" dirty="0">
                <a:solidFill>
                  <a:srgbClr val="C00000"/>
                </a:solidFill>
                <a:latin typeface="Bookman Old Style" pitchFamily="18" charset="0"/>
              </a:rPr>
              <a:t> Sharif</a:t>
            </a:r>
            <a:r>
              <a:rPr lang="en-IN" dirty="0">
                <a:solidFill>
                  <a:srgbClr val="C00000"/>
                </a:solidFill>
                <a:latin typeface="Bookman Old Style" pitchFamily="18" charset="0"/>
              </a:rPr>
              <a:t>: </a:t>
            </a:r>
            <a:r>
              <a:rPr lang="en-IN" dirty="0" err="1">
                <a:solidFill>
                  <a:srgbClr val="C00000"/>
                </a:solidFill>
                <a:latin typeface="Bookman Old Style" pitchFamily="18" charset="0"/>
              </a:rPr>
              <a:t>Barura</a:t>
            </a:r>
            <a:r>
              <a:rPr lang="en-IN" dirty="0">
                <a:solidFill>
                  <a:srgbClr val="C00000"/>
                </a:solidFill>
                <a:latin typeface="Bookman Old Style" pitchFamily="18" charset="0"/>
              </a:rPr>
              <a:t> Sharif is a shrine on the bank of Sat </a:t>
            </a:r>
            <a:r>
              <a:rPr lang="en-IN" dirty="0" err="1">
                <a:solidFill>
                  <a:srgbClr val="C00000"/>
                </a:solidFill>
                <a:latin typeface="Bookman Old Style" pitchFamily="18" charset="0"/>
              </a:rPr>
              <a:t>Bahini</a:t>
            </a:r>
            <a:r>
              <a:rPr lang="en-IN" dirty="0">
                <a:solidFill>
                  <a:srgbClr val="C00000"/>
                </a:solidFill>
                <a:latin typeface="Bookman Old Style" pitchFamily="18" charset="0"/>
              </a:rPr>
              <a:t> river in </a:t>
            </a:r>
            <a:r>
              <a:rPr lang="en-IN" dirty="0" err="1">
                <a:solidFill>
                  <a:srgbClr val="C00000"/>
                </a:solidFill>
                <a:latin typeface="Bookman Old Style" pitchFamily="18" charset="0"/>
              </a:rPr>
              <a:t>Pratappur</a:t>
            </a:r>
            <a:r>
              <a:rPr lang="en-IN" dirty="0">
                <a:solidFill>
                  <a:srgbClr val="C00000"/>
                </a:solidFill>
                <a:latin typeface="Bookman Old Style" pitchFamily="18" charset="0"/>
              </a:rPr>
              <a:t>. It is said that the </a:t>
            </a:r>
            <a:r>
              <a:rPr lang="en-IN" dirty="0" err="1">
                <a:solidFill>
                  <a:srgbClr val="C00000"/>
                </a:solidFill>
                <a:latin typeface="Bookman Old Style" pitchFamily="18" charset="0"/>
              </a:rPr>
              <a:t>sufi</a:t>
            </a:r>
            <a:r>
              <a:rPr lang="en-IN" dirty="0">
                <a:solidFill>
                  <a:srgbClr val="C00000"/>
                </a:solidFill>
                <a:latin typeface="Bookman Old Style" pitchFamily="18" charset="0"/>
              </a:rPr>
              <a:t> saint came here in the latter half of the 18th century. The Hindus and the Muslim alike come here to pay respect to the reverend saint at his </a:t>
            </a:r>
            <a:r>
              <a:rPr lang="en-IN" dirty="0" err="1">
                <a:solidFill>
                  <a:srgbClr val="C00000"/>
                </a:solidFill>
                <a:latin typeface="Bookman Old Style" pitchFamily="18" charset="0"/>
              </a:rPr>
              <a:t>Mazaar</a:t>
            </a:r>
            <a:r>
              <a:rPr lang="en-IN" dirty="0">
                <a:solidFill>
                  <a:srgbClr val="C00000"/>
                </a:solidFill>
                <a:latin typeface="Bookman Old Style" pitchFamily="18" charset="0"/>
              </a:rPr>
              <a:t>. People suffering from evil spirits come here in large number and get themselves cured.</a:t>
            </a:r>
            <a:endParaRPr lang="en-US"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9" name="Picture 8" descr="https://i.ndtvimg.com/i/2017-01/surajkund-mela_650x400_51485872126.jpg"/>
          <p:cNvPicPr/>
          <p:nvPr/>
        </p:nvPicPr>
        <p:blipFill>
          <a:blip r:embed="rId3"/>
          <a:srcRect/>
          <a:stretch>
            <a:fillRect/>
          </a:stretch>
        </p:blipFill>
        <p:spPr bwMode="auto">
          <a:xfrm>
            <a:off x="2477250" y="1585887"/>
            <a:ext cx="3545177" cy="2597824"/>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DE47FCCD-1994-4861-B2D4-D12ADFE59E40}"/>
              </a:ext>
            </a:extLst>
          </p:cNvPr>
          <p:cNvSpPr>
            <a:spLocks noGrp="1"/>
          </p:cNvSpPr>
          <p:nvPr>
            <p:ph type="sldNum" sz="quarter" idx="12"/>
          </p:nvPr>
        </p:nvSpPr>
        <p:spPr/>
        <p:txBody>
          <a:bodyPr/>
          <a:lstStyle/>
          <a:p>
            <a:fld id="{BE9DC6DB-62BD-4F4D-9034-6564E6CB87D3}" type="slidenum">
              <a:rPr lang="en-IN" smtClean="0"/>
              <a:pPr/>
              <a:t>49</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u="sng" dirty="0">
                <a:solidFill>
                  <a:srgbClr val="C00000"/>
                </a:solidFill>
                <a:latin typeface="Impact" pitchFamily="34" charset="0"/>
              </a:rPr>
              <a:t>Jharkhand-Goa Partnership</a:t>
            </a:r>
          </a:p>
        </p:txBody>
      </p:sp>
      <p:sp>
        <p:nvSpPr>
          <p:cNvPr id="11" name="Rectangle 10"/>
          <p:cNvSpPr/>
          <p:nvPr/>
        </p:nvSpPr>
        <p:spPr>
          <a:xfrm>
            <a:off x="451945" y="1072055"/>
            <a:ext cx="11098924" cy="5255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buFont typeface="Wingdings" pitchFamily="2" charset="2"/>
              <a:buChar char="Ø"/>
            </a:pPr>
            <a:r>
              <a:rPr lang="en-US" sz="2400" dirty="0">
                <a:solidFill>
                  <a:srgbClr val="C00000"/>
                </a:solidFill>
                <a:latin typeface="Bookman Old Style" pitchFamily="18" charset="0"/>
              </a:rPr>
              <a:t>In 2020 Jharkhand has been paired with Goa. Our aim is to fulfill the objective of EBSB initiative.</a:t>
            </a:r>
          </a:p>
          <a:p>
            <a:pPr>
              <a:buFont typeface="Wingdings" pitchFamily="2" charset="2"/>
              <a:buChar char="Ø"/>
            </a:pPr>
            <a:r>
              <a:rPr lang="en-US" sz="2400" dirty="0">
                <a:solidFill>
                  <a:srgbClr val="C00000"/>
                </a:solidFill>
                <a:latin typeface="Bookman Old Style" pitchFamily="18" charset="0"/>
              </a:rPr>
              <a:t>Both Jharkhand &amp; Goa NYKS are committed to take all 1000 participants on virtual tour of each other state &amp; strengthen the bond between the two states.</a:t>
            </a:r>
          </a:p>
          <a:p>
            <a:pPr>
              <a:buFont typeface="Wingdings" pitchFamily="2" charset="2"/>
              <a:buChar char="Ø"/>
            </a:pPr>
            <a:r>
              <a:rPr lang="en-US" sz="2400" dirty="0">
                <a:solidFill>
                  <a:srgbClr val="C00000"/>
                </a:solidFill>
                <a:latin typeface="Bookman Old Style" pitchFamily="18" charset="0"/>
              </a:rPr>
              <a:t>Through this session we will cover the following  topics/subjects of each states:</a:t>
            </a:r>
          </a:p>
          <a:p>
            <a:pPr marL="800100" lvl="1" indent="-342900">
              <a:buFont typeface="+mj-lt"/>
              <a:buAutoNum type="alphaLcParenR"/>
            </a:pPr>
            <a:r>
              <a:rPr lang="en-US" sz="2400" dirty="0">
                <a:solidFill>
                  <a:srgbClr val="C00000"/>
                </a:solidFill>
                <a:latin typeface="Bookman Old Style" pitchFamily="18" charset="0"/>
              </a:rPr>
              <a:t>History</a:t>
            </a:r>
          </a:p>
          <a:p>
            <a:pPr marL="800100" lvl="1" indent="-342900">
              <a:buFont typeface="+mj-lt"/>
              <a:buAutoNum type="alphaLcParenR"/>
            </a:pPr>
            <a:r>
              <a:rPr lang="en-US" sz="2400" dirty="0">
                <a:solidFill>
                  <a:srgbClr val="C00000"/>
                </a:solidFill>
                <a:latin typeface="Bookman Old Style" pitchFamily="18" charset="0"/>
              </a:rPr>
              <a:t>People and their culture &amp; costumes</a:t>
            </a:r>
          </a:p>
          <a:p>
            <a:pPr marL="800100" lvl="1" indent="-342900">
              <a:buFont typeface="+mj-lt"/>
              <a:buAutoNum type="alphaLcParenR"/>
            </a:pPr>
            <a:r>
              <a:rPr lang="en-US" sz="2400" dirty="0">
                <a:solidFill>
                  <a:srgbClr val="C00000"/>
                </a:solidFill>
                <a:latin typeface="Bookman Old Style" pitchFamily="18" charset="0"/>
              </a:rPr>
              <a:t>Economic growth</a:t>
            </a:r>
          </a:p>
          <a:p>
            <a:pPr marL="800100" lvl="1" indent="-342900">
              <a:buFont typeface="+mj-lt"/>
              <a:buAutoNum type="alphaLcParenR"/>
            </a:pPr>
            <a:r>
              <a:rPr lang="en-US" sz="2400" dirty="0">
                <a:solidFill>
                  <a:srgbClr val="C00000"/>
                </a:solidFill>
                <a:latin typeface="Bookman Old Style" pitchFamily="18" charset="0"/>
              </a:rPr>
              <a:t>Education</a:t>
            </a:r>
          </a:p>
          <a:p>
            <a:pPr marL="800100" lvl="1" indent="-342900">
              <a:buFont typeface="+mj-lt"/>
              <a:buAutoNum type="alphaLcParenR"/>
            </a:pPr>
            <a:r>
              <a:rPr lang="en-US" sz="2400" dirty="0">
                <a:solidFill>
                  <a:srgbClr val="C00000"/>
                </a:solidFill>
                <a:latin typeface="Bookman Old Style" pitchFamily="18" charset="0"/>
              </a:rPr>
              <a:t>Culinary &amp; Cuisines</a:t>
            </a:r>
          </a:p>
          <a:p>
            <a:pPr marL="800100" lvl="1" indent="-342900">
              <a:buFont typeface="+mj-lt"/>
              <a:buAutoNum type="alphaLcParenR"/>
            </a:pPr>
            <a:r>
              <a:rPr lang="en-US" sz="2400" dirty="0">
                <a:solidFill>
                  <a:srgbClr val="C00000"/>
                </a:solidFill>
                <a:latin typeface="Bookman Old Style" pitchFamily="18" charset="0"/>
              </a:rPr>
              <a:t>Tourism &amp; Adventure</a:t>
            </a:r>
          </a:p>
          <a:p>
            <a:pPr marL="800100" lvl="1" indent="-342900">
              <a:buFont typeface="+mj-lt"/>
              <a:buAutoNum type="alphaLcParenR"/>
            </a:pPr>
            <a:r>
              <a:rPr lang="en-US" sz="2400" dirty="0">
                <a:solidFill>
                  <a:srgbClr val="C00000"/>
                </a:solidFill>
                <a:latin typeface="Bookman Old Style" pitchFamily="18" charset="0"/>
              </a:rPr>
              <a:t>Fairs &amp; Festivals</a:t>
            </a:r>
          </a:p>
          <a:p>
            <a:endParaRPr lang="en-US" dirty="0">
              <a:solidFill>
                <a:srgbClr val="C00000"/>
              </a:solidFill>
            </a:endParaRPr>
          </a:p>
        </p:txBody>
      </p:sp>
      <p:sp>
        <p:nvSpPr>
          <p:cNvPr id="2" name="Slide Number Placeholder 1">
            <a:extLst>
              <a:ext uri="{FF2B5EF4-FFF2-40B4-BE49-F238E27FC236}">
                <a16:creationId xmlns:a16="http://schemas.microsoft.com/office/drawing/2014/main" id="{C7DBD6DB-F8DA-4A2C-B1C2-36C936E0B8C9}"/>
              </a:ext>
            </a:extLst>
          </p:cNvPr>
          <p:cNvSpPr>
            <a:spLocks noGrp="1"/>
          </p:cNvSpPr>
          <p:nvPr>
            <p:ph type="sldNum" sz="quarter" idx="12"/>
          </p:nvPr>
        </p:nvSpPr>
        <p:spPr/>
        <p:txBody>
          <a:bodyPr/>
          <a:lstStyle/>
          <a:p>
            <a:fld id="{BE9DC6DB-62BD-4F4D-9034-6564E6CB87D3}" type="slidenum">
              <a:rPr lang="en-IN" smtClean="0"/>
              <a:pPr/>
              <a:t>5</a:t>
            </a:fld>
            <a:endParaRPr lang="en-IN"/>
          </a:p>
        </p:txBody>
      </p:sp>
    </p:spTree>
    <p:extLst>
      <p:ext uri="{BB962C8B-B14F-4D97-AF65-F5344CB8AC3E}">
        <p14:creationId xmlns:p14="http://schemas.microsoft.com/office/powerpoint/2010/main" val="499200647"/>
      </p:ext>
    </p:extLst>
  </p:cSld>
  <p:clrMapOvr>
    <a:masterClrMapping/>
  </p:clrMapOvr>
  <mc:AlternateContent xmlns:mc="http://schemas.openxmlformats.org/markup-compatibility/2006">
    <mc:Choice xmlns:p14="http://schemas.microsoft.com/office/powerpoint/2010/main" Requires="p14">
      <p:transition spd="slow" p14:dur="2250">
        <p:comb/>
      </p:transition>
    </mc:Choice>
    <mc:Fallback>
      <p:transition spd="slow">
        <p:comb/>
      </p:transition>
    </mc:Fallback>
  </mc:AlternateContent>
</p:sld>
</file>

<file path=ppt/slides/slide5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29846"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b="1" dirty="0" err="1">
                <a:solidFill>
                  <a:srgbClr val="C00000"/>
                </a:solidFill>
                <a:latin typeface="Bookman Old Style" pitchFamily="18" charset="0"/>
              </a:rPr>
              <a:t>Rabda</a:t>
            </a:r>
            <a:r>
              <a:rPr lang="en-IN" b="1" dirty="0">
                <a:solidFill>
                  <a:srgbClr val="C00000"/>
                </a:solidFill>
                <a:latin typeface="Bookman Old Style" pitchFamily="18" charset="0"/>
              </a:rPr>
              <a:t> Sharif</a:t>
            </a:r>
            <a:r>
              <a:rPr lang="en-IN" dirty="0">
                <a:solidFill>
                  <a:schemeClr val="tx1"/>
                </a:solidFill>
                <a:latin typeface="Bookman Old Style" pitchFamily="18" charset="0"/>
              </a:rPr>
              <a:t>:</a:t>
            </a:r>
            <a:r>
              <a:rPr lang="en-IN" dirty="0">
                <a:solidFill>
                  <a:srgbClr val="C00000"/>
                </a:solidFill>
                <a:latin typeface="Bookman Old Style" pitchFamily="18" charset="0"/>
              </a:rPr>
              <a:t> There is a </a:t>
            </a:r>
            <a:r>
              <a:rPr lang="en-IN" dirty="0" err="1">
                <a:solidFill>
                  <a:srgbClr val="C00000"/>
                </a:solidFill>
                <a:latin typeface="Bookman Old Style" pitchFamily="18" charset="0"/>
              </a:rPr>
              <a:t>Mazaar</a:t>
            </a:r>
            <a:r>
              <a:rPr lang="en-IN" dirty="0">
                <a:solidFill>
                  <a:srgbClr val="C00000"/>
                </a:solidFill>
                <a:latin typeface="Bookman Old Style" pitchFamily="18" charset="0"/>
              </a:rPr>
              <a:t> (Shrine) of Data </a:t>
            </a:r>
            <a:r>
              <a:rPr lang="en-IN" dirty="0" err="1">
                <a:solidFill>
                  <a:srgbClr val="C00000"/>
                </a:solidFill>
                <a:latin typeface="Bookman Old Style" pitchFamily="18" charset="0"/>
              </a:rPr>
              <a:t>Faham</a:t>
            </a:r>
            <a:r>
              <a:rPr lang="en-IN" dirty="0">
                <a:solidFill>
                  <a:srgbClr val="C00000"/>
                </a:solidFill>
                <a:latin typeface="Bookman Old Style" pitchFamily="18" charset="0"/>
              </a:rPr>
              <a:t> </a:t>
            </a:r>
            <a:r>
              <a:rPr lang="en-IN" dirty="0" err="1">
                <a:solidFill>
                  <a:srgbClr val="C00000"/>
                </a:solidFill>
                <a:latin typeface="Bookman Old Style" pitchFamily="18" charset="0"/>
              </a:rPr>
              <a:t>Khyal</a:t>
            </a:r>
            <a:r>
              <a:rPr lang="en-IN" dirty="0">
                <a:solidFill>
                  <a:srgbClr val="C00000"/>
                </a:solidFill>
                <a:latin typeface="Bookman Old Style" pitchFamily="18" charset="0"/>
              </a:rPr>
              <a:t> Shah at </a:t>
            </a:r>
            <a:r>
              <a:rPr lang="en-IN" dirty="0" err="1">
                <a:solidFill>
                  <a:srgbClr val="C00000"/>
                </a:solidFill>
                <a:latin typeface="Bookman Old Style" pitchFamily="18" charset="0"/>
              </a:rPr>
              <a:t>Rabda</a:t>
            </a:r>
            <a:r>
              <a:rPr lang="en-IN" dirty="0">
                <a:solidFill>
                  <a:srgbClr val="C00000"/>
                </a:solidFill>
                <a:latin typeface="Bookman Old Style" pitchFamily="18" charset="0"/>
              </a:rPr>
              <a:t> Sharif in </a:t>
            </a:r>
            <a:r>
              <a:rPr lang="en-IN" dirty="0" err="1">
                <a:solidFill>
                  <a:srgbClr val="C00000"/>
                </a:solidFill>
                <a:latin typeface="Bookman Old Style" pitchFamily="18" charset="0"/>
              </a:rPr>
              <a:t>Pratappur</a:t>
            </a:r>
            <a:r>
              <a:rPr lang="en-IN" dirty="0">
                <a:solidFill>
                  <a:srgbClr val="C00000"/>
                </a:solidFill>
                <a:latin typeface="Bookman Old Style" pitchFamily="18" charset="0"/>
              </a:rPr>
              <a:t> who was contemporary to Data Amir Ali Shah of </a:t>
            </a:r>
            <a:r>
              <a:rPr lang="en-IN" dirty="0" err="1">
                <a:solidFill>
                  <a:srgbClr val="C00000"/>
                </a:solidFill>
                <a:latin typeface="Bookman Old Style" pitchFamily="18" charset="0"/>
              </a:rPr>
              <a:t>Barura</a:t>
            </a:r>
            <a:r>
              <a:rPr lang="en-IN" dirty="0">
                <a:solidFill>
                  <a:srgbClr val="C00000"/>
                </a:solidFill>
                <a:latin typeface="Bookman Old Style" pitchFamily="18" charset="0"/>
              </a:rPr>
              <a:t> Sharif. Here annual fair of the saint is celebrated with pomp and grandeur. </a:t>
            </a:r>
            <a:endParaRPr lang="en-US" dirty="0">
              <a:solidFill>
                <a:srgbClr val="C00000"/>
              </a:solidFill>
              <a:latin typeface="Bookman Old Style" pitchFamily="18" charset="0"/>
            </a:endParaRPr>
          </a:p>
          <a:p>
            <a:r>
              <a:rPr lang="en-IN" dirty="0">
                <a:solidFill>
                  <a:schemeClr val="accent1">
                    <a:lumMod val="75000"/>
                  </a:schemeClr>
                </a:solidFill>
                <a:latin typeface="Bookman Old Style" pitchFamily="18" charset="0"/>
              </a:rPr>
              <a:t>					</a:t>
            </a: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pic>
        <p:nvPicPr>
          <p:cNvPr id="10" name="Picture 9" descr="https://files.prokerala.com/news/photos/imgs/1024/pakistani-pilgrims-arrives-at-ajmer-sharif-dargah-406792.jpg"/>
          <p:cNvPicPr/>
          <p:nvPr/>
        </p:nvPicPr>
        <p:blipFill>
          <a:blip r:embed="rId3"/>
          <a:srcRect/>
          <a:stretch>
            <a:fillRect/>
          </a:stretch>
        </p:blipFill>
        <p:spPr bwMode="auto">
          <a:xfrm>
            <a:off x="2610651" y="2150995"/>
            <a:ext cx="5660990" cy="3797860"/>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A73A0658-A801-4262-A25E-8EFC9D876547}"/>
              </a:ext>
            </a:extLst>
          </p:cNvPr>
          <p:cNvSpPr>
            <a:spLocks noGrp="1"/>
          </p:cNvSpPr>
          <p:nvPr>
            <p:ph type="sldNum" sz="quarter" idx="12"/>
          </p:nvPr>
        </p:nvSpPr>
        <p:spPr/>
        <p:txBody>
          <a:bodyPr/>
          <a:lstStyle/>
          <a:p>
            <a:fld id="{BE9DC6DB-62BD-4F4D-9034-6564E6CB87D3}" type="slidenum">
              <a:rPr lang="en-IN" smtClean="0"/>
              <a:pPr/>
              <a:t>50</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dirty="0">
                <a:solidFill>
                  <a:srgbClr val="C00000"/>
                </a:solidFill>
              </a:rPr>
              <a:t> </a:t>
            </a:r>
            <a:r>
              <a:rPr lang="en-IN" b="1" dirty="0" err="1">
                <a:solidFill>
                  <a:srgbClr val="C00000"/>
                </a:solidFill>
                <a:latin typeface="Bookman Old Style" pitchFamily="18" charset="0"/>
              </a:rPr>
              <a:t>Hijla</a:t>
            </a:r>
            <a:r>
              <a:rPr lang="en-IN" b="1" dirty="0">
                <a:solidFill>
                  <a:srgbClr val="C00000"/>
                </a:solidFill>
                <a:latin typeface="Bookman Old Style" pitchFamily="18" charset="0"/>
              </a:rPr>
              <a:t> </a:t>
            </a:r>
            <a:r>
              <a:rPr lang="en-IN" b="1" dirty="0" err="1">
                <a:solidFill>
                  <a:srgbClr val="C00000"/>
                </a:solidFill>
                <a:latin typeface="Bookman Old Style" pitchFamily="18" charset="0"/>
              </a:rPr>
              <a:t>Mela</a:t>
            </a:r>
            <a:r>
              <a:rPr lang="en-IN" b="1" dirty="0">
                <a:solidFill>
                  <a:srgbClr val="C00000"/>
                </a:solidFill>
                <a:latin typeface="Bookman Old Style" pitchFamily="18" charset="0"/>
              </a:rPr>
              <a:t> </a:t>
            </a:r>
            <a:r>
              <a:rPr lang="en-IN" dirty="0">
                <a:solidFill>
                  <a:srgbClr val="C00000"/>
                </a:solidFill>
                <a:latin typeface="Bookman Old Style" pitchFamily="18" charset="0"/>
              </a:rPr>
              <a:t>: There is also a belief that the </a:t>
            </a:r>
            <a:r>
              <a:rPr lang="en-IN" dirty="0" err="1">
                <a:solidFill>
                  <a:srgbClr val="C00000"/>
                </a:solidFill>
                <a:latin typeface="Bookman Old Style" pitchFamily="18" charset="0"/>
              </a:rPr>
              <a:t>Hijala</a:t>
            </a:r>
            <a:r>
              <a:rPr lang="en-IN" dirty="0">
                <a:solidFill>
                  <a:srgbClr val="C00000"/>
                </a:solidFill>
                <a:latin typeface="Bookman Old Style" pitchFamily="18" charset="0"/>
              </a:rPr>
              <a:t> </a:t>
            </a:r>
            <a:r>
              <a:rPr lang="en-IN" dirty="0" err="1">
                <a:solidFill>
                  <a:srgbClr val="C00000"/>
                </a:solidFill>
                <a:latin typeface="Bookman Old Style" pitchFamily="18" charset="0"/>
              </a:rPr>
              <a:t>Mela</a:t>
            </a:r>
            <a:r>
              <a:rPr lang="en-IN" dirty="0">
                <a:solidFill>
                  <a:srgbClr val="C00000"/>
                </a:solidFill>
                <a:latin typeface="Bookman Old Style" pitchFamily="18" charset="0"/>
              </a:rPr>
              <a:t> has been named on the basis of local village </a:t>
            </a:r>
            <a:r>
              <a:rPr lang="en-IN" dirty="0" err="1">
                <a:solidFill>
                  <a:srgbClr val="C00000"/>
                </a:solidFill>
                <a:latin typeface="Bookman Old Style" pitchFamily="18" charset="0"/>
              </a:rPr>
              <a:t>Hijla</a:t>
            </a:r>
            <a:r>
              <a:rPr lang="en-IN" dirty="0">
                <a:solidFill>
                  <a:srgbClr val="C00000"/>
                </a:solidFill>
                <a:latin typeface="Bookman Old Style" pitchFamily="18" charset="0"/>
              </a:rPr>
              <a:t>. In the year 1975, the Tribal word was added to the </a:t>
            </a:r>
            <a:r>
              <a:rPr lang="en-IN" dirty="0" err="1">
                <a:solidFill>
                  <a:srgbClr val="C00000"/>
                </a:solidFill>
                <a:latin typeface="Bookman Old Style" pitchFamily="18" charset="0"/>
              </a:rPr>
              <a:t>Hijala</a:t>
            </a:r>
            <a:r>
              <a:rPr lang="en-IN" dirty="0">
                <a:solidFill>
                  <a:srgbClr val="C00000"/>
                </a:solidFill>
                <a:latin typeface="Bookman Old Style" pitchFamily="18" charset="0"/>
              </a:rPr>
              <a:t> </a:t>
            </a:r>
            <a:r>
              <a:rPr lang="en-IN" dirty="0" err="1">
                <a:solidFill>
                  <a:srgbClr val="C00000"/>
                </a:solidFill>
                <a:latin typeface="Bookman Old Style" pitchFamily="18" charset="0"/>
              </a:rPr>
              <a:t>Mela</a:t>
            </a:r>
            <a:r>
              <a:rPr lang="en-IN" dirty="0">
                <a:solidFill>
                  <a:srgbClr val="C00000"/>
                </a:solidFill>
                <a:latin typeface="Bookman Old Style" pitchFamily="18" charset="0"/>
              </a:rPr>
              <a:t> on the initiative of </a:t>
            </a:r>
            <a:r>
              <a:rPr lang="en-IN" dirty="0" err="1">
                <a:solidFill>
                  <a:srgbClr val="C00000"/>
                </a:solidFill>
                <a:latin typeface="Bookman Old Style" pitchFamily="18" charset="0"/>
              </a:rPr>
              <a:t>Shri</a:t>
            </a:r>
            <a:r>
              <a:rPr lang="en-IN" dirty="0">
                <a:solidFill>
                  <a:srgbClr val="C00000"/>
                </a:solidFill>
                <a:latin typeface="Bookman Old Style" pitchFamily="18" charset="0"/>
              </a:rPr>
              <a:t> G.R. </a:t>
            </a:r>
            <a:r>
              <a:rPr lang="en-IN" dirty="0" err="1">
                <a:solidFill>
                  <a:srgbClr val="C00000"/>
                </a:solidFill>
                <a:latin typeface="Bookman Old Style" pitchFamily="18" charset="0"/>
              </a:rPr>
              <a:t>Patwardhan</a:t>
            </a:r>
            <a:r>
              <a:rPr lang="en-IN" dirty="0">
                <a:solidFill>
                  <a:srgbClr val="C00000"/>
                </a:solidFill>
                <a:latin typeface="Bookman Old Style" pitchFamily="18" charset="0"/>
              </a:rPr>
              <a:t>, then the then Commissioner of </a:t>
            </a:r>
            <a:r>
              <a:rPr lang="en-IN" dirty="0" err="1">
                <a:solidFill>
                  <a:srgbClr val="C00000"/>
                </a:solidFill>
                <a:latin typeface="Bookman Old Style" pitchFamily="18" charset="0"/>
              </a:rPr>
              <a:t>Shantal</a:t>
            </a:r>
            <a:r>
              <a:rPr lang="en-IN" dirty="0">
                <a:solidFill>
                  <a:srgbClr val="C00000"/>
                </a:solidFill>
                <a:latin typeface="Bookman Old Style" pitchFamily="18" charset="0"/>
              </a:rPr>
              <a:t> </a:t>
            </a:r>
            <a:r>
              <a:rPr lang="en-IN" dirty="0" err="1">
                <a:solidFill>
                  <a:srgbClr val="C00000"/>
                </a:solidFill>
                <a:latin typeface="Bookman Old Style" pitchFamily="18" charset="0"/>
              </a:rPr>
              <a:t>Parghana</a:t>
            </a:r>
            <a:r>
              <a:rPr lang="en-IN" dirty="0">
                <a:solidFill>
                  <a:srgbClr val="C00000"/>
                </a:solidFill>
                <a:latin typeface="Bookman Old Style" pitchFamily="18" charset="0"/>
              </a:rPr>
              <a:t>. The Jharkhand government decided to commemorate this fair as a festival since 2008 and in 2015, this fair was given the status of the state fair, after which this fair is known as “State Tribal </a:t>
            </a:r>
            <a:r>
              <a:rPr lang="en-IN" dirty="0" err="1">
                <a:solidFill>
                  <a:srgbClr val="C00000"/>
                </a:solidFill>
                <a:latin typeface="Bookman Old Style" pitchFamily="18" charset="0"/>
              </a:rPr>
              <a:t>Hijala</a:t>
            </a:r>
            <a:r>
              <a:rPr lang="en-IN" dirty="0">
                <a:solidFill>
                  <a:srgbClr val="C00000"/>
                </a:solidFill>
                <a:latin typeface="Bookman Old Style" pitchFamily="18" charset="0"/>
              </a:rPr>
              <a:t> </a:t>
            </a:r>
            <a:r>
              <a:rPr lang="en-IN" dirty="0" err="1">
                <a:solidFill>
                  <a:srgbClr val="C00000"/>
                </a:solidFill>
                <a:latin typeface="Bookman Old Style" pitchFamily="18" charset="0"/>
              </a:rPr>
              <a:t>Mela</a:t>
            </a:r>
            <a:r>
              <a:rPr lang="en-IN" dirty="0">
                <a:solidFill>
                  <a:srgbClr val="C00000"/>
                </a:solidFill>
                <a:latin typeface="Bookman Old Style" pitchFamily="18" charset="0"/>
              </a:rPr>
              <a:t> Festival”.</a:t>
            </a:r>
            <a:endParaRPr lang="en-US"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9" name="Picture 8" descr="https://i.ytimg.com/vi/DqxlXKnW3CQ/maxresdefault.jpg"/>
          <p:cNvPicPr/>
          <p:nvPr/>
        </p:nvPicPr>
        <p:blipFill>
          <a:blip r:embed="rId3"/>
          <a:srcRect/>
          <a:stretch>
            <a:fillRect/>
          </a:stretch>
        </p:blipFill>
        <p:spPr bwMode="auto">
          <a:xfrm>
            <a:off x="743254" y="2868039"/>
            <a:ext cx="4680083" cy="2870607"/>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12" name="Picture 11" descr="http://bkdailynews.org/wp-content/uploads/2019/10/Dhumka1.jpg"/>
          <p:cNvPicPr/>
          <p:nvPr/>
        </p:nvPicPr>
        <p:blipFill>
          <a:blip r:embed="rId4"/>
          <a:srcRect/>
          <a:stretch>
            <a:fillRect/>
          </a:stretch>
        </p:blipFill>
        <p:spPr bwMode="auto">
          <a:xfrm>
            <a:off x="6656618" y="2708030"/>
            <a:ext cx="4221589" cy="3293377"/>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9C5E1A90-5CAA-4EB4-A3FE-94A9A77E76F4}"/>
              </a:ext>
            </a:extLst>
          </p:cNvPr>
          <p:cNvSpPr>
            <a:spLocks noGrp="1"/>
          </p:cNvSpPr>
          <p:nvPr>
            <p:ph type="sldNum" sz="quarter" idx="12"/>
          </p:nvPr>
        </p:nvSpPr>
        <p:spPr/>
        <p:txBody>
          <a:bodyPr/>
          <a:lstStyle/>
          <a:p>
            <a:fld id="{BE9DC6DB-62BD-4F4D-9034-6564E6CB87D3}" type="slidenum">
              <a:rPr lang="en-IN" smtClean="0"/>
              <a:pPr/>
              <a:t>51</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4035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b="1" dirty="0">
                <a:solidFill>
                  <a:srgbClr val="C00000"/>
                </a:solidFill>
                <a:latin typeface="Bookman Old Style" pitchFamily="18" charset="0"/>
              </a:rPr>
              <a:t> Festivals of Jharkhand</a:t>
            </a:r>
          </a:p>
          <a:p>
            <a:r>
              <a:rPr lang="en-IN" b="1" dirty="0" err="1">
                <a:solidFill>
                  <a:srgbClr val="C00000"/>
                </a:solidFill>
                <a:latin typeface="Bookman Old Style" pitchFamily="18" charset="0"/>
              </a:rPr>
              <a:t>Sarhul</a:t>
            </a:r>
            <a:r>
              <a:rPr lang="en-IN" dirty="0">
                <a:solidFill>
                  <a:srgbClr val="C00000"/>
                </a:solidFill>
                <a:latin typeface="Bookman Old Style" pitchFamily="18" charset="0"/>
              </a:rPr>
              <a:t> is a festival where </a:t>
            </a:r>
            <a:r>
              <a:rPr lang="en-IN" dirty="0" err="1">
                <a:solidFill>
                  <a:srgbClr val="C00000"/>
                </a:solidFill>
                <a:latin typeface="Bookman Old Style" pitchFamily="18" charset="0"/>
              </a:rPr>
              <a:t>Shaal</a:t>
            </a:r>
            <a:r>
              <a:rPr lang="en-IN" dirty="0">
                <a:solidFill>
                  <a:srgbClr val="C00000"/>
                </a:solidFill>
                <a:latin typeface="Bookman Old Style" pitchFamily="18" charset="0"/>
              </a:rPr>
              <a:t> tree and leaves play an important role. </a:t>
            </a:r>
            <a:r>
              <a:rPr lang="en-IN" dirty="0" err="1">
                <a:solidFill>
                  <a:srgbClr val="C00000"/>
                </a:solidFill>
                <a:latin typeface="Bookman Old Style" pitchFamily="18" charset="0"/>
              </a:rPr>
              <a:t>Sarhul</a:t>
            </a:r>
            <a:r>
              <a:rPr lang="en-IN" dirty="0">
                <a:solidFill>
                  <a:srgbClr val="C00000"/>
                </a:solidFill>
                <a:latin typeface="Bookman Old Style" pitchFamily="18" charset="0"/>
              </a:rPr>
              <a:t> is celebrated during the spring season when the </a:t>
            </a:r>
            <a:r>
              <a:rPr lang="en-IN" dirty="0" err="1">
                <a:solidFill>
                  <a:srgbClr val="C00000"/>
                </a:solidFill>
                <a:latin typeface="Bookman Old Style" pitchFamily="18" charset="0"/>
              </a:rPr>
              <a:t>Shaal</a:t>
            </a:r>
            <a:r>
              <a:rPr lang="en-IN" dirty="0">
                <a:solidFill>
                  <a:srgbClr val="C00000"/>
                </a:solidFill>
                <a:latin typeface="Bookman Old Style" pitchFamily="18" charset="0"/>
              </a:rPr>
              <a:t> trees get new leaves. </a:t>
            </a:r>
            <a:r>
              <a:rPr lang="en-IN" dirty="0" err="1">
                <a:solidFill>
                  <a:srgbClr val="C00000"/>
                </a:solidFill>
                <a:latin typeface="Bookman Old Style" pitchFamily="18" charset="0"/>
              </a:rPr>
              <a:t>Shaal</a:t>
            </a:r>
            <a:r>
              <a:rPr lang="en-IN" dirty="0">
                <a:solidFill>
                  <a:srgbClr val="C00000"/>
                </a:solidFill>
                <a:latin typeface="Bookman Old Style" pitchFamily="18" charset="0"/>
              </a:rPr>
              <a:t> flowers are brought to saran </a:t>
            </a:r>
            <a:r>
              <a:rPr lang="en-IN" dirty="0" err="1">
                <a:solidFill>
                  <a:srgbClr val="C00000"/>
                </a:solidFill>
                <a:latin typeface="Bookman Old Style" pitchFamily="18" charset="0"/>
              </a:rPr>
              <a:t>sthal</a:t>
            </a:r>
            <a:r>
              <a:rPr lang="en-IN" dirty="0">
                <a:solidFill>
                  <a:srgbClr val="C00000"/>
                </a:solidFill>
                <a:latin typeface="Bookman Old Style" pitchFamily="18" charset="0"/>
              </a:rPr>
              <a:t> (the sacred place) and </a:t>
            </a:r>
            <a:r>
              <a:rPr lang="en-IN" dirty="0" err="1">
                <a:solidFill>
                  <a:srgbClr val="C00000"/>
                </a:solidFill>
                <a:latin typeface="Bookman Old Style" pitchFamily="18" charset="0"/>
              </a:rPr>
              <a:t>pahan</a:t>
            </a:r>
            <a:r>
              <a:rPr lang="en-IN" dirty="0">
                <a:solidFill>
                  <a:srgbClr val="C00000"/>
                </a:solidFill>
                <a:latin typeface="Bookman Old Style" pitchFamily="18" charset="0"/>
              </a:rPr>
              <a:t> propitiates the Gods. The priest is called </a:t>
            </a:r>
            <a:r>
              <a:rPr lang="en-IN" dirty="0" err="1">
                <a:solidFill>
                  <a:srgbClr val="C00000"/>
                </a:solidFill>
                <a:latin typeface="Bookman Old Style" pitchFamily="18" charset="0"/>
              </a:rPr>
              <a:t>Pahan</a:t>
            </a:r>
            <a:r>
              <a:rPr lang="en-IN" dirty="0">
                <a:solidFill>
                  <a:srgbClr val="C00000"/>
                </a:solidFill>
                <a:latin typeface="Bookman Old Style" pitchFamily="18" charset="0"/>
              </a:rPr>
              <a:t> and he distributes </a:t>
            </a:r>
            <a:r>
              <a:rPr lang="en-IN" dirty="0" err="1">
                <a:solidFill>
                  <a:srgbClr val="C00000"/>
                </a:solidFill>
                <a:latin typeface="Bookman Old Style" pitchFamily="18" charset="0"/>
              </a:rPr>
              <a:t>shaal</a:t>
            </a:r>
            <a:r>
              <a:rPr lang="en-IN" dirty="0">
                <a:solidFill>
                  <a:srgbClr val="C00000"/>
                </a:solidFill>
                <a:latin typeface="Bookman Old Style" pitchFamily="18" charset="0"/>
              </a:rPr>
              <a:t> flowers to every villager. The </a:t>
            </a:r>
            <a:r>
              <a:rPr lang="en-IN" dirty="0" err="1">
                <a:solidFill>
                  <a:srgbClr val="C00000"/>
                </a:solidFill>
                <a:latin typeface="Bookman Old Style" pitchFamily="18" charset="0"/>
              </a:rPr>
              <a:t>shaal</a:t>
            </a:r>
            <a:r>
              <a:rPr lang="en-IN" dirty="0">
                <a:solidFill>
                  <a:srgbClr val="C00000"/>
                </a:solidFill>
                <a:latin typeface="Bookman Old Style" pitchFamily="18" charset="0"/>
              </a:rPr>
              <a:t> flowers represent the brotherhood and friendship among villagers. It is believed that the earth becomes fertile after this festival as such sowing is taken up.</a:t>
            </a:r>
            <a:r>
              <a:rPr lang="en-IN" dirty="0">
                <a:solidFill>
                  <a:srgbClr val="C00000"/>
                </a:solidFill>
              </a:rPr>
              <a:t> </a:t>
            </a:r>
            <a:endParaRPr lang="en-US" dirty="0">
              <a:solidFill>
                <a:srgbClr val="C00000"/>
              </a:solidFill>
            </a:endParaRPr>
          </a:p>
          <a:p>
            <a:endParaRPr lang="en-US"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10" name="Picture 9" descr="C:\Users\NYC\Desktop\New folder\Sarhool Festival.jpg"/>
          <p:cNvPicPr/>
          <p:nvPr/>
        </p:nvPicPr>
        <p:blipFill>
          <a:blip r:embed="rId3"/>
          <a:srcRect/>
          <a:stretch>
            <a:fillRect/>
          </a:stretch>
        </p:blipFill>
        <p:spPr bwMode="auto">
          <a:xfrm>
            <a:off x="3259857" y="2974000"/>
            <a:ext cx="5348116" cy="2932814"/>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03F4D3DD-F5F4-462F-AF56-970D2EDDA16A}"/>
              </a:ext>
            </a:extLst>
          </p:cNvPr>
          <p:cNvSpPr>
            <a:spLocks noGrp="1"/>
          </p:cNvSpPr>
          <p:nvPr>
            <p:ph type="sldNum" sz="quarter" idx="12"/>
          </p:nvPr>
        </p:nvSpPr>
        <p:spPr/>
        <p:txBody>
          <a:bodyPr/>
          <a:lstStyle/>
          <a:p>
            <a:fld id="{BE9DC6DB-62BD-4F4D-9034-6564E6CB87D3}" type="slidenum">
              <a:rPr lang="en-IN" smtClean="0"/>
              <a:pPr/>
              <a:t>52</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5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29846"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b="1" dirty="0">
                <a:solidFill>
                  <a:srgbClr val="C00000"/>
                </a:solidFill>
                <a:latin typeface="Bookman Old Style" pitchFamily="18" charset="0"/>
              </a:rPr>
              <a:t> Festivals of Jharkhand</a:t>
            </a:r>
          </a:p>
          <a:p>
            <a:r>
              <a:rPr lang="en-IN" dirty="0" err="1">
                <a:solidFill>
                  <a:srgbClr val="C00000"/>
                </a:solidFill>
                <a:latin typeface="Bookman Old Style" pitchFamily="18" charset="0"/>
              </a:rPr>
              <a:t>Santhals</a:t>
            </a:r>
            <a:r>
              <a:rPr lang="en-IN" dirty="0">
                <a:solidFill>
                  <a:srgbClr val="C00000"/>
                </a:solidFill>
                <a:latin typeface="Bookman Old Style" pitchFamily="18" charset="0"/>
              </a:rPr>
              <a:t>, the largest community in Jharkhand, celebrates the same festival as the festival of flowers and calls it </a:t>
            </a:r>
            <a:r>
              <a:rPr lang="en-IN" dirty="0" err="1">
                <a:solidFill>
                  <a:srgbClr val="C00000"/>
                </a:solidFill>
                <a:latin typeface="Bookman Old Style" pitchFamily="18" charset="0"/>
              </a:rPr>
              <a:t>Baha</a:t>
            </a:r>
            <a:r>
              <a:rPr lang="en-IN" dirty="0">
                <a:solidFill>
                  <a:srgbClr val="C00000"/>
                </a:solidFill>
                <a:latin typeface="Bookman Old Style" pitchFamily="18" charset="0"/>
              </a:rPr>
              <a:t>. Besides </a:t>
            </a:r>
            <a:r>
              <a:rPr lang="en-IN" dirty="0" err="1">
                <a:solidFill>
                  <a:srgbClr val="C00000"/>
                </a:solidFill>
                <a:latin typeface="Bookman Old Style" pitchFamily="18" charset="0"/>
              </a:rPr>
              <a:t>sal</a:t>
            </a:r>
            <a:r>
              <a:rPr lang="en-IN" dirty="0">
                <a:solidFill>
                  <a:srgbClr val="C00000"/>
                </a:solidFill>
                <a:latin typeface="Bookman Old Style" pitchFamily="18" charset="0"/>
              </a:rPr>
              <a:t>, </a:t>
            </a:r>
            <a:r>
              <a:rPr lang="en-IN" dirty="0" err="1">
                <a:solidFill>
                  <a:srgbClr val="C00000"/>
                </a:solidFill>
                <a:latin typeface="Bookman Old Style" pitchFamily="18" charset="0"/>
              </a:rPr>
              <a:t>mahua</a:t>
            </a:r>
            <a:r>
              <a:rPr lang="en-IN" dirty="0">
                <a:solidFill>
                  <a:srgbClr val="C00000"/>
                </a:solidFill>
                <a:latin typeface="Bookman Old Style" pitchFamily="18" charset="0"/>
              </a:rPr>
              <a:t> flowers are also used as an important item for the rituals. </a:t>
            </a:r>
            <a:r>
              <a:rPr lang="en-IN" dirty="0" err="1">
                <a:solidFill>
                  <a:srgbClr val="C00000"/>
                </a:solidFill>
                <a:latin typeface="Bookman Old Style" pitchFamily="18" charset="0"/>
              </a:rPr>
              <a:t>Santhals</a:t>
            </a:r>
            <a:r>
              <a:rPr lang="en-IN" dirty="0">
                <a:solidFill>
                  <a:srgbClr val="C00000"/>
                </a:solidFill>
                <a:latin typeface="Bookman Old Style" pitchFamily="18" charset="0"/>
              </a:rPr>
              <a:t> celebrate </a:t>
            </a:r>
            <a:r>
              <a:rPr lang="en-IN" dirty="0" err="1">
                <a:solidFill>
                  <a:srgbClr val="C00000"/>
                </a:solidFill>
                <a:latin typeface="Bookman Old Style" pitchFamily="18" charset="0"/>
              </a:rPr>
              <a:t>Sohrai</a:t>
            </a:r>
            <a:r>
              <a:rPr lang="en-IN" dirty="0">
                <a:solidFill>
                  <a:srgbClr val="C00000"/>
                </a:solidFill>
                <a:latin typeface="Bookman Old Style" pitchFamily="18" charset="0"/>
              </a:rPr>
              <a:t> with grand festivity. It is preceded by </a:t>
            </a:r>
            <a:r>
              <a:rPr lang="en-IN" dirty="0" err="1">
                <a:solidFill>
                  <a:srgbClr val="C00000"/>
                </a:solidFill>
                <a:latin typeface="Bookman Old Style" pitchFamily="18" charset="0"/>
              </a:rPr>
              <a:t>Dansi</a:t>
            </a:r>
            <a:r>
              <a:rPr lang="en-IN" dirty="0">
                <a:solidFill>
                  <a:srgbClr val="C00000"/>
                </a:solidFill>
                <a:latin typeface="Bookman Old Style" pitchFamily="18" charset="0"/>
              </a:rPr>
              <a:t>.</a:t>
            </a:r>
            <a:endParaRPr lang="en-US" dirty="0">
              <a:solidFill>
                <a:srgbClr val="C00000"/>
              </a:solidFill>
              <a:latin typeface="Bookman Old Style" pitchFamily="18" charset="0"/>
            </a:endParaRPr>
          </a:p>
          <a:p>
            <a:endParaRPr lang="en-US"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9" name="Picture 8" descr="C:\Users\NYC\Desktop\New folder\santha.jpg"/>
          <p:cNvPicPr/>
          <p:nvPr/>
        </p:nvPicPr>
        <p:blipFill>
          <a:blip r:embed="rId3"/>
          <a:srcRect/>
          <a:stretch>
            <a:fillRect/>
          </a:stretch>
        </p:blipFill>
        <p:spPr bwMode="auto">
          <a:xfrm>
            <a:off x="1359493" y="2415249"/>
            <a:ext cx="4659276" cy="3099558"/>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12" name="Picture 11" descr="C:\Users\NYC\Desktop\New folder\Santhal Mela.jpg"/>
          <p:cNvPicPr/>
          <p:nvPr/>
        </p:nvPicPr>
        <p:blipFill>
          <a:blip r:embed="rId4" cstate="print"/>
          <a:srcRect/>
          <a:stretch>
            <a:fillRect/>
          </a:stretch>
        </p:blipFill>
        <p:spPr bwMode="auto">
          <a:xfrm>
            <a:off x="6359480" y="2523994"/>
            <a:ext cx="4686891" cy="2836282"/>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5A746720-BFB3-447A-BCC2-EAAC958CF058}"/>
              </a:ext>
            </a:extLst>
          </p:cNvPr>
          <p:cNvSpPr>
            <a:spLocks noGrp="1"/>
          </p:cNvSpPr>
          <p:nvPr>
            <p:ph type="sldNum" sz="quarter" idx="12"/>
          </p:nvPr>
        </p:nvSpPr>
        <p:spPr/>
        <p:txBody>
          <a:bodyPr/>
          <a:lstStyle/>
          <a:p>
            <a:fld id="{BE9DC6DB-62BD-4F4D-9034-6564E6CB87D3}" type="slidenum">
              <a:rPr lang="en-IN" smtClean="0"/>
              <a:pPr/>
              <a:t>53</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5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540359"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b="1" dirty="0">
                <a:solidFill>
                  <a:srgbClr val="C00000"/>
                </a:solidFill>
                <a:latin typeface="Bookman Old Style" pitchFamily="18" charset="0"/>
              </a:rPr>
              <a:t> Festivals of Jharkhand</a:t>
            </a:r>
          </a:p>
          <a:p>
            <a:r>
              <a:rPr lang="en-IN" b="1" dirty="0" err="1">
                <a:solidFill>
                  <a:srgbClr val="C00000"/>
                </a:solidFill>
                <a:latin typeface="Bookman Old Style" pitchFamily="18" charset="0"/>
              </a:rPr>
              <a:t>Dansi</a:t>
            </a:r>
            <a:r>
              <a:rPr lang="en-IN" dirty="0">
                <a:solidFill>
                  <a:srgbClr val="C00000"/>
                </a:solidFill>
                <a:latin typeface="Bookman Old Style" pitchFamily="18" charset="0"/>
              </a:rPr>
              <a:t> coincides with </a:t>
            </a:r>
            <a:r>
              <a:rPr lang="en-IN" dirty="0" err="1">
                <a:solidFill>
                  <a:srgbClr val="C00000"/>
                </a:solidFill>
                <a:latin typeface="Bookman Old Style" pitchFamily="18" charset="0"/>
              </a:rPr>
              <a:t>Durga</a:t>
            </a:r>
            <a:r>
              <a:rPr lang="en-IN" dirty="0">
                <a:solidFill>
                  <a:srgbClr val="C00000"/>
                </a:solidFill>
                <a:latin typeface="Bookman Old Style" pitchFamily="18" charset="0"/>
              </a:rPr>
              <a:t> </a:t>
            </a:r>
            <a:r>
              <a:rPr lang="en-IN" dirty="0" err="1">
                <a:solidFill>
                  <a:srgbClr val="C00000"/>
                </a:solidFill>
                <a:latin typeface="Bookman Old Style" pitchFamily="18" charset="0"/>
              </a:rPr>
              <a:t>Puja</a:t>
            </a:r>
            <a:r>
              <a:rPr lang="en-IN" dirty="0">
                <a:solidFill>
                  <a:srgbClr val="C00000"/>
                </a:solidFill>
                <a:latin typeface="Bookman Old Style" pitchFamily="18" charset="0"/>
              </a:rPr>
              <a:t> while </a:t>
            </a:r>
            <a:r>
              <a:rPr lang="en-IN" dirty="0" err="1">
                <a:solidFill>
                  <a:srgbClr val="C00000"/>
                </a:solidFill>
                <a:latin typeface="Bookman Old Style" pitchFamily="18" charset="0"/>
              </a:rPr>
              <a:t>Sohrai</a:t>
            </a:r>
            <a:r>
              <a:rPr lang="en-IN" dirty="0">
                <a:solidFill>
                  <a:srgbClr val="C00000"/>
                </a:solidFill>
                <a:latin typeface="Bookman Old Style" pitchFamily="18" charset="0"/>
              </a:rPr>
              <a:t> is celebrated immediately after </a:t>
            </a:r>
            <a:r>
              <a:rPr lang="en-IN" dirty="0" err="1">
                <a:solidFill>
                  <a:srgbClr val="C00000"/>
                </a:solidFill>
                <a:latin typeface="Bookman Old Style" pitchFamily="18" charset="0"/>
              </a:rPr>
              <a:t>Diwali</a:t>
            </a:r>
            <a:r>
              <a:rPr lang="en-IN" dirty="0">
                <a:solidFill>
                  <a:srgbClr val="C00000"/>
                </a:solidFill>
                <a:latin typeface="Bookman Old Style" pitchFamily="18" charset="0"/>
              </a:rPr>
              <a:t> or Kali </a:t>
            </a:r>
            <a:r>
              <a:rPr lang="en-IN" dirty="0" err="1">
                <a:solidFill>
                  <a:srgbClr val="C00000"/>
                </a:solidFill>
                <a:latin typeface="Bookman Old Style" pitchFamily="18" charset="0"/>
              </a:rPr>
              <a:t>Puja</a:t>
            </a:r>
            <a:r>
              <a:rPr lang="en-IN" dirty="0">
                <a:solidFill>
                  <a:srgbClr val="C00000"/>
                </a:solidFill>
                <a:latin typeface="Bookman Old Style" pitchFamily="18" charset="0"/>
              </a:rPr>
              <a:t>. </a:t>
            </a:r>
            <a:r>
              <a:rPr lang="en-IN" dirty="0" err="1">
                <a:solidFill>
                  <a:srgbClr val="C00000"/>
                </a:solidFill>
                <a:latin typeface="Bookman Old Style" pitchFamily="18" charset="0"/>
              </a:rPr>
              <a:t>Dansi</a:t>
            </a:r>
            <a:r>
              <a:rPr lang="en-IN" dirty="0">
                <a:solidFill>
                  <a:srgbClr val="C00000"/>
                </a:solidFill>
                <a:latin typeface="Bookman Old Style" pitchFamily="18" charset="0"/>
              </a:rPr>
              <a:t> is a dance festival, though not an elaborate ritual function. A small ritualistic act is observed before the dance begins at </a:t>
            </a:r>
            <a:r>
              <a:rPr lang="en-IN" dirty="0" err="1">
                <a:solidFill>
                  <a:srgbClr val="C00000"/>
                </a:solidFill>
                <a:latin typeface="Bookman Old Style" pitchFamily="18" charset="0"/>
              </a:rPr>
              <a:t>akhara</a:t>
            </a:r>
            <a:r>
              <a:rPr lang="en-IN" dirty="0">
                <a:solidFill>
                  <a:srgbClr val="C00000"/>
                </a:solidFill>
                <a:latin typeface="Bookman Old Style" pitchFamily="18" charset="0"/>
              </a:rPr>
              <a:t>.</a:t>
            </a:r>
          </a:p>
          <a:p>
            <a:endParaRPr lang="en-IN" dirty="0">
              <a:solidFill>
                <a:srgbClr val="C00000"/>
              </a:solidFill>
              <a:latin typeface="Bookman Old Style" pitchFamily="18" charset="0"/>
            </a:endParaRPr>
          </a:p>
          <a:p>
            <a:pPr algn="just"/>
            <a:r>
              <a:rPr lang="en-IN" b="1" dirty="0" err="1">
                <a:solidFill>
                  <a:srgbClr val="C00000"/>
                </a:solidFill>
                <a:latin typeface="Bookman Old Style" pitchFamily="18" charset="0"/>
              </a:rPr>
              <a:t>Sohrai</a:t>
            </a:r>
            <a:r>
              <a:rPr lang="en-IN" dirty="0">
                <a:solidFill>
                  <a:srgbClr val="C00000"/>
                </a:solidFill>
                <a:latin typeface="Bookman Old Style" pitchFamily="18" charset="0"/>
              </a:rPr>
              <a:t> is known for the care of domestic animals such as cows and buffaloes. Since these animals are significant in an agricultural society, taking proper care and welfare of them form important ritual of </a:t>
            </a:r>
            <a:r>
              <a:rPr lang="en-IN" dirty="0" err="1">
                <a:solidFill>
                  <a:srgbClr val="C00000"/>
                </a:solidFill>
                <a:latin typeface="Bookman Old Style" pitchFamily="18" charset="0"/>
              </a:rPr>
              <a:t>Sohrai</a:t>
            </a:r>
            <a:r>
              <a:rPr lang="en-IN" dirty="0">
                <a:solidFill>
                  <a:srgbClr val="C00000"/>
                </a:solidFill>
                <a:latin typeface="Bookman Old Style" pitchFamily="18" charset="0"/>
              </a:rPr>
              <a:t>. It is celebrated immediately after </a:t>
            </a:r>
            <a:r>
              <a:rPr lang="en-IN" dirty="0" err="1">
                <a:solidFill>
                  <a:srgbClr val="C00000"/>
                </a:solidFill>
                <a:latin typeface="Bookman Old Style" pitchFamily="18" charset="0"/>
              </a:rPr>
              <a:t>diwali</a:t>
            </a:r>
            <a:r>
              <a:rPr lang="en-IN" dirty="0">
                <a:solidFill>
                  <a:srgbClr val="C00000"/>
                </a:solidFill>
                <a:latin typeface="Bookman Old Style" pitchFamily="18" charset="0"/>
              </a:rPr>
              <a:t>, on the new moon day. In the evening, earthen lamps are lighted. The next day the cattle are washed, vermilion mixed with oil is put on the cattle and they are garlanded. The festivities include such games as bull fights. </a:t>
            </a:r>
            <a:endParaRPr lang="en-US" dirty="0">
              <a:solidFill>
                <a:srgbClr val="C00000"/>
              </a:solidFill>
              <a:latin typeface="Bookman Old Style" pitchFamily="18" charset="0"/>
            </a:endParaRPr>
          </a:p>
          <a:p>
            <a:endParaRPr lang="en-US" dirty="0">
              <a:solidFill>
                <a:srgbClr val="C00000"/>
              </a:solidFill>
              <a:latin typeface="Bookman Old Style" pitchFamily="18" charset="0"/>
            </a:endParaRPr>
          </a:p>
          <a:p>
            <a:endParaRPr lang="en-US"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10" name="Picture 9" descr="https://i.ytimg.com/vi/0jyKW66vzbg/maxresdefault.jpg"/>
          <p:cNvPicPr/>
          <p:nvPr/>
        </p:nvPicPr>
        <p:blipFill>
          <a:blip r:embed="rId3" cstate="print"/>
          <a:srcRect/>
          <a:stretch>
            <a:fillRect/>
          </a:stretch>
        </p:blipFill>
        <p:spPr bwMode="auto">
          <a:xfrm>
            <a:off x="2170081" y="3936858"/>
            <a:ext cx="3074579" cy="2579556"/>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13" name="Picture 12" descr="http://www.cravebits.com/wp-content/uploads/2014/07/Sohrai-painting.jpg"/>
          <p:cNvPicPr/>
          <p:nvPr/>
        </p:nvPicPr>
        <p:blipFill>
          <a:blip r:embed="rId4" cstate="print"/>
          <a:srcRect/>
          <a:stretch>
            <a:fillRect/>
          </a:stretch>
        </p:blipFill>
        <p:spPr bwMode="auto">
          <a:xfrm>
            <a:off x="5957463" y="3945232"/>
            <a:ext cx="3176025" cy="2497609"/>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8E9A4008-0A4F-4E11-A761-932FF7E1E7B8}"/>
              </a:ext>
            </a:extLst>
          </p:cNvPr>
          <p:cNvSpPr>
            <a:spLocks noGrp="1"/>
          </p:cNvSpPr>
          <p:nvPr>
            <p:ph type="sldNum" sz="quarter" idx="12"/>
          </p:nvPr>
        </p:nvSpPr>
        <p:spPr/>
        <p:txBody>
          <a:bodyPr/>
          <a:lstStyle/>
          <a:p>
            <a:fld id="{BE9DC6DB-62BD-4F4D-9034-6564E6CB87D3}" type="slidenum">
              <a:rPr lang="en-IN" smtClean="0"/>
              <a:pPr/>
              <a:t>54</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540359"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b="1" dirty="0">
                <a:solidFill>
                  <a:srgbClr val="C00000"/>
                </a:solidFill>
                <a:latin typeface="Bookman Old Style" pitchFamily="18" charset="0"/>
              </a:rPr>
              <a:t> Festivals of Jharkhand</a:t>
            </a:r>
          </a:p>
          <a:p>
            <a:r>
              <a:rPr lang="en-IN" sz="1400" b="1" dirty="0">
                <a:solidFill>
                  <a:srgbClr val="C00000"/>
                </a:solidFill>
                <a:latin typeface="Bookman Old Style" pitchFamily="18" charset="0"/>
              </a:rPr>
              <a:t>Karma</a:t>
            </a:r>
            <a:r>
              <a:rPr lang="en-IN" sz="1400" dirty="0">
                <a:solidFill>
                  <a:srgbClr val="C00000"/>
                </a:solidFill>
                <a:latin typeface="Bookman Old Style" pitchFamily="18" charset="0"/>
              </a:rPr>
              <a:t> is another festival in Jharkhand that has a close link with nature. </a:t>
            </a:r>
            <a:r>
              <a:rPr lang="en-IN" sz="1400" dirty="0" err="1">
                <a:solidFill>
                  <a:srgbClr val="C00000"/>
                </a:solidFill>
                <a:latin typeface="Bookman Old Style" pitchFamily="18" charset="0"/>
              </a:rPr>
              <a:t>Karam</a:t>
            </a:r>
            <a:r>
              <a:rPr lang="en-IN" sz="1400" dirty="0">
                <a:solidFill>
                  <a:srgbClr val="C00000"/>
                </a:solidFill>
                <a:latin typeface="Bookman Old Style" pitchFamily="18" charset="0"/>
              </a:rPr>
              <a:t> </a:t>
            </a:r>
            <a:r>
              <a:rPr lang="en-IN" sz="1400" dirty="0" err="1">
                <a:solidFill>
                  <a:srgbClr val="C00000"/>
                </a:solidFill>
                <a:latin typeface="Bookman Old Style" pitchFamily="18" charset="0"/>
              </a:rPr>
              <a:t>Devta</a:t>
            </a:r>
            <a:r>
              <a:rPr lang="en-IN" sz="1400" dirty="0">
                <a:solidFill>
                  <a:srgbClr val="C00000"/>
                </a:solidFill>
                <a:latin typeface="Bookman Old Style" pitchFamily="18" charset="0"/>
              </a:rPr>
              <a:t>, the God of Power, youth and youthfulness is worshipped during the festival. The festival is held on the 11th day of the phases of moon in the </a:t>
            </a:r>
            <a:r>
              <a:rPr lang="en-IN" sz="1400" dirty="0" err="1">
                <a:solidFill>
                  <a:srgbClr val="C00000"/>
                </a:solidFill>
                <a:latin typeface="Bookman Old Style" pitchFamily="18" charset="0"/>
              </a:rPr>
              <a:t>Bhadra</a:t>
            </a:r>
            <a:r>
              <a:rPr lang="en-IN" sz="1400" dirty="0">
                <a:solidFill>
                  <a:srgbClr val="C00000"/>
                </a:solidFill>
                <a:latin typeface="Bookman Old Style" pitchFamily="18" charset="0"/>
              </a:rPr>
              <a:t> month. Young girls celebrate this festival for the welfare of their brothers. This ritual is known as </a:t>
            </a:r>
            <a:r>
              <a:rPr lang="en-IN" sz="1400" dirty="0" err="1">
                <a:solidFill>
                  <a:srgbClr val="C00000"/>
                </a:solidFill>
                <a:latin typeface="Bookman Old Style" pitchFamily="18" charset="0"/>
              </a:rPr>
              <a:t>jawa</a:t>
            </a:r>
            <a:r>
              <a:rPr lang="en-IN" sz="1400" dirty="0">
                <a:solidFill>
                  <a:srgbClr val="C00000"/>
                </a:solidFill>
                <a:latin typeface="Bookman Old Style" pitchFamily="18" charset="0"/>
              </a:rPr>
              <a:t>. This is held mainly in expectation of good fertility and better household. The unmarried girls decorate a small basket with germinating seeds. It is believed that the worship for good germination of the grains would increase the fertility. The girls offer green melons to the </a:t>
            </a:r>
            <a:r>
              <a:rPr lang="en-IN" sz="1400" dirty="0" err="1">
                <a:solidFill>
                  <a:srgbClr val="C00000"/>
                </a:solidFill>
                <a:latin typeface="Bookman Old Style" pitchFamily="18" charset="0"/>
              </a:rPr>
              <a:t>Karam</a:t>
            </a:r>
            <a:r>
              <a:rPr lang="en-IN" sz="1400" dirty="0">
                <a:solidFill>
                  <a:srgbClr val="C00000"/>
                </a:solidFill>
                <a:latin typeface="Bookman Old Style" pitchFamily="18" charset="0"/>
              </a:rPr>
              <a:t> deity as a symbol of ‘son’ which reveals the primitive expectation of human being, i.e. grains and children. On the day of festival, brothers bring branches of </a:t>
            </a:r>
            <a:r>
              <a:rPr lang="en-IN" sz="1400" dirty="0" err="1">
                <a:solidFill>
                  <a:srgbClr val="C00000"/>
                </a:solidFill>
                <a:latin typeface="Bookman Old Style" pitchFamily="18" charset="0"/>
              </a:rPr>
              <a:t>karam</a:t>
            </a:r>
            <a:r>
              <a:rPr lang="en-IN" sz="1400" dirty="0">
                <a:solidFill>
                  <a:srgbClr val="C00000"/>
                </a:solidFill>
                <a:latin typeface="Bookman Old Style" pitchFamily="18" charset="0"/>
              </a:rPr>
              <a:t> tree that are placed in the courtyard. These branches, symbolizing Karma god, are worshipped by the sisters. These are ceremoniously immersed in a local pond or river the next day. During this entire period people sing and dance in groups. The entire valley seems to be dancing with the drumbeats. This is one of the rare examples of such a vital and vibrant youth festival in Jharkhand’s Tribal area. The entire tribal area of Jharkhand becomes tipsy during this time.</a:t>
            </a:r>
            <a:endParaRPr lang="en-US" sz="1400" dirty="0">
              <a:solidFill>
                <a:srgbClr val="C00000"/>
              </a:solidFill>
              <a:latin typeface="Bookman Old Style" pitchFamily="18" charset="0"/>
            </a:endParaRPr>
          </a:p>
          <a:p>
            <a:endParaRPr lang="en-US" dirty="0">
              <a:solidFill>
                <a:srgbClr val="C00000"/>
              </a:solidFill>
              <a:latin typeface="Bookman Old Style" pitchFamily="18" charset="0"/>
            </a:endParaRPr>
          </a:p>
          <a:p>
            <a:endParaRPr lang="en-US"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12" name="Picture 11" descr="C:\Users\NYC\Desktop\New folder\ssdg_karma.jpg"/>
          <p:cNvPicPr/>
          <p:nvPr/>
        </p:nvPicPr>
        <p:blipFill>
          <a:blip r:embed="rId3"/>
          <a:srcRect/>
          <a:stretch>
            <a:fillRect/>
          </a:stretch>
        </p:blipFill>
        <p:spPr bwMode="auto">
          <a:xfrm>
            <a:off x="1985916" y="3869090"/>
            <a:ext cx="3216705" cy="2542219"/>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15" name="Picture 14" descr="C:\Users\NYC\Desktop\New folder\Karam_Festival.jpg"/>
          <p:cNvPicPr/>
          <p:nvPr/>
        </p:nvPicPr>
        <p:blipFill>
          <a:blip r:embed="rId4"/>
          <a:srcRect/>
          <a:stretch>
            <a:fillRect/>
          </a:stretch>
        </p:blipFill>
        <p:spPr bwMode="auto">
          <a:xfrm>
            <a:off x="6027675" y="3797096"/>
            <a:ext cx="3105815" cy="2614214"/>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6907BE84-CB44-4CEB-888A-70049C470CC9}"/>
              </a:ext>
            </a:extLst>
          </p:cNvPr>
          <p:cNvSpPr>
            <a:spLocks noGrp="1"/>
          </p:cNvSpPr>
          <p:nvPr>
            <p:ph type="sldNum" sz="quarter" idx="12"/>
          </p:nvPr>
        </p:nvSpPr>
        <p:spPr/>
        <p:txBody>
          <a:bodyPr/>
          <a:lstStyle/>
          <a:p>
            <a:fld id="{BE9DC6DB-62BD-4F4D-9034-6564E6CB87D3}" type="slidenum">
              <a:rPr lang="en-IN" smtClean="0"/>
              <a:pPr/>
              <a:t>55</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4035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b="1" dirty="0">
                <a:solidFill>
                  <a:srgbClr val="C00000"/>
                </a:solidFill>
                <a:latin typeface="Bookman Old Style" pitchFamily="18" charset="0"/>
              </a:rPr>
              <a:t> Festivals of Jharkhand</a:t>
            </a:r>
          </a:p>
          <a:p>
            <a:r>
              <a:rPr lang="en-IN" b="1" dirty="0" err="1">
                <a:solidFill>
                  <a:srgbClr val="C00000"/>
                </a:solidFill>
                <a:latin typeface="Bookman Old Style" pitchFamily="18" charset="0"/>
              </a:rPr>
              <a:t>Tusu</a:t>
            </a:r>
            <a:r>
              <a:rPr lang="en-IN" b="1" dirty="0">
                <a:solidFill>
                  <a:srgbClr val="C00000"/>
                </a:solidFill>
                <a:latin typeface="Bookman Old Style" pitchFamily="18" charset="0"/>
              </a:rPr>
              <a:t> </a:t>
            </a:r>
            <a:r>
              <a:rPr lang="en-IN" b="1" dirty="0" err="1">
                <a:solidFill>
                  <a:srgbClr val="C00000"/>
                </a:solidFill>
                <a:latin typeface="Bookman Old Style" pitchFamily="18" charset="0"/>
              </a:rPr>
              <a:t>Parab</a:t>
            </a:r>
            <a:r>
              <a:rPr lang="en-IN" b="1" dirty="0">
                <a:solidFill>
                  <a:srgbClr val="C00000"/>
                </a:solidFill>
                <a:latin typeface="Bookman Old Style" pitchFamily="18" charset="0"/>
              </a:rPr>
              <a:t> or </a:t>
            </a:r>
            <a:r>
              <a:rPr lang="en-IN" b="1" dirty="0" err="1">
                <a:solidFill>
                  <a:srgbClr val="C00000"/>
                </a:solidFill>
                <a:latin typeface="Bookman Old Style" pitchFamily="18" charset="0"/>
              </a:rPr>
              <a:t>Makar</a:t>
            </a:r>
            <a:r>
              <a:rPr lang="en-IN" dirty="0">
                <a:solidFill>
                  <a:srgbClr val="C00000"/>
                </a:solidFill>
                <a:latin typeface="Bookman Old Style" pitchFamily="18" charset="0"/>
              </a:rPr>
              <a:t>: This festival is mostly seen in the area between </a:t>
            </a:r>
            <a:r>
              <a:rPr lang="en-IN" dirty="0" err="1">
                <a:solidFill>
                  <a:srgbClr val="C00000"/>
                </a:solidFill>
                <a:latin typeface="Bookman Old Style" pitchFamily="18" charset="0"/>
              </a:rPr>
              <a:t>Bundu</a:t>
            </a:r>
            <a:r>
              <a:rPr lang="en-IN" dirty="0">
                <a:solidFill>
                  <a:srgbClr val="C00000"/>
                </a:solidFill>
                <a:latin typeface="Bookman Old Style" pitchFamily="18" charset="0"/>
              </a:rPr>
              <a:t>, Tamar and </a:t>
            </a:r>
            <a:r>
              <a:rPr lang="en-IN" dirty="0" err="1">
                <a:solidFill>
                  <a:srgbClr val="C00000"/>
                </a:solidFill>
                <a:latin typeface="Bookman Old Style" pitchFamily="18" charset="0"/>
              </a:rPr>
              <a:t>Raidih</a:t>
            </a:r>
            <a:r>
              <a:rPr lang="en-IN" dirty="0">
                <a:solidFill>
                  <a:srgbClr val="C00000"/>
                </a:solidFill>
                <a:latin typeface="Bookman Old Style" pitchFamily="18" charset="0"/>
              </a:rPr>
              <a:t> area of Jharkhand. TUSU is a harvest festival held during the winter in the last day of </a:t>
            </a:r>
            <a:r>
              <a:rPr lang="en-IN" dirty="0" err="1">
                <a:solidFill>
                  <a:srgbClr val="C00000"/>
                </a:solidFill>
                <a:latin typeface="Bookman Old Style" pitchFamily="18" charset="0"/>
              </a:rPr>
              <a:t>Poush</a:t>
            </a:r>
            <a:r>
              <a:rPr lang="en-IN" dirty="0">
                <a:solidFill>
                  <a:srgbClr val="C00000"/>
                </a:solidFill>
                <a:latin typeface="Bookman Old Style" pitchFamily="18" charset="0"/>
              </a:rPr>
              <a:t> month. It is also for the unmarried girls. Girls decorate a wooden/ bamboo frame with coloured paper and then contribute it to the nearby hilly river. </a:t>
            </a:r>
            <a:endParaRPr lang="en-US" dirty="0">
              <a:solidFill>
                <a:srgbClr val="C00000"/>
              </a:solidFill>
              <a:latin typeface="Bookman Old Style" pitchFamily="18" charset="0"/>
            </a:endParaRPr>
          </a:p>
          <a:p>
            <a:endParaRPr lang="en-US" dirty="0">
              <a:solidFill>
                <a:srgbClr val="C00000"/>
              </a:solidFill>
              <a:latin typeface="Bookman Old Style" pitchFamily="18" charset="0"/>
            </a:endParaRPr>
          </a:p>
          <a:p>
            <a:endParaRPr lang="en-US"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10" name="Picture 9" descr="C:\Users\NYC\Desktop\New folder\Tusu festival.jpg"/>
          <p:cNvPicPr/>
          <p:nvPr/>
        </p:nvPicPr>
        <p:blipFill>
          <a:blip r:embed="rId3"/>
          <a:srcRect/>
          <a:stretch>
            <a:fillRect/>
          </a:stretch>
        </p:blipFill>
        <p:spPr bwMode="auto">
          <a:xfrm>
            <a:off x="829592" y="2531625"/>
            <a:ext cx="4593743" cy="3711521"/>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2C25C7CE-657C-4C5B-BEAD-D342D3AFA431}"/>
              </a:ext>
            </a:extLst>
          </p:cNvPr>
          <p:cNvSpPr>
            <a:spLocks noGrp="1"/>
          </p:cNvSpPr>
          <p:nvPr>
            <p:ph type="sldNum" sz="quarter" idx="12"/>
          </p:nvPr>
        </p:nvSpPr>
        <p:spPr/>
        <p:txBody>
          <a:bodyPr/>
          <a:lstStyle/>
          <a:p>
            <a:fld id="{BE9DC6DB-62BD-4F4D-9034-6564E6CB87D3}" type="slidenum">
              <a:rPr lang="en-IN" smtClean="0"/>
              <a:pPr/>
              <a:t>56</a:t>
            </a:fld>
            <a:endParaRPr lang="en-IN"/>
          </a:p>
        </p:txBody>
      </p:sp>
      <p:pic>
        <p:nvPicPr>
          <p:cNvPr id="39938" name="Picture 2" descr="Tusu Parab (festival / parab), Purulia | Anirban Saha."/>
          <p:cNvPicPr>
            <a:picLocks noChangeAspect="1" noChangeArrowheads="1"/>
          </p:cNvPicPr>
          <p:nvPr/>
        </p:nvPicPr>
        <p:blipFill>
          <a:blip r:embed="rId4"/>
          <a:srcRect/>
          <a:stretch>
            <a:fillRect/>
          </a:stretch>
        </p:blipFill>
        <p:spPr bwMode="auto">
          <a:xfrm>
            <a:off x="5725376" y="2522482"/>
            <a:ext cx="5499672" cy="3710152"/>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4035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b="1" dirty="0">
                <a:solidFill>
                  <a:srgbClr val="C00000"/>
                </a:solidFill>
                <a:latin typeface="Bookman Old Style" pitchFamily="18" charset="0"/>
              </a:rPr>
              <a:t> Festivals of Jharkhand</a:t>
            </a:r>
          </a:p>
          <a:p>
            <a:r>
              <a:rPr lang="en-IN" sz="2400" b="1" dirty="0">
                <a:solidFill>
                  <a:srgbClr val="C00000"/>
                </a:solidFill>
                <a:latin typeface="Bookman Old Style" pitchFamily="18" charset="0"/>
              </a:rPr>
              <a:t>Hal </a:t>
            </a:r>
            <a:r>
              <a:rPr lang="en-IN" sz="2400" b="1" dirty="0" err="1">
                <a:solidFill>
                  <a:srgbClr val="C00000"/>
                </a:solidFill>
                <a:latin typeface="Bookman Old Style" pitchFamily="18" charset="0"/>
              </a:rPr>
              <a:t>Punhya</a:t>
            </a:r>
            <a:r>
              <a:rPr lang="en-IN" sz="2400" dirty="0">
                <a:solidFill>
                  <a:srgbClr val="C00000"/>
                </a:solidFill>
                <a:latin typeface="Bookman Old Style" pitchFamily="18" charset="0"/>
              </a:rPr>
              <a:t>: Hal </a:t>
            </a:r>
            <a:r>
              <a:rPr lang="en-IN" sz="2400" dirty="0" err="1">
                <a:solidFill>
                  <a:srgbClr val="C00000"/>
                </a:solidFill>
                <a:latin typeface="Bookman Old Style" pitchFamily="18" charset="0"/>
              </a:rPr>
              <a:t>Punhya</a:t>
            </a:r>
            <a:r>
              <a:rPr lang="en-IN" sz="2400" dirty="0">
                <a:solidFill>
                  <a:srgbClr val="C00000"/>
                </a:solidFill>
                <a:latin typeface="Bookman Old Style" pitchFamily="18" charset="0"/>
              </a:rPr>
              <a:t> is a festival which begins with the fall of winter. The first day of </a:t>
            </a:r>
            <a:r>
              <a:rPr lang="en-IN" sz="2400" dirty="0" err="1">
                <a:solidFill>
                  <a:srgbClr val="C00000"/>
                </a:solidFill>
                <a:latin typeface="Bookman Old Style" pitchFamily="18" charset="0"/>
              </a:rPr>
              <a:t>Magh</a:t>
            </a:r>
            <a:r>
              <a:rPr lang="en-IN" sz="2400" dirty="0">
                <a:solidFill>
                  <a:srgbClr val="C00000"/>
                </a:solidFill>
                <a:latin typeface="Bookman Old Style" pitchFamily="18" charset="0"/>
              </a:rPr>
              <a:t> month, known as “</a:t>
            </a:r>
            <a:r>
              <a:rPr lang="en-IN" sz="2400" dirty="0" err="1">
                <a:solidFill>
                  <a:srgbClr val="C00000"/>
                </a:solidFill>
                <a:latin typeface="Bookman Old Style" pitchFamily="18" charset="0"/>
              </a:rPr>
              <a:t>Akhain</a:t>
            </a:r>
            <a:r>
              <a:rPr lang="en-IN" sz="2400" dirty="0">
                <a:solidFill>
                  <a:srgbClr val="C00000"/>
                </a:solidFill>
                <a:latin typeface="Bookman Old Style" pitchFamily="18" charset="0"/>
              </a:rPr>
              <a:t> </a:t>
            </a:r>
            <a:r>
              <a:rPr lang="en-IN" sz="2400" dirty="0" err="1">
                <a:solidFill>
                  <a:srgbClr val="C00000"/>
                </a:solidFill>
                <a:latin typeface="Bookman Old Style" pitchFamily="18" charset="0"/>
              </a:rPr>
              <a:t>Jatra</a:t>
            </a:r>
            <a:r>
              <a:rPr lang="en-IN" sz="2400" dirty="0">
                <a:solidFill>
                  <a:srgbClr val="C00000"/>
                </a:solidFill>
                <a:latin typeface="Bookman Old Style" pitchFamily="18" charset="0"/>
              </a:rPr>
              <a:t>” or “Hal </a:t>
            </a:r>
            <a:r>
              <a:rPr lang="en-IN" sz="2400" dirty="0" err="1">
                <a:solidFill>
                  <a:srgbClr val="C00000"/>
                </a:solidFill>
                <a:latin typeface="Bookman Old Style" pitchFamily="18" charset="0"/>
              </a:rPr>
              <a:t>Punhya</a:t>
            </a:r>
            <a:r>
              <a:rPr lang="en-IN" sz="2400" dirty="0">
                <a:solidFill>
                  <a:srgbClr val="C00000"/>
                </a:solidFill>
                <a:latin typeface="Bookman Old Style" pitchFamily="18" charset="0"/>
              </a:rPr>
              <a:t>”, considered as the beginning of Ploughing. The farmers, to symbolize this auspicious morning plough two and half circles of their agricultural land this day is also considered as the symbol of good fortune.</a:t>
            </a:r>
            <a:endParaRPr lang="en-US" sz="2400" dirty="0">
              <a:solidFill>
                <a:srgbClr val="C00000"/>
              </a:solidFill>
              <a:latin typeface="Bookman Old Style" pitchFamily="18" charset="0"/>
            </a:endParaRPr>
          </a:p>
          <a:p>
            <a:endParaRPr lang="en-US" sz="2400" dirty="0">
              <a:solidFill>
                <a:srgbClr val="C00000"/>
              </a:solidFill>
              <a:latin typeface="Bookman Old Style" pitchFamily="18" charset="0"/>
            </a:endParaRPr>
          </a:p>
          <a:p>
            <a:endParaRPr lang="en-US"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9" name="Picture 8" descr="http://www.indianetzone.com/photos_gallery/63/Hal_Punhya_Festival_Jharkhand.jpg"/>
          <p:cNvPicPr/>
          <p:nvPr/>
        </p:nvPicPr>
        <p:blipFill>
          <a:blip r:embed="rId3"/>
          <a:srcRect/>
          <a:stretch>
            <a:fillRect/>
          </a:stretch>
        </p:blipFill>
        <p:spPr bwMode="auto">
          <a:xfrm>
            <a:off x="3695032" y="3311151"/>
            <a:ext cx="4313851" cy="3257813"/>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8E061D45-28A6-45A4-96DC-88B188480D26}"/>
              </a:ext>
            </a:extLst>
          </p:cNvPr>
          <p:cNvSpPr>
            <a:spLocks noGrp="1"/>
          </p:cNvSpPr>
          <p:nvPr>
            <p:ph type="sldNum" sz="quarter" idx="12"/>
          </p:nvPr>
        </p:nvSpPr>
        <p:spPr/>
        <p:txBody>
          <a:bodyPr/>
          <a:lstStyle/>
          <a:p>
            <a:fld id="{BE9DC6DB-62BD-4F4D-9034-6564E6CB87D3}" type="slidenum">
              <a:rPr lang="en-IN" smtClean="0"/>
              <a:pPr/>
              <a:t>57</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393211"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b="1" dirty="0">
                <a:solidFill>
                  <a:srgbClr val="C00000"/>
                </a:solidFill>
                <a:latin typeface="Bookman Old Style" pitchFamily="18" charset="0"/>
              </a:rPr>
              <a:t> Festivals of Jharkhand</a:t>
            </a:r>
          </a:p>
          <a:p>
            <a:r>
              <a:rPr lang="en-IN" sz="1400" b="1" dirty="0" err="1">
                <a:solidFill>
                  <a:srgbClr val="C00000"/>
                </a:solidFill>
                <a:latin typeface="Bookman Old Style" pitchFamily="18" charset="0"/>
              </a:rPr>
              <a:t>Bhagta</a:t>
            </a:r>
            <a:r>
              <a:rPr lang="en-IN" sz="1400" b="1" dirty="0">
                <a:solidFill>
                  <a:srgbClr val="C00000"/>
                </a:solidFill>
                <a:latin typeface="Bookman Old Style" pitchFamily="18" charset="0"/>
              </a:rPr>
              <a:t> </a:t>
            </a:r>
            <a:r>
              <a:rPr lang="en-IN" sz="1400" b="1" dirty="0" err="1">
                <a:solidFill>
                  <a:srgbClr val="C00000"/>
                </a:solidFill>
                <a:latin typeface="Bookman Old Style" pitchFamily="18" charset="0"/>
              </a:rPr>
              <a:t>Parab</a:t>
            </a:r>
            <a:r>
              <a:rPr lang="en-IN" sz="1400" dirty="0">
                <a:solidFill>
                  <a:srgbClr val="C00000"/>
                </a:solidFill>
                <a:latin typeface="Bookman Old Style" pitchFamily="18" charset="0"/>
              </a:rPr>
              <a:t>: This festival comes between the period of spring and summer. Among the tribal people of Jharkhand this festival is best known as the worship of </a:t>
            </a:r>
            <a:r>
              <a:rPr lang="en-IN" sz="1400" dirty="0" err="1">
                <a:solidFill>
                  <a:srgbClr val="C00000"/>
                </a:solidFill>
                <a:latin typeface="Bookman Old Style" pitchFamily="18" charset="0"/>
              </a:rPr>
              <a:t>Budha</a:t>
            </a:r>
            <a:r>
              <a:rPr lang="en-IN" sz="1400" dirty="0">
                <a:solidFill>
                  <a:srgbClr val="C00000"/>
                </a:solidFill>
                <a:latin typeface="Bookman Old Style" pitchFamily="18" charset="0"/>
              </a:rPr>
              <a:t> Baba. People fast during the day and carry the bathing </a:t>
            </a:r>
            <a:r>
              <a:rPr lang="en-IN" sz="1400" dirty="0" err="1">
                <a:solidFill>
                  <a:srgbClr val="C00000"/>
                </a:solidFill>
                <a:latin typeface="Bookman Old Style" pitchFamily="18" charset="0"/>
              </a:rPr>
              <a:t>Pahan</a:t>
            </a:r>
            <a:r>
              <a:rPr lang="en-IN" sz="1400" dirty="0">
                <a:solidFill>
                  <a:srgbClr val="C00000"/>
                </a:solidFill>
                <a:latin typeface="Bookman Old Style" pitchFamily="18" charset="0"/>
              </a:rPr>
              <a:t> the priest, to the tribal </a:t>
            </a:r>
            <a:r>
              <a:rPr lang="en-IN" sz="1400" dirty="0" err="1">
                <a:solidFill>
                  <a:srgbClr val="C00000"/>
                </a:solidFill>
                <a:latin typeface="Bookman Old Style" pitchFamily="18" charset="0"/>
              </a:rPr>
              <a:t>mandir</a:t>
            </a:r>
            <a:r>
              <a:rPr lang="en-IN" sz="1400" dirty="0">
                <a:solidFill>
                  <a:srgbClr val="C00000"/>
                </a:solidFill>
                <a:latin typeface="Bookman Old Style" pitchFamily="18" charset="0"/>
              </a:rPr>
              <a:t> called </a:t>
            </a:r>
            <a:r>
              <a:rPr lang="en-IN" sz="1400" dirty="0" err="1">
                <a:solidFill>
                  <a:srgbClr val="C00000"/>
                </a:solidFill>
                <a:latin typeface="Bookman Old Style" pitchFamily="18" charset="0"/>
              </a:rPr>
              <a:t>Sarana</a:t>
            </a:r>
            <a:r>
              <a:rPr lang="en-IN" sz="1400" dirty="0">
                <a:solidFill>
                  <a:srgbClr val="C00000"/>
                </a:solidFill>
                <a:latin typeface="Bookman Old Style" pitchFamily="18" charset="0"/>
              </a:rPr>
              <a:t> </a:t>
            </a:r>
            <a:r>
              <a:rPr lang="en-IN" sz="1400" dirty="0" err="1">
                <a:solidFill>
                  <a:srgbClr val="C00000"/>
                </a:solidFill>
                <a:latin typeface="Bookman Old Style" pitchFamily="18" charset="0"/>
              </a:rPr>
              <a:t>Mandir</a:t>
            </a:r>
            <a:r>
              <a:rPr lang="en-IN" sz="1400" dirty="0">
                <a:solidFill>
                  <a:srgbClr val="C00000"/>
                </a:solidFill>
                <a:latin typeface="Bookman Old Style" pitchFamily="18" charset="0"/>
              </a:rPr>
              <a:t>. The </a:t>
            </a:r>
            <a:r>
              <a:rPr lang="en-IN" sz="1400" dirty="0" err="1">
                <a:solidFill>
                  <a:srgbClr val="C00000"/>
                </a:solidFill>
                <a:latin typeface="Bookman Old Style" pitchFamily="18" charset="0"/>
              </a:rPr>
              <a:t>Pahan</a:t>
            </a:r>
            <a:r>
              <a:rPr lang="en-IN" sz="1400" dirty="0">
                <a:solidFill>
                  <a:srgbClr val="C00000"/>
                </a:solidFill>
                <a:latin typeface="Bookman Old Style" pitchFamily="18" charset="0"/>
              </a:rPr>
              <a:t> sometimes called </a:t>
            </a:r>
            <a:r>
              <a:rPr lang="en-IN" sz="1400" dirty="0" err="1">
                <a:solidFill>
                  <a:srgbClr val="C00000"/>
                </a:solidFill>
                <a:latin typeface="Bookman Old Style" pitchFamily="18" charset="0"/>
              </a:rPr>
              <a:t>Laya</a:t>
            </a:r>
            <a:r>
              <a:rPr lang="en-IN" sz="1400" dirty="0">
                <a:solidFill>
                  <a:srgbClr val="C00000"/>
                </a:solidFill>
                <a:latin typeface="Bookman Old Style" pitchFamily="18" charset="0"/>
              </a:rPr>
              <a:t>, gets out of the pond, the devotees make a chain, locking their thighs with each other and come forward to offer their bare chest to </a:t>
            </a:r>
            <a:r>
              <a:rPr lang="en-IN" sz="1400" dirty="0" err="1">
                <a:solidFill>
                  <a:srgbClr val="C00000"/>
                </a:solidFill>
                <a:latin typeface="Bookman Old Style" pitchFamily="18" charset="0"/>
              </a:rPr>
              <a:t>Laya</a:t>
            </a:r>
            <a:r>
              <a:rPr lang="en-IN" sz="1400" dirty="0">
                <a:solidFill>
                  <a:srgbClr val="C00000"/>
                </a:solidFill>
                <a:latin typeface="Bookman Old Style" pitchFamily="18" charset="0"/>
              </a:rPr>
              <a:t> for walk over. After the worship in the evening, devotees take part in dynamic and vigorous </a:t>
            </a:r>
            <a:r>
              <a:rPr lang="en-IN" sz="1400" dirty="0" err="1">
                <a:solidFill>
                  <a:srgbClr val="C00000"/>
                </a:solidFill>
                <a:latin typeface="Bookman Old Style" pitchFamily="18" charset="0"/>
              </a:rPr>
              <a:t>Chhau</a:t>
            </a:r>
            <a:r>
              <a:rPr lang="en-IN" sz="1400" dirty="0">
                <a:solidFill>
                  <a:srgbClr val="C00000"/>
                </a:solidFill>
                <a:latin typeface="Bookman Old Style" pitchFamily="18" charset="0"/>
              </a:rPr>
              <a:t> dance with lots of gymnastic actions and masks. The next day is full of primitive sports of bravery. The devotees pierce hooks on skin and get tied at one end of a long horizontal wooden pole, which is hanging on the top of a vertical </a:t>
            </a:r>
            <a:r>
              <a:rPr lang="en-IN" sz="1400" dirty="0" err="1">
                <a:solidFill>
                  <a:srgbClr val="C00000"/>
                </a:solidFill>
                <a:latin typeface="Bookman Old Style" pitchFamily="18" charset="0"/>
              </a:rPr>
              <a:t>Shaal</a:t>
            </a:r>
            <a:r>
              <a:rPr lang="en-IN" sz="1400" dirty="0">
                <a:solidFill>
                  <a:srgbClr val="C00000"/>
                </a:solidFill>
                <a:latin typeface="Bookman Old Style" pitchFamily="18" charset="0"/>
              </a:rPr>
              <a:t> wood pole. The height goes up to 40 feet. The other end of the pole which is connected with a rope is pulled around the pole by the people and the tied devotee display the breath-taking dance in the sky. This festival is more popular in the Tamar region of Jharkhand. </a:t>
            </a:r>
            <a:endParaRPr lang="en-US" sz="1400" dirty="0">
              <a:solidFill>
                <a:srgbClr val="C00000"/>
              </a:solidFill>
              <a:latin typeface="Bookman Old Style" pitchFamily="18" charset="0"/>
            </a:endParaRPr>
          </a:p>
          <a:p>
            <a:endParaRPr lang="en-US" sz="2400" dirty="0">
              <a:solidFill>
                <a:srgbClr val="C00000"/>
              </a:solidFill>
              <a:latin typeface="Bookman Old Style" pitchFamily="18" charset="0"/>
            </a:endParaRPr>
          </a:p>
          <a:p>
            <a:endParaRPr lang="en-US"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10" name="Picture 9" descr="https://2.bp.blogspot.com/-PkfH-ycEGJY/WJB3hbx_8rI/AAAAAAAAe5k/INafa1oQjPsjKecYkk3oMWayDEcBgjz2gCLcB/s1600/4.jpg"/>
          <p:cNvPicPr/>
          <p:nvPr/>
        </p:nvPicPr>
        <p:blipFill>
          <a:blip r:embed="rId3"/>
          <a:srcRect/>
          <a:stretch>
            <a:fillRect/>
          </a:stretch>
        </p:blipFill>
        <p:spPr bwMode="auto">
          <a:xfrm>
            <a:off x="3377390" y="3443598"/>
            <a:ext cx="4169038" cy="2883630"/>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5C5CEDF5-8E35-43FF-AA9B-7A1DAE5BDE78}"/>
              </a:ext>
            </a:extLst>
          </p:cNvPr>
          <p:cNvSpPr>
            <a:spLocks noGrp="1"/>
          </p:cNvSpPr>
          <p:nvPr>
            <p:ph type="sldNum" sz="quarter" idx="12"/>
          </p:nvPr>
        </p:nvSpPr>
        <p:spPr/>
        <p:txBody>
          <a:bodyPr/>
          <a:lstStyle/>
          <a:p>
            <a:fld id="{BE9DC6DB-62BD-4F4D-9034-6564E6CB87D3}" type="slidenum">
              <a:rPr lang="en-IN" smtClean="0"/>
              <a:pPr/>
              <a:t>58</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29846"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b="1" dirty="0">
                <a:solidFill>
                  <a:srgbClr val="C00000"/>
                </a:solidFill>
                <a:latin typeface="Bookman Old Style" pitchFamily="18" charset="0"/>
              </a:rPr>
              <a:t> Festivals of Jharkhand</a:t>
            </a:r>
          </a:p>
          <a:p>
            <a:r>
              <a:rPr lang="en-IN" b="1" dirty="0" err="1">
                <a:solidFill>
                  <a:srgbClr val="C00000"/>
                </a:solidFill>
                <a:latin typeface="Bookman Old Style" pitchFamily="18" charset="0"/>
              </a:rPr>
              <a:t>Rohin</a:t>
            </a:r>
            <a:r>
              <a:rPr lang="en-IN" dirty="0">
                <a:solidFill>
                  <a:srgbClr val="C00000"/>
                </a:solidFill>
                <a:latin typeface="Bookman Old Style" pitchFamily="18" charset="0"/>
              </a:rPr>
              <a:t>: This festival is perhaps the first festival of Jharkhand in the calendar year. It is a festival of sowing seeds in the field. Farmers start sowing seeds from this day but there is no dance or song like other tribal festivals but just a few rituals. There are some other festivals like </a:t>
            </a:r>
            <a:r>
              <a:rPr lang="en-IN" dirty="0" err="1">
                <a:solidFill>
                  <a:srgbClr val="C00000"/>
                </a:solidFill>
                <a:latin typeface="Bookman Old Style" pitchFamily="18" charset="0"/>
              </a:rPr>
              <a:t>Rajsawala</a:t>
            </a:r>
            <a:r>
              <a:rPr lang="en-IN" dirty="0">
                <a:solidFill>
                  <a:srgbClr val="C00000"/>
                </a:solidFill>
                <a:latin typeface="Bookman Old Style" pitchFamily="18" charset="0"/>
              </a:rPr>
              <a:t> </a:t>
            </a:r>
            <a:r>
              <a:rPr lang="en-IN" dirty="0" err="1">
                <a:solidFill>
                  <a:srgbClr val="C00000"/>
                </a:solidFill>
                <a:latin typeface="Bookman Old Style" pitchFamily="18" charset="0"/>
              </a:rPr>
              <a:t>Ambavati</a:t>
            </a:r>
            <a:r>
              <a:rPr lang="en-IN" dirty="0">
                <a:solidFill>
                  <a:srgbClr val="C00000"/>
                </a:solidFill>
                <a:latin typeface="Bookman Old Style" pitchFamily="18" charset="0"/>
              </a:rPr>
              <a:t> and </a:t>
            </a:r>
            <a:r>
              <a:rPr lang="en-IN" dirty="0" err="1">
                <a:solidFill>
                  <a:srgbClr val="C00000"/>
                </a:solidFill>
                <a:latin typeface="Bookman Old Style" pitchFamily="18" charset="0"/>
              </a:rPr>
              <a:t>Chitgomha</a:t>
            </a:r>
            <a:r>
              <a:rPr lang="en-IN" dirty="0">
                <a:solidFill>
                  <a:srgbClr val="C00000"/>
                </a:solidFill>
                <a:latin typeface="Bookman Old Style" pitchFamily="18" charset="0"/>
              </a:rPr>
              <a:t> which are also celebrated with </a:t>
            </a:r>
            <a:r>
              <a:rPr lang="en-IN" dirty="0" err="1">
                <a:solidFill>
                  <a:srgbClr val="C00000"/>
                </a:solidFill>
                <a:latin typeface="Bookman Old Style" pitchFamily="18" charset="0"/>
              </a:rPr>
              <a:t>Rohin</a:t>
            </a:r>
            <a:r>
              <a:rPr lang="en-IN" dirty="0">
                <a:solidFill>
                  <a:srgbClr val="C00000"/>
                </a:solidFill>
                <a:latin typeface="Bookman Old Style" pitchFamily="18" charset="0"/>
              </a:rPr>
              <a:t>. </a:t>
            </a:r>
            <a:endParaRPr lang="en-US" dirty="0">
              <a:solidFill>
                <a:srgbClr val="C00000"/>
              </a:solidFill>
              <a:latin typeface="Bookman Old Style" pitchFamily="18" charset="0"/>
            </a:endParaRPr>
          </a:p>
          <a:p>
            <a:endParaRPr lang="en-US" sz="2400" dirty="0">
              <a:solidFill>
                <a:srgbClr val="C00000"/>
              </a:solidFill>
              <a:latin typeface="Bookman Old Style" pitchFamily="18" charset="0"/>
            </a:endParaRPr>
          </a:p>
          <a:p>
            <a:endParaRPr lang="en-US"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9" name="Picture 8" descr="https://www.tourmyindia.com/genral_information/fair_festival/images/jharkhand.jpg"/>
          <p:cNvPicPr/>
          <p:nvPr/>
        </p:nvPicPr>
        <p:blipFill>
          <a:blip r:embed="rId3"/>
          <a:srcRect/>
          <a:stretch>
            <a:fillRect/>
          </a:stretch>
        </p:blipFill>
        <p:spPr bwMode="auto">
          <a:xfrm>
            <a:off x="2651377" y="2751695"/>
            <a:ext cx="5946085" cy="3123588"/>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7F2727E6-EFDF-4B85-8097-09DC0F21D10F}"/>
              </a:ext>
            </a:extLst>
          </p:cNvPr>
          <p:cNvSpPr>
            <a:spLocks noGrp="1"/>
          </p:cNvSpPr>
          <p:nvPr>
            <p:ph type="sldNum" sz="quarter" idx="12"/>
          </p:nvPr>
        </p:nvSpPr>
        <p:spPr/>
        <p:txBody>
          <a:bodyPr/>
          <a:lstStyle/>
          <a:p>
            <a:fld id="{BE9DC6DB-62BD-4F4D-9034-6564E6CB87D3}" type="slidenum">
              <a:rPr lang="en-IN" smtClean="0"/>
              <a:pPr/>
              <a:t>59</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11" name="Rectangle 10"/>
          <p:cNvSpPr/>
          <p:nvPr/>
        </p:nvSpPr>
        <p:spPr>
          <a:xfrm>
            <a:off x="451945" y="1072055"/>
            <a:ext cx="11098924" cy="5255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buFont typeface="Wingdings" pitchFamily="2" charset="2"/>
              <a:buChar char="Ø"/>
            </a:pPr>
            <a:r>
              <a:rPr lang="en-US" dirty="0">
                <a:solidFill>
                  <a:srgbClr val="C00000"/>
                </a:solidFill>
                <a:latin typeface="Bookman Old Style" pitchFamily="18" charset="0"/>
              </a:rPr>
              <a:t>Jharkhand, state of India, located in the northeastern part of the country is the newest state curved out of southern part of Bihar in 2000;</a:t>
            </a:r>
          </a:p>
          <a:p>
            <a:pPr>
              <a:buFont typeface="Wingdings" pitchFamily="2" charset="2"/>
              <a:buChar char="Ø"/>
            </a:pPr>
            <a:r>
              <a:rPr lang="en-US" dirty="0">
                <a:solidFill>
                  <a:srgbClr val="C00000"/>
                </a:solidFill>
                <a:latin typeface="Bookman Old Style" pitchFamily="18" charset="0"/>
              </a:rPr>
              <a:t>Jharkhand shares its border with state of Bihar in the north, West Bengal to the east, </a:t>
            </a:r>
            <a:r>
              <a:rPr lang="en-US" dirty="0" err="1">
                <a:solidFill>
                  <a:srgbClr val="C00000"/>
                </a:solidFill>
                <a:latin typeface="Bookman Old Style" pitchFamily="18" charset="0"/>
              </a:rPr>
              <a:t>Odisha</a:t>
            </a:r>
            <a:r>
              <a:rPr lang="en-US" dirty="0">
                <a:solidFill>
                  <a:srgbClr val="C00000"/>
                </a:solidFill>
                <a:latin typeface="Bookman Old Style" pitchFamily="18" charset="0"/>
              </a:rPr>
              <a:t> in the south, Chhattisgarh is the west &amp; Uttar Pradesh in north west with its capital city in Ranchi;</a:t>
            </a:r>
          </a:p>
          <a:p>
            <a:pPr>
              <a:buFont typeface="Wingdings" pitchFamily="2" charset="2"/>
              <a:buChar char="Ø"/>
            </a:pPr>
            <a:r>
              <a:rPr lang="en-US" dirty="0">
                <a:solidFill>
                  <a:srgbClr val="C00000"/>
                </a:solidFill>
                <a:latin typeface="Bookman Old Style" pitchFamily="18" charset="0"/>
              </a:rPr>
              <a:t>The most prominent physical feature of Jharkhand is in the </a:t>
            </a:r>
            <a:r>
              <a:rPr lang="en-US" dirty="0" err="1">
                <a:solidFill>
                  <a:srgbClr val="C00000"/>
                </a:solidFill>
                <a:latin typeface="Bookman Old Style" pitchFamily="18" charset="0"/>
              </a:rPr>
              <a:t>chhotanagpur</a:t>
            </a:r>
            <a:r>
              <a:rPr lang="en-US" dirty="0">
                <a:solidFill>
                  <a:srgbClr val="C00000"/>
                </a:solidFill>
                <a:latin typeface="Bookman Old Style" pitchFamily="18" charset="0"/>
              </a:rPr>
              <a:t> plateau, which occupies most of the peninsular India;</a:t>
            </a:r>
          </a:p>
          <a:p>
            <a:pPr>
              <a:buFont typeface="Wingdings" pitchFamily="2" charset="2"/>
              <a:buChar char="Ø"/>
            </a:pPr>
            <a:r>
              <a:rPr lang="en-US" dirty="0">
                <a:solidFill>
                  <a:srgbClr val="C00000"/>
                </a:solidFill>
                <a:latin typeface="Bookman Old Style" pitchFamily="18" charset="0"/>
              </a:rPr>
              <a:t>With all natural resources including dense forest, mountains, rivers, mines Jharkhand is spread across the area of 79,714 sq. km, with 24 districts &amp; literacy rate of 67.6%.</a:t>
            </a:r>
          </a:p>
          <a:p>
            <a:pPr>
              <a:buFont typeface="Wingdings" pitchFamily="2" charset="2"/>
              <a:buChar char="Ø"/>
            </a:pPr>
            <a:r>
              <a:rPr lang="en-US" dirty="0">
                <a:solidFill>
                  <a:srgbClr val="C00000"/>
                </a:solidFill>
                <a:latin typeface="Bookman Old Style" pitchFamily="18" charset="0"/>
              </a:rPr>
              <a:t>The total population of Jharkhand is 3.69 </a:t>
            </a:r>
            <a:r>
              <a:rPr lang="en-US" dirty="0" err="1">
                <a:solidFill>
                  <a:srgbClr val="C00000"/>
                </a:solidFill>
                <a:latin typeface="Bookman Old Style" pitchFamily="18" charset="0"/>
              </a:rPr>
              <a:t>crore</a:t>
            </a:r>
            <a:r>
              <a:rPr lang="en-US" dirty="0">
                <a:solidFill>
                  <a:srgbClr val="C00000"/>
                </a:solidFill>
                <a:latin typeface="Bookman Old Style" pitchFamily="18" charset="0"/>
              </a:rPr>
              <a:t>;</a:t>
            </a:r>
          </a:p>
          <a:p>
            <a:pPr>
              <a:buFont typeface="Wingdings" pitchFamily="2" charset="2"/>
              <a:buChar char="Ø"/>
            </a:pPr>
            <a:r>
              <a:rPr lang="en-US" dirty="0">
                <a:solidFill>
                  <a:srgbClr val="C00000"/>
                </a:solidFill>
                <a:latin typeface="Bookman Old Style" pitchFamily="18" charset="0"/>
              </a:rPr>
              <a:t>In ancient history &amp; scripts, the region was known as </a:t>
            </a:r>
            <a:r>
              <a:rPr lang="en-US" dirty="0" err="1">
                <a:solidFill>
                  <a:srgbClr val="C00000"/>
                </a:solidFill>
                <a:latin typeface="Bookman Old Style" pitchFamily="18" charset="0"/>
              </a:rPr>
              <a:t>chhotanagpur</a:t>
            </a:r>
            <a:r>
              <a:rPr lang="en-US" dirty="0">
                <a:solidFill>
                  <a:srgbClr val="C00000"/>
                </a:solidFill>
                <a:latin typeface="Bookman Old Style" pitchFamily="18" charset="0"/>
              </a:rPr>
              <a:t>. Prior to the arrival of British, the area was ruled by various indigenous groups;</a:t>
            </a:r>
          </a:p>
          <a:p>
            <a:pPr>
              <a:buFont typeface="Wingdings" pitchFamily="2" charset="2"/>
              <a:buChar char="Ø"/>
            </a:pPr>
            <a:r>
              <a:rPr lang="en-US" dirty="0">
                <a:solidFill>
                  <a:srgbClr val="C00000"/>
                </a:solidFill>
                <a:latin typeface="Bookman Old Style" pitchFamily="18" charset="0"/>
              </a:rPr>
              <a:t>The area came under British rule in 1765 as part of Bihar. As they gradually expanded their territory  to the north of present day Jharkhand in between the second half of 18</a:t>
            </a:r>
            <a:r>
              <a:rPr lang="en-US" baseline="30000" dirty="0">
                <a:solidFill>
                  <a:srgbClr val="C00000"/>
                </a:solidFill>
                <a:latin typeface="Bookman Old Style" pitchFamily="18" charset="0"/>
              </a:rPr>
              <a:t>th</a:t>
            </a:r>
            <a:r>
              <a:rPr lang="en-US" dirty="0">
                <a:solidFill>
                  <a:srgbClr val="C00000"/>
                </a:solidFill>
                <a:latin typeface="Bookman Old Style" pitchFamily="18" charset="0"/>
              </a:rPr>
              <a:t> century &amp; the beginning of 19</a:t>
            </a:r>
            <a:r>
              <a:rPr lang="en-US" baseline="30000" dirty="0">
                <a:solidFill>
                  <a:srgbClr val="C00000"/>
                </a:solidFill>
                <a:latin typeface="Bookman Old Style" pitchFamily="18" charset="0"/>
              </a:rPr>
              <a:t>th</a:t>
            </a:r>
            <a:r>
              <a:rPr lang="en-US" dirty="0">
                <a:solidFill>
                  <a:srgbClr val="C00000"/>
                </a:solidFill>
                <a:latin typeface="Bookman Old Style" pitchFamily="18" charset="0"/>
              </a:rPr>
              <a:t> century;</a:t>
            </a:r>
          </a:p>
          <a:p>
            <a:pPr>
              <a:buFont typeface="Wingdings" pitchFamily="2" charset="2"/>
              <a:buChar char="Ø"/>
            </a:pPr>
            <a:r>
              <a:rPr lang="en-US" dirty="0">
                <a:solidFill>
                  <a:srgbClr val="C00000"/>
                </a:solidFill>
                <a:latin typeface="Bookman Old Style" pitchFamily="18" charset="0"/>
              </a:rPr>
              <a:t>Many famous revolt took place against British in </a:t>
            </a:r>
            <a:r>
              <a:rPr lang="en-US" dirty="0" err="1">
                <a:solidFill>
                  <a:srgbClr val="C00000"/>
                </a:solidFill>
                <a:latin typeface="Bookman Old Style" pitchFamily="18" charset="0"/>
              </a:rPr>
              <a:t>chhotonagpur</a:t>
            </a:r>
            <a:r>
              <a:rPr lang="en-US" dirty="0">
                <a:solidFill>
                  <a:srgbClr val="C00000"/>
                </a:solidFill>
                <a:latin typeface="Bookman Old Style" pitchFamily="18" charset="0"/>
              </a:rPr>
              <a:t>. Some of them are:</a:t>
            </a:r>
          </a:p>
          <a:p>
            <a:pPr marL="857250" lvl="1" indent="-400050">
              <a:buFont typeface="+mj-lt"/>
              <a:buAutoNum type="romanLcPeriod"/>
            </a:pPr>
            <a:r>
              <a:rPr lang="en-US" dirty="0" err="1">
                <a:solidFill>
                  <a:srgbClr val="C00000"/>
                </a:solidFill>
                <a:latin typeface="Bookman Old Style" pitchFamily="18" charset="0"/>
              </a:rPr>
              <a:t>Paharia</a:t>
            </a:r>
            <a:r>
              <a:rPr lang="en-US" dirty="0">
                <a:solidFill>
                  <a:srgbClr val="C00000"/>
                </a:solidFill>
                <a:latin typeface="Bookman Old Style" pitchFamily="18" charset="0"/>
              </a:rPr>
              <a:t> Revolt (1772 – 1780)</a:t>
            </a:r>
          </a:p>
          <a:p>
            <a:pPr marL="857250" lvl="1" indent="-400050">
              <a:buFont typeface="+mj-lt"/>
              <a:buAutoNum type="romanLcPeriod"/>
            </a:pPr>
            <a:r>
              <a:rPr lang="en-US" dirty="0" err="1">
                <a:solidFill>
                  <a:srgbClr val="C00000"/>
                </a:solidFill>
                <a:latin typeface="Bookman Old Style" pitchFamily="18" charset="0"/>
              </a:rPr>
              <a:t>Manjhi</a:t>
            </a:r>
            <a:r>
              <a:rPr lang="en-US" dirty="0">
                <a:solidFill>
                  <a:srgbClr val="C00000"/>
                </a:solidFill>
                <a:latin typeface="Bookman Old Style" pitchFamily="18" charset="0"/>
              </a:rPr>
              <a:t> Revolt (1772 – 1784)</a:t>
            </a:r>
          </a:p>
          <a:p>
            <a:pPr marL="857250" lvl="1" indent="-400050">
              <a:buFont typeface="+mj-lt"/>
              <a:buAutoNum type="romanLcPeriod"/>
            </a:pPr>
            <a:r>
              <a:rPr lang="en-US" dirty="0">
                <a:solidFill>
                  <a:srgbClr val="C00000"/>
                </a:solidFill>
                <a:latin typeface="Bookman Old Style" pitchFamily="18" charset="0"/>
              </a:rPr>
              <a:t>Tamar Revolt (1795 – 1800)</a:t>
            </a:r>
          </a:p>
        </p:txBody>
      </p:sp>
      <p:sp>
        <p:nvSpPr>
          <p:cNvPr id="2" name="Slide Number Placeholder 1">
            <a:extLst>
              <a:ext uri="{FF2B5EF4-FFF2-40B4-BE49-F238E27FC236}">
                <a16:creationId xmlns:a16="http://schemas.microsoft.com/office/drawing/2014/main" id="{4967458E-7F87-424D-A52C-C971DA526E51}"/>
              </a:ext>
            </a:extLst>
          </p:cNvPr>
          <p:cNvSpPr>
            <a:spLocks noGrp="1"/>
          </p:cNvSpPr>
          <p:nvPr>
            <p:ph type="sldNum" sz="quarter" idx="12"/>
          </p:nvPr>
        </p:nvSpPr>
        <p:spPr/>
        <p:txBody>
          <a:bodyPr/>
          <a:lstStyle/>
          <a:p>
            <a:fld id="{BE9DC6DB-62BD-4F4D-9034-6564E6CB87D3}" type="slidenum">
              <a:rPr lang="en-IN" smtClean="0"/>
              <a:pPr/>
              <a:t>6</a:t>
            </a:fld>
            <a:endParaRPr lang="en-IN"/>
          </a:p>
        </p:txBody>
      </p:sp>
    </p:spTree>
    <p:extLst>
      <p:ext uri="{BB962C8B-B14F-4D97-AF65-F5344CB8AC3E}">
        <p14:creationId xmlns:p14="http://schemas.microsoft.com/office/powerpoint/2010/main" val="499200647"/>
      </p:ext>
    </p:extLst>
  </p:cSld>
  <p:clrMapOvr>
    <a:masterClrMapping/>
  </p:clrMapOvr>
  <mc:AlternateContent xmlns:mc="http://schemas.openxmlformats.org/markup-compatibility/2006">
    <mc:Choice xmlns:p14="http://schemas.microsoft.com/office/powerpoint/2010/main" Requires="p14">
      <p:transition spd="slow" p14:dur="2250">
        <p:comb/>
      </p:transition>
    </mc:Choice>
    <mc:Fallback>
      <p:transition spd="slow">
        <p:comb/>
      </p:transition>
    </mc:Fallback>
  </mc:AlternateContent>
</p:sld>
</file>

<file path=ppt/slides/slide6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29846"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b="1" dirty="0">
                <a:solidFill>
                  <a:srgbClr val="C00000"/>
                </a:solidFill>
                <a:latin typeface="Bookman Old Style" pitchFamily="18" charset="0"/>
              </a:rPr>
              <a:t> Festivals of Jharkhand</a:t>
            </a:r>
          </a:p>
          <a:p>
            <a:pPr algn="just"/>
            <a:r>
              <a:rPr lang="en-IN" sz="1600" b="1" dirty="0" err="1">
                <a:solidFill>
                  <a:srgbClr val="C00000"/>
                </a:solidFill>
                <a:latin typeface="Bookman Old Style" pitchFamily="18" charset="0"/>
              </a:rPr>
              <a:t>Bandna</a:t>
            </a:r>
            <a:r>
              <a:rPr lang="en-IN" sz="1600" dirty="0">
                <a:solidFill>
                  <a:srgbClr val="C00000"/>
                </a:solidFill>
                <a:latin typeface="Bookman Old Style" pitchFamily="18" charset="0"/>
              </a:rPr>
              <a:t>: Bandana is one of the most famous festivals celebrated during the black moon month of </a:t>
            </a:r>
            <a:r>
              <a:rPr lang="en-IN" sz="1600" dirty="0" err="1">
                <a:solidFill>
                  <a:srgbClr val="C00000"/>
                </a:solidFill>
                <a:latin typeface="Bookman Old Style" pitchFamily="18" charset="0"/>
              </a:rPr>
              <a:t>Kartik</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Kartik</a:t>
            </a:r>
            <a:r>
              <a:rPr lang="en-IN" sz="1600" dirty="0">
                <a:solidFill>
                  <a:srgbClr val="C00000"/>
                </a:solidFill>
                <a:latin typeface="Bookman Old Style" pitchFamily="18" charset="0"/>
              </a:rPr>
              <a:t> </a:t>
            </a:r>
            <a:r>
              <a:rPr lang="en-IN" sz="1600" dirty="0" err="1">
                <a:solidFill>
                  <a:srgbClr val="C00000"/>
                </a:solidFill>
                <a:latin typeface="Bookman Old Style" pitchFamily="18" charset="0"/>
              </a:rPr>
              <a:t>Aamavashya</a:t>
            </a:r>
            <a:r>
              <a:rPr lang="en-IN" sz="1600" dirty="0">
                <a:solidFill>
                  <a:srgbClr val="C00000"/>
                </a:solidFill>
                <a:latin typeface="Bookman Old Style" pitchFamily="18" charset="0"/>
              </a:rPr>
              <a:t>). This festival is mainly for the animals. </a:t>
            </a:r>
            <a:r>
              <a:rPr lang="en-IN" sz="1600" dirty="0" err="1">
                <a:solidFill>
                  <a:srgbClr val="C00000"/>
                </a:solidFill>
                <a:latin typeface="Bookman Old Style" pitchFamily="18" charset="0"/>
              </a:rPr>
              <a:t>Tribals</a:t>
            </a:r>
            <a:r>
              <a:rPr lang="en-IN" sz="1600" dirty="0">
                <a:solidFill>
                  <a:srgbClr val="C00000"/>
                </a:solidFill>
                <a:latin typeface="Bookman Old Style" pitchFamily="18" charset="0"/>
              </a:rPr>
              <a:t> are very close with animals and pets. In this festival, people wash, clean, paint, decorate feed well and put ornaments to their cows and bulls. The song dedicated for this festival is called </a:t>
            </a:r>
            <a:r>
              <a:rPr lang="en-IN" sz="1600" dirty="0" err="1">
                <a:solidFill>
                  <a:srgbClr val="C00000"/>
                </a:solidFill>
                <a:latin typeface="Bookman Old Style" pitchFamily="18" charset="0"/>
              </a:rPr>
              <a:t>Ohira</a:t>
            </a:r>
            <a:r>
              <a:rPr lang="en-IN" sz="1600" dirty="0">
                <a:solidFill>
                  <a:srgbClr val="C00000"/>
                </a:solidFill>
                <a:latin typeface="Bookman Old Style" pitchFamily="18" charset="0"/>
              </a:rPr>
              <a:t> which is an acknowledgement for animal’s contribution in their day-to-day life. The belief behind this festival is animals are integral part of life and have souls as human being do. The most exciting day of the bandana week is the last day. Closured Bulls and buffalos are chained to a strong pole and they are attacked with a dry animal Hyde. The angry animals hit the dry skin with itchier horns and the crowd enjoys. Generally the colours used for decorating animals are natural colours and this artwork is of folk type. </a:t>
            </a:r>
            <a:endParaRPr lang="en-US" sz="1600" dirty="0">
              <a:solidFill>
                <a:srgbClr val="C00000"/>
              </a:solidFill>
              <a:latin typeface="Bookman Old Style" pitchFamily="18" charset="0"/>
            </a:endParaRPr>
          </a:p>
          <a:p>
            <a:endParaRPr lang="en-US" sz="2400" dirty="0">
              <a:solidFill>
                <a:srgbClr val="C00000"/>
              </a:solidFill>
              <a:latin typeface="Bookman Old Style" pitchFamily="18" charset="0"/>
            </a:endParaRPr>
          </a:p>
          <a:p>
            <a:endParaRPr lang="en-US"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10" name="Picture 9" descr="https://www.indianetzone.com/photos_gallery/76/2_Religious_Festival_of_Jharkhand.jpg"/>
          <p:cNvPicPr/>
          <p:nvPr/>
        </p:nvPicPr>
        <p:blipFill>
          <a:blip r:embed="rId3"/>
          <a:srcRect b="9921"/>
          <a:stretch>
            <a:fillRect/>
          </a:stretch>
        </p:blipFill>
        <p:spPr bwMode="auto">
          <a:xfrm>
            <a:off x="3648670" y="3602631"/>
            <a:ext cx="3960820" cy="2672045"/>
          </a:xfrm>
          <a:prstGeom prst="rect">
            <a:avLst/>
          </a:prstGeom>
          <a:noFill/>
          <a:ln w="9525">
            <a:noFill/>
            <a:miter lim="800000"/>
            <a:headEnd/>
            <a:tailEnd/>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0006B971-15D0-412D-AB0A-E5FBADB4DFC8}"/>
              </a:ext>
            </a:extLst>
          </p:cNvPr>
          <p:cNvSpPr>
            <a:spLocks noGrp="1"/>
          </p:cNvSpPr>
          <p:nvPr>
            <p:ph type="sldNum" sz="quarter" idx="12"/>
          </p:nvPr>
        </p:nvSpPr>
        <p:spPr/>
        <p:txBody>
          <a:bodyPr/>
          <a:lstStyle/>
          <a:p>
            <a:fld id="{BE9DC6DB-62BD-4F4D-9034-6564E6CB87D3}" type="slidenum">
              <a:rPr lang="en-IN" smtClean="0"/>
              <a:pPr/>
              <a:t>60</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540359"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b="1" dirty="0">
                <a:solidFill>
                  <a:srgbClr val="C00000"/>
                </a:solidFill>
                <a:latin typeface="Bookman Old Style" pitchFamily="18" charset="0"/>
              </a:rPr>
              <a:t> Cuisines of Jharkhand</a:t>
            </a:r>
          </a:p>
          <a:p>
            <a:r>
              <a:rPr lang="en-IN" b="1" dirty="0" err="1">
                <a:solidFill>
                  <a:srgbClr val="C00000"/>
                </a:solidFill>
                <a:latin typeface="Bookman Old Style" pitchFamily="18" charset="0"/>
              </a:rPr>
              <a:t>Dhuska</a:t>
            </a:r>
            <a:r>
              <a:rPr lang="en-IN" b="1" dirty="0">
                <a:solidFill>
                  <a:srgbClr val="C00000"/>
                </a:solidFill>
                <a:latin typeface="Bookman Old Style" pitchFamily="18" charset="0"/>
              </a:rPr>
              <a:t>: </a:t>
            </a:r>
            <a:r>
              <a:rPr lang="en-US" dirty="0">
                <a:solidFill>
                  <a:srgbClr val="C00000"/>
                </a:solidFill>
                <a:latin typeface="Bookman Old Style" pitchFamily="18" charset="0"/>
              </a:rPr>
              <a:t>Made up of rice flour the and pulses- Black lentil and gram pulses, the dish has a special flavor due to the presence of a certain quantity of spices.</a:t>
            </a: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1026" name="Picture 2" descr="Dhuska Jharkhand Food"/>
          <p:cNvPicPr>
            <a:picLocks noChangeAspect="1" noChangeArrowheads="1"/>
          </p:cNvPicPr>
          <p:nvPr/>
        </p:nvPicPr>
        <p:blipFill>
          <a:blip r:embed="rId3"/>
          <a:srcRect/>
          <a:stretch>
            <a:fillRect/>
          </a:stretch>
        </p:blipFill>
        <p:spPr bwMode="auto">
          <a:xfrm>
            <a:off x="714704" y="2374079"/>
            <a:ext cx="4327080" cy="3427631"/>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1028" name="Picture 4" descr="A favorite Jharkhand Dish"/>
          <p:cNvPicPr>
            <a:picLocks noChangeAspect="1" noChangeArrowheads="1"/>
          </p:cNvPicPr>
          <p:nvPr/>
        </p:nvPicPr>
        <p:blipFill>
          <a:blip r:embed="rId4"/>
          <a:srcRect/>
          <a:stretch>
            <a:fillRect/>
          </a:stretch>
        </p:blipFill>
        <p:spPr bwMode="auto">
          <a:xfrm>
            <a:off x="5631464" y="2276857"/>
            <a:ext cx="5232669" cy="365097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F01DFCE4-CFBC-4CE6-AE7D-D2DD8C2D95C9}"/>
              </a:ext>
            </a:extLst>
          </p:cNvPr>
          <p:cNvSpPr>
            <a:spLocks noGrp="1"/>
          </p:cNvSpPr>
          <p:nvPr>
            <p:ph type="sldNum" sz="quarter" idx="12"/>
          </p:nvPr>
        </p:nvSpPr>
        <p:spPr/>
        <p:txBody>
          <a:bodyPr/>
          <a:lstStyle/>
          <a:p>
            <a:fld id="{BE9DC6DB-62BD-4F4D-9034-6564E6CB87D3}" type="slidenum">
              <a:rPr lang="en-IN" smtClean="0"/>
              <a:pPr/>
              <a:t>61</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540359"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IN" b="1" dirty="0">
                <a:solidFill>
                  <a:srgbClr val="C00000"/>
                </a:solidFill>
                <a:latin typeface="Bookman Old Style" pitchFamily="18" charset="0"/>
              </a:rPr>
              <a:t>  Cuisines of Jharkhand</a:t>
            </a:r>
          </a:p>
          <a:p>
            <a:pPr algn="just"/>
            <a:r>
              <a:rPr lang="en-US" b="1" dirty="0" err="1">
                <a:solidFill>
                  <a:srgbClr val="C00000"/>
                </a:solidFill>
                <a:latin typeface="Bookman Old Style" pitchFamily="18" charset="0"/>
              </a:rPr>
              <a:t>Rugra</a:t>
            </a:r>
            <a:r>
              <a:rPr lang="en-US" b="1" dirty="0">
                <a:solidFill>
                  <a:srgbClr val="C00000"/>
                </a:solidFill>
                <a:latin typeface="Bookman Old Style" pitchFamily="18" charset="0"/>
              </a:rPr>
              <a:t>, </a:t>
            </a:r>
            <a:r>
              <a:rPr lang="en-US" b="1" dirty="0" err="1">
                <a:solidFill>
                  <a:srgbClr val="C00000"/>
                </a:solidFill>
                <a:latin typeface="Bookman Old Style" pitchFamily="18" charset="0"/>
              </a:rPr>
              <a:t>Puttu</a:t>
            </a:r>
            <a:r>
              <a:rPr lang="en-US" b="1" dirty="0">
                <a:solidFill>
                  <a:srgbClr val="C00000"/>
                </a:solidFill>
                <a:latin typeface="Bookman Old Style" pitchFamily="18" charset="0"/>
              </a:rPr>
              <a:t> or </a:t>
            </a:r>
            <a:r>
              <a:rPr lang="en-US" b="1" dirty="0" err="1">
                <a:solidFill>
                  <a:srgbClr val="C00000"/>
                </a:solidFill>
                <a:latin typeface="Bookman Old Style" pitchFamily="18" charset="0"/>
              </a:rPr>
              <a:t>Phutka</a:t>
            </a:r>
            <a:r>
              <a:rPr lang="en-US" b="1" dirty="0">
                <a:solidFill>
                  <a:srgbClr val="C00000"/>
                </a:solidFill>
                <a:latin typeface="Bookman Old Style" pitchFamily="18" charset="0"/>
              </a:rPr>
              <a:t>: A Mushroom</a:t>
            </a:r>
            <a:r>
              <a:rPr lang="en-IN" b="1" dirty="0">
                <a:solidFill>
                  <a:srgbClr val="C00000"/>
                </a:solidFill>
                <a:latin typeface="Bookman Old Style" pitchFamily="18" charset="0"/>
              </a:rPr>
              <a:t>: </a:t>
            </a:r>
            <a:r>
              <a:rPr lang="en-US" dirty="0">
                <a:solidFill>
                  <a:srgbClr val="C00000"/>
                </a:solidFill>
                <a:latin typeface="Bookman Old Style" pitchFamily="18" charset="0"/>
              </a:rPr>
              <a:t>A type of mushroom which you will find only during the monsoons, often in the forest. It grows beneath the soil and only the locals of the forest will be able to find it.</a:t>
            </a:r>
            <a:endParaRPr lang="en-IN" dirty="0">
              <a:solidFill>
                <a:srgbClr val="C00000"/>
              </a:solidFill>
              <a:latin typeface="Bookman Old Style" pitchFamily="18" charset="0"/>
            </a:endParaRPr>
          </a:p>
          <a:p>
            <a:pPr algn="just"/>
            <a:endParaRPr lang="en-IN" dirty="0">
              <a:solidFill>
                <a:srgbClr val="C00000"/>
              </a:solidFill>
              <a:latin typeface="Bookman Old Style" pitchFamily="18" charset="0"/>
            </a:endParaRPr>
          </a:p>
          <a:p>
            <a:pPr algn="just"/>
            <a:endParaRPr lang="en-IN" dirty="0">
              <a:solidFill>
                <a:srgbClr val="C00000"/>
              </a:solidFill>
              <a:latin typeface="Bookman Old Style" pitchFamily="18" charset="0"/>
            </a:endParaRPr>
          </a:p>
          <a:p>
            <a:pPr algn="just"/>
            <a:endParaRPr lang="en-IN" dirty="0">
              <a:solidFill>
                <a:srgbClr val="C00000"/>
              </a:solidFill>
              <a:latin typeface="Bookman Old Style" pitchFamily="18" charset="0"/>
            </a:endParaRPr>
          </a:p>
          <a:p>
            <a:pPr algn="just"/>
            <a:endParaRPr lang="en-IN" dirty="0">
              <a:solidFill>
                <a:srgbClr val="C00000"/>
              </a:solidFill>
              <a:latin typeface="Bookman Old Style" pitchFamily="18" charset="0"/>
            </a:endParaRPr>
          </a:p>
          <a:p>
            <a:pPr algn="just"/>
            <a:endParaRPr lang="en-IN" dirty="0">
              <a:solidFill>
                <a:srgbClr val="C00000"/>
              </a:solidFill>
              <a:latin typeface="Bookman Old Style" pitchFamily="18" charset="0"/>
            </a:endParaRPr>
          </a:p>
          <a:p>
            <a:pPr algn="just"/>
            <a:endParaRPr lang="en-IN" dirty="0">
              <a:solidFill>
                <a:srgbClr val="C00000"/>
              </a:solidFill>
              <a:latin typeface="Bookman Old Style" pitchFamily="18" charset="0"/>
            </a:endParaRPr>
          </a:p>
          <a:p>
            <a:pPr algn="just"/>
            <a:endParaRPr lang="en-IN" dirty="0">
              <a:solidFill>
                <a:srgbClr val="C00000"/>
              </a:solidFill>
              <a:latin typeface="Bookman Old Style" pitchFamily="18" charset="0"/>
            </a:endParaRPr>
          </a:p>
          <a:p>
            <a:pPr algn="just"/>
            <a:endParaRPr lang="en-IN" dirty="0">
              <a:solidFill>
                <a:srgbClr val="C00000"/>
              </a:solidFill>
              <a:latin typeface="Bookman Old Style" pitchFamily="18" charset="0"/>
            </a:endParaRPr>
          </a:p>
          <a:p>
            <a:pPr algn="just"/>
            <a:endParaRPr lang="en-IN" dirty="0">
              <a:solidFill>
                <a:srgbClr val="C00000"/>
              </a:solidFill>
              <a:latin typeface="Bookman Old Style" pitchFamily="18" charset="0"/>
            </a:endParaRPr>
          </a:p>
          <a:p>
            <a:pPr algn="just"/>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50178" name="Picture 2" descr="Cooked Rugra Jharkhand Food"/>
          <p:cNvPicPr>
            <a:picLocks noChangeAspect="1" noChangeArrowheads="1"/>
          </p:cNvPicPr>
          <p:nvPr/>
        </p:nvPicPr>
        <p:blipFill>
          <a:blip r:embed="rId3"/>
          <a:srcRect/>
          <a:stretch>
            <a:fillRect/>
          </a:stretch>
        </p:blipFill>
        <p:spPr bwMode="auto">
          <a:xfrm>
            <a:off x="1240220" y="2839353"/>
            <a:ext cx="4075933" cy="305695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50180" name="Picture 4" descr="Uncooked Putu"/>
          <p:cNvPicPr>
            <a:picLocks noChangeAspect="1" noChangeArrowheads="1"/>
          </p:cNvPicPr>
          <p:nvPr/>
        </p:nvPicPr>
        <p:blipFill>
          <a:blip r:embed="rId4"/>
          <a:srcRect/>
          <a:stretch>
            <a:fillRect/>
          </a:stretch>
        </p:blipFill>
        <p:spPr bwMode="auto">
          <a:xfrm>
            <a:off x="6211614" y="2405061"/>
            <a:ext cx="3613478" cy="3613479"/>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C23549AC-9D08-4143-A01F-E9ECF02A24F6}"/>
              </a:ext>
            </a:extLst>
          </p:cNvPr>
          <p:cNvSpPr>
            <a:spLocks noGrp="1"/>
          </p:cNvSpPr>
          <p:nvPr>
            <p:ph type="sldNum" sz="quarter" idx="12"/>
          </p:nvPr>
        </p:nvSpPr>
        <p:spPr/>
        <p:txBody>
          <a:bodyPr/>
          <a:lstStyle/>
          <a:p>
            <a:fld id="{BE9DC6DB-62BD-4F4D-9034-6564E6CB87D3}" type="slidenum">
              <a:rPr lang="en-IN" smtClean="0"/>
              <a:pPr/>
              <a:t>62</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4035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b="1" dirty="0">
                <a:solidFill>
                  <a:srgbClr val="C00000"/>
                </a:solidFill>
                <a:latin typeface="Bookman Old Style" pitchFamily="18" charset="0"/>
              </a:rPr>
              <a:t> Cuisines of Jharkhand</a:t>
            </a:r>
          </a:p>
          <a:p>
            <a:r>
              <a:rPr lang="en-US" b="1" dirty="0" err="1">
                <a:solidFill>
                  <a:srgbClr val="C00000"/>
                </a:solidFill>
                <a:latin typeface="Bookman Old Style" pitchFamily="18" charset="0"/>
              </a:rPr>
              <a:t>Pitha</a:t>
            </a:r>
            <a:r>
              <a:rPr lang="en-US" b="1" dirty="0">
                <a:solidFill>
                  <a:srgbClr val="C00000"/>
                </a:solidFill>
                <a:latin typeface="Bookman Old Style" pitchFamily="18" charset="0"/>
              </a:rPr>
              <a:t>; a special festive dish of Jharkhand</a:t>
            </a:r>
            <a:r>
              <a:rPr lang="en-IN" sz="1600" b="1" dirty="0">
                <a:solidFill>
                  <a:srgbClr val="C00000"/>
                </a:solidFill>
                <a:latin typeface="Bookman Old Style" pitchFamily="18" charset="0"/>
              </a:rPr>
              <a:t>: </a:t>
            </a:r>
            <a:r>
              <a:rPr lang="en-US" sz="1600" dirty="0">
                <a:solidFill>
                  <a:srgbClr val="C00000"/>
                </a:solidFill>
                <a:latin typeface="Bookman Old Style" pitchFamily="18" charset="0"/>
              </a:rPr>
              <a:t>this </a:t>
            </a:r>
            <a:r>
              <a:rPr lang="en-US" sz="1600" b="1" dirty="0">
                <a:solidFill>
                  <a:srgbClr val="C00000"/>
                </a:solidFill>
                <a:latin typeface="Bookman Old Style" pitchFamily="18" charset="0"/>
              </a:rPr>
              <a:t>Jharkhand cuisine</a:t>
            </a:r>
            <a:r>
              <a:rPr lang="en-US" sz="1600" dirty="0">
                <a:solidFill>
                  <a:srgbClr val="C00000"/>
                </a:solidFill>
                <a:latin typeface="Bookman Old Style" pitchFamily="18" charset="0"/>
              </a:rPr>
              <a:t> has been borrowed from the West Bengal. A special dish of </a:t>
            </a:r>
            <a:r>
              <a:rPr lang="en-US" sz="1600" b="1" dirty="0" err="1">
                <a:solidFill>
                  <a:srgbClr val="C00000"/>
                </a:solidFill>
                <a:latin typeface="Bookman Old Style" pitchFamily="18" charset="0"/>
              </a:rPr>
              <a:t>Makar</a:t>
            </a:r>
            <a:r>
              <a:rPr lang="en-US" sz="1600" b="1" dirty="0">
                <a:solidFill>
                  <a:srgbClr val="C00000"/>
                </a:solidFill>
                <a:latin typeface="Bookman Old Style" pitchFamily="18" charset="0"/>
              </a:rPr>
              <a:t> </a:t>
            </a:r>
            <a:r>
              <a:rPr lang="en-US" sz="1600" b="1" dirty="0" err="1">
                <a:solidFill>
                  <a:srgbClr val="C00000"/>
                </a:solidFill>
                <a:latin typeface="Bookman Old Style" pitchFamily="18" charset="0"/>
              </a:rPr>
              <a:t>Sankranti</a:t>
            </a:r>
            <a:r>
              <a:rPr lang="en-US" sz="1600" b="1" dirty="0">
                <a:solidFill>
                  <a:srgbClr val="C00000"/>
                </a:solidFill>
                <a:latin typeface="Bookman Old Style" pitchFamily="18" charset="0"/>
              </a:rPr>
              <a:t>, </a:t>
            </a:r>
            <a:r>
              <a:rPr lang="en-US" sz="1600" dirty="0">
                <a:solidFill>
                  <a:srgbClr val="C00000"/>
                </a:solidFill>
                <a:latin typeface="Bookman Old Style" pitchFamily="18" charset="0"/>
              </a:rPr>
              <a:t>which both the states’ palate enjoy the delicacy. You must have been stunned that if it is a Bengali dish then Why is it under this head. They are similar to each other but the </a:t>
            </a:r>
            <a:r>
              <a:rPr lang="en-US" sz="1600" dirty="0" err="1">
                <a:solidFill>
                  <a:srgbClr val="C00000"/>
                </a:solidFill>
                <a:latin typeface="Bookman Old Style" pitchFamily="18" charset="0"/>
              </a:rPr>
              <a:t>stuffings</a:t>
            </a:r>
            <a:r>
              <a:rPr lang="en-US" sz="1600" dirty="0">
                <a:solidFill>
                  <a:srgbClr val="C00000"/>
                </a:solidFill>
                <a:latin typeface="Bookman Old Style" pitchFamily="18" charset="0"/>
              </a:rPr>
              <a:t> are different. It is stuffed by- the famous </a:t>
            </a:r>
            <a:r>
              <a:rPr lang="en-US" sz="1600" dirty="0" err="1">
                <a:solidFill>
                  <a:srgbClr val="C00000"/>
                </a:solidFill>
                <a:latin typeface="Bookman Old Style" pitchFamily="18" charset="0"/>
              </a:rPr>
              <a:t>Aloo</a:t>
            </a:r>
            <a:r>
              <a:rPr lang="en-US" sz="1600" dirty="0">
                <a:solidFill>
                  <a:srgbClr val="C00000"/>
                </a:solidFill>
                <a:latin typeface="Bookman Old Style" pitchFamily="18" charset="0"/>
              </a:rPr>
              <a:t> ka </a:t>
            </a:r>
            <a:r>
              <a:rPr lang="en-US" sz="1600" dirty="0" err="1">
                <a:solidFill>
                  <a:srgbClr val="C00000"/>
                </a:solidFill>
                <a:latin typeface="Bookman Old Style" pitchFamily="18" charset="0"/>
              </a:rPr>
              <a:t>chokha</a:t>
            </a:r>
            <a:r>
              <a:rPr lang="en-US" sz="1600" dirty="0">
                <a:solidFill>
                  <a:srgbClr val="C00000"/>
                </a:solidFill>
                <a:latin typeface="Bookman Old Style" pitchFamily="18" charset="0"/>
              </a:rPr>
              <a:t> of Jharkhand, different varieties of boiled </a:t>
            </a:r>
            <a:r>
              <a:rPr lang="en-US" sz="1600" dirty="0" err="1">
                <a:solidFill>
                  <a:srgbClr val="C00000"/>
                </a:solidFill>
                <a:latin typeface="Bookman Old Style" pitchFamily="18" charset="0"/>
              </a:rPr>
              <a:t>Dals</a:t>
            </a:r>
            <a:r>
              <a:rPr lang="en-US" sz="1600" dirty="0">
                <a:solidFill>
                  <a:srgbClr val="C00000"/>
                </a:solidFill>
                <a:latin typeface="Bookman Old Style" pitchFamily="18" charset="0"/>
              </a:rPr>
              <a:t> (gram, black lentil, </a:t>
            </a:r>
            <a:r>
              <a:rPr lang="en-US" sz="1600" dirty="0" err="1">
                <a:solidFill>
                  <a:srgbClr val="C00000"/>
                </a:solidFill>
                <a:latin typeface="Bookman Old Style" pitchFamily="18" charset="0"/>
              </a:rPr>
              <a:t>Masoor</a:t>
            </a:r>
            <a:r>
              <a:rPr lang="en-US" sz="1600" dirty="0">
                <a:solidFill>
                  <a:srgbClr val="C00000"/>
                </a:solidFill>
                <a:latin typeface="Bookman Old Style" pitchFamily="18" charset="0"/>
              </a:rPr>
              <a:t> </a:t>
            </a:r>
            <a:r>
              <a:rPr lang="en-US" sz="1600" dirty="0" err="1">
                <a:solidFill>
                  <a:srgbClr val="C00000"/>
                </a:solidFill>
                <a:latin typeface="Bookman Old Style" pitchFamily="18" charset="0"/>
              </a:rPr>
              <a:t>ki</a:t>
            </a:r>
            <a:r>
              <a:rPr lang="en-US" sz="1600" dirty="0">
                <a:solidFill>
                  <a:srgbClr val="C00000"/>
                </a:solidFill>
                <a:latin typeface="Bookman Old Style" pitchFamily="18" charset="0"/>
              </a:rPr>
              <a:t> </a:t>
            </a:r>
            <a:r>
              <a:rPr lang="en-US" sz="1600" dirty="0" err="1">
                <a:solidFill>
                  <a:srgbClr val="C00000"/>
                </a:solidFill>
                <a:latin typeface="Bookman Old Style" pitchFamily="18" charset="0"/>
              </a:rPr>
              <a:t>dal</a:t>
            </a:r>
            <a:r>
              <a:rPr lang="en-US" sz="1600" dirty="0">
                <a:solidFill>
                  <a:srgbClr val="C00000"/>
                </a:solidFill>
                <a:latin typeface="Bookman Old Style" pitchFamily="18" charset="0"/>
              </a:rPr>
              <a:t>/ green lentil), </a:t>
            </a:r>
            <a:r>
              <a:rPr lang="en-US" sz="1600" dirty="0" err="1">
                <a:solidFill>
                  <a:srgbClr val="C00000"/>
                </a:solidFill>
                <a:latin typeface="Bookman Old Style" pitchFamily="18" charset="0"/>
              </a:rPr>
              <a:t>Khoa</a:t>
            </a:r>
            <a:r>
              <a:rPr lang="en-US" sz="1600" dirty="0">
                <a:solidFill>
                  <a:srgbClr val="C00000"/>
                </a:solidFill>
                <a:latin typeface="Bookman Old Style" pitchFamily="18" charset="0"/>
              </a:rPr>
              <a:t> or thickened milk. The structure of the </a:t>
            </a:r>
            <a:r>
              <a:rPr lang="en-US" sz="1600" dirty="0" err="1">
                <a:solidFill>
                  <a:srgbClr val="C00000"/>
                </a:solidFill>
                <a:latin typeface="Bookman Old Style" pitchFamily="18" charset="0"/>
              </a:rPr>
              <a:t>pitha</a:t>
            </a:r>
            <a:r>
              <a:rPr lang="en-US" sz="1600" dirty="0">
                <a:solidFill>
                  <a:srgbClr val="C00000"/>
                </a:solidFill>
                <a:latin typeface="Bookman Old Style" pitchFamily="18" charset="0"/>
              </a:rPr>
              <a:t> makes it more attractive</a:t>
            </a:r>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51202" name="Picture 2" descr="Dal pitha Food of Jharkhand"/>
          <p:cNvPicPr>
            <a:picLocks noChangeAspect="1" noChangeArrowheads="1"/>
          </p:cNvPicPr>
          <p:nvPr/>
        </p:nvPicPr>
        <p:blipFill>
          <a:blip r:embed="rId3"/>
          <a:srcRect/>
          <a:stretch>
            <a:fillRect/>
          </a:stretch>
        </p:blipFill>
        <p:spPr bwMode="auto">
          <a:xfrm>
            <a:off x="3111060" y="2974591"/>
            <a:ext cx="5557213" cy="3184471"/>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F737F650-BB55-4F40-8215-9D7BBB0AF1D9}"/>
              </a:ext>
            </a:extLst>
          </p:cNvPr>
          <p:cNvSpPr>
            <a:spLocks noGrp="1"/>
          </p:cNvSpPr>
          <p:nvPr>
            <p:ph type="sldNum" sz="quarter" idx="12"/>
          </p:nvPr>
        </p:nvSpPr>
        <p:spPr/>
        <p:txBody>
          <a:bodyPr/>
          <a:lstStyle/>
          <a:p>
            <a:fld id="{BE9DC6DB-62BD-4F4D-9034-6564E6CB87D3}" type="slidenum">
              <a:rPr lang="en-IN" smtClean="0"/>
              <a:pPr/>
              <a:t>63</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4035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b="1" dirty="0">
                <a:solidFill>
                  <a:srgbClr val="C00000"/>
                </a:solidFill>
                <a:latin typeface="Bookman Old Style" pitchFamily="18" charset="0"/>
              </a:rPr>
              <a:t>  Cuisines of Jharkhand</a:t>
            </a:r>
          </a:p>
          <a:p>
            <a:r>
              <a:rPr lang="en-US" b="1" dirty="0" err="1">
                <a:solidFill>
                  <a:srgbClr val="C00000"/>
                </a:solidFill>
                <a:latin typeface="Bookman Old Style" pitchFamily="18" charset="0"/>
              </a:rPr>
              <a:t>Arsa</a:t>
            </a:r>
            <a:r>
              <a:rPr lang="en-US" b="1" dirty="0">
                <a:solidFill>
                  <a:srgbClr val="C00000"/>
                </a:solidFill>
                <a:latin typeface="Bookman Old Style" pitchFamily="18" charset="0"/>
              </a:rPr>
              <a:t> </a:t>
            </a:r>
            <a:r>
              <a:rPr lang="en-US" b="1" dirty="0" err="1">
                <a:solidFill>
                  <a:srgbClr val="C00000"/>
                </a:solidFill>
                <a:latin typeface="Bookman Old Style" pitchFamily="18" charset="0"/>
              </a:rPr>
              <a:t>Roti</a:t>
            </a:r>
            <a:r>
              <a:rPr lang="en-IN" sz="1600" b="1" dirty="0">
                <a:solidFill>
                  <a:srgbClr val="C00000"/>
                </a:solidFill>
                <a:latin typeface="Bookman Old Style" pitchFamily="18" charset="0"/>
              </a:rPr>
              <a:t>: </a:t>
            </a:r>
            <a:r>
              <a:rPr lang="en-US" sz="1600" dirty="0">
                <a:solidFill>
                  <a:srgbClr val="C00000"/>
                </a:solidFill>
                <a:latin typeface="Bookman Old Style" pitchFamily="18" charset="0"/>
              </a:rPr>
              <a:t>The first </a:t>
            </a:r>
            <a:r>
              <a:rPr lang="en-US" sz="1600" b="1" dirty="0">
                <a:solidFill>
                  <a:srgbClr val="C00000"/>
                </a:solidFill>
                <a:latin typeface="Bookman Old Style" pitchFamily="18" charset="0"/>
              </a:rPr>
              <a:t>Jharkhand food</a:t>
            </a:r>
            <a:r>
              <a:rPr lang="en-US" sz="1600" dirty="0">
                <a:solidFill>
                  <a:srgbClr val="C00000"/>
                </a:solidFill>
                <a:latin typeface="Bookman Old Style" pitchFamily="18" charset="0"/>
              </a:rPr>
              <a:t> dish that is shared amongst the family of the bride and the bridegroom. It is a tradition that both the sides follow. The sweet dish is</a:t>
            </a:r>
            <a:r>
              <a:rPr lang="en-US" sz="1600" b="1" dirty="0">
                <a:solidFill>
                  <a:srgbClr val="C00000"/>
                </a:solidFill>
                <a:latin typeface="Bookman Old Style" pitchFamily="18" charset="0"/>
              </a:rPr>
              <a:t> symbolic of good harvest</a:t>
            </a:r>
            <a:r>
              <a:rPr lang="en-US" sz="1600" dirty="0">
                <a:solidFill>
                  <a:srgbClr val="C00000"/>
                </a:solidFill>
                <a:latin typeface="Bookman Old Style" pitchFamily="18" charset="0"/>
              </a:rPr>
              <a:t> and the tactics of cooking of the women of the house. A small mistake will result in the loss of a lump of dough of rice flour.</a:t>
            </a:r>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52226" name="Picture 2" descr="Arsa Roti Jharkhand Food"/>
          <p:cNvPicPr>
            <a:picLocks noChangeAspect="1" noChangeArrowheads="1"/>
          </p:cNvPicPr>
          <p:nvPr/>
        </p:nvPicPr>
        <p:blipFill>
          <a:blip r:embed="rId3"/>
          <a:srcRect/>
          <a:stretch>
            <a:fillRect/>
          </a:stretch>
        </p:blipFill>
        <p:spPr bwMode="auto">
          <a:xfrm>
            <a:off x="3455823" y="2573721"/>
            <a:ext cx="4762500" cy="3571875"/>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2EC86FE5-3CAC-4308-8870-32B79611D1F3}"/>
              </a:ext>
            </a:extLst>
          </p:cNvPr>
          <p:cNvSpPr>
            <a:spLocks noGrp="1"/>
          </p:cNvSpPr>
          <p:nvPr>
            <p:ph type="sldNum" sz="quarter" idx="12"/>
          </p:nvPr>
        </p:nvSpPr>
        <p:spPr/>
        <p:txBody>
          <a:bodyPr/>
          <a:lstStyle/>
          <a:p>
            <a:fld id="{BE9DC6DB-62BD-4F4D-9034-6564E6CB87D3}" type="slidenum">
              <a:rPr lang="en-IN" smtClean="0"/>
              <a:pPr/>
              <a:t>64</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540359"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b="1" dirty="0">
                <a:solidFill>
                  <a:srgbClr val="C00000"/>
                </a:solidFill>
                <a:latin typeface="Bookman Old Style" pitchFamily="18" charset="0"/>
              </a:rPr>
              <a:t>  Cuisines of Jharkhand</a:t>
            </a:r>
          </a:p>
          <a:p>
            <a:r>
              <a:rPr lang="en-US" b="1" dirty="0" err="1">
                <a:solidFill>
                  <a:srgbClr val="C00000"/>
                </a:solidFill>
                <a:latin typeface="Bookman Old Style" pitchFamily="18" charset="0"/>
              </a:rPr>
              <a:t>Litti</a:t>
            </a:r>
            <a:r>
              <a:rPr lang="en-US" b="1" dirty="0">
                <a:solidFill>
                  <a:srgbClr val="C00000"/>
                </a:solidFill>
                <a:latin typeface="Bookman Old Style" pitchFamily="18" charset="0"/>
              </a:rPr>
              <a:t> </a:t>
            </a:r>
            <a:r>
              <a:rPr lang="en-US" b="1" dirty="0" err="1">
                <a:solidFill>
                  <a:srgbClr val="C00000"/>
                </a:solidFill>
                <a:latin typeface="Bookman Old Style" pitchFamily="18" charset="0"/>
              </a:rPr>
              <a:t>Chokha</a:t>
            </a:r>
            <a:r>
              <a:rPr lang="en-US" b="1" dirty="0">
                <a:solidFill>
                  <a:srgbClr val="C00000"/>
                </a:solidFill>
                <a:latin typeface="Bookman Old Style" pitchFamily="18" charset="0"/>
              </a:rPr>
              <a:t>:</a:t>
            </a:r>
            <a:r>
              <a:rPr lang="en-IN" sz="1600" b="1" dirty="0">
                <a:solidFill>
                  <a:srgbClr val="C00000"/>
                </a:solidFill>
                <a:latin typeface="Bookman Old Style" pitchFamily="18" charset="0"/>
              </a:rPr>
              <a:t> </a:t>
            </a:r>
            <a:r>
              <a:rPr lang="en-US" dirty="0" err="1">
                <a:solidFill>
                  <a:srgbClr val="C00000"/>
                </a:solidFill>
                <a:latin typeface="Bookman Old Style" pitchFamily="18" charset="0"/>
                <a:hlinkClick r:id="rId3">
                  <a:extLst>
                    <a:ext uri="{A12FA001-AC4F-418D-AE19-62706E023703}">
                      <ahyp:hlinkClr xmlns="" xmlns:ahyp="http://schemas.microsoft.com/office/drawing/2018/hyperlinkcolor" val="tx"/>
                    </a:ext>
                  </a:extLst>
                </a:hlinkClick>
              </a:rPr>
              <a:t>Litti</a:t>
            </a:r>
            <a:r>
              <a:rPr lang="en-US" dirty="0">
                <a:solidFill>
                  <a:srgbClr val="C00000"/>
                </a:solidFill>
                <a:latin typeface="Bookman Old Style" pitchFamily="18" charset="0"/>
                <a:hlinkClick r:id="rId3">
                  <a:extLst>
                    <a:ext uri="{A12FA001-AC4F-418D-AE19-62706E023703}">
                      <ahyp:hlinkClr xmlns="" xmlns:ahyp="http://schemas.microsoft.com/office/drawing/2018/hyperlinkcolor" val="tx"/>
                    </a:ext>
                  </a:extLst>
                </a:hlinkClick>
              </a:rPr>
              <a:t> </a:t>
            </a:r>
            <a:r>
              <a:rPr lang="en-US" dirty="0" err="1">
                <a:solidFill>
                  <a:srgbClr val="C00000"/>
                </a:solidFill>
                <a:latin typeface="Bookman Old Style" pitchFamily="18" charset="0"/>
                <a:hlinkClick r:id="rId3">
                  <a:extLst>
                    <a:ext uri="{A12FA001-AC4F-418D-AE19-62706E023703}">
                      <ahyp:hlinkClr xmlns="" xmlns:ahyp="http://schemas.microsoft.com/office/drawing/2018/hyperlinkcolor" val="tx"/>
                    </a:ext>
                  </a:extLst>
                </a:hlinkClick>
              </a:rPr>
              <a:t>Chokha</a:t>
            </a:r>
            <a:r>
              <a:rPr lang="en-US" dirty="0">
                <a:solidFill>
                  <a:srgbClr val="C00000"/>
                </a:solidFill>
                <a:latin typeface="Bookman Old Style" pitchFamily="18" charset="0"/>
              </a:rPr>
              <a:t> is very fondly served in the Jharkhand and is a public liking which is an influence from Bihar and makes it a known </a:t>
            </a:r>
            <a:r>
              <a:rPr lang="en-US" b="1" i="1" dirty="0">
                <a:solidFill>
                  <a:srgbClr val="C00000"/>
                </a:solidFill>
                <a:latin typeface="Bookman Old Style" pitchFamily="18" charset="0"/>
              </a:rPr>
              <a:t>Jharkhand cuisine</a:t>
            </a:r>
            <a:r>
              <a:rPr lang="en-US" dirty="0">
                <a:solidFill>
                  <a:srgbClr val="C00000"/>
                </a:solidFill>
                <a:latin typeface="Bookman Old Style" pitchFamily="18" charset="0"/>
              </a:rPr>
              <a:t>. A famous winter dish but you can have it throughout the year. People generally prefer eating the roasted </a:t>
            </a:r>
            <a:r>
              <a:rPr lang="en-US" dirty="0" err="1">
                <a:solidFill>
                  <a:srgbClr val="C00000"/>
                </a:solidFill>
                <a:latin typeface="Bookman Old Style" pitchFamily="18" charset="0"/>
              </a:rPr>
              <a:t>litti</a:t>
            </a:r>
            <a:r>
              <a:rPr lang="en-US" dirty="0">
                <a:solidFill>
                  <a:srgbClr val="C00000"/>
                </a:solidFill>
                <a:latin typeface="Bookman Old Style" pitchFamily="18" charset="0"/>
              </a:rPr>
              <a:t> than the fried. The best part of this dish is that it is oil free and not too spicy. Therefore a healthy food.</a:t>
            </a:r>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53250" name="Picture 2" descr="Litti Chokha Jharkhand food"/>
          <p:cNvPicPr>
            <a:picLocks noChangeAspect="1" noChangeArrowheads="1"/>
          </p:cNvPicPr>
          <p:nvPr/>
        </p:nvPicPr>
        <p:blipFill>
          <a:blip r:embed="rId4"/>
          <a:srcRect/>
          <a:stretch>
            <a:fillRect/>
          </a:stretch>
        </p:blipFill>
        <p:spPr bwMode="auto">
          <a:xfrm>
            <a:off x="2930306" y="2638151"/>
            <a:ext cx="6096000" cy="3648076"/>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C1AED6F1-7339-4911-803E-F44E9A8701DA}"/>
              </a:ext>
            </a:extLst>
          </p:cNvPr>
          <p:cNvSpPr>
            <a:spLocks noGrp="1"/>
          </p:cNvSpPr>
          <p:nvPr>
            <p:ph type="sldNum" sz="quarter" idx="12"/>
          </p:nvPr>
        </p:nvSpPr>
        <p:spPr/>
        <p:txBody>
          <a:bodyPr/>
          <a:lstStyle/>
          <a:p>
            <a:fld id="{BE9DC6DB-62BD-4F4D-9034-6564E6CB87D3}" type="slidenum">
              <a:rPr lang="en-IN" smtClean="0"/>
              <a:pPr/>
              <a:t>65</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4035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r>
              <a:rPr lang="en-IN" b="1" dirty="0">
                <a:solidFill>
                  <a:srgbClr val="C00000"/>
                </a:solidFill>
                <a:latin typeface="Bookman Old Style" pitchFamily="18" charset="0"/>
              </a:rPr>
              <a:t>  Cuisines of Jharkhand</a:t>
            </a:r>
          </a:p>
          <a:p>
            <a:pPr algn="just"/>
            <a:r>
              <a:rPr lang="en-US" b="1" dirty="0" err="1">
                <a:solidFill>
                  <a:srgbClr val="C00000"/>
                </a:solidFill>
                <a:latin typeface="Bookman Old Style" pitchFamily="18" charset="0"/>
              </a:rPr>
              <a:t>Chilka</a:t>
            </a:r>
            <a:r>
              <a:rPr lang="en-US" b="1" dirty="0">
                <a:solidFill>
                  <a:srgbClr val="C00000"/>
                </a:solidFill>
                <a:latin typeface="Bookman Old Style" pitchFamily="18" charset="0"/>
              </a:rPr>
              <a:t> </a:t>
            </a:r>
            <a:r>
              <a:rPr lang="en-US" b="1" dirty="0" err="1">
                <a:solidFill>
                  <a:srgbClr val="C00000"/>
                </a:solidFill>
                <a:latin typeface="Bookman Old Style" pitchFamily="18" charset="0"/>
              </a:rPr>
              <a:t>Roti</a:t>
            </a:r>
            <a:r>
              <a:rPr lang="en-US" b="1" dirty="0">
                <a:solidFill>
                  <a:srgbClr val="C00000"/>
                </a:solidFill>
                <a:latin typeface="Bookman Old Style" pitchFamily="18" charset="0"/>
              </a:rPr>
              <a:t>:</a:t>
            </a:r>
            <a:r>
              <a:rPr lang="en-IN" sz="1600" b="1" dirty="0">
                <a:solidFill>
                  <a:srgbClr val="C00000"/>
                </a:solidFill>
                <a:latin typeface="Bookman Old Style" pitchFamily="18" charset="0"/>
              </a:rPr>
              <a:t> </a:t>
            </a:r>
            <a:r>
              <a:rPr lang="en-US" dirty="0">
                <a:solidFill>
                  <a:srgbClr val="C00000"/>
                </a:solidFill>
                <a:latin typeface="Bookman Old Style" pitchFamily="18" charset="0"/>
              </a:rPr>
              <a:t>A dish made of rice flour served with </a:t>
            </a:r>
            <a:r>
              <a:rPr lang="en-US" dirty="0" err="1">
                <a:solidFill>
                  <a:srgbClr val="C00000"/>
                </a:solidFill>
                <a:latin typeface="Bookman Old Style" pitchFamily="18" charset="0"/>
              </a:rPr>
              <a:t>Oal</a:t>
            </a:r>
            <a:r>
              <a:rPr lang="en-US" dirty="0">
                <a:solidFill>
                  <a:srgbClr val="C00000"/>
                </a:solidFill>
                <a:latin typeface="Bookman Old Style" pitchFamily="18" charset="0"/>
              </a:rPr>
              <a:t> (yams) </a:t>
            </a:r>
            <a:r>
              <a:rPr lang="en-US" dirty="0" err="1">
                <a:solidFill>
                  <a:srgbClr val="C00000"/>
                </a:solidFill>
                <a:latin typeface="Bookman Old Style" pitchFamily="18" charset="0"/>
              </a:rPr>
              <a:t>ki</a:t>
            </a:r>
            <a:r>
              <a:rPr lang="en-US" dirty="0">
                <a:solidFill>
                  <a:srgbClr val="C00000"/>
                </a:solidFill>
                <a:latin typeface="Bookman Old Style" pitchFamily="18" charset="0"/>
              </a:rPr>
              <a:t> </a:t>
            </a:r>
            <a:r>
              <a:rPr lang="en-US" dirty="0" err="1">
                <a:solidFill>
                  <a:srgbClr val="C00000"/>
                </a:solidFill>
                <a:latin typeface="Bookman Old Style" pitchFamily="18" charset="0"/>
              </a:rPr>
              <a:t>Sabzi</a:t>
            </a:r>
            <a:r>
              <a:rPr lang="en-US" dirty="0">
                <a:solidFill>
                  <a:srgbClr val="C00000"/>
                </a:solidFill>
                <a:latin typeface="Bookman Old Style" pitchFamily="18" charset="0"/>
              </a:rPr>
              <a:t> or with mutton curry is a famous dish. A dish made from a staple grain; rice, this reminds of a south Indian dish </a:t>
            </a:r>
            <a:r>
              <a:rPr lang="en-US" dirty="0" err="1">
                <a:solidFill>
                  <a:srgbClr val="C00000"/>
                </a:solidFill>
                <a:latin typeface="Bookman Old Style" pitchFamily="18" charset="0"/>
              </a:rPr>
              <a:t>dosa</a:t>
            </a:r>
            <a:r>
              <a:rPr lang="en-US" dirty="0">
                <a:solidFill>
                  <a:srgbClr val="C00000"/>
                </a:solidFill>
                <a:latin typeface="Bookman Old Style" pitchFamily="18" charset="0"/>
              </a:rPr>
              <a:t> but has a distinct flavor. Made in a similar way using rice flour, </a:t>
            </a:r>
            <a:r>
              <a:rPr lang="en-US" dirty="0" err="1">
                <a:solidFill>
                  <a:srgbClr val="C00000"/>
                </a:solidFill>
                <a:latin typeface="Bookman Old Style" pitchFamily="18" charset="0"/>
              </a:rPr>
              <a:t>chana</a:t>
            </a:r>
            <a:r>
              <a:rPr lang="en-US" dirty="0">
                <a:solidFill>
                  <a:srgbClr val="C00000"/>
                </a:solidFill>
                <a:latin typeface="Bookman Old Style" pitchFamily="18" charset="0"/>
              </a:rPr>
              <a:t> </a:t>
            </a:r>
            <a:r>
              <a:rPr lang="en-US" dirty="0" err="1">
                <a:solidFill>
                  <a:srgbClr val="C00000"/>
                </a:solidFill>
                <a:latin typeface="Bookman Old Style" pitchFamily="18" charset="0"/>
              </a:rPr>
              <a:t>dal</a:t>
            </a:r>
            <a:r>
              <a:rPr lang="en-US" dirty="0">
                <a:solidFill>
                  <a:srgbClr val="C00000"/>
                </a:solidFill>
                <a:latin typeface="Bookman Old Style" pitchFamily="18" charset="0"/>
              </a:rPr>
              <a:t>, and </a:t>
            </a:r>
            <a:r>
              <a:rPr lang="en-US" dirty="0" err="1">
                <a:solidFill>
                  <a:srgbClr val="C00000"/>
                </a:solidFill>
                <a:latin typeface="Bookman Old Style" pitchFamily="18" charset="0"/>
              </a:rPr>
              <a:t>Urad</a:t>
            </a:r>
            <a:r>
              <a:rPr lang="en-US" dirty="0">
                <a:solidFill>
                  <a:srgbClr val="C00000"/>
                </a:solidFill>
                <a:latin typeface="Bookman Old Style" pitchFamily="18" charset="0"/>
              </a:rPr>
              <a:t> </a:t>
            </a:r>
            <a:r>
              <a:rPr lang="en-US" dirty="0" err="1">
                <a:solidFill>
                  <a:srgbClr val="C00000"/>
                </a:solidFill>
                <a:latin typeface="Bookman Old Style" pitchFamily="18" charset="0"/>
              </a:rPr>
              <a:t>dal</a:t>
            </a:r>
            <a:r>
              <a:rPr lang="en-US" dirty="0">
                <a:solidFill>
                  <a:srgbClr val="C00000"/>
                </a:solidFill>
                <a:latin typeface="Bookman Old Style" pitchFamily="18" charset="0"/>
              </a:rPr>
              <a:t> as ingredients.</a:t>
            </a:r>
            <a:endParaRPr lang="en-IN" dirty="0">
              <a:solidFill>
                <a:srgbClr val="C00000"/>
              </a:solidFill>
              <a:latin typeface="Bookman Old Style" pitchFamily="18" charset="0"/>
            </a:endParaRPr>
          </a:p>
          <a:p>
            <a:pPr algn="just"/>
            <a:endParaRPr lang="en-IN" dirty="0">
              <a:solidFill>
                <a:srgbClr val="C00000"/>
              </a:solidFill>
              <a:latin typeface="Bookman Old Style" pitchFamily="18" charset="0"/>
            </a:endParaRPr>
          </a:p>
          <a:p>
            <a:pPr algn="just"/>
            <a:endParaRPr lang="en-IN" dirty="0">
              <a:solidFill>
                <a:srgbClr val="C00000"/>
              </a:solidFill>
              <a:latin typeface="Bookman Old Style" pitchFamily="18" charset="0"/>
            </a:endParaRPr>
          </a:p>
          <a:p>
            <a:pPr algn="just"/>
            <a:endParaRPr lang="en-IN" dirty="0">
              <a:solidFill>
                <a:srgbClr val="C00000"/>
              </a:solidFill>
              <a:latin typeface="Bookman Old Style" pitchFamily="18" charset="0"/>
            </a:endParaRPr>
          </a:p>
          <a:p>
            <a:pPr algn="just"/>
            <a:endParaRPr lang="en-IN" dirty="0">
              <a:solidFill>
                <a:srgbClr val="C00000"/>
              </a:solidFill>
              <a:latin typeface="Bookman Old Style" pitchFamily="18" charset="0"/>
            </a:endParaRPr>
          </a:p>
          <a:p>
            <a:pPr algn="just"/>
            <a:endParaRPr lang="en-IN" dirty="0">
              <a:solidFill>
                <a:srgbClr val="C00000"/>
              </a:solidFill>
              <a:latin typeface="Bookman Old Style" pitchFamily="18" charset="0"/>
            </a:endParaRPr>
          </a:p>
          <a:p>
            <a:pPr algn="just"/>
            <a:endParaRPr lang="en-IN" dirty="0">
              <a:solidFill>
                <a:srgbClr val="C00000"/>
              </a:solidFill>
              <a:latin typeface="Bookman Old Style" pitchFamily="18" charset="0"/>
            </a:endParaRPr>
          </a:p>
          <a:p>
            <a:pPr algn="just"/>
            <a:endParaRPr lang="en-IN" dirty="0">
              <a:solidFill>
                <a:srgbClr val="C00000"/>
              </a:solidFill>
              <a:latin typeface="Bookman Old Style" pitchFamily="18" charset="0"/>
            </a:endParaRPr>
          </a:p>
          <a:p>
            <a:pPr algn="just"/>
            <a:endParaRPr lang="en-IN" dirty="0">
              <a:solidFill>
                <a:srgbClr val="C00000"/>
              </a:solidFill>
              <a:latin typeface="Bookman Old Style" pitchFamily="18" charset="0"/>
            </a:endParaRPr>
          </a:p>
          <a:p>
            <a:pPr algn="just"/>
            <a:endParaRPr lang="en-IN" dirty="0">
              <a:solidFill>
                <a:srgbClr val="C00000"/>
              </a:solidFill>
              <a:latin typeface="Bookman Old Style" pitchFamily="18" charset="0"/>
            </a:endParaRPr>
          </a:p>
          <a:p>
            <a:pPr algn="just"/>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54274" name="Picture 2" descr="Chilka Roti Jharkhand Food"/>
          <p:cNvPicPr>
            <a:picLocks noChangeAspect="1" noChangeArrowheads="1"/>
          </p:cNvPicPr>
          <p:nvPr/>
        </p:nvPicPr>
        <p:blipFill>
          <a:blip r:embed="rId3"/>
          <a:srcRect/>
          <a:stretch>
            <a:fillRect/>
          </a:stretch>
        </p:blipFill>
        <p:spPr bwMode="auto">
          <a:xfrm>
            <a:off x="827054" y="2932387"/>
            <a:ext cx="4610054" cy="2785241"/>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54276" name="Picture 4" descr="Served chilka with mutton"/>
          <p:cNvPicPr>
            <a:picLocks noChangeAspect="1" noChangeArrowheads="1"/>
          </p:cNvPicPr>
          <p:nvPr/>
        </p:nvPicPr>
        <p:blipFill>
          <a:blip r:embed="rId4"/>
          <a:srcRect/>
          <a:stretch>
            <a:fillRect/>
          </a:stretch>
        </p:blipFill>
        <p:spPr bwMode="auto">
          <a:xfrm>
            <a:off x="6661479" y="2633006"/>
            <a:ext cx="4153665" cy="3392161"/>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99C9E8A2-217A-490B-A670-C60DC4856930}"/>
              </a:ext>
            </a:extLst>
          </p:cNvPr>
          <p:cNvSpPr>
            <a:spLocks noGrp="1"/>
          </p:cNvSpPr>
          <p:nvPr>
            <p:ph type="sldNum" sz="quarter" idx="12"/>
          </p:nvPr>
        </p:nvSpPr>
        <p:spPr/>
        <p:txBody>
          <a:bodyPr/>
          <a:lstStyle/>
          <a:p>
            <a:fld id="{BE9DC6DB-62BD-4F4D-9034-6564E6CB87D3}" type="slidenum">
              <a:rPr lang="en-IN" smtClean="0"/>
              <a:pPr/>
              <a:t>66</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4035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b="1" dirty="0">
                <a:solidFill>
                  <a:srgbClr val="C00000"/>
                </a:solidFill>
                <a:latin typeface="Bookman Old Style" pitchFamily="18" charset="0"/>
              </a:rPr>
              <a:t>  Cuisines of Jharkhand</a:t>
            </a:r>
          </a:p>
          <a:p>
            <a:r>
              <a:rPr lang="en-US" b="1" dirty="0">
                <a:solidFill>
                  <a:srgbClr val="C00000"/>
                </a:solidFill>
                <a:latin typeface="Bookman Old Style" pitchFamily="18" charset="0"/>
              </a:rPr>
              <a:t>Bamboo Shoot:</a:t>
            </a:r>
            <a:r>
              <a:rPr lang="en-IN" sz="1600" b="1" dirty="0">
                <a:solidFill>
                  <a:srgbClr val="C00000"/>
                </a:solidFill>
                <a:latin typeface="Bookman Old Style" pitchFamily="18" charset="0"/>
              </a:rPr>
              <a:t> </a:t>
            </a:r>
            <a:r>
              <a:rPr lang="en-US" dirty="0">
                <a:solidFill>
                  <a:srgbClr val="C00000"/>
                </a:solidFill>
                <a:latin typeface="Bookman Old Style" pitchFamily="18" charset="0"/>
              </a:rPr>
              <a:t>Made of using the mustard seed and garlic as major constitute the dish will aid your taste of the meal you are having. It has plain sweet flavor yet has a unique sourness. You have to move out of the world of flavors to taste this dish of the state</a:t>
            </a:r>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55298" name="Picture 2" descr="Fresh Karil Jharkhand Food"/>
          <p:cNvPicPr>
            <a:picLocks noChangeAspect="1" noChangeArrowheads="1"/>
          </p:cNvPicPr>
          <p:nvPr/>
        </p:nvPicPr>
        <p:blipFill>
          <a:blip r:embed="rId3"/>
          <a:srcRect/>
          <a:stretch>
            <a:fillRect/>
          </a:stretch>
        </p:blipFill>
        <p:spPr bwMode="auto">
          <a:xfrm>
            <a:off x="2835713" y="2601420"/>
            <a:ext cx="5905500" cy="314325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7AF8C89E-10AF-4060-A25A-5DC68633545E}"/>
              </a:ext>
            </a:extLst>
          </p:cNvPr>
          <p:cNvSpPr>
            <a:spLocks noGrp="1"/>
          </p:cNvSpPr>
          <p:nvPr>
            <p:ph type="sldNum" sz="quarter" idx="12"/>
          </p:nvPr>
        </p:nvSpPr>
        <p:spPr/>
        <p:txBody>
          <a:bodyPr/>
          <a:lstStyle/>
          <a:p>
            <a:fld id="{BE9DC6DB-62BD-4F4D-9034-6564E6CB87D3}" type="slidenum">
              <a:rPr lang="en-IN" smtClean="0"/>
              <a:pPr/>
              <a:t>67</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445763"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b="1" dirty="0">
                <a:solidFill>
                  <a:srgbClr val="C00000"/>
                </a:solidFill>
                <a:latin typeface="Bookman Old Style" pitchFamily="18" charset="0"/>
              </a:rPr>
              <a:t>  Cuisines of Jharkhand</a:t>
            </a:r>
          </a:p>
          <a:p>
            <a:r>
              <a:rPr lang="en-US" b="1" dirty="0" err="1">
                <a:solidFill>
                  <a:srgbClr val="C00000"/>
                </a:solidFill>
              </a:rPr>
              <a:t>Malpua</a:t>
            </a:r>
            <a:r>
              <a:rPr lang="en-US" b="1" dirty="0">
                <a:solidFill>
                  <a:srgbClr val="C00000"/>
                </a:solidFill>
                <a:latin typeface="Bookman Old Style" pitchFamily="18" charset="0"/>
              </a:rPr>
              <a:t>:</a:t>
            </a:r>
            <a:r>
              <a:rPr lang="en-IN" sz="1600" b="1" dirty="0">
                <a:solidFill>
                  <a:srgbClr val="C00000"/>
                </a:solidFill>
                <a:latin typeface="Bookman Old Style" pitchFamily="18" charset="0"/>
              </a:rPr>
              <a:t> </a:t>
            </a:r>
            <a:r>
              <a:rPr lang="en-US" dirty="0">
                <a:solidFill>
                  <a:srgbClr val="C00000"/>
                </a:solidFill>
              </a:rPr>
              <a:t>Literally, it means a dish made of </a:t>
            </a:r>
            <a:r>
              <a:rPr lang="en-US" dirty="0" err="1">
                <a:solidFill>
                  <a:srgbClr val="C00000"/>
                </a:solidFill>
              </a:rPr>
              <a:t>mewa</a:t>
            </a:r>
            <a:r>
              <a:rPr lang="en-US" dirty="0">
                <a:solidFill>
                  <a:srgbClr val="C00000"/>
                </a:solidFill>
              </a:rPr>
              <a:t>( dry fruits) and lots of milk. A </a:t>
            </a:r>
            <a:r>
              <a:rPr lang="en-US" dirty="0" err="1">
                <a:solidFill>
                  <a:srgbClr val="C00000"/>
                </a:solidFill>
              </a:rPr>
              <a:t>deshi</a:t>
            </a:r>
            <a:r>
              <a:rPr lang="en-US" dirty="0">
                <a:solidFill>
                  <a:srgbClr val="C00000"/>
                </a:solidFill>
              </a:rPr>
              <a:t> pancake which can be a synonym to the festival </a:t>
            </a:r>
            <a:r>
              <a:rPr lang="en-US" dirty="0" err="1">
                <a:solidFill>
                  <a:srgbClr val="C00000"/>
                </a:solidFill>
              </a:rPr>
              <a:t>Holi</a:t>
            </a:r>
            <a:r>
              <a:rPr lang="en-US" dirty="0">
                <a:solidFill>
                  <a:srgbClr val="C00000"/>
                </a:solidFill>
              </a:rPr>
              <a:t> of the state, not a single household misses this dish out. </a:t>
            </a:r>
            <a:r>
              <a:rPr lang="en-US" dirty="0" err="1">
                <a:solidFill>
                  <a:srgbClr val="C00000"/>
                </a:solidFill>
              </a:rPr>
              <a:t>Colours</a:t>
            </a:r>
            <a:r>
              <a:rPr lang="en-US" dirty="0">
                <a:solidFill>
                  <a:srgbClr val="C00000"/>
                </a:solidFill>
              </a:rPr>
              <a:t> and </a:t>
            </a:r>
            <a:r>
              <a:rPr lang="en-US" dirty="0" err="1">
                <a:solidFill>
                  <a:srgbClr val="C00000"/>
                </a:solidFill>
              </a:rPr>
              <a:t>Malpua</a:t>
            </a:r>
            <a:r>
              <a:rPr lang="en-US" dirty="0">
                <a:solidFill>
                  <a:srgbClr val="C00000"/>
                </a:solidFill>
              </a:rPr>
              <a:t> always go together.</a:t>
            </a:r>
          </a:p>
          <a:p>
            <a:r>
              <a:rPr lang="en-US" dirty="0">
                <a:solidFill>
                  <a:srgbClr val="C00000"/>
                </a:solidFill>
              </a:rPr>
              <a:t>Soaked in sugar syrup this sweet dish has an aroma which will fill your stomach but not your urge.</a:t>
            </a: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56322" name="Picture 2" descr="Malpua Jharkhand Food"/>
          <p:cNvPicPr>
            <a:picLocks noChangeAspect="1" noChangeArrowheads="1"/>
          </p:cNvPicPr>
          <p:nvPr/>
        </p:nvPicPr>
        <p:blipFill>
          <a:blip r:embed="rId3"/>
          <a:srcRect/>
          <a:stretch>
            <a:fillRect/>
          </a:stretch>
        </p:blipFill>
        <p:spPr bwMode="auto">
          <a:xfrm>
            <a:off x="2940816" y="2387162"/>
            <a:ext cx="6096000" cy="405765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ECBA03D5-F069-4F6C-8090-80E192E4EB29}"/>
              </a:ext>
            </a:extLst>
          </p:cNvPr>
          <p:cNvSpPr>
            <a:spLocks noGrp="1"/>
          </p:cNvSpPr>
          <p:nvPr>
            <p:ph type="sldNum" sz="quarter" idx="12"/>
          </p:nvPr>
        </p:nvSpPr>
        <p:spPr/>
        <p:txBody>
          <a:bodyPr/>
          <a:lstStyle/>
          <a:p>
            <a:fld id="{BE9DC6DB-62BD-4F4D-9034-6564E6CB87D3}" type="slidenum">
              <a:rPr lang="en-IN" smtClean="0"/>
              <a:pPr/>
              <a:t>68</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419648" y="75980"/>
            <a:ext cx="11236323"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b="1" dirty="0">
                <a:solidFill>
                  <a:srgbClr val="C00000"/>
                </a:solidFill>
                <a:latin typeface="Bookman Old Style" pitchFamily="18" charset="0"/>
              </a:rPr>
              <a:t>  Cuisines of Jharkhand</a:t>
            </a:r>
          </a:p>
          <a:p>
            <a:r>
              <a:rPr lang="en-US" b="1" dirty="0" err="1">
                <a:solidFill>
                  <a:srgbClr val="C00000"/>
                </a:solidFill>
              </a:rPr>
              <a:t>Thekua</a:t>
            </a:r>
            <a:r>
              <a:rPr lang="en-US" b="1" dirty="0">
                <a:solidFill>
                  <a:srgbClr val="C00000"/>
                </a:solidFill>
                <a:latin typeface="Bookman Old Style" pitchFamily="18" charset="0"/>
              </a:rPr>
              <a:t>:</a:t>
            </a:r>
            <a:r>
              <a:rPr lang="en-IN" sz="1600" b="1" dirty="0">
                <a:solidFill>
                  <a:srgbClr val="C00000"/>
                </a:solidFill>
                <a:latin typeface="Bookman Old Style" pitchFamily="18" charset="0"/>
              </a:rPr>
              <a:t> </a:t>
            </a:r>
            <a:r>
              <a:rPr lang="en-US" dirty="0">
                <a:solidFill>
                  <a:srgbClr val="C00000"/>
                </a:solidFill>
              </a:rPr>
              <a:t>Loved throughout India this sweet dish is a constituent of </a:t>
            </a:r>
            <a:r>
              <a:rPr lang="en-US" b="1" dirty="0">
                <a:solidFill>
                  <a:srgbClr val="C00000"/>
                </a:solidFill>
              </a:rPr>
              <a:t>Prasad during the famous </a:t>
            </a:r>
            <a:r>
              <a:rPr lang="en-US" b="1" dirty="0" err="1">
                <a:solidFill>
                  <a:srgbClr val="C00000"/>
                </a:solidFill>
              </a:rPr>
              <a:t>Chhat</a:t>
            </a:r>
            <a:r>
              <a:rPr lang="en-US" b="1" dirty="0">
                <a:solidFill>
                  <a:srgbClr val="C00000"/>
                </a:solidFill>
              </a:rPr>
              <a:t> </a:t>
            </a:r>
            <a:r>
              <a:rPr lang="en-US" b="1" dirty="0" err="1">
                <a:solidFill>
                  <a:srgbClr val="C00000"/>
                </a:solidFill>
              </a:rPr>
              <a:t>puja</a:t>
            </a:r>
            <a:r>
              <a:rPr lang="en-US" b="1" dirty="0">
                <a:solidFill>
                  <a:srgbClr val="C00000"/>
                </a:solidFill>
              </a:rPr>
              <a:t>.</a:t>
            </a:r>
            <a:r>
              <a:rPr lang="en-US" dirty="0">
                <a:solidFill>
                  <a:srgbClr val="C00000"/>
                </a:solidFill>
              </a:rPr>
              <a:t> An influence from Bihar, the dish</a:t>
            </a:r>
            <a:r>
              <a:rPr lang="en-US" b="1" dirty="0">
                <a:solidFill>
                  <a:srgbClr val="C00000"/>
                </a:solidFill>
              </a:rPr>
              <a:t> cooked in Ghee</a:t>
            </a:r>
            <a:r>
              <a:rPr lang="en-US" dirty="0">
                <a:solidFill>
                  <a:srgbClr val="C00000"/>
                </a:solidFill>
              </a:rPr>
              <a:t> has an aroma that will increase your appetite to have good food. Made of wheat flour, using fennel seed and sugar or </a:t>
            </a:r>
            <a:r>
              <a:rPr lang="en-US" dirty="0" err="1">
                <a:solidFill>
                  <a:srgbClr val="C00000"/>
                </a:solidFill>
              </a:rPr>
              <a:t>jaggery</a:t>
            </a:r>
            <a:r>
              <a:rPr lang="en-US" dirty="0">
                <a:solidFill>
                  <a:srgbClr val="C00000"/>
                </a:solidFill>
              </a:rPr>
              <a:t> syrup is a good snack in the evening.</a:t>
            </a:r>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57346" name="Picture 2" descr="Thekua a religious food from Jharkhand"/>
          <p:cNvPicPr>
            <a:picLocks noChangeAspect="1" noChangeArrowheads="1"/>
          </p:cNvPicPr>
          <p:nvPr/>
        </p:nvPicPr>
        <p:blipFill>
          <a:blip r:embed="rId3"/>
          <a:srcRect/>
          <a:stretch>
            <a:fillRect/>
          </a:stretch>
        </p:blipFill>
        <p:spPr bwMode="auto">
          <a:xfrm>
            <a:off x="3466334" y="2425262"/>
            <a:ext cx="4953000" cy="333375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9E1F4023-15A8-420C-B0B6-04810B59C9CC}"/>
              </a:ext>
            </a:extLst>
          </p:cNvPr>
          <p:cNvSpPr>
            <a:spLocks noGrp="1"/>
          </p:cNvSpPr>
          <p:nvPr>
            <p:ph type="sldNum" sz="quarter" idx="12"/>
          </p:nvPr>
        </p:nvSpPr>
        <p:spPr/>
        <p:txBody>
          <a:bodyPr/>
          <a:lstStyle/>
          <a:p>
            <a:fld id="{BE9DC6DB-62BD-4F4D-9034-6564E6CB87D3}" type="slidenum">
              <a:rPr lang="en-IN" smtClean="0"/>
              <a:pPr/>
              <a:t>69</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85802"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11" name="Rectangle 10"/>
          <p:cNvSpPr/>
          <p:nvPr/>
        </p:nvSpPr>
        <p:spPr>
          <a:xfrm>
            <a:off x="451945" y="966955"/>
            <a:ext cx="11098924" cy="5255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1314450" lvl="2" indent="-400050">
              <a:buFont typeface="+mj-lt"/>
              <a:buAutoNum type="romanLcPeriod" startAt="4"/>
            </a:pPr>
            <a:r>
              <a:rPr lang="en-US" dirty="0" err="1">
                <a:solidFill>
                  <a:srgbClr val="C00000"/>
                </a:solidFill>
                <a:latin typeface="Bookman Old Style" pitchFamily="18" charset="0"/>
              </a:rPr>
              <a:t>Munda</a:t>
            </a:r>
            <a:r>
              <a:rPr lang="en-US" dirty="0">
                <a:solidFill>
                  <a:srgbClr val="C00000"/>
                </a:solidFill>
                <a:latin typeface="Bookman Old Style" pitchFamily="18" charset="0"/>
              </a:rPr>
              <a:t> Revolt (1795 – 1800)</a:t>
            </a:r>
          </a:p>
          <a:p>
            <a:pPr marL="1314450" lvl="2" indent="-400050">
              <a:buFont typeface="+mj-lt"/>
              <a:buAutoNum type="romanLcPeriod" startAt="4"/>
            </a:pPr>
            <a:r>
              <a:rPr lang="en-US" dirty="0" err="1">
                <a:solidFill>
                  <a:srgbClr val="C00000"/>
                </a:solidFill>
                <a:latin typeface="Bookman Old Style" pitchFamily="18" charset="0"/>
              </a:rPr>
              <a:t>Santhal</a:t>
            </a:r>
            <a:r>
              <a:rPr lang="en-US" dirty="0">
                <a:solidFill>
                  <a:srgbClr val="C00000"/>
                </a:solidFill>
                <a:latin typeface="Bookman Old Style" pitchFamily="18" charset="0"/>
              </a:rPr>
              <a:t> Revolt ( 1815 – 1860)</a:t>
            </a:r>
          </a:p>
          <a:p>
            <a:pPr marL="857250" lvl="1" indent="-400050">
              <a:buFont typeface="Wingdings" pitchFamily="2" charset="2"/>
              <a:buChar char="Ø"/>
            </a:pPr>
            <a:r>
              <a:rPr lang="en-US" dirty="0">
                <a:solidFill>
                  <a:srgbClr val="C00000"/>
                </a:solidFill>
                <a:latin typeface="Bookman Old Style" pitchFamily="18" charset="0"/>
              </a:rPr>
              <a:t>From British expansion until the turn of 21</a:t>
            </a:r>
            <a:r>
              <a:rPr lang="en-US" baseline="30000" dirty="0">
                <a:solidFill>
                  <a:srgbClr val="C00000"/>
                </a:solidFill>
                <a:latin typeface="Bookman Old Style" pitchFamily="18" charset="0"/>
              </a:rPr>
              <a:t>st</a:t>
            </a:r>
            <a:r>
              <a:rPr lang="en-US" dirty="0">
                <a:solidFill>
                  <a:srgbClr val="C00000"/>
                </a:solidFill>
                <a:latin typeface="Bookman Old Style" pitchFamily="18" charset="0"/>
              </a:rPr>
              <a:t> century the state was a part of Bihar. On 15</a:t>
            </a:r>
            <a:r>
              <a:rPr lang="en-US" baseline="30000" dirty="0">
                <a:solidFill>
                  <a:srgbClr val="C00000"/>
                </a:solidFill>
                <a:latin typeface="Bookman Old Style" pitchFamily="18" charset="0"/>
              </a:rPr>
              <a:t>th</a:t>
            </a:r>
            <a:r>
              <a:rPr lang="en-US" dirty="0">
                <a:solidFill>
                  <a:srgbClr val="C00000"/>
                </a:solidFill>
                <a:latin typeface="Bookman Old Style" pitchFamily="18" charset="0"/>
              </a:rPr>
              <a:t> November, 2000, </a:t>
            </a:r>
            <a:r>
              <a:rPr lang="en-US" dirty="0" err="1">
                <a:solidFill>
                  <a:srgbClr val="C00000"/>
                </a:solidFill>
                <a:latin typeface="Bookman Old Style" pitchFamily="18" charset="0"/>
              </a:rPr>
              <a:t>chhotonagpur</a:t>
            </a:r>
            <a:r>
              <a:rPr lang="en-US" dirty="0">
                <a:solidFill>
                  <a:srgbClr val="C00000"/>
                </a:solidFill>
                <a:latin typeface="Bookman Old Style" pitchFamily="18" charset="0"/>
              </a:rPr>
              <a:t> was </a:t>
            </a:r>
            <a:r>
              <a:rPr lang="en-US" dirty="0" err="1">
                <a:solidFill>
                  <a:srgbClr val="C00000"/>
                </a:solidFill>
                <a:latin typeface="Bookman Old Style" pitchFamily="18" charset="0"/>
              </a:rPr>
              <a:t>seperated</a:t>
            </a:r>
            <a:r>
              <a:rPr lang="en-US" dirty="0">
                <a:solidFill>
                  <a:srgbClr val="C00000"/>
                </a:solidFill>
                <a:latin typeface="Bookman Old Style" pitchFamily="18" charset="0"/>
              </a:rPr>
              <a:t> from Bihar &amp; became Jharkhand, the 28</a:t>
            </a:r>
            <a:r>
              <a:rPr lang="en-US" baseline="30000" dirty="0">
                <a:solidFill>
                  <a:srgbClr val="C00000"/>
                </a:solidFill>
                <a:latin typeface="Bookman Old Style" pitchFamily="18" charset="0"/>
              </a:rPr>
              <a:t>th</a:t>
            </a:r>
            <a:r>
              <a:rPr lang="en-US" dirty="0">
                <a:solidFill>
                  <a:srgbClr val="C00000"/>
                </a:solidFill>
                <a:latin typeface="Bookman Old Style" pitchFamily="18" charset="0"/>
              </a:rPr>
              <a:t> state of India. The meaning of Jharkhand is “land of forest”;</a:t>
            </a:r>
          </a:p>
          <a:p>
            <a:pPr marL="857250" lvl="1" indent="-400050">
              <a:buFont typeface="Wingdings" pitchFamily="2" charset="2"/>
              <a:buChar char="Ø"/>
            </a:pPr>
            <a:r>
              <a:rPr lang="en-US" dirty="0">
                <a:solidFill>
                  <a:srgbClr val="C00000"/>
                </a:solidFill>
                <a:latin typeface="Bookman Old Style" pitchFamily="18" charset="0"/>
              </a:rPr>
              <a:t>The official language of Jharkhand is Hindi. Other most prominent languages spoken in </a:t>
            </a:r>
            <a:r>
              <a:rPr lang="en-US" dirty="0" err="1">
                <a:solidFill>
                  <a:srgbClr val="C00000"/>
                </a:solidFill>
                <a:latin typeface="Bookman Old Style" pitchFamily="18" charset="0"/>
              </a:rPr>
              <a:t>Jharhand</a:t>
            </a:r>
            <a:r>
              <a:rPr lang="en-US" dirty="0">
                <a:solidFill>
                  <a:srgbClr val="C00000"/>
                </a:solidFill>
                <a:latin typeface="Bookman Old Style" pitchFamily="18" charset="0"/>
              </a:rPr>
              <a:t> are, </a:t>
            </a:r>
            <a:r>
              <a:rPr lang="en-US" dirty="0" err="1">
                <a:solidFill>
                  <a:srgbClr val="C00000"/>
                </a:solidFill>
                <a:latin typeface="Bookman Old Style" pitchFamily="18" charset="0"/>
              </a:rPr>
              <a:t>Nagpuri</a:t>
            </a:r>
            <a:r>
              <a:rPr lang="en-US" dirty="0">
                <a:solidFill>
                  <a:srgbClr val="C00000"/>
                </a:solidFill>
                <a:latin typeface="Bookman Old Style" pitchFamily="18" charset="0"/>
              </a:rPr>
              <a:t>, Bhojpuri, Urdu, Bengali, Oriya. Among </a:t>
            </a:r>
            <a:r>
              <a:rPr lang="en-US" dirty="0" err="1">
                <a:solidFill>
                  <a:srgbClr val="C00000"/>
                </a:solidFill>
                <a:latin typeface="Bookman Old Style" pitchFamily="18" charset="0"/>
              </a:rPr>
              <a:t>tribals</a:t>
            </a:r>
            <a:r>
              <a:rPr lang="en-US" dirty="0">
                <a:solidFill>
                  <a:srgbClr val="C00000"/>
                </a:solidFill>
                <a:latin typeface="Bookman Old Style" pitchFamily="18" charset="0"/>
              </a:rPr>
              <a:t> </a:t>
            </a:r>
            <a:r>
              <a:rPr lang="en-US" dirty="0" err="1">
                <a:solidFill>
                  <a:srgbClr val="C00000"/>
                </a:solidFill>
                <a:latin typeface="Bookman Old Style" pitchFamily="18" charset="0"/>
              </a:rPr>
              <a:t>Khortha</a:t>
            </a:r>
            <a:r>
              <a:rPr lang="en-US" dirty="0">
                <a:solidFill>
                  <a:srgbClr val="C00000"/>
                </a:solidFill>
                <a:latin typeface="Bookman Old Style" pitchFamily="18" charset="0"/>
              </a:rPr>
              <a:t>, Sadri, </a:t>
            </a:r>
            <a:r>
              <a:rPr lang="en-US" dirty="0" err="1">
                <a:solidFill>
                  <a:srgbClr val="C00000"/>
                </a:solidFill>
                <a:latin typeface="Bookman Old Style" pitchFamily="18" charset="0"/>
              </a:rPr>
              <a:t>Angika</a:t>
            </a:r>
            <a:r>
              <a:rPr lang="en-US" dirty="0">
                <a:solidFill>
                  <a:srgbClr val="C00000"/>
                </a:solidFill>
                <a:latin typeface="Bookman Old Style" pitchFamily="18" charset="0"/>
              </a:rPr>
              <a:t>, </a:t>
            </a:r>
            <a:r>
              <a:rPr lang="en-US" dirty="0" err="1">
                <a:solidFill>
                  <a:srgbClr val="C00000"/>
                </a:solidFill>
                <a:latin typeface="Bookman Old Style" pitchFamily="18" charset="0"/>
              </a:rPr>
              <a:t>Khaia</a:t>
            </a:r>
            <a:r>
              <a:rPr lang="en-US" dirty="0">
                <a:solidFill>
                  <a:srgbClr val="C00000"/>
                </a:solidFill>
                <a:latin typeface="Bookman Old Style" pitchFamily="18" charset="0"/>
              </a:rPr>
              <a:t>, </a:t>
            </a:r>
            <a:r>
              <a:rPr lang="en-US" dirty="0" err="1">
                <a:solidFill>
                  <a:srgbClr val="C00000"/>
                </a:solidFill>
                <a:latin typeface="Bookman Old Style" pitchFamily="18" charset="0"/>
              </a:rPr>
              <a:t>Mudari</a:t>
            </a:r>
            <a:r>
              <a:rPr lang="en-US" dirty="0">
                <a:solidFill>
                  <a:srgbClr val="C00000"/>
                </a:solidFill>
                <a:latin typeface="Bookman Old Style" pitchFamily="18" charset="0"/>
              </a:rPr>
              <a:t>, </a:t>
            </a:r>
            <a:r>
              <a:rPr lang="en-US" dirty="0" err="1">
                <a:solidFill>
                  <a:srgbClr val="C00000"/>
                </a:solidFill>
                <a:latin typeface="Bookman Old Style" pitchFamily="18" charset="0"/>
              </a:rPr>
              <a:t>Santhli</a:t>
            </a:r>
            <a:r>
              <a:rPr lang="en-US" dirty="0">
                <a:solidFill>
                  <a:srgbClr val="C00000"/>
                </a:solidFill>
                <a:latin typeface="Bookman Old Style" pitchFamily="18" charset="0"/>
              </a:rPr>
              <a:t>, </a:t>
            </a:r>
            <a:r>
              <a:rPr lang="en-US" dirty="0" err="1">
                <a:solidFill>
                  <a:srgbClr val="C00000"/>
                </a:solidFill>
                <a:latin typeface="Bookman Old Style" pitchFamily="18" charset="0"/>
              </a:rPr>
              <a:t>Oraon</a:t>
            </a:r>
            <a:r>
              <a:rPr lang="en-US" dirty="0">
                <a:solidFill>
                  <a:srgbClr val="C00000"/>
                </a:solidFill>
                <a:latin typeface="Bookman Old Style" pitchFamily="18" charset="0"/>
              </a:rPr>
              <a:t> &amp; many other languages are spoken. </a:t>
            </a:r>
          </a:p>
          <a:p>
            <a:pPr marL="857250" lvl="1" indent="-400050">
              <a:buFont typeface="Wingdings" pitchFamily="2" charset="2"/>
              <a:buChar char="Ø"/>
            </a:pPr>
            <a:r>
              <a:rPr lang="en-US" dirty="0">
                <a:solidFill>
                  <a:srgbClr val="C00000"/>
                </a:solidFill>
                <a:latin typeface="Bookman Old Style" pitchFamily="18" charset="0"/>
              </a:rPr>
              <a:t>State animal of Jharkhand is Elephant</a:t>
            </a:r>
          </a:p>
          <a:p>
            <a:pPr marL="857250" lvl="1" indent="-400050"/>
            <a:endParaRPr lang="en-US" dirty="0">
              <a:solidFill>
                <a:srgbClr val="C00000"/>
              </a:solidFill>
              <a:latin typeface="Bookman Old Style" pitchFamily="18" charset="0"/>
            </a:endParaRPr>
          </a:p>
        </p:txBody>
      </p:sp>
      <p:pic>
        <p:nvPicPr>
          <p:cNvPr id="8" name="Picture 7" descr="elephant.jpg"/>
          <p:cNvPicPr>
            <a:picLocks noChangeAspect="1"/>
          </p:cNvPicPr>
          <p:nvPr/>
        </p:nvPicPr>
        <p:blipFill>
          <a:blip r:embed="rId3"/>
          <a:stretch>
            <a:fillRect/>
          </a:stretch>
        </p:blipFill>
        <p:spPr>
          <a:xfrm>
            <a:off x="3531477" y="3667235"/>
            <a:ext cx="3997871" cy="2665247"/>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464E07E8-8515-49D1-8C99-E3877B3D40A9}"/>
              </a:ext>
            </a:extLst>
          </p:cNvPr>
          <p:cNvSpPr>
            <a:spLocks noGrp="1"/>
          </p:cNvSpPr>
          <p:nvPr>
            <p:ph type="sldNum" sz="quarter" idx="12"/>
          </p:nvPr>
        </p:nvSpPr>
        <p:spPr/>
        <p:txBody>
          <a:bodyPr/>
          <a:lstStyle/>
          <a:p>
            <a:fld id="{BE9DC6DB-62BD-4F4D-9034-6564E6CB87D3}" type="slidenum">
              <a:rPr lang="en-IN" smtClean="0"/>
              <a:pPr/>
              <a:t>7</a:t>
            </a:fld>
            <a:endParaRPr lang="en-IN"/>
          </a:p>
        </p:txBody>
      </p:sp>
    </p:spTree>
    <p:extLst>
      <p:ext uri="{BB962C8B-B14F-4D97-AF65-F5344CB8AC3E}">
        <p14:creationId xmlns:p14="http://schemas.microsoft.com/office/powerpoint/2010/main" val="499200647"/>
      </p:ext>
    </p:extLst>
  </p:cSld>
  <p:clrMapOvr>
    <a:masterClrMapping/>
  </p:clrMapOvr>
  <mc:AlternateContent xmlns:mc="http://schemas.openxmlformats.org/markup-compatibility/2006">
    <mc:Choice xmlns:p14="http://schemas.microsoft.com/office/powerpoint/2010/main" Requires="p14">
      <p:transition spd="slow" p14:dur="2250">
        <p:comb/>
      </p:transition>
    </mc:Choice>
    <mc:Fallback>
      <p:transition spd="slow">
        <p:comb/>
      </p:transition>
    </mc:Fallback>
  </mc:AlternateContent>
</p:sld>
</file>

<file path=ppt/slides/slide7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29846"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b="1" dirty="0">
                <a:solidFill>
                  <a:srgbClr val="C00000"/>
                </a:solidFill>
                <a:latin typeface="Bookman Old Style" pitchFamily="18" charset="0"/>
              </a:rPr>
              <a:t>  Cuisines of Jharkhand</a:t>
            </a:r>
          </a:p>
          <a:p>
            <a:r>
              <a:rPr lang="en-US" b="1" dirty="0">
                <a:solidFill>
                  <a:srgbClr val="C00000"/>
                </a:solidFill>
              </a:rPr>
              <a:t>Kanda </a:t>
            </a:r>
            <a:r>
              <a:rPr lang="en-US" b="1" dirty="0" err="1">
                <a:solidFill>
                  <a:srgbClr val="C00000"/>
                </a:solidFill>
              </a:rPr>
              <a:t>ki</a:t>
            </a:r>
            <a:r>
              <a:rPr lang="en-US" b="1" dirty="0">
                <a:solidFill>
                  <a:srgbClr val="C00000"/>
                </a:solidFill>
              </a:rPr>
              <a:t> </a:t>
            </a:r>
            <a:r>
              <a:rPr lang="en-US" b="1" dirty="0" err="1">
                <a:solidFill>
                  <a:srgbClr val="C00000"/>
                </a:solidFill>
              </a:rPr>
              <a:t>Sabzi</a:t>
            </a:r>
            <a:r>
              <a:rPr lang="en-US" b="1" dirty="0">
                <a:solidFill>
                  <a:srgbClr val="C00000"/>
                </a:solidFill>
                <a:latin typeface="Bookman Old Style" pitchFamily="18" charset="0"/>
              </a:rPr>
              <a:t>:</a:t>
            </a:r>
            <a:r>
              <a:rPr lang="en-IN" sz="1600" b="1" dirty="0">
                <a:solidFill>
                  <a:srgbClr val="C00000"/>
                </a:solidFill>
                <a:latin typeface="Bookman Old Style" pitchFamily="18" charset="0"/>
              </a:rPr>
              <a:t> </a:t>
            </a:r>
            <a:r>
              <a:rPr lang="en-US" dirty="0">
                <a:solidFill>
                  <a:srgbClr val="C00000"/>
                </a:solidFill>
              </a:rPr>
              <a:t>in Jharkhand, there is a special root which is cooked and the curry will definitely overwhelm you savoring your taste sense. It is often served with </a:t>
            </a:r>
            <a:r>
              <a:rPr lang="en-US" dirty="0" err="1">
                <a:solidFill>
                  <a:srgbClr val="C00000"/>
                </a:solidFill>
              </a:rPr>
              <a:t>chilka</a:t>
            </a:r>
            <a:r>
              <a:rPr lang="en-US" dirty="0">
                <a:solidFill>
                  <a:srgbClr val="C00000"/>
                </a:solidFill>
              </a:rPr>
              <a:t> </a:t>
            </a:r>
            <a:r>
              <a:rPr lang="en-US" dirty="0" err="1">
                <a:solidFill>
                  <a:srgbClr val="C00000"/>
                </a:solidFill>
              </a:rPr>
              <a:t>roti</a:t>
            </a:r>
            <a:r>
              <a:rPr lang="en-US" dirty="0">
                <a:solidFill>
                  <a:srgbClr val="C00000"/>
                </a:solidFill>
              </a:rPr>
              <a:t> and </a:t>
            </a:r>
            <a:r>
              <a:rPr lang="en-US" dirty="0" err="1">
                <a:solidFill>
                  <a:srgbClr val="C00000"/>
                </a:solidFill>
              </a:rPr>
              <a:t>arsa</a:t>
            </a:r>
            <a:r>
              <a:rPr lang="en-US" dirty="0">
                <a:solidFill>
                  <a:srgbClr val="C00000"/>
                </a:solidFill>
              </a:rPr>
              <a:t> </a:t>
            </a:r>
            <a:r>
              <a:rPr lang="en-US" dirty="0" err="1">
                <a:solidFill>
                  <a:srgbClr val="C00000"/>
                </a:solidFill>
              </a:rPr>
              <a:t>roti</a:t>
            </a:r>
            <a:r>
              <a:rPr lang="en-US" dirty="0">
                <a:solidFill>
                  <a:srgbClr val="C00000"/>
                </a:solidFill>
              </a:rPr>
              <a:t>. The spices mix so well with a sour taste of vinegar will water the mouth. </a:t>
            </a: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58370" name="Picture 2" descr="Kanda ki sabji food from jharkhand"/>
          <p:cNvPicPr>
            <a:picLocks noChangeAspect="1" noChangeArrowheads="1"/>
          </p:cNvPicPr>
          <p:nvPr/>
        </p:nvPicPr>
        <p:blipFill>
          <a:blip r:embed="rId3"/>
          <a:srcRect/>
          <a:stretch>
            <a:fillRect/>
          </a:stretch>
        </p:blipFill>
        <p:spPr bwMode="auto">
          <a:xfrm>
            <a:off x="1206609" y="2238705"/>
            <a:ext cx="5297212" cy="3972910"/>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pic>
        <p:nvPicPr>
          <p:cNvPr id="58372" name="Picture 4" descr="raw kanda from jharkhand"/>
          <p:cNvPicPr>
            <a:picLocks noChangeAspect="1" noChangeArrowheads="1"/>
          </p:cNvPicPr>
          <p:nvPr/>
        </p:nvPicPr>
        <p:blipFill>
          <a:blip r:embed="rId4"/>
          <a:srcRect/>
          <a:stretch>
            <a:fillRect/>
          </a:stretch>
        </p:blipFill>
        <p:spPr bwMode="auto">
          <a:xfrm>
            <a:off x="6798112" y="2408346"/>
            <a:ext cx="4719675" cy="3508978"/>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CA043832-051E-42C3-AC16-DDDDAE445F71}"/>
              </a:ext>
            </a:extLst>
          </p:cNvPr>
          <p:cNvSpPr>
            <a:spLocks noGrp="1"/>
          </p:cNvSpPr>
          <p:nvPr>
            <p:ph type="sldNum" sz="quarter" idx="12"/>
          </p:nvPr>
        </p:nvSpPr>
        <p:spPr/>
        <p:txBody>
          <a:bodyPr/>
          <a:lstStyle/>
          <a:p>
            <a:fld id="{BE9DC6DB-62BD-4F4D-9034-6564E6CB87D3}" type="slidenum">
              <a:rPr lang="en-IN" smtClean="0"/>
              <a:pPr/>
              <a:t>70</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29846"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b="1" dirty="0">
                <a:solidFill>
                  <a:srgbClr val="C00000"/>
                </a:solidFill>
                <a:latin typeface="Bookman Old Style" pitchFamily="18" charset="0"/>
              </a:rPr>
              <a:t>  Cuisines of Jharkhand</a:t>
            </a:r>
          </a:p>
          <a:p>
            <a:r>
              <a:rPr lang="en-US" b="1" dirty="0" err="1">
                <a:solidFill>
                  <a:srgbClr val="C00000"/>
                </a:solidFill>
              </a:rPr>
              <a:t>Metha</a:t>
            </a:r>
            <a:r>
              <a:rPr lang="en-US" b="1" dirty="0">
                <a:solidFill>
                  <a:srgbClr val="C00000"/>
                </a:solidFill>
              </a:rPr>
              <a:t> </a:t>
            </a:r>
            <a:r>
              <a:rPr lang="en-US" b="1" dirty="0" err="1">
                <a:solidFill>
                  <a:srgbClr val="C00000"/>
                </a:solidFill>
              </a:rPr>
              <a:t>Khaza</a:t>
            </a:r>
            <a:r>
              <a:rPr lang="en-US" b="1" dirty="0">
                <a:solidFill>
                  <a:srgbClr val="C00000"/>
                </a:solidFill>
                <a:latin typeface="Bookman Old Style" pitchFamily="18" charset="0"/>
              </a:rPr>
              <a:t>:</a:t>
            </a:r>
            <a:r>
              <a:rPr lang="en-IN" sz="1600" b="1" dirty="0">
                <a:solidFill>
                  <a:srgbClr val="C00000"/>
                </a:solidFill>
                <a:latin typeface="Bookman Old Style" pitchFamily="18" charset="0"/>
              </a:rPr>
              <a:t> </a:t>
            </a:r>
            <a:r>
              <a:rPr lang="en-US" dirty="0" err="1">
                <a:solidFill>
                  <a:srgbClr val="C00000"/>
                </a:solidFill>
              </a:rPr>
              <a:t>Jharkhandi’s</a:t>
            </a:r>
            <a:r>
              <a:rPr lang="en-US" dirty="0">
                <a:solidFill>
                  <a:srgbClr val="C00000"/>
                </a:solidFill>
              </a:rPr>
              <a:t> have a fascination for dessert as it’s obvious that there are a lot of sweet dishes that they love to have. Our </a:t>
            </a:r>
            <a:r>
              <a:rPr lang="en-US" b="1" dirty="0">
                <a:solidFill>
                  <a:srgbClr val="C00000"/>
                </a:solidFill>
              </a:rPr>
              <a:t>marriages remain incomplete</a:t>
            </a:r>
            <a:r>
              <a:rPr lang="en-US" dirty="0">
                <a:solidFill>
                  <a:srgbClr val="C00000"/>
                </a:solidFill>
              </a:rPr>
              <a:t> if there are no </a:t>
            </a:r>
            <a:r>
              <a:rPr lang="en-US" dirty="0" err="1">
                <a:solidFill>
                  <a:srgbClr val="C00000"/>
                </a:solidFill>
              </a:rPr>
              <a:t>Metha</a:t>
            </a:r>
            <a:r>
              <a:rPr lang="en-US" dirty="0">
                <a:solidFill>
                  <a:srgbClr val="C00000"/>
                </a:solidFill>
              </a:rPr>
              <a:t> </a:t>
            </a:r>
            <a:r>
              <a:rPr lang="en-US" dirty="0" err="1">
                <a:solidFill>
                  <a:srgbClr val="C00000"/>
                </a:solidFill>
              </a:rPr>
              <a:t>Khaza</a:t>
            </a:r>
            <a:r>
              <a:rPr lang="en-US" dirty="0">
                <a:solidFill>
                  <a:srgbClr val="C00000"/>
                </a:solidFill>
              </a:rPr>
              <a:t>. This special Jharkhand food decorates the basket of any greeting in the family. So, all new relation starts with this dish.</a:t>
            </a: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59394" name="Picture 2" descr="Meetha Khaza Jharkhand sweets"/>
          <p:cNvPicPr>
            <a:picLocks noChangeAspect="1" noChangeArrowheads="1"/>
          </p:cNvPicPr>
          <p:nvPr/>
        </p:nvPicPr>
        <p:blipFill>
          <a:blip r:embed="rId3"/>
          <a:srcRect/>
          <a:stretch>
            <a:fillRect/>
          </a:stretch>
        </p:blipFill>
        <p:spPr bwMode="auto">
          <a:xfrm>
            <a:off x="3265444" y="2296456"/>
            <a:ext cx="5820316" cy="4114855"/>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BBF884AC-D256-4109-BBC8-7375C741C4F3}"/>
              </a:ext>
            </a:extLst>
          </p:cNvPr>
          <p:cNvSpPr>
            <a:spLocks noGrp="1"/>
          </p:cNvSpPr>
          <p:nvPr>
            <p:ph type="sldNum" sz="quarter" idx="12"/>
          </p:nvPr>
        </p:nvSpPr>
        <p:spPr/>
        <p:txBody>
          <a:bodyPr/>
          <a:lstStyle/>
          <a:p>
            <a:fld id="{BE9DC6DB-62BD-4F4D-9034-6564E6CB87D3}" type="slidenum">
              <a:rPr lang="en-IN" smtClean="0"/>
              <a:pPr/>
              <a:t>71</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7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393211"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b="1" dirty="0">
                <a:solidFill>
                  <a:srgbClr val="C00000"/>
                </a:solidFill>
                <a:latin typeface="Bookman Old Style" pitchFamily="18" charset="0"/>
              </a:rPr>
              <a:t>  Cuisines of Jharkhand</a:t>
            </a:r>
          </a:p>
          <a:p>
            <a:r>
              <a:rPr lang="en-US" b="1" dirty="0" err="1">
                <a:solidFill>
                  <a:srgbClr val="C00000"/>
                </a:solidFill>
              </a:rPr>
              <a:t>Dudhori</a:t>
            </a:r>
            <a:r>
              <a:rPr lang="en-US" b="1" dirty="0">
                <a:solidFill>
                  <a:srgbClr val="C00000"/>
                </a:solidFill>
                <a:latin typeface="Bookman Old Style" pitchFamily="18" charset="0"/>
              </a:rPr>
              <a:t>:</a:t>
            </a:r>
            <a:r>
              <a:rPr lang="en-IN" sz="1600" b="1" dirty="0">
                <a:solidFill>
                  <a:srgbClr val="C00000"/>
                </a:solidFill>
                <a:latin typeface="Bookman Old Style" pitchFamily="18" charset="0"/>
              </a:rPr>
              <a:t> </a:t>
            </a:r>
            <a:r>
              <a:rPr lang="en-IN" sz="1600" dirty="0">
                <a:solidFill>
                  <a:srgbClr val="C00000"/>
                </a:solidFill>
                <a:latin typeface="Bookman Old Style" pitchFamily="18" charset="0"/>
              </a:rPr>
              <a:t>T</a:t>
            </a:r>
            <a:r>
              <a:rPr lang="en-US" dirty="0">
                <a:solidFill>
                  <a:srgbClr val="C00000"/>
                </a:solidFill>
                <a:latin typeface="Bookman Old Style" pitchFamily="18" charset="0"/>
              </a:rPr>
              <a:t>his sweet dish made out from the rice, milk and sugar syrup will make you feel so out worldly that you will be unable to feel the new experience being in your senses. It is a very common dish which the </a:t>
            </a:r>
            <a:r>
              <a:rPr lang="en-US" b="1" dirty="0">
                <a:solidFill>
                  <a:srgbClr val="C00000"/>
                </a:solidFill>
                <a:latin typeface="Bookman Old Style" pitchFamily="18" charset="0"/>
              </a:rPr>
              <a:t>locals cook during the </a:t>
            </a:r>
            <a:r>
              <a:rPr lang="en-US" b="1" dirty="0" err="1">
                <a:solidFill>
                  <a:srgbClr val="C00000"/>
                </a:solidFill>
                <a:latin typeface="Bookman Old Style" pitchFamily="18" charset="0"/>
              </a:rPr>
              <a:t>Durga</a:t>
            </a:r>
            <a:r>
              <a:rPr lang="en-US" b="1" dirty="0">
                <a:solidFill>
                  <a:srgbClr val="C00000"/>
                </a:solidFill>
                <a:latin typeface="Bookman Old Style" pitchFamily="18" charset="0"/>
              </a:rPr>
              <a:t> </a:t>
            </a:r>
            <a:r>
              <a:rPr lang="en-US" b="1" dirty="0" err="1">
                <a:solidFill>
                  <a:srgbClr val="C00000"/>
                </a:solidFill>
                <a:latin typeface="Bookman Old Style" pitchFamily="18" charset="0"/>
              </a:rPr>
              <a:t>puja</a:t>
            </a:r>
            <a:r>
              <a:rPr lang="en-US" dirty="0">
                <a:solidFill>
                  <a:srgbClr val="C00000"/>
                </a:solidFill>
                <a:latin typeface="Bookman Old Style" pitchFamily="18" charset="0"/>
              </a:rPr>
              <a:t>.</a:t>
            </a: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60418" name="Picture 2" descr="Dudhori jharkhand Sweets"/>
          <p:cNvPicPr>
            <a:picLocks noChangeAspect="1" noChangeArrowheads="1"/>
          </p:cNvPicPr>
          <p:nvPr/>
        </p:nvPicPr>
        <p:blipFill>
          <a:blip r:embed="rId3"/>
          <a:srcRect/>
          <a:stretch>
            <a:fillRect/>
          </a:stretch>
        </p:blipFill>
        <p:spPr bwMode="auto">
          <a:xfrm>
            <a:off x="3342289" y="2300266"/>
            <a:ext cx="5307725" cy="3862844"/>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069D4C69-6046-4198-9A6F-05A23F277998}"/>
              </a:ext>
            </a:extLst>
          </p:cNvPr>
          <p:cNvSpPr>
            <a:spLocks noGrp="1"/>
          </p:cNvSpPr>
          <p:nvPr>
            <p:ph type="sldNum" sz="quarter" idx="12"/>
          </p:nvPr>
        </p:nvSpPr>
        <p:spPr/>
        <p:txBody>
          <a:bodyPr/>
          <a:lstStyle/>
          <a:p>
            <a:fld id="{BE9DC6DB-62BD-4F4D-9034-6564E6CB87D3}" type="slidenum">
              <a:rPr lang="en-IN" smtClean="0"/>
              <a:pPr/>
              <a:t>72</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393211"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b="1" dirty="0">
                <a:solidFill>
                  <a:srgbClr val="C00000"/>
                </a:solidFill>
                <a:latin typeface="Bookman Old Style" pitchFamily="18" charset="0"/>
              </a:rPr>
              <a:t>  Cuisines of Jharkhand</a:t>
            </a:r>
          </a:p>
          <a:p>
            <a:r>
              <a:rPr lang="en-IN" b="1" dirty="0" err="1">
                <a:solidFill>
                  <a:srgbClr val="C00000"/>
                </a:solidFill>
                <a:effectLst/>
              </a:rPr>
              <a:t>Handia</a:t>
            </a:r>
            <a:r>
              <a:rPr lang="en-IN" b="1" dirty="0">
                <a:solidFill>
                  <a:srgbClr val="C00000"/>
                </a:solidFill>
                <a:effectLst/>
              </a:rPr>
              <a:t>/ A Famous Liquor</a:t>
            </a:r>
            <a:r>
              <a:rPr lang="en-US" b="1" dirty="0">
                <a:solidFill>
                  <a:srgbClr val="C00000"/>
                </a:solidFill>
                <a:latin typeface="Bookman Old Style" pitchFamily="18" charset="0"/>
              </a:rPr>
              <a:t>:</a:t>
            </a:r>
            <a:r>
              <a:rPr lang="en-IN" sz="1600" b="1" dirty="0">
                <a:solidFill>
                  <a:srgbClr val="C00000"/>
                </a:solidFill>
                <a:latin typeface="Bookman Old Style" pitchFamily="18" charset="0"/>
              </a:rPr>
              <a:t> </a:t>
            </a:r>
            <a:r>
              <a:rPr lang="en-IN" sz="2400" dirty="0">
                <a:solidFill>
                  <a:srgbClr val="C00000"/>
                </a:solidFill>
              </a:rPr>
              <a:t>A festive drink made of cooked rice soaked in water overnight in an earthen pot. It is prepared using</a:t>
            </a:r>
            <a:r>
              <a:rPr lang="en-IN" sz="2400" b="1" i="1" dirty="0">
                <a:solidFill>
                  <a:srgbClr val="C00000"/>
                </a:solidFill>
              </a:rPr>
              <a:t> </a:t>
            </a:r>
            <a:r>
              <a:rPr lang="en-IN" sz="2400" b="1" i="1" dirty="0" err="1">
                <a:solidFill>
                  <a:srgbClr val="C00000"/>
                </a:solidFill>
              </a:rPr>
              <a:t>ranu</a:t>
            </a:r>
            <a:r>
              <a:rPr lang="en-IN" sz="2400" b="1" i="1" dirty="0">
                <a:solidFill>
                  <a:srgbClr val="C00000"/>
                </a:solidFill>
              </a:rPr>
              <a:t> tablet</a:t>
            </a:r>
            <a:r>
              <a:rPr lang="en-IN" sz="2400" dirty="0">
                <a:solidFill>
                  <a:srgbClr val="C00000"/>
                </a:solidFill>
              </a:rPr>
              <a:t> which is essentially a combination of</a:t>
            </a:r>
            <a:r>
              <a:rPr lang="en-IN" sz="2400" b="1" dirty="0">
                <a:solidFill>
                  <a:srgbClr val="C00000"/>
                </a:solidFill>
              </a:rPr>
              <a:t> 20-25 herbs acting as a </a:t>
            </a:r>
            <a:r>
              <a:rPr lang="en-IN" sz="2400" b="1" dirty="0" err="1">
                <a:solidFill>
                  <a:srgbClr val="C00000"/>
                </a:solidFill>
              </a:rPr>
              <a:t>fermentor</a:t>
            </a:r>
            <a:r>
              <a:rPr lang="en-IN" sz="2400" dirty="0">
                <a:solidFill>
                  <a:srgbClr val="C00000"/>
                </a:solidFill>
              </a:rPr>
              <a:t>. It is generally the most alcoholic and mordacious taste people of any other country drink.</a:t>
            </a:r>
            <a:endParaRPr lang="en-IN" sz="2800" dirty="0">
              <a:solidFill>
                <a:srgbClr val="C00000"/>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pic>
        <p:nvPicPr>
          <p:cNvPr id="3" name="Picture 2">
            <a:extLst>
              <a:ext uri="{FF2B5EF4-FFF2-40B4-BE49-F238E27FC236}">
                <a16:creationId xmlns:a16="http://schemas.microsoft.com/office/drawing/2014/main" id="{95E93EFC-B495-4EA5-9556-72A0FE52AE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65458" y="2951259"/>
            <a:ext cx="4612329" cy="3076424"/>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4" name="Slide Number Placeholder 3">
            <a:extLst>
              <a:ext uri="{FF2B5EF4-FFF2-40B4-BE49-F238E27FC236}">
                <a16:creationId xmlns:a16="http://schemas.microsoft.com/office/drawing/2014/main" id="{DED031AD-89BE-4664-90F3-3DD48AB7C538}"/>
              </a:ext>
            </a:extLst>
          </p:cNvPr>
          <p:cNvSpPr>
            <a:spLocks noGrp="1"/>
          </p:cNvSpPr>
          <p:nvPr>
            <p:ph type="sldNum" sz="quarter" idx="12"/>
          </p:nvPr>
        </p:nvSpPr>
        <p:spPr/>
        <p:txBody>
          <a:bodyPr/>
          <a:lstStyle/>
          <a:p>
            <a:fld id="{BE9DC6DB-62BD-4F4D-9034-6564E6CB87D3}" type="slidenum">
              <a:rPr lang="en-IN" smtClean="0"/>
              <a:pPr/>
              <a:t>73</a:t>
            </a:fld>
            <a:endParaRPr lang="en-IN"/>
          </a:p>
        </p:txBody>
      </p:sp>
    </p:spTree>
    <p:extLst>
      <p:ext uri="{BB962C8B-B14F-4D97-AF65-F5344CB8AC3E}">
        <p14:creationId xmlns:p14="http://schemas.microsoft.com/office/powerpoint/2010/main" val="2565078927"/>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4035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25224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b="1" dirty="0">
                <a:solidFill>
                  <a:srgbClr val="C00000"/>
                </a:solidFill>
                <a:latin typeface="Bookman Old Style" pitchFamily="18" charset="0"/>
              </a:rPr>
              <a:t>  Cuisines of Jharkhand</a:t>
            </a:r>
          </a:p>
          <a:p>
            <a:r>
              <a:rPr lang="en-US" b="1" dirty="0" err="1">
                <a:solidFill>
                  <a:srgbClr val="C00000"/>
                </a:solidFill>
              </a:rPr>
              <a:t>Mahua</a:t>
            </a:r>
            <a:r>
              <a:rPr lang="en-US" b="1" dirty="0">
                <a:solidFill>
                  <a:srgbClr val="C00000"/>
                </a:solidFill>
              </a:rPr>
              <a:t> </a:t>
            </a:r>
            <a:r>
              <a:rPr lang="en-US" b="1" dirty="0" err="1">
                <a:solidFill>
                  <a:srgbClr val="C00000"/>
                </a:solidFill>
              </a:rPr>
              <a:t>Masala</a:t>
            </a:r>
            <a:r>
              <a:rPr lang="en-US" b="1" dirty="0">
                <a:solidFill>
                  <a:srgbClr val="C00000"/>
                </a:solidFill>
              </a:rPr>
              <a:t>: </a:t>
            </a:r>
            <a:r>
              <a:rPr lang="en-US" dirty="0">
                <a:solidFill>
                  <a:srgbClr val="C00000"/>
                </a:solidFill>
              </a:rPr>
              <a:t>this fruit can be eaten when it is ripe and the unripe ones can be a part of your vegetable rack. It tastes as good as any other vegetable. It is very nutritious and helps fight many diseases. You can try the fruit as well!!</a:t>
            </a:r>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61442" name="Picture 2" descr="Mahua masala"/>
          <p:cNvPicPr>
            <a:picLocks noChangeAspect="1" noChangeArrowheads="1"/>
          </p:cNvPicPr>
          <p:nvPr/>
        </p:nvPicPr>
        <p:blipFill>
          <a:blip r:embed="rId3"/>
          <a:srcRect/>
          <a:stretch>
            <a:fillRect/>
          </a:stretch>
        </p:blipFill>
        <p:spPr bwMode="auto">
          <a:xfrm>
            <a:off x="3195144" y="2115616"/>
            <a:ext cx="5810142" cy="4357607"/>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2" name="Slide Number Placeholder 1">
            <a:extLst>
              <a:ext uri="{FF2B5EF4-FFF2-40B4-BE49-F238E27FC236}">
                <a16:creationId xmlns:a16="http://schemas.microsoft.com/office/drawing/2014/main" id="{2905DB26-6B4F-464B-9200-4B9882651CDF}"/>
              </a:ext>
            </a:extLst>
          </p:cNvPr>
          <p:cNvSpPr>
            <a:spLocks noGrp="1"/>
          </p:cNvSpPr>
          <p:nvPr>
            <p:ph type="sldNum" sz="quarter" idx="12"/>
          </p:nvPr>
        </p:nvSpPr>
        <p:spPr/>
        <p:txBody>
          <a:bodyPr/>
          <a:lstStyle/>
          <a:p>
            <a:fld id="{BE9DC6DB-62BD-4F4D-9034-6564E6CB87D3}" type="slidenum">
              <a:rPr lang="en-IN" smtClean="0"/>
              <a:pPr/>
              <a:t>74</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508825"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2364750" cy="646331"/>
          </a:xfrm>
          <a:prstGeom prst="rect">
            <a:avLst/>
          </a:prstGeom>
          <a:noFill/>
        </p:spPr>
        <p:txBody>
          <a:bodyPr wrap="none" rtlCol="0">
            <a:spAutoFit/>
          </a:bodyPr>
          <a:lstStyle/>
          <a:p>
            <a:r>
              <a:rPr lang="en-IN" b="1" dirty="0">
                <a:solidFill>
                  <a:srgbClr val="C00000"/>
                </a:solidFill>
                <a:latin typeface="Bookman Old Style" pitchFamily="18" charset="0"/>
              </a:rPr>
              <a:t>Arts of Jharkhand</a:t>
            </a:r>
          </a:p>
          <a:p>
            <a:endParaRPr lang="en-US" dirty="0">
              <a:solidFill>
                <a:srgbClr val="C00000"/>
              </a:solidFill>
            </a:endParaRPr>
          </a:p>
        </p:txBody>
      </p:sp>
      <p:sp>
        <p:nvSpPr>
          <p:cNvPr id="16" name="Rectangle 15"/>
          <p:cNvSpPr/>
          <p:nvPr/>
        </p:nvSpPr>
        <p:spPr>
          <a:xfrm>
            <a:off x="451945" y="1387366"/>
            <a:ext cx="11204027" cy="51080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700" b="1" dirty="0">
                <a:solidFill>
                  <a:srgbClr val="C00000"/>
                </a:solidFill>
              </a:rPr>
              <a:t>Masterpieces in clay </a:t>
            </a:r>
          </a:p>
          <a:p>
            <a:r>
              <a:rPr lang="en-US" sz="1700" dirty="0">
                <a:solidFill>
                  <a:srgbClr val="C00000"/>
                </a:solidFill>
              </a:rPr>
              <a:t>The soil of Jharkhand is particularly suited to the needs of the artist and the craftsmen. So one can see the clay figures of elephants, pots, jugs, masks of various variety, rural motifs and so on. The 'painted mask', tradition of Jharkhand is truly legendary. In early days, masks were made of leaves, but today highly stylized masks use a variety of materials like wood, pumpkin, gourd, cloth, even paper </a:t>
            </a:r>
            <a:r>
              <a:rPr lang="en-US" sz="1700" dirty="0" err="1">
                <a:solidFill>
                  <a:srgbClr val="C00000"/>
                </a:solidFill>
              </a:rPr>
              <a:t>mache</a:t>
            </a:r>
            <a:r>
              <a:rPr lang="en-US" sz="1700" dirty="0">
                <a:solidFill>
                  <a:srgbClr val="C00000"/>
                </a:solidFill>
              </a:rPr>
              <a:t>. Masks are intrinsic to the outstanding folk dance form known as </a:t>
            </a:r>
            <a:r>
              <a:rPr lang="en-US" sz="1700" dirty="0" err="1">
                <a:solidFill>
                  <a:srgbClr val="C00000"/>
                </a:solidFill>
              </a:rPr>
              <a:t>Chhau</a:t>
            </a:r>
            <a:r>
              <a:rPr lang="en-US" sz="1700" dirty="0">
                <a:solidFill>
                  <a:srgbClr val="C00000"/>
                </a:solidFill>
              </a:rPr>
              <a:t>, in Jharkhand. </a:t>
            </a:r>
          </a:p>
          <a:p>
            <a:r>
              <a:rPr lang="en-US" sz="1700" dirty="0">
                <a:solidFill>
                  <a:srgbClr val="C00000"/>
                </a:solidFill>
              </a:rPr>
              <a:t> </a:t>
            </a:r>
            <a:r>
              <a:rPr lang="en-US" sz="1700" b="1" dirty="0">
                <a:solidFill>
                  <a:srgbClr val="C00000"/>
                </a:solidFill>
              </a:rPr>
              <a:t>Creations in metal </a:t>
            </a:r>
          </a:p>
          <a:p>
            <a:r>
              <a:rPr lang="en-US" sz="1700" dirty="0" err="1">
                <a:solidFill>
                  <a:srgbClr val="C00000"/>
                </a:solidFill>
              </a:rPr>
              <a:t>Dokra</a:t>
            </a:r>
            <a:r>
              <a:rPr lang="en-US" sz="1700" dirty="0">
                <a:solidFill>
                  <a:srgbClr val="C00000"/>
                </a:solidFill>
              </a:rPr>
              <a:t> the ancient metal craft which interested the worldwide artistic community is </a:t>
            </a:r>
            <a:r>
              <a:rPr lang="en-US" sz="1700" dirty="0" err="1">
                <a:solidFill>
                  <a:srgbClr val="C00000"/>
                </a:solidFill>
              </a:rPr>
              <a:t>practised</a:t>
            </a:r>
            <a:r>
              <a:rPr lang="en-US" sz="1700" dirty="0">
                <a:solidFill>
                  <a:srgbClr val="C00000"/>
                </a:solidFill>
              </a:rPr>
              <a:t> by the </a:t>
            </a:r>
            <a:r>
              <a:rPr lang="en-US" sz="1700" dirty="0" err="1">
                <a:solidFill>
                  <a:srgbClr val="C00000"/>
                </a:solidFill>
              </a:rPr>
              <a:t>Malhar</a:t>
            </a:r>
            <a:r>
              <a:rPr lang="en-US" sz="1700" dirty="0">
                <a:solidFill>
                  <a:srgbClr val="C00000"/>
                </a:solidFill>
              </a:rPr>
              <a:t> and </a:t>
            </a:r>
            <a:r>
              <a:rPr lang="en-US" sz="1700" dirty="0" err="1">
                <a:solidFill>
                  <a:srgbClr val="C00000"/>
                </a:solidFill>
              </a:rPr>
              <a:t>Tentri</a:t>
            </a:r>
            <a:r>
              <a:rPr lang="en-US" sz="1700" dirty="0">
                <a:solidFill>
                  <a:srgbClr val="C00000"/>
                </a:solidFill>
              </a:rPr>
              <a:t> tribes of Jharkhand. Created from brass scrap the objects have a core of clay concealed in a metal casing. Hand crafted, intricately worked figurines, village tableaux, drummers, elephants, oil lamps etc are their creative masterpieces. .</a:t>
            </a:r>
          </a:p>
          <a:p>
            <a:r>
              <a:rPr lang="en-US" sz="1700" b="1" dirty="0">
                <a:solidFill>
                  <a:srgbClr val="C00000"/>
                </a:solidFill>
              </a:rPr>
              <a:t>Tribal </a:t>
            </a:r>
            <a:r>
              <a:rPr lang="en-US" sz="1700" b="1" dirty="0" err="1">
                <a:solidFill>
                  <a:srgbClr val="C00000"/>
                </a:solidFill>
              </a:rPr>
              <a:t>Jewellery</a:t>
            </a:r>
            <a:r>
              <a:rPr lang="en-US" sz="1700" b="1" dirty="0">
                <a:solidFill>
                  <a:srgbClr val="C00000"/>
                </a:solidFill>
              </a:rPr>
              <a:t> </a:t>
            </a:r>
            <a:r>
              <a:rPr lang="en-US" sz="1700" dirty="0">
                <a:solidFill>
                  <a:srgbClr val="C00000"/>
                </a:solidFill>
              </a:rPr>
              <a:t>crafted in gold, silver or white metal are seen. Wide bracelets called </a:t>
            </a:r>
            <a:r>
              <a:rPr lang="en-US" sz="1700" dirty="0" err="1">
                <a:solidFill>
                  <a:srgbClr val="C00000"/>
                </a:solidFill>
              </a:rPr>
              <a:t>choor</a:t>
            </a:r>
            <a:r>
              <a:rPr lang="en-US" sz="1700" dirty="0">
                <a:solidFill>
                  <a:srgbClr val="C00000"/>
                </a:solidFill>
              </a:rPr>
              <a:t> in a spectacular design range, large conical tops </a:t>
            </a:r>
            <a:r>
              <a:rPr lang="en-US" sz="1700" dirty="0" err="1">
                <a:solidFill>
                  <a:srgbClr val="C00000"/>
                </a:solidFill>
              </a:rPr>
              <a:t>bala</a:t>
            </a:r>
            <a:r>
              <a:rPr lang="en-US" sz="1700" dirty="0">
                <a:solidFill>
                  <a:srgbClr val="C00000"/>
                </a:solidFill>
              </a:rPr>
              <a:t> and </a:t>
            </a:r>
            <a:r>
              <a:rPr lang="en-US" sz="1700" dirty="0" err="1">
                <a:solidFill>
                  <a:srgbClr val="C00000"/>
                </a:solidFill>
              </a:rPr>
              <a:t>tarpat</a:t>
            </a:r>
            <a:r>
              <a:rPr lang="en-US" sz="1700" dirty="0">
                <a:solidFill>
                  <a:srgbClr val="C00000"/>
                </a:solidFill>
              </a:rPr>
              <a:t> </a:t>
            </a:r>
            <a:r>
              <a:rPr lang="en-US" sz="1700" dirty="0" err="1">
                <a:solidFill>
                  <a:srgbClr val="C00000"/>
                </a:solidFill>
              </a:rPr>
              <a:t>earings</a:t>
            </a:r>
            <a:r>
              <a:rPr lang="en-US" sz="1700" dirty="0">
                <a:solidFill>
                  <a:srgbClr val="C00000"/>
                </a:solidFill>
              </a:rPr>
              <a:t> with flat worked chains that go over the ears are some traditional items. </a:t>
            </a:r>
            <a:r>
              <a:rPr lang="en-US" sz="1700" dirty="0" err="1">
                <a:solidFill>
                  <a:srgbClr val="C00000"/>
                </a:solidFill>
              </a:rPr>
              <a:t>Hasli</a:t>
            </a:r>
            <a:r>
              <a:rPr lang="en-US" sz="1700" dirty="0">
                <a:solidFill>
                  <a:srgbClr val="C00000"/>
                </a:solidFill>
              </a:rPr>
              <a:t>, the thick plain choker dipped in gold features tribal graphics etched into its surface. </a:t>
            </a:r>
          </a:p>
          <a:p>
            <a:r>
              <a:rPr lang="en-US" sz="1700" b="1" dirty="0">
                <a:solidFill>
                  <a:srgbClr val="C00000"/>
                </a:solidFill>
              </a:rPr>
              <a:t>Wood </a:t>
            </a:r>
          </a:p>
          <a:p>
            <a:r>
              <a:rPr lang="en-US" sz="1700" dirty="0">
                <a:solidFill>
                  <a:srgbClr val="C00000"/>
                </a:solidFill>
              </a:rPr>
              <a:t>Bamboo is sculpted into door panels, boxes, spoons, hunting and fishing equipment, rice huskers and bowls smeared with pink and leaf green powder on ritual occasions. "</a:t>
            </a:r>
            <a:r>
              <a:rPr lang="en-US" sz="1700" dirty="0" err="1">
                <a:solidFill>
                  <a:srgbClr val="C00000"/>
                </a:solidFill>
              </a:rPr>
              <a:t>Pattal</a:t>
            </a:r>
            <a:r>
              <a:rPr lang="en-US" sz="1700" dirty="0">
                <a:solidFill>
                  <a:srgbClr val="C00000"/>
                </a:solidFill>
              </a:rPr>
              <a:t>" plates and bowls made from the Sal leaves are widely used during wedding and other festivities. "</a:t>
            </a:r>
            <a:r>
              <a:rPr lang="en-US" sz="1700" dirty="0" err="1">
                <a:solidFill>
                  <a:srgbClr val="C00000"/>
                </a:solidFill>
              </a:rPr>
              <a:t>Sabai</a:t>
            </a:r>
            <a:r>
              <a:rPr lang="en-US" sz="1700" dirty="0">
                <a:solidFill>
                  <a:srgbClr val="C00000"/>
                </a:solidFill>
              </a:rPr>
              <a:t> </a:t>
            </a:r>
            <a:r>
              <a:rPr lang="en-US" sz="1700" dirty="0" err="1">
                <a:solidFill>
                  <a:srgbClr val="C00000"/>
                </a:solidFill>
              </a:rPr>
              <a:t>ghaas</a:t>
            </a:r>
            <a:r>
              <a:rPr lang="en-US" sz="1700" dirty="0">
                <a:solidFill>
                  <a:srgbClr val="C00000"/>
                </a:solidFill>
              </a:rPr>
              <a:t>" or wild grass is woven into bowls, pen-stands, coasters and mats, or dyed and woven into intricate and </a:t>
            </a:r>
            <a:r>
              <a:rPr lang="en-US" sz="1700" dirty="0" err="1">
                <a:solidFill>
                  <a:srgbClr val="C00000"/>
                </a:solidFill>
              </a:rPr>
              <a:t>colourful</a:t>
            </a:r>
            <a:r>
              <a:rPr lang="en-US" sz="1700" dirty="0">
                <a:solidFill>
                  <a:srgbClr val="C00000"/>
                </a:solidFill>
              </a:rPr>
              <a:t> boxes, dolls, table mats and </a:t>
            </a:r>
            <a:r>
              <a:rPr lang="en-US" sz="1700" dirty="0" err="1">
                <a:solidFill>
                  <a:srgbClr val="C00000"/>
                </a:solidFill>
              </a:rPr>
              <a:t>christmas</a:t>
            </a:r>
            <a:r>
              <a:rPr lang="en-US" sz="1700" dirty="0">
                <a:solidFill>
                  <a:srgbClr val="C00000"/>
                </a:solidFill>
              </a:rPr>
              <a:t> tree decorations. </a:t>
            </a:r>
            <a:r>
              <a:rPr lang="en-US" sz="1700" dirty="0" err="1">
                <a:solidFill>
                  <a:srgbClr val="C00000"/>
                </a:solidFill>
              </a:rPr>
              <a:t>Chaibasa</a:t>
            </a:r>
            <a:r>
              <a:rPr lang="en-US" sz="1700" dirty="0">
                <a:solidFill>
                  <a:srgbClr val="C00000"/>
                </a:solidFill>
              </a:rPr>
              <a:t> region is famous for these. </a:t>
            </a:r>
          </a:p>
          <a:p>
            <a:endParaRPr lang="en-US" sz="1600" dirty="0">
              <a:solidFill>
                <a:srgbClr val="C00000"/>
              </a:solidFill>
            </a:endParaRPr>
          </a:p>
          <a:p>
            <a:endParaRPr lang="en-US" sz="1600" dirty="0">
              <a:solidFill>
                <a:srgbClr val="C00000"/>
              </a:solidFill>
            </a:endParaRPr>
          </a:p>
        </p:txBody>
      </p:sp>
      <p:sp>
        <p:nvSpPr>
          <p:cNvPr id="4" name="Slide Number Placeholder 3">
            <a:extLst>
              <a:ext uri="{FF2B5EF4-FFF2-40B4-BE49-F238E27FC236}">
                <a16:creationId xmlns:a16="http://schemas.microsoft.com/office/drawing/2014/main" id="{108B583A-CB01-4B2B-A609-50E3A1C9DCB8}"/>
              </a:ext>
            </a:extLst>
          </p:cNvPr>
          <p:cNvSpPr>
            <a:spLocks noGrp="1"/>
          </p:cNvSpPr>
          <p:nvPr>
            <p:ph type="sldNum" sz="quarter" idx="12"/>
          </p:nvPr>
        </p:nvSpPr>
        <p:spPr/>
        <p:txBody>
          <a:bodyPr/>
          <a:lstStyle/>
          <a:p>
            <a:fld id="{BE9DC6DB-62BD-4F4D-9034-6564E6CB87D3}" type="slidenum">
              <a:rPr lang="en-IN" smtClean="0"/>
              <a:pPr/>
              <a:t>75</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487805"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2364750" cy="646331"/>
          </a:xfrm>
          <a:prstGeom prst="rect">
            <a:avLst/>
          </a:prstGeom>
          <a:noFill/>
        </p:spPr>
        <p:txBody>
          <a:bodyPr wrap="none" rtlCol="0">
            <a:spAutoFit/>
          </a:bodyPr>
          <a:lstStyle/>
          <a:p>
            <a:r>
              <a:rPr lang="en-IN" b="1" dirty="0">
                <a:solidFill>
                  <a:srgbClr val="C00000"/>
                </a:solidFill>
                <a:latin typeface="Bookman Old Style" pitchFamily="18" charset="0"/>
              </a:rPr>
              <a:t>Arts of Jharkhand</a:t>
            </a:r>
          </a:p>
          <a:p>
            <a:endParaRPr lang="en-US" dirty="0">
              <a:solidFill>
                <a:srgbClr val="C00000"/>
              </a:solidFill>
            </a:endParaRPr>
          </a:p>
        </p:txBody>
      </p:sp>
      <p:sp>
        <p:nvSpPr>
          <p:cNvPr id="16" name="Rectangle 15"/>
          <p:cNvSpPr/>
          <p:nvPr/>
        </p:nvSpPr>
        <p:spPr>
          <a:xfrm>
            <a:off x="546535" y="1387366"/>
            <a:ext cx="11204027" cy="51080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700" b="1" dirty="0">
                <a:solidFill>
                  <a:srgbClr val="C00000"/>
                </a:solidFill>
              </a:rPr>
              <a:t>Paintings </a:t>
            </a:r>
          </a:p>
          <a:p>
            <a:r>
              <a:rPr lang="en-US" sz="1700" dirty="0" err="1">
                <a:solidFill>
                  <a:srgbClr val="C00000"/>
                </a:solidFill>
              </a:rPr>
              <a:t>Oraon</a:t>
            </a:r>
            <a:r>
              <a:rPr lang="en-US" sz="1700" dirty="0">
                <a:solidFill>
                  <a:srgbClr val="C00000"/>
                </a:solidFill>
              </a:rPr>
              <a:t> comb cut paintings can be traced to the ancient times. Images of cattle, birds, fishes, geometric figures, arches are the common designs. </a:t>
            </a:r>
            <a:r>
              <a:rPr lang="en-US" sz="1700" dirty="0" err="1">
                <a:solidFill>
                  <a:srgbClr val="C00000"/>
                </a:solidFill>
              </a:rPr>
              <a:t>Ganju</a:t>
            </a:r>
            <a:r>
              <a:rPr lang="en-US" sz="1700" dirty="0">
                <a:solidFill>
                  <a:srgbClr val="C00000"/>
                </a:solidFill>
              </a:rPr>
              <a:t> art forms characterize animals wild and domesticated and plants. Endangered animals are often depicted in picture-story tradition. </a:t>
            </a:r>
            <a:r>
              <a:rPr lang="en-US" sz="1700" b="1" dirty="0" err="1">
                <a:solidFill>
                  <a:srgbClr val="C00000"/>
                </a:solidFill>
              </a:rPr>
              <a:t>Prajapati</a:t>
            </a:r>
            <a:r>
              <a:rPr lang="en-US" sz="1700" b="1" dirty="0">
                <a:solidFill>
                  <a:srgbClr val="C00000"/>
                </a:solidFill>
              </a:rPr>
              <a:t>, </a:t>
            </a:r>
            <a:r>
              <a:rPr lang="en-US" sz="1700" b="1" dirty="0" err="1">
                <a:solidFill>
                  <a:srgbClr val="C00000"/>
                </a:solidFill>
              </a:rPr>
              <a:t>Rana</a:t>
            </a:r>
            <a:r>
              <a:rPr lang="en-US" sz="1700" b="1" dirty="0">
                <a:solidFill>
                  <a:srgbClr val="C00000"/>
                </a:solidFill>
              </a:rPr>
              <a:t> &amp; </a:t>
            </a:r>
            <a:r>
              <a:rPr lang="en-US" sz="1700" b="1" dirty="0" err="1">
                <a:solidFill>
                  <a:srgbClr val="C00000"/>
                </a:solidFill>
              </a:rPr>
              <a:t>Teli</a:t>
            </a:r>
            <a:r>
              <a:rPr lang="en-US" sz="1700" b="1" dirty="0">
                <a:solidFill>
                  <a:srgbClr val="C00000"/>
                </a:solidFill>
              </a:rPr>
              <a:t> </a:t>
            </a:r>
          </a:p>
          <a:p>
            <a:r>
              <a:rPr lang="en-US" sz="1700" dirty="0">
                <a:solidFill>
                  <a:srgbClr val="C00000"/>
                </a:solidFill>
              </a:rPr>
              <a:t>The three sub castes decorate their homes with plant </a:t>
            </a:r>
            <a:r>
              <a:rPr lang="en-US" sz="1700" dirty="0" err="1">
                <a:solidFill>
                  <a:srgbClr val="C00000"/>
                </a:solidFill>
              </a:rPr>
              <a:t>amd</a:t>
            </a:r>
            <a:r>
              <a:rPr lang="en-US" sz="1700" dirty="0">
                <a:solidFill>
                  <a:srgbClr val="C00000"/>
                </a:solidFill>
              </a:rPr>
              <a:t> animal fertility forms using both finer painting and comb cutting techniques. </a:t>
            </a:r>
          </a:p>
          <a:p>
            <a:r>
              <a:rPr lang="en-US" sz="1700" b="1" dirty="0" err="1">
                <a:solidFill>
                  <a:srgbClr val="C00000"/>
                </a:solidFill>
              </a:rPr>
              <a:t>Kurmi</a:t>
            </a:r>
            <a:r>
              <a:rPr lang="en-US" sz="1700" b="1" dirty="0">
                <a:solidFill>
                  <a:srgbClr val="C00000"/>
                </a:solidFill>
              </a:rPr>
              <a:t> </a:t>
            </a:r>
          </a:p>
          <a:p>
            <a:r>
              <a:rPr lang="en-US" sz="1700" dirty="0">
                <a:solidFill>
                  <a:srgbClr val="C00000"/>
                </a:solidFill>
              </a:rPr>
              <a:t>is a unique style of </a:t>
            </a:r>
            <a:r>
              <a:rPr lang="en-US" sz="1700" dirty="0" err="1">
                <a:solidFill>
                  <a:srgbClr val="C00000"/>
                </a:solidFill>
              </a:rPr>
              <a:t>sahrai</a:t>
            </a:r>
            <a:r>
              <a:rPr lang="en-US" sz="1700" dirty="0">
                <a:solidFill>
                  <a:srgbClr val="C00000"/>
                </a:solidFill>
              </a:rPr>
              <a:t>, where drawing outlines are scratched onto the surface of a wall with nails and a wooden compass is used to etch the segmented lotus. </a:t>
            </a:r>
            <a:r>
              <a:rPr lang="en-US" sz="1700" dirty="0" err="1">
                <a:solidFill>
                  <a:srgbClr val="C00000"/>
                </a:solidFill>
              </a:rPr>
              <a:t>pashupati</a:t>
            </a:r>
            <a:r>
              <a:rPr lang="en-US" sz="1700" dirty="0">
                <a:solidFill>
                  <a:srgbClr val="C00000"/>
                </a:solidFill>
              </a:rPr>
              <a:t> or Lord Shiva is depicted as a horned deity on the back of a bull. </a:t>
            </a:r>
          </a:p>
          <a:p>
            <a:r>
              <a:rPr lang="en-US" sz="1700" b="1" dirty="0" err="1">
                <a:solidFill>
                  <a:srgbClr val="C00000"/>
                </a:solidFill>
              </a:rPr>
              <a:t>Munda</a:t>
            </a:r>
            <a:r>
              <a:rPr lang="en-US" sz="1700" b="1" dirty="0">
                <a:solidFill>
                  <a:srgbClr val="C00000"/>
                </a:solidFill>
              </a:rPr>
              <a:t> </a:t>
            </a:r>
          </a:p>
          <a:p>
            <a:r>
              <a:rPr lang="en-US" sz="1700" dirty="0">
                <a:solidFill>
                  <a:srgbClr val="C00000"/>
                </a:solidFill>
              </a:rPr>
              <a:t>use their fingers to paint in the soft, wet earth of their homes and use unique motifs like rainbow snake and plant form of deities. </a:t>
            </a:r>
          </a:p>
          <a:p>
            <a:r>
              <a:rPr lang="en-US" sz="1700" b="1" dirty="0" err="1">
                <a:solidFill>
                  <a:srgbClr val="C00000"/>
                </a:solidFill>
              </a:rPr>
              <a:t>Ghatwals</a:t>
            </a:r>
            <a:r>
              <a:rPr lang="en-US" sz="1700" b="1" dirty="0">
                <a:solidFill>
                  <a:srgbClr val="C00000"/>
                </a:solidFill>
              </a:rPr>
              <a:t> </a:t>
            </a:r>
          </a:p>
          <a:p>
            <a:r>
              <a:rPr lang="en-US" sz="1700" dirty="0">
                <a:solidFill>
                  <a:srgbClr val="C00000"/>
                </a:solidFill>
              </a:rPr>
              <a:t>use glyptic paintings of animals on their forest dwelling. </a:t>
            </a:r>
          </a:p>
          <a:p>
            <a:r>
              <a:rPr lang="en-US" sz="1600" b="1" dirty="0" err="1">
                <a:solidFill>
                  <a:srgbClr val="C00000"/>
                </a:solidFill>
              </a:rPr>
              <a:t>Birhor</a:t>
            </a:r>
            <a:r>
              <a:rPr lang="en-US" sz="1600" b="1" dirty="0">
                <a:solidFill>
                  <a:srgbClr val="C00000"/>
                </a:solidFill>
              </a:rPr>
              <a:t> &amp; </a:t>
            </a:r>
            <a:r>
              <a:rPr lang="en-US" sz="1600" b="1" dirty="0" err="1">
                <a:solidFill>
                  <a:srgbClr val="C00000"/>
                </a:solidFill>
              </a:rPr>
              <a:t>Bhuiya</a:t>
            </a:r>
            <a:r>
              <a:rPr lang="en-US" sz="1600" b="1" dirty="0">
                <a:solidFill>
                  <a:srgbClr val="C00000"/>
                </a:solidFill>
              </a:rPr>
              <a:t> </a:t>
            </a:r>
          </a:p>
          <a:p>
            <a:r>
              <a:rPr lang="en-US" sz="1600" dirty="0">
                <a:solidFill>
                  <a:srgbClr val="C00000"/>
                </a:solidFill>
              </a:rPr>
              <a:t>use simple, strong and authentic graphic forms like '</a:t>
            </a:r>
            <a:r>
              <a:rPr lang="en-US" sz="1600" dirty="0" err="1">
                <a:solidFill>
                  <a:srgbClr val="C00000"/>
                </a:solidFill>
              </a:rPr>
              <a:t>mandalas</a:t>
            </a:r>
            <a:r>
              <a:rPr lang="en-US" sz="1600" dirty="0">
                <a:solidFill>
                  <a:srgbClr val="C00000"/>
                </a:solidFill>
              </a:rPr>
              <a:t>' painting with their fingers. Crescents, stars, yoni, rectangles with corner petals, concentric circles etc are very common. </a:t>
            </a:r>
          </a:p>
          <a:p>
            <a:r>
              <a:rPr lang="en-US" sz="1600" b="1" dirty="0" err="1">
                <a:solidFill>
                  <a:srgbClr val="C00000"/>
                </a:solidFill>
              </a:rPr>
              <a:t>Manjhi</a:t>
            </a:r>
            <a:r>
              <a:rPr lang="en-US" sz="1600" b="1" dirty="0">
                <a:solidFill>
                  <a:srgbClr val="C00000"/>
                </a:solidFill>
              </a:rPr>
              <a:t> </a:t>
            </a:r>
            <a:r>
              <a:rPr lang="en-US" sz="1600" b="1" dirty="0" err="1">
                <a:solidFill>
                  <a:srgbClr val="C00000"/>
                </a:solidFill>
              </a:rPr>
              <a:t>Santhal</a:t>
            </a:r>
            <a:r>
              <a:rPr lang="en-US" sz="1600" b="1" dirty="0">
                <a:solidFill>
                  <a:srgbClr val="C00000"/>
                </a:solidFill>
              </a:rPr>
              <a:t> </a:t>
            </a:r>
          </a:p>
          <a:p>
            <a:r>
              <a:rPr lang="en-US" sz="1600" dirty="0">
                <a:solidFill>
                  <a:srgbClr val="C00000"/>
                </a:solidFill>
              </a:rPr>
              <a:t>the striking warring figures painted in black on simple clay plaster walls are startling remainders that their origins had probable links with the Indus Valley Civilization. </a:t>
            </a:r>
          </a:p>
          <a:p>
            <a:endParaRPr lang="en-US" sz="1700" dirty="0">
              <a:solidFill>
                <a:srgbClr val="C00000"/>
              </a:solidFill>
            </a:endParaRPr>
          </a:p>
          <a:p>
            <a:endParaRPr lang="en-US" sz="2200" dirty="0">
              <a:solidFill>
                <a:srgbClr val="C00000"/>
              </a:solidFill>
            </a:endParaRPr>
          </a:p>
        </p:txBody>
      </p:sp>
      <p:sp>
        <p:nvSpPr>
          <p:cNvPr id="2" name="Slide Number Placeholder 1">
            <a:extLst>
              <a:ext uri="{FF2B5EF4-FFF2-40B4-BE49-F238E27FC236}">
                <a16:creationId xmlns:a16="http://schemas.microsoft.com/office/drawing/2014/main" id="{C97F56BC-4EE2-4F3C-B818-F7FDD75D4658}"/>
              </a:ext>
            </a:extLst>
          </p:cNvPr>
          <p:cNvSpPr>
            <a:spLocks noGrp="1"/>
          </p:cNvSpPr>
          <p:nvPr>
            <p:ph type="sldNum" sz="quarter" idx="12"/>
          </p:nvPr>
        </p:nvSpPr>
        <p:spPr/>
        <p:txBody>
          <a:bodyPr/>
          <a:lstStyle/>
          <a:p>
            <a:fld id="{BE9DC6DB-62BD-4F4D-9034-6564E6CB87D3}" type="slidenum">
              <a:rPr lang="en-IN" smtClean="0"/>
              <a:pPr/>
              <a:t>76</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761073"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2364750" cy="646331"/>
          </a:xfrm>
          <a:prstGeom prst="rect">
            <a:avLst/>
          </a:prstGeom>
          <a:noFill/>
        </p:spPr>
        <p:txBody>
          <a:bodyPr wrap="none" rtlCol="0">
            <a:spAutoFit/>
          </a:bodyPr>
          <a:lstStyle/>
          <a:p>
            <a:r>
              <a:rPr lang="en-IN" b="1" dirty="0">
                <a:solidFill>
                  <a:srgbClr val="C00000"/>
                </a:solidFill>
                <a:latin typeface="Bookman Old Style" pitchFamily="18" charset="0"/>
              </a:rPr>
              <a:t>Arts of Jharkhand</a:t>
            </a:r>
          </a:p>
          <a:p>
            <a:endParaRPr lang="en-US" dirty="0">
              <a:solidFill>
                <a:srgbClr val="C00000"/>
              </a:solidFill>
            </a:endParaRPr>
          </a:p>
        </p:txBody>
      </p:sp>
      <p:sp>
        <p:nvSpPr>
          <p:cNvPr id="16" name="Rectangle 15"/>
          <p:cNvSpPr/>
          <p:nvPr/>
        </p:nvSpPr>
        <p:spPr>
          <a:xfrm>
            <a:off x="525515" y="1240226"/>
            <a:ext cx="11204027" cy="510802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US" sz="1700" dirty="0">
                <a:solidFill>
                  <a:srgbClr val="C00000"/>
                </a:solidFill>
              </a:rPr>
              <a:t>Most of the art forms are named after the tribes with which they are associated. Each tribe has its own unique form of expression and art. Some of the art forms are as follows.</a:t>
            </a:r>
          </a:p>
          <a:p>
            <a:pPr algn="just"/>
            <a:r>
              <a:rPr lang="en-US" sz="1700" b="1" dirty="0">
                <a:solidFill>
                  <a:srgbClr val="C00000"/>
                </a:solidFill>
              </a:rPr>
              <a:t>Folk Paintings or </a:t>
            </a:r>
            <a:r>
              <a:rPr lang="en-US" sz="1700" b="1" dirty="0" err="1">
                <a:solidFill>
                  <a:srgbClr val="C00000"/>
                </a:solidFill>
              </a:rPr>
              <a:t>Paitkar</a:t>
            </a:r>
            <a:r>
              <a:rPr lang="en-US" sz="1700" b="1" dirty="0">
                <a:solidFill>
                  <a:srgbClr val="C00000"/>
                </a:solidFill>
              </a:rPr>
              <a:t> </a:t>
            </a:r>
          </a:p>
          <a:p>
            <a:pPr algn="just"/>
            <a:r>
              <a:rPr lang="en-US" sz="1700" dirty="0">
                <a:solidFill>
                  <a:srgbClr val="C00000"/>
                </a:solidFill>
              </a:rPr>
              <a:t>These are one of the oldest tribal paintings in India and due to their appearance, they are also called scroll paintings. Artisans from the </a:t>
            </a:r>
            <a:r>
              <a:rPr lang="en-US" sz="1700" dirty="0" err="1">
                <a:solidFill>
                  <a:srgbClr val="C00000"/>
                </a:solidFill>
              </a:rPr>
              <a:t>Paitkar</a:t>
            </a:r>
            <a:r>
              <a:rPr lang="en-US" sz="1700" dirty="0">
                <a:solidFill>
                  <a:srgbClr val="C00000"/>
                </a:solidFill>
              </a:rPr>
              <a:t> community use natural </a:t>
            </a:r>
            <a:r>
              <a:rPr lang="en-US" sz="1700" dirty="0" err="1">
                <a:solidFill>
                  <a:srgbClr val="C00000"/>
                </a:solidFill>
              </a:rPr>
              <a:t>colour</a:t>
            </a:r>
            <a:r>
              <a:rPr lang="en-US" sz="1700" dirty="0">
                <a:solidFill>
                  <a:srgbClr val="C00000"/>
                </a:solidFill>
              </a:rPr>
              <a:t> and vermillion to paint on soiled or used papers. The hair of a goat or the help of a needle is taken to apply the </a:t>
            </a:r>
            <a:r>
              <a:rPr lang="en-US" sz="1700" dirty="0" err="1">
                <a:solidFill>
                  <a:srgbClr val="C00000"/>
                </a:solidFill>
              </a:rPr>
              <a:t>colour</a:t>
            </a:r>
            <a:r>
              <a:rPr lang="en-US" sz="1700" dirty="0">
                <a:solidFill>
                  <a:srgbClr val="C00000"/>
                </a:solidFill>
              </a:rPr>
              <a:t>.</a:t>
            </a:r>
          </a:p>
          <a:p>
            <a:pPr algn="just"/>
            <a:r>
              <a:rPr lang="en-US" sz="1600" b="1" dirty="0" err="1">
                <a:solidFill>
                  <a:srgbClr val="C00000"/>
                </a:solidFill>
              </a:rPr>
              <a:t>Jadopatia</a:t>
            </a:r>
            <a:r>
              <a:rPr lang="en-US" sz="1600" b="1" dirty="0">
                <a:solidFill>
                  <a:srgbClr val="C00000"/>
                </a:solidFill>
              </a:rPr>
              <a:t> Paintings </a:t>
            </a:r>
          </a:p>
          <a:p>
            <a:pPr algn="just"/>
            <a:r>
              <a:rPr lang="en-US" sz="1600" dirty="0">
                <a:solidFill>
                  <a:srgbClr val="C00000"/>
                </a:solidFill>
              </a:rPr>
              <a:t>These are generally </a:t>
            </a:r>
            <a:r>
              <a:rPr lang="en-US" sz="1600" dirty="0" err="1">
                <a:solidFill>
                  <a:srgbClr val="C00000"/>
                </a:solidFill>
              </a:rPr>
              <a:t>practised</a:t>
            </a:r>
            <a:r>
              <a:rPr lang="en-US" sz="1600" dirty="0">
                <a:solidFill>
                  <a:srgbClr val="C00000"/>
                </a:solidFill>
              </a:rPr>
              <a:t> by the </a:t>
            </a:r>
            <a:r>
              <a:rPr lang="en-US" sz="1600" dirty="0" err="1">
                <a:solidFill>
                  <a:srgbClr val="C00000"/>
                </a:solidFill>
              </a:rPr>
              <a:t>Santhals</a:t>
            </a:r>
            <a:r>
              <a:rPr lang="en-US" sz="1600" dirty="0">
                <a:solidFill>
                  <a:srgbClr val="C00000"/>
                </a:solidFill>
              </a:rPr>
              <a:t> in which the artisans make scrolls called </a:t>
            </a:r>
            <a:r>
              <a:rPr lang="en-US" sz="1600" dirty="0" err="1">
                <a:solidFill>
                  <a:srgbClr val="C00000"/>
                </a:solidFill>
              </a:rPr>
              <a:t>Jado</a:t>
            </a:r>
            <a:r>
              <a:rPr lang="en-US" sz="1600" dirty="0">
                <a:solidFill>
                  <a:srgbClr val="C00000"/>
                </a:solidFill>
              </a:rPr>
              <a:t> or </a:t>
            </a:r>
            <a:r>
              <a:rPr lang="en-US" sz="1600" dirty="0" err="1">
                <a:solidFill>
                  <a:srgbClr val="C00000"/>
                </a:solidFill>
              </a:rPr>
              <a:t>Jadopatia</a:t>
            </a:r>
            <a:r>
              <a:rPr lang="en-US" sz="1600" dirty="0">
                <a:solidFill>
                  <a:srgbClr val="C00000"/>
                </a:solidFill>
              </a:rPr>
              <a:t> and are drawn with natural inks and </a:t>
            </a:r>
            <a:r>
              <a:rPr lang="en-US" sz="1600" dirty="0" err="1">
                <a:solidFill>
                  <a:srgbClr val="C00000"/>
                </a:solidFill>
              </a:rPr>
              <a:t>colours</a:t>
            </a:r>
            <a:r>
              <a:rPr lang="en-US" sz="1600" dirty="0">
                <a:solidFill>
                  <a:srgbClr val="C00000"/>
                </a:solidFill>
              </a:rPr>
              <a:t>. They are used as visual aids in storytelling and are said to have magical and healing powers. They depict scenes of afterlife and the </a:t>
            </a:r>
            <a:r>
              <a:rPr lang="en-US" sz="1600" dirty="0" err="1">
                <a:solidFill>
                  <a:srgbClr val="C00000"/>
                </a:solidFill>
              </a:rPr>
              <a:t>Santhal</a:t>
            </a:r>
            <a:r>
              <a:rPr lang="en-US" sz="1600" dirty="0">
                <a:solidFill>
                  <a:srgbClr val="C00000"/>
                </a:solidFill>
              </a:rPr>
              <a:t> belief of tiger God etc.</a:t>
            </a:r>
          </a:p>
          <a:p>
            <a:pPr algn="just"/>
            <a:r>
              <a:rPr lang="en-US" sz="1600" b="1" dirty="0" err="1">
                <a:solidFill>
                  <a:srgbClr val="C00000"/>
                </a:solidFill>
              </a:rPr>
              <a:t>Sohrai</a:t>
            </a:r>
            <a:r>
              <a:rPr lang="en-US" sz="1600" b="1" dirty="0">
                <a:solidFill>
                  <a:srgbClr val="C00000"/>
                </a:solidFill>
              </a:rPr>
              <a:t> Art</a:t>
            </a:r>
          </a:p>
          <a:p>
            <a:pPr algn="just"/>
            <a:r>
              <a:rPr lang="en-US" sz="1600" dirty="0">
                <a:solidFill>
                  <a:srgbClr val="C00000"/>
                </a:solidFill>
              </a:rPr>
              <a:t>This is generally practiced by the women of farming communities and is a rural art form called </a:t>
            </a:r>
            <a:r>
              <a:rPr lang="en-US" sz="1600" dirty="0" err="1">
                <a:solidFill>
                  <a:srgbClr val="C00000"/>
                </a:solidFill>
              </a:rPr>
              <a:t>Sohrai</a:t>
            </a:r>
            <a:r>
              <a:rPr lang="en-US" sz="1600" dirty="0">
                <a:solidFill>
                  <a:srgbClr val="C00000"/>
                </a:solidFill>
              </a:rPr>
              <a:t>. They are mural paintings depicting the harvest festival in autumn and are considered to bring good luck. They are painted with red, black, white and yellow earth.</a:t>
            </a:r>
          </a:p>
          <a:p>
            <a:pPr algn="just"/>
            <a:r>
              <a:rPr lang="en-US" sz="1600" b="1" dirty="0" err="1">
                <a:solidFill>
                  <a:srgbClr val="C00000"/>
                </a:solidFill>
              </a:rPr>
              <a:t>Kohver</a:t>
            </a:r>
            <a:r>
              <a:rPr lang="en-US" sz="1600" b="1" dirty="0">
                <a:solidFill>
                  <a:srgbClr val="C00000"/>
                </a:solidFill>
              </a:rPr>
              <a:t> Art </a:t>
            </a:r>
          </a:p>
          <a:p>
            <a:pPr algn="just"/>
            <a:r>
              <a:rPr lang="en-US" sz="1600" dirty="0">
                <a:solidFill>
                  <a:srgbClr val="C00000"/>
                </a:solidFill>
              </a:rPr>
              <a:t>This is also </a:t>
            </a:r>
            <a:r>
              <a:rPr lang="en-US" sz="1600" dirty="0" err="1">
                <a:solidFill>
                  <a:srgbClr val="C00000"/>
                </a:solidFill>
              </a:rPr>
              <a:t>practised</a:t>
            </a:r>
            <a:r>
              <a:rPr lang="en-US" sz="1600" dirty="0">
                <a:solidFill>
                  <a:srgbClr val="C00000"/>
                </a:solidFill>
              </a:rPr>
              <a:t> by the women of the farming community depicting the marriage season. They are generally carried out in the walls of the bridal chamber and the walls of the wedding house. Designs are cut with fingers exposing black patterns on white. These paintings are considered to bring good luck. </a:t>
            </a:r>
          </a:p>
          <a:p>
            <a:pPr algn="just"/>
            <a:r>
              <a:rPr lang="en-US" sz="1600" b="1" dirty="0" err="1">
                <a:solidFill>
                  <a:srgbClr val="C00000"/>
                </a:solidFill>
              </a:rPr>
              <a:t>Ganju</a:t>
            </a:r>
            <a:r>
              <a:rPr lang="en-US" sz="1600" b="1" dirty="0">
                <a:solidFill>
                  <a:srgbClr val="C00000"/>
                </a:solidFill>
              </a:rPr>
              <a:t> Art </a:t>
            </a:r>
          </a:p>
          <a:p>
            <a:pPr algn="just"/>
            <a:r>
              <a:rPr lang="en-US" sz="1600" dirty="0">
                <a:solidFill>
                  <a:srgbClr val="C00000"/>
                </a:solidFill>
              </a:rPr>
              <a:t>This art is drawn in large murals with images of plants, birds and animals and sometimes endangered animals are depicted in the pictures in story tradition form. </a:t>
            </a:r>
          </a:p>
          <a:p>
            <a:pPr algn="just"/>
            <a:endParaRPr lang="en-US" sz="1600" dirty="0">
              <a:solidFill>
                <a:srgbClr val="C00000"/>
              </a:solidFill>
            </a:endParaRPr>
          </a:p>
          <a:p>
            <a:pPr algn="just"/>
            <a:endParaRPr lang="en-US" sz="1700" dirty="0">
              <a:solidFill>
                <a:srgbClr val="C00000"/>
              </a:solidFill>
            </a:endParaRPr>
          </a:p>
        </p:txBody>
      </p:sp>
      <p:sp>
        <p:nvSpPr>
          <p:cNvPr id="2" name="Slide Number Placeholder 1">
            <a:extLst>
              <a:ext uri="{FF2B5EF4-FFF2-40B4-BE49-F238E27FC236}">
                <a16:creationId xmlns:a16="http://schemas.microsoft.com/office/drawing/2014/main" id="{36DFB118-CF40-46B7-92AB-1CFF82BBA4D6}"/>
              </a:ext>
            </a:extLst>
          </p:cNvPr>
          <p:cNvSpPr>
            <a:spLocks noGrp="1"/>
          </p:cNvSpPr>
          <p:nvPr>
            <p:ph type="sldNum" sz="quarter" idx="12"/>
          </p:nvPr>
        </p:nvSpPr>
        <p:spPr/>
        <p:txBody>
          <a:bodyPr/>
          <a:lstStyle/>
          <a:p>
            <a:fld id="{BE9DC6DB-62BD-4F4D-9034-6564E6CB87D3}" type="slidenum">
              <a:rPr lang="en-IN" smtClean="0"/>
              <a:pPr/>
              <a:t>77</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7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540359"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2364750" cy="646331"/>
          </a:xfrm>
          <a:prstGeom prst="rect">
            <a:avLst/>
          </a:prstGeom>
          <a:noFill/>
        </p:spPr>
        <p:txBody>
          <a:bodyPr wrap="none" rtlCol="0">
            <a:spAutoFit/>
          </a:bodyPr>
          <a:lstStyle/>
          <a:p>
            <a:r>
              <a:rPr lang="en-IN" b="1" dirty="0">
                <a:solidFill>
                  <a:srgbClr val="C00000"/>
                </a:solidFill>
                <a:latin typeface="Bookman Old Style" pitchFamily="18" charset="0"/>
              </a:rPr>
              <a:t>Arts of Jharkhand</a:t>
            </a:r>
          </a:p>
          <a:p>
            <a:endParaRPr lang="en-US" dirty="0">
              <a:solidFill>
                <a:srgbClr val="C00000"/>
              </a:solidFill>
            </a:endParaRPr>
          </a:p>
        </p:txBody>
      </p:sp>
      <p:pic>
        <p:nvPicPr>
          <p:cNvPr id="1026" name="Picture 2" descr="G:\255\Cane Bamboo Grass Fibre crafts bihar jharkhand india.jpg"/>
          <p:cNvPicPr>
            <a:picLocks noChangeAspect="1" noChangeArrowheads="1"/>
          </p:cNvPicPr>
          <p:nvPr/>
        </p:nvPicPr>
        <p:blipFill>
          <a:blip r:embed="rId3"/>
          <a:srcRect/>
          <a:stretch>
            <a:fillRect/>
          </a:stretch>
        </p:blipFill>
        <p:spPr bwMode="auto">
          <a:xfrm>
            <a:off x="6835993" y="1628938"/>
            <a:ext cx="4806388" cy="4277875"/>
          </a:xfrm>
          <a:prstGeom prst="rect">
            <a:avLst/>
          </a:prstGeom>
          <a:noFill/>
        </p:spPr>
      </p:pic>
      <p:pic>
        <p:nvPicPr>
          <p:cNvPr id="1028" name="Picture 4" descr="G:\255\BASTAR-METAL-CRAFTS.jpeg"/>
          <p:cNvPicPr>
            <a:picLocks noChangeAspect="1" noChangeArrowheads="1"/>
          </p:cNvPicPr>
          <p:nvPr/>
        </p:nvPicPr>
        <p:blipFill>
          <a:blip r:embed="rId4"/>
          <a:srcRect/>
          <a:stretch>
            <a:fillRect/>
          </a:stretch>
        </p:blipFill>
        <p:spPr bwMode="auto">
          <a:xfrm>
            <a:off x="683171" y="1644865"/>
            <a:ext cx="5654570" cy="4240928"/>
          </a:xfrm>
          <a:prstGeom prst="rect">
            <a:avLst/>
          </a:prstGeom>
          <a:noFill/>
        </p:spPr>
      </p:pic>
      <p:sp>
        <p:nvSpPr>
          <p:cNvPr id="2" name="Slide Number Placeholder 1">
            <a:extLst>
              <a:ext uri="{FF2B5EF4-FFF2-40B4-BE49-F238E27FC236}">
                <a16:creationId xmlns:a16="http://schemas.microsoft.com/office/drawing/2014/main" id="{84E4FBB3-ACDF-49FF-8882-A2F5064442FC}"/>
              </a:ext>
            </a:extLst>
          </p:cNvPr>
          <p:cNvSpPr>
            <a:spLocks noGrp="1"/>
          </p:cNvSpPr>
          <p:nvPr>
            <p:ph type="sldNum" sz="quarter" idx="12"/>
          </p:nvPr>
        </p:nvSpPr>
        <p:spPr/>
        <p:txBody>
          <a:bodyPr/>
          <a:lstStyle/>
          <a:p>
            <a:fld id="{BE9DC6DB-62BD-4F4D-9034-6564E6CB87D3}" type="slidenum">
              <a:rPr lang="en-IN" smtClean="0"/>
              <a:pPr/>
              <a:t>78</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508825"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2364750" cy="646331"/>
          </a:xfrm>
          <a:prstGeom prst="rect">
            <a:avLst/>
          </a:prstGeom>
          <a:noFill/>
        </p:spPr>
        <p:txBody>
          <a:bodyPr wrap="none" rtlCol="0">
            <a:spAutoFit/>
          </a:bodyPr>
          <a:lstStyle/>
          <a:p>
            <a:r>
              <a:rPr lang="en-IN" b="1" dirty="0">
                <a:solidFill>
                  <a:srgbClr val="C00000"/>
                </a:solidFill>
                <a:latin typeface="Bookman Old Style" pitchFamily="18" charset="0"/>
              </a:rPr>
              <a:t>Arts of Jharkhand</a:t>
            </a:r>
          </a:p>
          <a:p>
            <a:endParaRPr lang="en-US" dirty="0">
              <a:solidFill>
                <a:srgbClr val="C00000"/>
              </a:solidFill>
            </a:endParaRPr>
          </a:p>
        </p:txBody>
      </p:sp>
      <p:pic>
        <p:nvPicPr>
          <p:cNvPr id="2" name="Picture 2" descr="G:\255\craftmanship-making-drums-traditional-way-made-mud-its-traditional-art-craftsman-jharkhand-india-48416271.jpg"/>
          <p:cNvPicPr>
            <a:picLocks noChangeAspect="1" noChangeArrowheads="1"/>
          </p:cNvPicPr>
          <p:nvPr/>
        </p:nvPicPr>
        <p:blipFill>
          <a:blip r:embed="rId3"/>
          <a:srcRect b="9252"/>
          <a:stretch>
            <a:fillRect/>
          </a:stretch>
        </p:blipFill>
        <p:spPr bwMode="auto">
          <a:xfrm>
            <a:off x="6311478" y="1828800"/>
            <a:ext cx="5460108" cy="3783725"/>
          </a:xfrm>
          <a:prstGeom prst="rect">
            <a:avLst/>
          </a:prstGeom>
          <a:noFill/>
        </p:spPr>
      </p:pic>
      <p:pic>
        <p:nvPicPr>
          <p:cNvPr id="2051" name="Picture 3" descr="G:\255\bamboo-crafts-meghalaya.jpg"/>
          <p:cNvPicPr>
            <a:picLocks noChangeAspect="1" noChangeArrowheads="1"/>
          </p:cNvPicPr>
          <p:nvPr/>
        </p:nvPicPr>
        <p:blipFill>
          <a:blip r:embed="rId4"/>
          <a:srcRect/>
          <a:stretch>
            <a:fillRect/>
          </a:stretch>
        </p:blipFill>
        <p:spPr bwMode="auto">
          <a:xfrm>
            <a:off x="163321" y="1760104"/>
            <a:ext cx="5816286" cy="3925993"/>
          </a:xfrm>
          <a:prstGeom prst="rect">
            <a:avLst/>
          </a:prstGeom>
          <a:noFill/>
        </p:spPr>
      </p:pic>
      <p:sp>
        <p:nvSpPr>
          <p:cNvPr id="3" name="Slide Number Placeholder 2">
            <a:extLst>
              <a:ext uri="{FF2B5EF4-FFF2-40B4-BE49-F238E27FC236}">
                <a16:creationId xmlns:a16="http://schemas.microsoft.com/office/drawing/2014/main" id="{8C7E071E-6572-480D-8B3F-B33DE2C2D4FB}"/>
              </a:ext>
            </a:extLst>
          </p:cNvPr>
          <p:cNvSpPr>
            <a:spLocks noGrp="1"/>
          </p:cNvSpPr>
          <p:nvPr>
            <p:ph type="sldNum" sz="quarter" idx="12"/>
          </p:nvPr>
        </p:nvSpPr>
        <p:spPr/>
        <p:txBody>
          <a:bodyPr/>
          <a:lstStyle/>
          <a:p>
            <a:fld id="{BE9DC6DB-62BD-4F4D-9034-6564E6CB87D3}" type="slidenum">
              <a:rPr lang="en-IN" smtClean="0"/>
              <a:pPr/>
              <a:t>79</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11" name="Rectangle 10"/>
          <p:cNvSpPr/>
          <p:nvPr/>
        </p:nvSpPr>
        <p:spPr>
          <a:xfrm>
            <a:off x="451945" y="966955"/>
            <a:ext cx="11098924" cy="525517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marL="857250" lvl="1" indent="-400050"/>
            <a:endParaRPr lang="en-US" dirty="0">
              <a:solidFill>
                <a:schemeClr val="accent1">
                  <a:lumMod val="75000"/>
                </a:schemeClr>
              </a:solidFill>
              <a:latin typeface="Bookman Old Style" pitchFamily="18" charset="0"/>
            </a:endParaRPr>
          </a:p>
        </p:txBody>
      </p:sp>
      <p:sp>
        <p:nvSpPr>
          <p:cNvPr id="10" name="Rectangle 9"/>
          <p:cNvSpPr/>
          <p:nvPr/>
        </p:nvSpPr>
        <p:spPr>
          <a:xfrm>
            <a:off x="493986" y="1051034"/>
            <a:ext cx="4750676" cy="40990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buFont typeface="Wingdings" pitchFamily="2" charset="2"/>
              <a:buChar char="Ø"/>
            </a:pPr>
            <a:r>
              <a:rPr lang="en-US" dirty="0">
                <a:solidFill>
                  <a:srgbClr val="C00000"/>
                </a:solidFill>
                <a:latin typeface="Bookman Old Style" pitchFamily="18" charset="0"/>
              </a:rPr>
              <a:t>State Bird of Jharkhand is Asian </a:t>
            </a:r>
            <a:r>
              <a:rPr lang="en-US" dirty="0" err="1">
                <a:solidFill>
                  <a:srgbClr val="C00000"/>
                </a:solidFill>
                <a:latin typeface="Bookman Old Style" pitchFamily="18" charset="0"/>
              </a:rPr>
              <a:t>Koel</a:t>
            </a:r>
            <a:r>
              <a:rPr lang="en-US" dirty="0">
                <a:solidFill>
                  <a:srgbClr val="C00000"/>
                </a:solidFill>
                <a:latin typeface="Bookman Old Style" pitchFamily="18" charset="0"/>
              </a:rPr>
              <a:t>				</a:t>
            </a:r>
          </a:p>
          <a:p>
            <a:pPr algn="just">
              <a:buFont typeface="Wingdings" pitchFamily="2" charset="2"/>
              <a:buChar char="Ø"/>
            </a:pPr>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12" name="Picture 11" descr="koel.jpg"/>
          <p:cNvPicPr>
            <a:picLocks noChangeAspect="1"/>
          </p:cNvPicPr>
          <p:nvPr/>
        </p:nvPicPr>
        <p:blipFill>
          <a:blip r:embed="rId3" cstate="print"/>
          <a:stretch>
            <a:fillRect/>
          </a:stretch>
        </p:blipFill>
        <p:spPr>
          <a:xfrm>
            <a:off x="2070538" y="1723697"/>
            <a:ext cx="1450428" cy="2091033"/>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13" name="Rectangle 12"/>
          <p:cNvSpPr/>
          <p:nvPr/>
        </p:nvSpPr>
        <p:spPr>
          <a:xfrm>
            <a:off x="541283" y="3967659"/>
            <a:ext cx="4750676" cy="7619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buFont typeface="Wingdings" pitchFamily="2" charset="2"/>
              <a:buChar char="Ø"/>
            </a:pPr>
            <a:r>
              <a:rPr lang="en-US" dirty="0">
                <a:solidFill>
                  <a:srgbClr val="C00000"/>
                </a:solidFill>
                <a:latin typeface="Bookman Old Style" pitchFamily="18" charset="0"/>
              </a:rPr>
              <a:t>State Flower of Jharkhand is </a:t>
            </a:r>
            <a:r>
              <a:rPr lang="en-US" dirty="0" err="1">
                <a:solidFill>
                  <a:srgbClr val="C00000"/>
                </a:solidFill>
                <a:latin typeface="Bookman Old Style" pitchFamily="18" charset="0"/>
              </a:rPr>
              <a:t>Palash</a:t>
            </a:r>
            <a:r>
              <a:rPr lang="en-US" dirty="0">
                <a:solidFill>
                  <a:srgbClr val="C00000"/>
                </a:solidFill>
                <a:latin typeface="Bookman Old Style" pitchFamily="18" charset="0"/>
              </a:rPr>
              <a:t> (Sacred Tree)				</a:t>
            </a:r>
          </a:p>
          <a:p>
            <a:pPr algn="just">
              <a:buFont typeface="Wingdings" pitchFamily="2" charset="2"/>
              <a:buChar char="Ø"/>
            </a:pPr>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pic>
        <p:nvPicPr>
          <p:cNvPr id="15" name="Picture 14" descr="palash.jpg"/>
          <p:cNvPicPr>
            <a:picLocks noChangeAspect="1"/>
          </p:cNvPicPr>
          <p:nvPr/>
        </p:nvPicPr>
        <p:blipFill>
          <a:blip r:embed="rId4"/>
          <a:stretch>
            <a:fillRect/>
          </a:stretch>
        </p:blipFill>
        <p:spPr>
          <a:xfrm>
            <a:off x="1424152" y="4654506"/>
            <a:ext cx="3052855" cy="1872418"/>
          </a:xfrm>
          <a:prstGeom prst="rect">
            <a:avLst/>
          </a:prstGeom>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
        <p:nvSpPr>
          <p:cNvPr id="16" name="Rectangle 15"/>
          <p:cNvSpPr/>
          <p:nvPr/>
        </p:nvSpPr>
        <p:spPr>
          <a:xfrm>
            <a:off x="6243143" y="1040525"/>
            <a:ext cx="4750676" cy="7619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buFont typeface="Wingdings" pitchFamily="2" charset="2"/>
              <a:buChar char="Ø"/>
            </a:pPr>
            <a:r>
              <a:rPr lang="en-US" dirty="0">
                <a:solidFill>
                  <a:srgbClr val="C00000"/>
                </a:solidFill>
                <a:latin typeface="Bookman Old Style" pitchFamily="18" charset="0"/>
              </a:rPr>
              <a:t>State Tree of Jharkhand is Sal	</a:t>
            </a:r>
          </a:p>
          <a:p>
            <a:pPr algn="just">
              <a:buFont typeface="Wingdings" pitchFamily="2" charset="2"/>
              <a:buChar char="Ø"/>
            </a:pPr>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a:p>
            <a:pPr algn="just">
              <a:buFont typeface="Wingdings" pitchFamily="2" charset="2"/>
              <a:buChar char="Ø"/>
            </a:pPr>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sp>
        <p:nvSpPr>
          <p:cNvPr id="2" name="Slide Number Placeholder 1">
            <a:extLst>
              <a:ext uri="{FF2B5EF4-FFF2-40B4-BE49-F238E27FC236}">
                <a16:creationId xmlns:a16="http://schemas.microsoft.com/office/drawing/2014/main" id="{D80F2C2A-7127-4AD4-9400-D700FE1DC7FA}"/>
              </a:ext>
            </a:extLst>
          </p:cNvPr>
          <p:cNvSpPr>
            <a:spLocks noGrp="1"/>
          </p:cNvSpPr>
          <p:nvPr>
            <p:ph type="sldNum" sz="quarter" idx="12"/>
          </p:nvPr>
        </p:nvSpPr>
        <p:spPr/>
        <p:txBody>
          <a:bodyPr/>
          <a:lstStyle/>
          <a:p>
            <a:fld id="{BE9DC6DB-62BD-4F4D-9034-6564E6CB87D3}" type="slidenum">
              <a:rPr lang="en-IN" smtClean="0"/>
              <a:pPr/>
              <a:t>8</a:t>
            </a:fld>
            <a:endParaRPr lang="en-IN"/>
          </a:p>
        </p:txBody>
      </p:sp>
      <p:pic>
        <p:nvPicPr>
          <p:cNvPr id="90114" name="Picture 2" descr="Shorea robusta - Useful Tropical Plants"/>
          <p:cNvPicPr>
            <a:picLocks noChangeAspect="1" noChangeArrowheads="1"/>
          </p:cNvPicPr>
          <p:nvPr/>
        </p:nvPicPr>
        <p:blipFill>
          <a:blip r:embed="rId5"/>
          <a:srcRect/>
          <a:stretch>
            <a:fillRect/>
          </a:stretch>
        </p:blipFill>
        <p:spPr bwMode="auto">
          <a:xfrm>
            <a:off x="6798113" y="1671144"/>
            <a:ext cx="2892425" cy="4349511"/>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pic>
    </p:spTree>
    <p:extLst>
      <p:ext uri="{BB962C8B-B14F-4D97-AF65-F5344CB8AC3E}">
        <p14:creationId xmlns:p14="http://schemas.microsoft.com/office/powerpoint/2010/main" val="499200647"/>
      </p:ext>
    </p:extLst>
  </p:cSld>
  <p:clrMapOvr>
    <a:masterClrMapping/>
  </p:clrMapOvr>
  <mc:AlternateContent xmlns:mc="http://schemas.openxmlformats.org/markup-compatibility/2006">
    <mc:Choice xmlns:p14="http://schemas.microsoft.com/office/powerpoint/2010/main" Requires="p14">
      <p:transition spd="slow" p14:dur="2250">
        <p:comb/>
      </p:transition>
    </mc:Choice>
    <mc:Fallback>
      <p:transition spd="slow">
        <p:comb/>
      </p:transition>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445763"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2364750" cy="646331"/>
          </a:xfrm>
          <a:prstGeom prst="rect">
            <a:avLst/>
          </a:prstGeom>
          <a:noFill/>
        </p:spPr>
        <p:txBody>
          <a:bodyPr wrap="none" rtlCol="0">
            <a:spAutoFit/>
          </a:bodyPr>
          <a:lstStyle/>
          <a:p>
            <a:r>
              <a:rPr lang="en-IN" b="1" dirty="0">
                <a:solidFill>
                  <a:srgbClr val="C00000"/>
                </a:solidFill>
                <a:latin typeface="Bookman Old Style" pitchFamily="18" charset="0"/>
              </a:rPr>
              <a:t>Arts of Jharkhand</a:t>
            </a:r>
          </a:p>
          <a:p>
            <a:endParaRPr lang="en-US" dirty="0">
              <a:solidFill>
                <a:srgbClr val="C00000"/>
              </a:solidFill>
            </a:endParaRPr>
          </a:p>
        </p:txBody>
      </p:sp>
      <p:pic>
        <p:nvPicPr>
          <p:cNvPr id="3074" name="Picture 2" descr="G:\255\folk-painting-FN29_l.jpg"/>
          <p:cNvPicPr>
            <a:picLocks noChangeAspect="1" noChangeArrowheads="1"/>
          </p:cNvPicPr>
          <p:nvPr/>
        </p:nvPicPr>
        <p:blipFill>
          <a:blip r:embed="rId3"/>
          <a:srcRect/>
          <a:stretch>
            <a:fillRect/>
          </a:stretch>
        </p:blipFill>
        <p:spPr bwMode="auto">
          <a:xfrm>
            <a:off x="537998" y="1493619"/>
            <a:ext cx="11109690" cy="4308091"/>
          </a:xfrm>
          <a:prstGeom prst="rect">
            <a:avLst/>
          </a:prstGeom>
          <a:noFill/>
        </p:spPr>
      </p:pic>
      <p:sp>
        <p:nvSpPr>
          <p:cNvPr id="2" name="Slide Number Placeholder 1">
            <a:extLst>
              <a:ext uri="{FF2B5EF4-FFF2-40B4-BE49-F238E27FC236}">
                <a16:creationId xmlns:a16="http://schemas.microsoft.com/office/drawing/2014/main" id="{ABD0B06D-B655-46C9-BD71-045D1F14E2F7}"/>
              </a:ext>
            </a:extLst>
          </p:cNvPr>
          <p:cNvSpPr>
            <a:spLocks noGrp="1"/>
          </p:cNvSpPr>
          <p:nvPr>
            <p:ph type="sldNum" sz="quarter" idx="12"/>
          </p:nvPr>
        </p:nvSpPr>
        <p:spPr/>
        <p:txBody>
          <a:bodyPr/>
          <a:lstStyle/>
          <a:p>
            <a:fld id="{BE9DC6DB-62BD-4F4D-9034-6564E6CB87D3}" type="slidenum">
              <a:rPr lang="en-IN" smtClean="0"/>
              <a:pPr/>
              <a:t>80</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8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4035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2364750" cy="646331"/>
          </a:xfrm>
          <a:prstGeom prst="rect">
            <a:avLst/>
          </a:prstGeom>
          <a:noFill/>
        </p:spPr>
        <p:txBody>
          <a:bodyPr wrap="none" rtlCol="0">
            <a:spAutoFit/>
          </a:bodyPr>
          <a:lstStyle/>
          <a:p>
            <a:r>
              <a:rPr lang="en-IN" b="1" dirty="0">
                <a:solidFill>
                  <a:srgbClr val="C00000"/>
                </a:solidFill>
                <a:latin typeface="Bookman Old Style" pitchFamily="18" charset="0"/>
              </a:rPr>
              <a:t>Arts of Jharkhand</a:t>
            </a:r>
          </a:p>
          <a:p>
            <a:endParaRPr lang="en-US" dirty="0">
              <a:solidFill>
                <a:srgbClr val="C00000"/>
              </a:solidFill>
            </a:endParaRPr>
          </a:p>
        </p:txBody>
      </p:sp>
      <p:pic>
        <p:nvPicPr>
          <p:cNvPr id="4098" name="Picture 2" descr="G:\255\haryana-crafts.jpg"/>
          <p:cNvPicPr>
            <a:picLocks noChangeAspect="1" noChangeArrowheads="1"/>
          </p:cNvPicPr>
          <p:nvPr/>
        </p:nvPicPr>
        <p:blipFill>
          <a:blip r:embed="rId3"/>
          <a:srcRect/>
          <a:stretch>
            <a:fillRect/>
          </a:stretch>
        </p:blipFill>
        <p:spPr bwMode="auto">
          <a:xfrm>
            <a:off x="6501961" y="1975944"/>
            <a:ext cx="4942490" cy="3294993"/>
          </a:xfrm>
          <a:prstGeom prst="rect">
            <a:avLst/>
          </a:prstGeom>
          <a:noFill/>
        </p:spPr>
      </p:pic>
      <p:pic>
        <p:nvPicPr>
          <p:cNvPr id="4099" name="Picture 3" descr="G:\255\dhokra_art.jpg"/>
          <p:cNvPicPr>
            <a:picLocks noChangeAspect="1" noChangeArrowheads="1"/>
          </p:cNvPicPr>
          <p:nvPr/>
        </p:nvPicPr>
        <p:blipFill>
          <a:blip r:embed="rId4"/>
          <a:srcRect/>
          <a:stretch>
            <a:fillRect/>
          </a:stretch>
        </p:blipFill>
        <p:spPr bwMode="auto">
          <a:xfrm>
            <a:off x="373172" y="1724132"/>
            <a:ext cx="5764870" cy="3846351"/>
          </a:xfrm>
          <a:prstGeom prst="rect">
            <a:avLst/>
          </a:prstGeom>
          <a:noFill/>
        </p:spPr>
      </p:pic>
      <p:sp>
        <p:nvSpPr>
          <p:cNvPr id="2" name="Slide Number Placeholder 1">
            <a:extLst>
              <a:ext uri="{FF2B5EF4-FFF2-40B4-BE49-F238E27FC236}">
                <a16:creationId xmlns:a16="http://schemas.microsoft.com/office/drawing/2014/main" id="{5AB4D837-E53B-4E32-84D7-42EB1909BECF}"/>
              </a:ext>
            </a:extLst>
          </p:cNvPr>
          <p:cNvSpPr>
            <a:spLocks noGrp="1"/>
          </p:cNvSpPr>
          <p:nvPr>
            <p:ph type="sldNum" sz="quarter" idx="12"/>
          </p:nvPr>
        </p:nvSpPr>
        <p:spPr/>
        <p:txBody>
          <a:bodyPr/>
          <a:lstStyle/>
          <a:p>
            <a:fld id="{BE9DC6DB-62BD-4F4D-9034-6564E6CB87D3}" type="slidenum">
              <a:rPr lang="en-IN" smtClean="0"/>
              <a:pPr/>
              <a:t>81</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8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540359"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2364750" cy="646331"/>
          </a:xfrm>
          <a:prstGeom prst="rect">
            <a:avLst/>
          </a:prstGeom>
          <a:noFill/>
        </p:spPr>
        <p:txBody>
          <a:bodyPr wrap="none" rtlCol="0">
            <a:spAutoFit/>
          </a:bodyPr>
          <a:lstStyle/>
          <a:p>
            <a:r>
              <a:rPr lang="en-IN" b="1" dirty="0">
                <a:solidFill>
                  <a:srgbClr val="C00000"/>
                </a:solidFill>
                <a:latin typeface="Bookman Old Style" pitchFamily="18" charset="0"/>
              </a:rPr>
              <a:t>Arts of Jharkhand</a:t>
            </a:r>
          </a:p>
          <a:p>
            <a:endParaRPr lang="en-US" dirty="0">
              <a:solidFill>
                <a:srgbClr val="C00000"/>
              </a:solidFill>
            </a:endParaRPr>
          </a:p>
        </p:txBody>
      </p:sp>
      <p:pic>
        <p:nvPicPr>
          <p:cNvPr id="5122" name="Picture 2" descr="G:\255\IMG_20150312_200210.jpg"/>
          <p:cNvPicPr>
            <a:picLocks noChangeAspect="1" noChangeArrowheads="1"/>
          </p:cNvPicPr>
          <p:nvPr/>
        </p:nvPicPr>
        <p:blipFill>
          <a:blip r:embed="rId3"/>
          <a:srcRect/>
          <a:stretch>
            <a:fillRect/>
          </a:stretch>
        </p:blipFill>
        <p:spPr bwMode="auto">
          <a:xfrm>
            <a:off x="830323" y="1340726"/>
            <a:ext cx="10531365" cy="4851464"/>
          </a:xfrm>
          <a:prstGeom prst="rect">
            <a:avLst/>
          </a:prstGeom>
          <a:noFill/>
        </p:spPr>
      </p:pic>
      <p:sp>
        <p:nvSpPr>
          <p:cNvPr id="2" name="Slide Number Placeholder 1">
            <a:extLst>
              <a:ext uri="{FF2B5EF4-FFF2-40B4-BE49-F238E27FC236}">
                <a16:creationId xmlns:a16="http://schemas.microsoft.com/office/drawing/2014/main" id="{52F3918F-73AD-4FC3-839D-B01D82703C3E}"/>
              </a:ext>
            </a:extLst>
          </p:cNvPr>
          <p:cNvSpPr>
            <a:spLocks noGrp="1"/>
          </p:cNvSpPr>
          <p:nvPr>
            <p:ph type="sldNum" sz="quarter" idx="12"/>
          </p:nvPr>
        </p:nvSpPr>
        <p:spPr/>
        <p:txBody>
          <a:bodyPr/>
          <a:lstStyle/>
          <a:p>
            <a:fld id="{BE9DC6DB-62BD-4F4D-9034-6564E6CB87D3}" type="slidenum">
              <a:rPr lang="en-IN" smtClean="0"/>
              <a:pPr/>
              <a:t>82</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8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0" y="63070"/>
            <a:ext cx="11540359"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2364750" cy="646331"/>
          </a:xfrm>
          <a:prstGeom prst="rect">
            <a:avLst/>
          </a:prstGeom>
          <a:noFill/>
        </p:spPr>
        <p:txBody>
          <a:bodyPr wrap="none" rtlCol="0">
            <a:spAutoFit/>
          </a:bodyPr>
          <a:lstStyle/>
          <a:p>
            <a:r>
              <a:rPr lang="en-IN" b="1" dirty="0">
                <a:solidFill>
                  <a:srgbClr val="C00000"/>
                </a:solidFill>
                <a:latin typeface="Bookman Old Style" pitchFamily="18" charset="0"/>
              </a:rPr>
              <a:t>Arts of Jharkhand</a:t>
            </a:r>
          </a:p>
          <a:p>
            <a:endParaRPr lang="en-US" dirty="0">
              <a:solidFill>
                <a:srgbClr val="C00000"/>
              </a:solidFill>
            </a:endParaRPr>
          </a:p>
        </p:txBody>
      </p:sp>
      <p:pic>
        <p:nvPicPr>
          <p:cNvPr id="6146" name="Picture 2" descr="G:\255\maxresdefault.jpg"/>
          <p:cNvPicPr>
            <a:picLocks noChangeAspect="1" noChangeArrowheads="1"/>
          </p:cNvPicPr>
          <p:nvPr/>
        </p:nvPicPr>
        <p:blipFill>
          <a:blip r:embed="rId3"/>
          <a:srcRect/>
          <a:stretch>
            <a:fillRect/>
          </a:stretch>
        </p:blipFill>
        <p:spPr bwMode="auto">
          <a:xfrm>
            <a:off x="5517930" y="1960834"/>
            <a:ext cx="6043450" cy="3399441"/>
          </a:xfrm>
          <a:prstGeom prst="rect">
            <a:avLst/>
          </a:prstGeom>
          <a:noFill/>
        </p:spPr>
      </p:pic>
      <p:pic>
        <p:nvPicPr>
          <p:cNvPr id="6147" name="Picture 3" descr="G:\255\jharcraft.jpg"/>
          <p:cNvPicPr>
            <a:picLocks noChangeAspect="1" noChangeArrowheads="1"/>
          </p:cNvPicPr>
          <p:nvPr/>
        </p:nvPicPr>
        <p:blipFill>
          <a:blip r:embed="rId4" cstate="print"/>
          <a:srcRect/>
          <a:stretch>
            <a:fillRect/>
          </a:stretch>
        </p:blipFill>
        <p:spPr bwMode="auto">
          <a:xfrm>
            <a:off x="728108" y="1439916"/>
            <a:ext cx="4569105" cy="4677105"/>
          </a:xfrm>
          <a:prstGeom prst="rect">
            <a:avLst/>
          </a:prstGeom>
          <a:noFill/>
        </p:spPr>
      </p:pic>
      <p:sp>
        <p:nvSpPr>
          <p:cNvPr id="2" name="Slide Number Placeholder 1">
            <a:extLst>
              <a:ext uri="{FF2B5EF4-FFF2-40B4-BE49-F238E27FC236}">
                <a16:creationId xmlns:a16="http://schemas.microsoft.com/office/drawing/2014/main" id="{846D1FD4-D042-454A-885F-A508153A4C5F}"/>
              </a:ext>
            </a:extLst>
          </p:cNvPr>
          <p:cNvSpPr>
            <a:spLocks noGrp="1"/>
          </p:cNvSpPr>
          <p:nvPr>
            <p:ph type="sldNum" sz="quarter" idx="12"/>
          </p:nvPr>
        </p:nvSpPr>
        <p:spPr/>
        <p:txBody>
          <a:bodyPr/>
          <a:lstStyle/>
          <a:p>
            <a:fld id="{BE9DC6DB-62BD-4F4D-9034-6564E6CB87D3}" type="slidenum">
              <a:rPr lang="en-IN" smtClean="0"/>
              <a:pPr/>
              <a:t>83</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8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603416"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2364750" cy="646331"/>
          </a:xfrm>
          <a:prstGeom prst="rect">
            <a:avLst/>
          </a:prstGeom>
          <a:noFill/>
        </p:spPr>
        <p:txBody>
          <a:bodyPr wrap="none" rtlCol="0">
            <a:spAutoFit/>
          </a:bodyPr>
          <a:lstStyle/>
          <a:p>
            <a:r>
              <a:rPr lang="en-IN" b="1" dirty="0">
                <a:solidFill>
                  <a:srgbClr val="C00000"/>
                </a:solidFill>
                <a:latin typeface="Bookman Old Style" pitchFamily="18" charset="0"/>
              </a:rPr>
              <a:t>Arts of Jharkhand</a:t>
            </a:r>
          </a:p>
          <a:p>
            <a:endParaRPr lang="en-US" dirty="0">
              <a:solidFill>
                <a:srgbClr val="C00000"/>
              </a:solidFill>
            </a:endParaRPr>
          </a:p>
        </p:txBody>
      </p:sp>
      <p:pic>
        <p:nvPicPr>
          <p:cNvPr id="7170" name="Picture 2" descr="G:\255\OIP (1).jpg"/>
          <p:cNvPicPr>
            <a:picLocks noChangeAspect="1" noChangeArrowheads="1"/>
          </p:cNvPicPr>
          <p:nvPr/>
        </p:nvPicPr>
        <p:blipFill>
          <a:blip r:embed="rId3"/>
          <a:srcRect/>
          <a:stretch>
            <a:fillRect/>
          </a:stretch>
        </p:blipFill>
        <p:spPr bwMode="auto">
          <a:xfrm>
            <a:off x="6918106" y="2102727"/>
            <a:ext cx="4514850" cy="3009900"/>
          </a:xfrm>
          <a:prstGeom prst="rect">
            <a:avLst/>
          </a:prstGeom>
          <a:noFill/>
        </p:spPr>
      </p:pic>
      <p:pic>
        <p:nvPicPr>
          <p:cNvPr id="7171" name="Picture 3" descr="G:\255\mud-house.jpg"/>
          <p:cNvPicPr>
            <a:picLocks noChangeAspect="1" noChangeArrowheads="1"/>
          </p:cNvPicPr>
          <p:nvPr/>
        </p:nvPicPr>
        <p:blipFill>
          <a:blip r:embed="rId4"/>
          <a:srcRect/>
          <a:stretch>
            <a:fillRect/>
          </a:stretch>
        </p:blipFill>
        <p:spPr bwMode="auto">
          <a:xfrm>
            <a:off x="719958" y="1648647"/>
            <a:ext cx="5823529" cy="3900815"/>
          </a:xfrm>
          <a:prstGeom prst="rect">
            <a:avLst/>
          </a:prstGeom>
          <a:noFill/>
        </p:spPr>
      </p:pic>
      <p:sp>
        <p:nvSpPr>
          <p:cNvPr id="2" name="Slide Number Placeholder 1">
            <a:extLst>
              <a:ext uri="{FF2B5EF4-FFF2-40B4-BE49-F238E27FC236}">
                <a16:creationId xmlns:a16="http://schemas.microsoft.com/office/drawing/2014/main" id="{EF86F922-5EC5-4274-A17F-218F17709385}"/>
              </a:ext>
            </a:extLst>
          </p:cNvPr>
          <p:cNvSpPr>
            <a:spLocks noGrp="1"/>
          </p:cNvSpPr>
          <p:nvPr>
            <p:ph type="sldNum" sz="quarter" idx="12"/>
          </p:nvPr>
        </p:nvSpPr>
        <p:spPr/>
        <p:txBody>
          <a:bodyPr/>
          <a:lstStyle/>
          <a:p>
            <a:fld id="{BE9DC6DB-62BD-4F4D-9034-6564E6CB87D3}" type="slidenum">
              <a:rPr lang="en-IN" smtClean="0"/>
              <a:pPr/>
              <a:t>84</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8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4035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2364750" cy="646331"/>
          </a:xfrm>
          <a:prstGeom prst="rect">
            <a:avLst/>
          </a:prstGeom>
          <a:noFill/>
        </p:spPr>
        <p:txBody>
          <a:bodyPr wrap="none" rtlCol="0">
            <a:spAutoFit/>
          </a:bodyPr>
          <a:lstStyle/>
          <a:p>
            <a:r>
              <a:rPr lang="en-IN" b="1" dirty="0">
                <a:solidFill>
                  <a:srgbClr val="C00000"/>
                </a:solidFill>
                <a:latin typeface="Bookman Old Style" pitchFamily="18" charset="0"/>
              </a:rPr>
              <a:t>Arts of Jharkhand</a:t>
            </a:r>
          </a:p>
          <a:p>
            <a:endParaRPr lang="en-US" dirty="0">
              <a:solidFill>
                <a:srgbClr val="C00000"/>
              </a:solidFill>
            </a:endParaRPr>
          </a:p>
        </p:txBody>
      </p:sp>
      <p:pic>
        <p:nvPicPr>
          <p:cNvPr id="8194" name="Picture 2" descr="G:\255\OIP (3).jpg"/>
          <p:cNvPicPr>
            <a:picLocks noChangeAspect="1" noChangeArrowheads="1"/>
          </p:cNvPicPr>
          <p:nvPr/>
        </p:nvPicPr>
        <p:blipFill>
          <a:blip r:embed="rId3"/>
          <a:srcRect/>
          <a:stretch>
            <a:fillRect/>
          </a:stretch>
        </p:blipFill>
        <p:spPr bwMode="auto">
          <a:xfrm>
            <a:off x="569858" y="2027348"/>
            <a:ext cx="5984234" cy="3269866"/>
          </a:xfrm>
          <a:prstGeom prst="rect">
            <a:avLst/>
          </a:prstGeom>
          <a:noFill/>
        </p:spPr>
      </p:pic>
      <p:pic>
        <p:nvPicPr>
          <p:cNvPr id="8195" name="Picture 3" descr="G:\255\OIP (2).jpg"/>
          <p:cNvPicPr>
            <a:picLocks noChangeAspect="1" noChangeArrowheads="1"/>
          </p:cNvPicPr>
          <p:nvPr/>
        </p:nvPicPr>
        <p:blipFill>
          <a:blip r:embed="rId4"/>
          <a:srcRect/>
          <a:stretch>
            <a:fillRect/>
          </a:stretch>
        </p:blipFill>
        <p:spPr bwMode="auto">
          <a:xfrm>
            <a:off x="6707900" y="1882994"/>
            <a:ext cx="4995122" cy="3351158"/>
          </a:xfrm>
          <a:prstGeom prst="rect">
            <a:avLst/>
          </a:prstGeom>
          <a:noFill/>
        </p:spPr>
      </p:pic>
      <p:sp>
        <p:nvSpPr>
          <p:cNvPr id="2" name="Slide Number Placeholder 1">
            <a:extLst>
              <a:ext uri="{FF2B5EF4-FFF2-40B4-BE49-F238E27FC236}">
                <a16:creationId xmlns:a16="http://schemas.microsoft.com/office/drawing/2014/main" id="{9A3B4350-0D14-4ED8-A490-4AF33B31D978}"/>
              </a:ext>
            </a:extLst>
          </p:cNvPr>
          <p:cNvSpPr>
            <a:spLocks noGrp="1"/>
          </p:cNvSpPr>
          <p:nvPr>
            <p:ph type="sldNum" sz="quarter" idx="12"/>
          </p:nvPr>
        </p:nvSpPr>
        <p:spPr/>
        <p:txBody>
          <a:bodyPr/>
          <a:lstStyle/>
          <a:p>
            <a:fld id="{BE9DC6DB-62BD-4F4D-9034-6564E6CB87D3}" type="slidenum">
              <a:rPr lang="en-IN" smtClean="0"/>
              <a:pPr/>
              <a:t>85</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8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4035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2364750" cy="646331"/>
          </a:xfrm>
          <a:prstGeom prst="rect">
            <a:avLst/>
          </a:prstGeom>
          <a:noFill/>
        </p:spPr>
        <p:txBody>
          <a:bodyPr wrap="none" rtlCol="0">
            <a:spAutoFit/>
          </a:bodyPr>
          <a:lstStyle/>
          <a:p>
            <a:r>
              <a:rPr lang="en-IN" b="1" dirty="0">
                <a:solidFill>
                  <a:srgbClr val="C00000"/>
                </a:solidFill>
                <a:latin typeface="Bookman Old Style" pitchFamily="18" charset="0"/>
              </a:rPr>
              <a:t>Arts of Jharkhand</a:t>
            </a:r>
          </a:p>
          <a:p>
            <a:endParaRPr lang="en-US" dirty="0">
              <a:solidFill>
                <a:srgbClr val="C00000"/>
              </a:solidFill>
            </a:endParaRPr>
          </a:p>
        </p:txBody>
      </p:sp>
      <p:pic>
        <p:nvPicPr>
          <p:cNvPr id="9218" name="Picture 2" descr="G:\255\OIP.jpg"/>
          <p:cNvPicPr>
            <a:picLocks noChangeAspect="1" noChangeArrowheads="1"/>
          </p:cNvPicPr>
          <p:nvPr/>
        </p:nvPicPr>
        <p:blipFill>
          <a:blip r:embed="rId3"/>
          <a:srcRect/>
          <a:stretch>
            <a:fillRect/>
          </a:stretch>
        </p:blipFill>
        <p:spPr bwMode="auto">
          <a:xfrm>
            <a:off x="759043" y="1841279"/>
            <a:ext cx="10866357" cy="3392871"/>
          </a:xfrm>
          <a:prstGeom prst="rect">
            <a:avLst/>
          </a:prstGeom>
          <a:noFill/>
        </p:spPr>
      </p:pic>
      <p:sp>
        <p:nvSpPr>
          <p:cNvPr id="2" name="Slide Number Placeholder 1">
            <a:extLst>
              <a:ext uri="{FF2B5EF4-FFF2-40B4-BE49-F238E27FC236}">
                <a16:creationId xmlns:a16="http://schemas.microsoft.com/office/drawing/2014/main" id="{0C53B9C5-6004-43AE-8E62-EC73E9D7230C}"/>
              </a:ext>
            </a:extLst>
          </p:cNvPr>
          <p:cNvSpPr>
            <a:spLocks noGrp="1"/>
          </p:cNvSpPr>
          <p:nvPr>
            <p:ph type="sldNum" sz="quarter" idx="12"/>
          </p:nvPr>
        </p:nvSpPr>
        <p:spPr/>
        <p:txBody>
          <a:bodyPr/>
          <a:lstStyle/>
          <a:p>
            <a:fld id="{BE9DC6DB-62BD-4F4D-9034-6564E6CB87D3}" type="slidenum">
              <a:rPr lang="en-IN" smtClean="0"/>
              <a:pPr/>
              <a:t>86</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8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603416"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2364750" cy="646331"/>
          </a:xfrm>
          <a:prstGeom prst="rect">
            <a:avLst/>
          </a:prstGeom>
          <a:noFill/>
        </p:spPr>
        <p:txBody>
          <a:bodyPr wrap="none" rtlCol="0">
            <a:spAutoFit/>
          </a:bodyPr>
          <a:lstStyle/>
          <a:p>
            <a:r>
              <a:rPr lang="en-IN" b="1" dirty="0">
                <a:solidFill>
                  <a:srgbClr val="C00000"/>
                </a:solidFill>
                <a:latin typeface="Bookman Old Style" pitchFamily="18" charset="0"/>
              </a:rPr>
              <a:t>Arts of Jharkhand</a:t>
            </a:r>
          </a:p>
          <a:p>
            <a:endParaRPr lang="en-US" dirty="0">
              <a:solidFill>
                <a:srgbClr val="C00000"/>
              </a:solidFill>
            </a:endParaRPr>
          </a:p>
        </p:txBody>
      </p:sp>
      <p:pic>
        <p:nvPicPr>
          <p:cNvPr id="10243" name="Picture 3" descr="G:\255\sikkifeatured.jpg"/>
          <p:cNvPicPr>
            <a:picLocks noChangeAspect="1" noChangeArrowheads="1"/>
          </p:cNvPicPr>
          <p:nvPr/>
        </p:nvPicPr>
        <p:blipFill>
          <a:blip r:embed="rId3"/>
          <a:srcRect/>
          <a:stretch>
            <a:fillRect/>
          </a:stretch>
        </p:blipFill>
        <p:spPr bwMode="auto">
          <a:xfrm>
            <a:off x="856429" y="1395249"/>
            <a:ext cx="10563225" cy="4921468"/>
          </a:xfrm>
          <a:prstGeom prst="rect">
            <a:avLst/>
          </a:prstGeom>
          <a:noFill/>
        </p:spPr>
      </p:pic>
      <p:sp>
        <p:nvSpPr>
          <p:cNvPr id="2" name="Slide Number Placeholder 1">
            <a:extLst>
              <a:ext uri="{FF2B5EF4-FFF2-40B4-BE49-F238E27FC236}">
                <a16:creationId xmlns:a16="http://schemas.microsoft.com/office/drawing/2014/main" id="{370BD2C3-DEEE-4515-AC01-DF5B125F4474}"/>
              </a:ext>
            </a:extLst>
          </p:cNvPr>
          <p:cNvSpPr>
            <a:spLocks noGrp="1"/>
          </p:cNvSpPr>
          <p:nvPr>
            <p:ph type="sldNum" sz="quarter" idx="12"/>
          </p:nvPr>
        </p:nvSpPr>
        <p:spPr/>
        <p:txBody>
          <a:bodyPr/>
          <a:lstStyle/>
          <a:p>
            <a:fld id="{BE9DC6DB-62BD-4F4D-9034-6564E6CB87D3}" type="slidenum">
              <a:rPr lang="en-IN" smtClean="0"/>
              <a:pPr/>
              <a:t>87</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8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603416"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2364750" cy="646331"/>
          </a:xfrm>
          <a:prstGeom prst="rect">
            <a:avLst/>
          </a:prstGeom>
          <a:noFill/>
        </p:spPr>
        <p:txBody>
          <a:bodyPr wrap="none" rtlCol="0">
            <a:spAutoFit/>
          </a:bodyPr>
          <a:lstStyle/>
          <a:p>
            <a:r>
              <a:rPr lang="en-IN" b="1" dirty="0">
                <a:solidFill>
                  <a:srgbClr val="C00000"/>
                </a:solidFill>
                <a:latin typeface="Bookman Old Style" pitchFamily="18" charset="0"/>
              </a:rPr>
              <a:t>Arts of Jharkhand</a:t>
            </a:r>
          </a:p>
          <a:p>
            <a:endParaRPr lang="en-US" dirty="0">
              <a:solidFill>
                <a:srgbClr val="C00000"/>
              </a:solidFill>
            </a:endParaRPr>
          </a:p>
        </p:txBody>
      </p:sp>
      <p:pic>
        <p:nvPicPr>
          <p:cNvPr id="11266" name="Picture 2" descr="G:\255\tribal-art-of-jharkhand-mitalkumari-patel.jpg"/>
          <p:cNvPicPr>
            <a:picLocks noChangeAspect="1" noChangeArrowheads="1"/>
          </p:cNvPicPr>
          <p:nvPr/>
        </p:nvPicPr>
        <p:blipFill>
          <a:blip r:embed="rId3"/>
          <a:srcRect/>
          <a:stretch>
            <a:fillRect/>
          </a:stretch>
        </p:blipFill>
        <p:spPr bwMode="auto">
          <a:xfrm>
            <a:off x="601061" y="1765739"/>
            <a:ext cx="5470713" cy="3507335"/>
          </a:xfrm>
          <a:prstGeom prst="rect">
            <a:avLst/>
          </a:prstGeom>
          <a:noFill/>
        </p:spPr>
      </p:pic>
      <p:pic>
        <p:nvPicPr>
          <p:cNvPr id="11267" name="Picture 3" descr="G:\255\sikki-grass-products-500x500.jpg"/>
          <p:cNvPicPr>
            <a:picLocks noChangeAspect="1" noChangeArrowheads="1"/>
          </p:cNvPicPr>
          <p:nvPr/>
        </p:nvPicPr>
        <p:blipFill>
          <a:blip r:embed="rId4"/>
          <a:srcRect/>
          <a:stretch>
            <a:fillRect/>
          </a:stretch>
        </p:blipFill>
        <p:spPr bwMode="auto">
          <a:xfrm>
            <a:off x="6478970" y="1317571"/>
            <a:ext cx="4762500" cy="4391025"/>
          </a:xfrm>
          <a:prstGeom prst="rect">
            <a:avLst/>
          </a:prstGeom>
          <a:noFill/>
        </p:spPr>
      </p:pic>
      <p:sp>
        <p:nvSpPr>
          <p:cNvPr id="2" name="Slide Number Placeholder 1">
            <a:extLst>
              <a:ext uri="{FF2B5EF4-FFF2-40B4-BE49-F238E27FC236}">
                <a16:creationId xmlns:a16="http://schemas.microsoft.com/office/drawing/2014/main" id="{9386F8B7-D8F1-49FF-8A26-4D283D810289}"/>
              </a:ext>
            </a:extLst>
          </p:cNvPr>
          <p:cNvSpPr>
            <a:spLocks noGrp="1"/>
          </p:cNvSpPr>
          <p:nvPr>
            <p:ph type="sldNum" sz="quarter" idx="12"/>
          </p:nvPr>
        </p:nvSpPr>
        <p:spPr/>
        <p:txBody>
          <a:bodyPr/>
          <a:lstStyle/>
          <a:p>
            <a:fld id="{BE9DC6DB-62BD-4F4D-9034-6564E6CB87D3}" type="slidenum">
              <a:rPr lang="en-IN" smtClean="0"/>
              <a:pPr/>
              <a:t>88</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8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773664" cy="872359"/>
          </a:xfrm>
          <a:custGeom>
            <a:avLst/>
            <a:gdLst>
              <a:gd name="connsiteX0" fmla="*/ 0 w 11046370"/>
              <a:gd name="connsiteY0" fmla="*/ 0 h 872359"/>
              <a:gd name="connsiteX1" fmla="*/ 11046370 w 11046370"/>
              <a:gd name="connsiteY1" fmla="*/ 0 h 872359"/>
              <a:gd name="connsiteX2" fmla="*/ 11046370 w 11046370"/>
              <a:gd name="connsiteY2" fmla="*/ 872359 h 872359"/>
              <a:gd name="connsiteX3" fmla="*/ 0 w 11046370"/>
              <a:gd name="connsiteY3" fmla="*/ 872359 h 872359"/>
              <a:gd name="connsiteX4" fmla="*/ 0 w 11046370"/>
              <a:gd name="connsiteY4" fmla="*/ 0 h 872359"/>
              <a:gd name="connsiteX0" fmla="*/ 0 w 11046370"/>
              <a:gd name="connsiteY0" fmla="*/ 0 h 872359"/>
              <a:gd name="connsiteX1" fmla="*/ 11046370 w 11046370"/>
              <a:gd name="connsiteY1" fmla="*/ 0 h 872359"/>
              <a:gd name="connsiteX2" fmla="*/ 11046370 w 11046370"/>
              <a:gd name="connsiteY2" fmla="*/ 872359 h 872359"/>
              <a:gd name="connsiteX3" fmla="*/ 3665295 w 11046370"/>
              <a:gd name="connsiteY3" fmla="*/ 864209 h 872359"/>
              <a:gd name="connsiteX4" fmla="*/ 0 w 11046370"/>
              <a:gd name="connsiteY4" fmla="*/ 872359 h 872359"/>
              <a:gd name="connsiteX5" fmla="*/ 0 w 11046370"/>
              <a:gd name="connsiteY5" fmla="*/ 0 h 87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46370" h="872359">
                <a:moveTo>
                  <a:pt x="0" y="0"/>
                </a:moveTo>
                <a:lnTo>
                  <a:pt x="11046370" y="0"/>
                </a:lnTo>
                <a:lnTo>
                  <a:pt x="11046370" y="872359"/>
                </a:lnTo>
                <a:lnTo>
                  <a:pt x="3665295" y="864209"/>
                </a:lnTo>
                <a:lnTo>
                  <a:pt x="0" y="872359"/>
                </a:lnTo>
                <a:lnTo>
                  <a:pt x="0" y="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2364750" cy="646331"/>
          </a:xfrm>
          <a:prstGeom prst="rect">
            <a:avLst/>
          </a:prstGeom>
          <a:noFill/>
        </p:spPr>
        <p:txBody>
          <a:bodyPr wrap="none" rtlCol="0">
            <a:spAutoFit/>
          </a:bodyPr>
          <a:lstStyle/>
          <a:p>
            <a:r>
              <a:rPr lang="en-IN" b="1" dirty="0">
                <a:solidFill>
                  <a:srgbClr val="C00000"/>
                </a:solidFill>
                <a:latin typeface="Bookman Old Style" pitchFamily="18" charset="0"/>
              </a:rPr>
              <a:t>Arts of Jharkhand</a:t>
            </a:r>
          </a:p>
          <a:p>
            <a:endParaRPr lang="en-US" dirty="0">
              <a:solidFill>
                <a:srgbClr val="C00000"/>
              </a:solidFill>
            </a:endParaRPr>
          </a:p>
        </p:txBody>
      </p:sp>
      <p:pic>
        <p:nvPicPr>
          <p:cNvPr id="12292" name="Picture 4" descr="G:\255\udbhavproject-avinash-karn-artreach-copy.jpg"/>
          <p:cNvPicPr>
            <a:picLocks noChangeAspect="1" noChangeArrowheads="1"/>
          </p:cNvPicPr>
          <p:nvPr/>
        </p:nvPicPr>
        <p:blipFill>
          <a:blip r:embed="rId3"/>
          <a:srcRect/>
          <a:stretch>
            <a:fillRect/>
          </a:stretch>
        </p:blipFill>
        <p:spPr bwMode="auto">
          <a:xfrm>
            <a:off x="557048" y="1873468"/>
            <a:ext cx="6404304" cy="3602421"/>
          </a:xfrm>
          <a:prstGeom prst="rect">
            <a:avLst/>
          </a:prstGeom>
          <a:noFill/>
        </p:spPr>
      </p:pic>
      <p:pic>
        <p:nvPicPr>
          <p:cNvPr id="12293" name="Picture 5" descr="G:\255\wood_craft_thumb3.jpg"/>
          <p:cNvPicPr>
            <a:picLocks noChangeAspect="1" noChangeArrowheads="1"/>
          </p:cNvPicPr>
          <p:nvPr/>
        </p:nvPicPr>
        <p:blipFill>
          <a:blip r:embed="rId4"/>
          <a:srcRect/>
          <a:stretch>
            <a:fillRect/>
          </a:stretch>
        </p:blipFill>
        <p:spPr bwMode="auto">
          <a:xfrm>
            <a:off x="7456432" y="1970854"/>
            <a:ext cx="4079710" cy="3126663"/>
          </a:xfrm>
          <a:prstGeom prst="rect">
            <a:avLst/>
          </a:prstGeom>
          <a:noFill/>
        </p:spPr>
      </p:pic>
      <p:sp>
        <p:nvSpPr>
          <p:cNvPr id="2" name="Slide Number Placeholder 1">
            <a:extLst>
              <a:ext uri="{FF2B5EF4-FFF2-40B4-BE49-F238E27FC236}">
                <a16:creationId xmlns:a16="http://schemas.microsoft.com/office/drawing/2014/main" id="{715093A6-9145-4A0E-9B97-53EAAE16E2B7}"/>
              </a:ext>
            </a:extLst>
          </p:cNvPr>
          <p:cNvSpPr>
            <a:spLocks noGrp="1"/>
          </p:cNvSpPr>
          <p:nvPr>
            <p:ph type="sldNum" sz="quarter" idx="12"/>
          </p:nvPr>
        </p:nvSpPr>
        <p:spPr/>
        <p:txBody>
          <a:bodyPr/>
          <a:lstStyle/>
          <a:p>
            <a:fld id="{BE9DC6DB-62BD-4F4D-9034-6564E6CB87D3}" type="slidenum">
              <a:rPr lang="en-IN" smtClean="0"/>
              <a:pPr/>
              <a:t>89</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592908" cy="87235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r>
              <a:rPr lang="en-IN" sz="1450" b="1" dirty="0">
                <a:solidFill>
                  <a:srgbClr val="C00000"/>
                </a:solidFill>
                <a:latin typeface="Bookman Old Style" pitchFamily="18" charset="0"/>
              </a:rPr>
              <a:t>People of Jharkhand</a:t>
            </a:r>
          </a:p>
          <a:p>
            <a:pPr algn="just">
              <a:buFont typeface="Wingdings" pitchFamily="2" charset="2"/>
              <a:buChar char="§"/>
            </a:pPr>
            <a:r>
              <a:rPr lang="en-IN" sz="1450" dirty="0">
                <a:solidFill>
                  <a:srgbClr val="C00000"/>
                </a:solidFill>
                <a:latin typeface="Bookman Old Style" pitchFamily="18" charset="0"/>
              </a:rPr>
              <a:t>The State of Jharkhand consists of 24 districts with 260 blocks &amp; 32620 villages. The total population of the state is 3.29 </a:t>
            </a:r>
            <a:r>
              <a:rPr lang="en-IN" sz="1450" dirty="0" err="1">
                <a:solidFill>
                  <a:srgbClr val="C00000"/>
                </a:solidFill>
                <a:latin typeface="Bookman Old Style" pitchFamily="18" charset="0"/>
              </a:rPr>
              <a:t>crores</a:t>
            </a:r>
            <a:r>
              <a:rPr lang="en-IN" sz="1450" dirty="0">
                <a:solidFill>
                  <a:srgbClr val="C00000"/>
                </a:solidFill>
                <a:latin typeface="Bookman Old Style" pitchFamily="18" charset="0"/>
              </a:rPr>
              <a:t>. Out of the total population 76% resides in villages. The scheduled tribe population consists of 26.3% of the total population.</a:t>
            </a:r>
          </a:p>
          <a:p>
            <a:pPr algn="just">
              <a:buFont typeface="Wingdings" pitchFamily="2" charset="2"/>
              <a:buChar char="§"/>
            </a:pPr>
            <a:r>
              <a:rPr lang="en-IN" sz="1450" dirty="0">
                <a:solidFill>
                  <a:srgbClr val="C00000"/>
                </a:solidFill>
                <a:latin typeface="Bookman Old Style" pitchFamily="18" charset="0"/>
              </a:rPr>
              <a:t>The </a:t>
            </a:r>
            <a:r>
              <a:rPr lang="en-IN" sz="1450" dirty="0" err="1">
                <a:solidFill>
                  <a:srgbClr val="C00000"/>
                </a:solidFill>
                <a:latin typeface="Bookman Old Style" pitchFamily="18" charset="0"/>
              </a:rPr>
              <a:t>tribals</a:t>
            </a:r>
            <a:r>
              <a:rPr lang="en-IN" sz="1450" dirty="0">
                <a:solidFill>
                  <a:srgbClr val="C00000"/>
                </a:solidFill>
                <a:latin typeface="Bookman Old Style" pitchFamily="18" charset="0"/>
              </a:rPr>
              <a:t> of Jharkhand consist of 32 tribes. Most of the scheduled tribes of Jharkhand follow the </a:t>
            </a:r>
            <a:r>
              <a:rPr lang="en-IN" sz="1450" dirty="0" err="1">
                <a:solidFill>
                  <a:srgbClr val="C00000"/>
                </a:solidFill>
                <a:latin typeface="Bookman Old Style" pitchFamily="18" charset="0"/>
              </a:rPr>
              <a:t>sarna</a:t>
            </a:r>
            <a:r>
              <a:rPr lang="en-IN" sz="1450" dirty="0">
                <a:solidFill>
                  <a:srgbClr val="C00000"/>
                </a:solidFill>
                <a:latin typeface="Bookman Old Style" pitchFamily="18" charset="0"/>
              </a:rPr>
              <a:t> religion. </a:t>
            </a:r>
            <a:r>
              <a:rPr lang="en-IN" sz="1450" dirty="0" err="1">
                <a:solidFill>
                  <a:srgbClr val="C00000"/>
                </a:solidFill>
                <a:latin typeface="Bookman Old Style" pitchFamily="18" charset="0"/>
              </a:rPr>
              <a:t>Sarna</a:t>
            </a:r>
            <a:r>
              <a:rPr lang="en-IN" sz="1450" dirty="0">
                <a:solidFill>
                  <a:srgbClr val="C00000"/>
                </a:solidFill>
                <a:latin typeface="Bookman Old Style" pitchFamily="18" charset="0"/>
              </a:rPr>
              <a:t> is the </a:t>
            </a:r>
            <a:r>
              <a:rPr lang="en-IN" sz="1450" dirty="0" err="1">
                <a:solidFill>
                  <a:srgbClr val="C00000"/>
                </a:solidFill>
                <a:latin typeface="Bookman Old Style" pitchFamily="18" charset="0"/>
              </a:rPr>
              <a:t>mundari</a:t>
            </a:r>
            <a:r>
              <a:rPr lang="en-IN" sz="1450" dirty="0">
                <a:solidFill>
                  <a:srgbClr val="C00000"/>
                </a:solidFill>
                <a:latin typeface="Bookman Old Style" pitchFamily="18" charset="0"/>
              </a:rPr>
              <a:t> word for ‘Sacred Grove”. </a:t>
            </a:r>
            <a:r>
              <a:rPr lang="en-IN" sz="1450" dirty="0" err="1">
                <a:solidFill>
                  <a:srgbClr val="C00000"/>
                </a:solidFill>
                <a:latin typeface="Bookman Old Style" pitchFamily="18" charset="0"/>
              </a:rPr>
              <a:t>Sarna</a:t>
            </a:r>
            <a:r>
              <a:rPr lang="en-IN" sz="1450" dirty="0">
                <a:solidFill>
                  <a:srgbClr val="C00000"/>
                </a:solidFill>
                <a:latin typeface="Bookman Old Style" pitchFamily="18" charset="0"/>
              </a:rPr>
              <a:t> involves belief in a great spirit called “Sing </a:t>
            </a:r>
            <a:r>
              <a:rPr lang="en-IN" sz="1450" dirty="0" err="1">
                <a:solidFill>
                  <a:srgbClr val="C00000"/>
                </a:solidFill>
                <a:latin typeface="Bookman Old Style" pitchFamily="18" charset="0"/>
              </a:rPr>
              <a:t>Bonga</a:t>
            </a:r>
            <a:r>
              <a:rPr lang="en-IN" sz="1450" dirty="0">
                <a:solidFill>
                  <a:srgbClr val="C00000"/>
                </a:solidFill>
                <a:latin typeface="Bookman Old Style" pitchFamily="18" charset="0"/>
              </a:rPr>
              <a:t>”. Rituals are performed under the grove of Sal tree called </a:t>
            </a:r>
            <a:r>
              <a:rPr lang="en-IN" sz="1450" dirty="0" err="1">
                <a:solidFill>
                  <a:srgbClr val="C00000"/>
                </a:solidFill>
                <a:latin typeface="Bookman Old Style" pitchFamily="18" charset="0"/>
              </a:rPr>
              <a:t>Sarna</a:t>
            </a:r>
            <a:r>
              <a:rPr lang="en-IN" sz="1450" dirty="0">
                <a:solidFill>
                  <a:srgbClr val="C00000"/>
                </a:solidFill>
                <a:latin typeface="Bookman Old Style" pitchFamily="18" charset="0"/>
              </a:rPr>
              <a:t>, where </a:t>
            </a:r>
            <a:r>
              <a:rPr lang="en-IN" sz="1450" dirty="0" err="1">
                <a:solidFill>
                  <a:srgbClr val="C00000"/>
                </a:solidFill>
                <a:latin typeface="Bookman Old Style" pitchFamily="18" charset="0"/>
              </a:rPr>
              <a:t>Bonga</a:t>
            </a:r>
            <a:r>
              <a:rPr lang="en-IN" sz="1450" dirty="0">
                <a:solidFill>
                  <a:srgbClr val="C00000"/>
                </a:solidFill>
                <a:latin typeface="Bookman Old Style" pitchFamily="18" charset="0"/>
              </a:rPr>
              <a:t> is believed to appear. </a:t>
            </a:r>
          </a:p>
          <a:p>
            <a:pPr algn="just">
              <a:buFont typeface="Wingdings" pitchFamily="2" charset="2"/>
              <a:buChar char="§"/>
            </a:pPr>
            <a:r>
              <a:rPr lang="en-IN" sz="1450" dirty="0">
                <a:solidFill>
                  <a:srgbClr val="C00000"/>
                </a:solidFill>
                <a:latin typeface="Bookman Old Style" pitchFamily="18" charset="0"/>
              </a:rPr>
              <a:t>As per 2001 census Hinduism is </a:t>
            </a:r>
            <a:r>
              <a:rPr lang="en-IN" sz="1450" dirty="0" err="1">
                <a:solidFill>
                  <a:srgbClr val="C00000"/>
                </a:solidFill>
                <a:latin typeface="Bookman Old Style" pitchFamily="18" charset="0"/>
              </a:rPr>
              <a:t>follwed</a:t>
            </a:r>
            <a:r>
              <a:rPr lang="en-IN" sz="1450" dirty="0">
                <a:solidFill>
                  <a:srgbClr val="C00000"/>
                </a:solidFill>
                <a:latin typeface="Bookman Old Style" pitchFamily="18" charset="0"/>
              </a:rPr>
              <a:t> by 68.50% people. Islam is followed by 13.8%, 13.04% people follow </a:t>
            </a:r>
            <a:r>
              <a:rPr lang="en-IN" sz="1450" dirty="0" err="1">
                <a:solidFill>
                  <a:srgbClr val="C00000"/>
                </a:solidFill>
                <a:latin typeface="Bookman Old Style" pitchFamily="18" charset="0"/>
              </a:rPr>
              <a:t>Sarna</a:t>
            </a:r>
            <a:r>
              <a:rPr lang="en-IN" sz="1450" dirty="0">
                <a:solidFill>
                  <a:srgbClr val="C00000"/>
                </a:solidFill>
                <a:latin typeface="Bookman Old Style" pitchFamily="18" charset="0"/>
              </a:rPr>
              <a:t>, 4.05% follow Christianity, 4.66% people follow other religion.</a:t>
            </a:r>
          </a:p>
          <a:p>
            <a:pPr algn="just">
              <a:buFont typeface="Wingdings" pitchFamily="2" charset="2"/>
              <a:buChar char="§"/>
            </a:pPr>
            <a:r>
              <a:rPr lang="en-IN" sz="1450" dirty="0">
                <a:solidFill>
                  <a:srgbClr val="C00000"/>
                </a:solidFill>
                <a:latin typeface="Bookman Old Style" pitchFamily="18" charset="0"/>
              </a:rPr>
              <a:t>Culture in Jharkhand is vivid. One can experience the cross culture of local, non tribal communities, and a mixed culture of </a:t>
            </a:r>
            <a:r>
              <a:rPr lang="en-IN" sz="1450" dirty="0" err="1">
                <a:solidFill>
                  <a:srgbClr val="C00000"/>
                </a:solidFill>
                <a:latin typeface="Bookman Old Style" pitchFamily="18" charset="0"/>
              </a:rPr>
              <a:t>Jaininsm</a:t>
            </a:r>
            <a:r>
              <a:rPr lang="en-IN" sz="1450" dirty="0">
                <a:solidFill>
                  <a:srgbClr val="C00000"/>
                </a:solidFill>
                <a:latin typeface="Bookman Old Style" pitchFamily="18" charset="0"/>
              </a:rPr>
              <a:t>, Buddhism, </a:t>
            </a:r>
            <a:r>
              <a:rPr lang="en-IN" sz="1450" dirty="0" err="1">
                <a:solidFill>
                  <a:srgbClr val="C00000"/>
                </a:solidFill>
                <a:latin typeface="Bookman Old Style" pitchFamily="18" charset="0"/>
              </a:rPr>
              <a:t>Mughal</a:t>
            </a:r>
            <a:r>
              <a:rPr lang="en-IN" sz="1450" dirty="0">
                <a:solidFill>
                  <a:srgbClr val="C00000"/>
                </a:solidFill>
                <a:latin typeface="Bookman Old Style" pitchFamily="18" charset="0"/>
              </a:rPr>
              <a:t> rule &amp; the influence of Hindu emperors of Bengal.</a:t>
            </a:r>
          </a:p>
          <a:p>
            <a:pPr algn="just">
              <a:buFont typeface="Wingdings" pitchFamily="2" charset="2"/>
              <a:buChar char="§"/>
            </a:pPr>
            <a:r>
              <a:rPr lang="en-IN" sz="1450" dirty="0">
                <a:solidFill>
                  <a:srgbClr val="C00000"/>
                </a:solidFill>
                <a:latin typeface="Bookman Old Style" pitchFamily="18" charset="0"/>
              </a:rPr>
              <a:t>In some areas the predominating communities have a strong presence in the state that is reflected through their festivals, rituals, music, language &amp; literature. </a:t>
            </a:r>
          </a:p>
          <a:p>
            <a:pPr algn="just">
              <a:buFont typeface="Wingdings" pitchFamily="2" charset="2"/>
              <a:buChar char="§"/>
            </a:pPr>
            <a:r>
              <a:rPr lang="en-IN" sz="1450" dirty="0">
                <a:solidFill>
                  <a:srgbClr val="C00000"/>
                </a:solidFill>
                <a:latin typeface="Bookman Old Style" pitchFamily="18" charset="0"/>
              </a:rPr>
              <a:t>Their lifestyle are so distinct that they have influenced characteristics of the areas they dwell. In some of the district, tribal population predominate over non tribal one. </a:t>
            </a:r>
          </a:p>
          <a:p>
            <a:pPr algn="just">
              <a:buFont typeface="Wingdings" pitchFamily="2" charset="2"/>
              <a:buChar char="§"/>
            </a:pPr>
            <a:r>
              <a:rPr lang="en-IN" sz="1450" dirty="0">
                <a:solidFill>
                  <a:srgbClr val="C00000"/>
                </a:solidFill>
                <a:latin typeface="Bookman Old Style" pitchFamily="18" charset="0"/>
              </a:rPr>
              <a:t>The people of Jharkhand belong to different tribes. Major of them are </a:t>
            </a:r>
            <a:r>
              <a:rPr lang="en-IN" sz="1450" dirty="0" err="1">
                <a:solidFill>
                  <a:srgbClr val="C00000"/>
                </a:solidFill>
                <a:latin typeface="Bookman Old Style" pitchFamily="18" charset="0"/>
              </a:rPr>
              <a:t>munda</a:t>
            </a:r>
            <a:r>
              <a:rPr lang="en-IN" sz="1450" dirty="0">
                <a:solidFill>
                  <a:srgbClr val="C00000"/>
                </a:solidFill>
                <a:latin typeface="Bookman Old Style" pitchFamily="18" charset="0"/>
              </a:rPr>
              <a:t>, </a:t>
            </a:r>
            <a:r>
              <a:rPr lang="en-IN" sz="1450" dirty="0" err="1">
                <a:solidFill>
                  <a:srgbClr val="C00000"/>
                </a:solidFill>
                <a:latin typeface="Bookman Old Style" pitchFamily="18" charset="0"/>
              </a:rPr>
              <a:t>santhal</a:t>
            </a:r>
            <a:r>
              <a:rPr lang="en-IN" sz="1450" dirty="0">
                <a:solidFill>
                  <a:srgbClr val="C00000"/>
                </a:solidFill>
                <a:latin typeface="Bookman Old Style" pitchFamily="18" charset="0"/>
              </a:rPr>
              <a:t>, ho, </a:t>
            </a:r>
            <a:r>
              <a:rPr lang="en-IN" sz="1450" dirty="0" err="1">
                <a:solidFill>
                  <a:srgbClr val="C00000"/>
                </a:solidFill>
                <a:latin typeface="Bookman Old Style" pitchFamily="18" charset="0"/>
              </a:rPr>
              <a:t>oraon</a:t>
            </a:r>
            <a:r>
              <a:rPr lang="en-IN" sz="1450" dirty="0">
                <a:solidFill>
                  <a:srgbClr val="C00000"/>
                </a:solidFill>
                <a:latin typeface="Bookman Old Style" pitchFamily="18" charset="0"/>
              </a:rPr>
              <a:t>, </a:t>
            </a:r>
            <a:r>
              <a:rPr lang="en-IN" sz="1450" dirty="0" err="1">
                <a:solidFill>
                  <a:srgbClr val="C00000"/>
                </a:solidFill>
                <a:latin typeface="Bookman Old Style" pitchFamily="18" charset="0"/>
              </a:rPr>
              <a:t>kharia</a:t>
            </a:r>
            <a:r>
              <a:rPr lang="en-IN" sz="1450" dirty="0">
                <a:solidFill>
                  <a:srgbClr val="C00000"/>
                </a:solidFill>
                <a:latin typeface="Bookman Old Style" pitchFamily="18" charset="0"/>
              </a:rPr>
              <a:t>, </a:t>
            </a:r>
            <a:r>
              <a:rPr lang="en-IN" sz="1450" dirty="0" err="1">
                <a:solidFill>
                  <a:srgbClr val="C00000"/>
                </a:solidFill>
                <a:latin typeface="Bookman Old Style" pitchFamily="18" charset="0"/>
              </a:rPr>
              <a:t>asur</a:t>
            </a:r>
            <a:r>
              <a:rPr lang="en-IN" sz="1450" dirty="0">
                <a:solidFill>
                  <a:srgbClr val="C00000"/>
                </a:solidFill>
                <a:latin typeface="Bookman Old Style" pitchFamily="18" charset="0"/>
              </a:rPr>
              <a:t>, </a:t>
            </a:r>
            <a:r>
              <a:rPr lang="en-IN" sz="1450" dirty="0" err="1">
                <a:solidFill>
                  <a:srgbClr val="C00000"/>
                </a:solidFill>
                <a:latin typeface="Bookman Old Style" pitchFamily="18" charset="0"/>
              </a:rPr>
              <a:t>banjara</a:t>
            </a:r>
            <a:r>
              <a:rPr lang="en-IN" sz="1450" dirty="0">
                <a:solidFill>
                  <a:srgbClr val="C00000"/>
                </a:solidFill>
                <a:latin typeface="Bookman Old Style" pitchFamily="18" charset="0"/>
              </a:rPr>
              <a:t>, </a:t>
            </a:r>
            <a:r>
              <a:rPr lang="en-IN" sz="1450" dirty="0" err="1">
                <a:solidFill>
                  <a:srgbClr val="C00000"/>
                </a:solidFill>
                <a:latin typeface="Bookman Old Style" pitchFamily="18" charset="0"/>
              </a:rPr>
              <a:t>birhor</a:t>
            </a:r>
            <a:r>
              <a:rPr lang="en-IN" sz="1450" dirty="0">
                <a:solidFill>
                  <a:srgbClr val="C00000"/>
                </a:solidFill>
                <a:latin typeface="Bookman Old Style" pitchFamily="18" charset="0"/>
              </a:rPr>
              <a:t>, </a:t>
            </a:r>
            <a:r>
              <a:rPr lang="en-IN" sz="1450" dirty="0" err="1">
                <a:solidFill>
                  <a:srgbClr val="C00000"/>
                </a:solidFill>
                <a:latin typeface="Bookman Old Style" pitchFamily="18" charset="0"/>
              </a:rPr>
              <a:t>karmali</a:t>
            </a:r>
            <a:r>
              <a:rPr lang="en-IN" sz="1450" dirty="0">
                <a:solidFill>
                  <a:srgbClr val="C00000"/>
                </a:solidFill>
                <a:latin typeface="Bookman Old Style" pitchFamily="18" charset="0"/>
              </a:rPr>
              <a:t>, </a:t>
            </a:r>
            <a:r>
              <a:rPr lang="en-IN" sz="1450" dirty="0" err="1">
                <a:solidFill>
                  <a:srgbClr val="C00000"/>
                </a:solidFill>
                <a:latin typeface="Bookman Old Style" pitchFamily="18" charset="0"/>
              </a:rPr>
              <a:t>kisan</a:t>
            </a:r>
            <a:r>
              <a:rPr lang="en-IN" sz="1450" dirty="0">
                <a:solidFill>
                  <a:srgbClr val="C00000"/>
                </a:solidFill>
                <a:latin typeface="Bookman Old Style" pitchFamily="18" charset="0"/>
              </a:rPr>
              <a:t>, </a:t>
            </a:r>
            <a:r>
              <a:rPr lang="en-IN" sz="1450" dirty="0" err="1">
                <a:solidFill>
                  <a:srgbClr val="C00000"/>
                </a:solidFill>
                <a:latin typeface="Bookman Old Style" pitchFamily="18" charset="0"/>
              </a:rPr>
              <a:t>gond</a:t>
            </a:r>
            <a:r>
              <a:rPr lang="en-IN" sz="1450" dirty="0">
                <a:solidFill>
                  <a:srgbClr val="C00000"/>
                </a:solidFill>
                <a:latin typeface="Bookman Old Style" pitchFamily="18" charset="0"/>
              </a:rPr>
              <a:t>, </a:t>
            </a:r>
            <a:r>
              <a:rPr lang="en-IN" sz="1450" dirty="0" err="1">
                <a:solidFill>
                  <a:srgbClr val="C00000"/>
                </a:solidFill>
                <a:latin typeface="Bookman Old Style" pitchFamily="18" charset="0"/>
              </a:rPr>
              <a:t>chero</a:t>
            </a:r>
            <a:r>
              <a:rPr lang="en-IN" sz="1450" dirty="0">
                <a:solidFill>
                  <a:srgbClr val="C00000"/>
                </a:solidFill>
                <a:latin typeface="Bookman Old Style" pitchFamily="18" charset="0"/>
              </a:rPr>
              <a:t>, </a:t>
            </a:r>
            <a:r>
              <a:rPr lang="en-IN" sz="1450" dirty="0" err="1">
                <a:solidFill>
                  <a:srgbClr val="C00000"/>
                </a:solidFill>
                <a:latin typeface="Bookman Old Style" pitchFamily="18" charset="0"/>
              </a:rPr>
              <a:t>bedia</a:t>
            </a:r>
            <a:r>
              <a:rPr lang="en-IN" sz="1450" dirty="0">
                <a:solidFill>
                  <a:srgbClr val="C00000"/>
                </a:solidFill>
                <a:latin typeface="Bookman Old Style" pitchFamily="18" charset="0"/>
              </a:rPr>
              <a:t> etc. The people of Jharkhand strictly adhere the tribal culture &amp; traditions. They mostly dwell in villages and agriculture is the main source of economy. They still use the traditional method of farming. </a:t>
            </a:r>
          </a:p>
          <a:p>
            <a:pPr algn="just">
              <a:buFont typeface="Wingdings" pitchFamily="2" charset="2"/>
              <a:buChar char="§"/>
            </a:pPr>
            <a:r>
              <a:rPr lang="en-IN" sz="1450" dirty="0">
                <a:solidFill>
                  <a:srgbClr val="C00000"/>
                </a:solidFill>
                <a:latin typeface="Bookman Old Style" pitchFamily="18" charset="0"/>
              </a:rPr>
              <a:t>The culture of Jharkhand people depends on the community to which they belong, accordingly it is influenced on their life style festivals rituals music &amp; language. </a:t>
            </a:r>
          </a:p>
          <a:p>
            <a:pPr algn="just">
              <a:buFont typeface="Wingdings" pitchFamily="2" charset="2"/>
              <a:buChar char="§"/>
            </a:pPr>
            <a:r>
              <a:rPr lang="en-IN" sz="1450" dirty="0">
                <a:solidFill>
                  <a:srgbClr val="C00000"/>
                </a:solidFill>
                <a:latin typeface="Bookman Old Style" pitchFamily="18" charset="0"/>
              </a:rPr>
              <a:t>The vibrant culture of Jharkhand is highly influenced both by tribal &amp; non tribal people. Some of the major festivals are celebrated with great pomp &amp; show. They are </a:t>
            </a:r>
            <a:r>
              <a:rPr lang="en-IN" sz="1450" dirty="0" err="1">
                <a:solidFill>
                  <a:srgbClr val="C00000"/>
                </a:solidFill>
                <a:latin typeface="Bookman Old Style" pitchFamily="18" charset="0"/>
              </a:rPr>
              <a:t>sarhul</a:t>
            </a:r>
            <a:r>
              <a:rPr lang="en-IN" sz="1450" dirty="0">
                <a:solidFill>
                  <a:srgbClr val="C00000"/>
                </a:solidFill>
                <a:latin typeface="Bookman Old Style" pitchFamily="18" charset="0"/>
              </a:rPr>
              <a:t>, karma, </a:t>
            </a:r>
            <a:r>
              <a:rPr lang="en-IN" sz="1450" dirty="0" err="1">
                <a:solidFill>
                  <a:srgbClr val="C00000"/>
                </a:solidFill>
                <a:latin typeface="Bookman Old Style" pitchFamily="18" charset="0"/>
              </a:rPr>
              <a:t>sohrai</a:t>
            </a:r>
            <a:r>
              <a:rPr lang="en-IN" sz="1450" dirty="0">
                <a:solidFill>
                  <a:srgbClr val="C00000"/>
                </a:solidFill>
                <a:latin typeface="Bookman Old Style" pitchFamily="18" charset="0"/>
              </a:rPr>
              <a:t>, </a:t>
            </a:r>
            <a:r>
              <a:rPr lang="en-IN" sz="1450" dirty="0" err="1">
                <a:solidFill>
                  <a:srgbClr val="C00000"/>
                </a:solidFill>
                <a:latin typeface="Bookman Old Style" pitchFamily="18" charset="0"/>
              </a:rPr>
              <a:t>badna</a:t>
            </a:r>
            <a:r>
              <a:rPr lang="en-IN" sz="1450" dirty="0">
                <a:solidFill>
                  <a:srgbClr val="C00000"/>
                </a:solidFill>
                <a:latin typeface="Bookman Old Style" pitchFamily="18" charset="0"/>
              </a:rPr>
              <a:t>, </a:t>
            </a:r>
            <a:r>
              <a:rPr lang="en-IN" sz="1450" dirty="0" err="1">
                <a:solidFill>
                  <a:srgbClr val="C00000"/>
                </a:solidFill>
                <a:latin typeface="Bookman Old Style" pitchFamily="18" charset="0"/>
              </a:rPr>
              <a:t>tusu</a:t>
            </a:r>
            <a:r>
              <a:rPr lang="en-IN" sz="1450" dirty="0">
                <a:solidFill>
                  <a:srgbClr val="C00000"/>
                </a:solidFill>
                <a:latin typeface="Bookman Old Style" pitchFamily="18" charset="0"/>
              </a:rPr>
              <a:t>, </a:t>
            </a:r>
            <a:r>
              <a:rPr lang="en-IN" sz="1450" dirty="0" err="1">
                <a:solidFill>
                  <a:srgbClr val="C00000"/>
                </a:solidFill>
                <a:latin typeface="Bookman Old Style" pitchFamily="18" charset="0"/>
              </a:rPr>
              <a:t>eid</a:t>
            </a:r>
            <a:r>
              <a:rPr lang="en-IN" sz="1450" dirty="0">
                <a:solidFill>
                  <a:srgbClr val="C00000"/>
                </a:solidFill>
                <a:latin typeface="Bookman Old Style" pitchFamily="18" charset="0"/>
              </a:rPr>
              <a:t>, </a:t>
            </a:r>
            <a:r>
              <a:rPr lang="en-IN" sz="1450" dirty="0" err="1">
                <a:solidFill>
                  <a:srgbClr val="C00000"/>
                </a:solidFill>
                <a:latin typeface="Bookman Old Style" pitchFamily="18" charset="0"/>
              </a:rPr>
              <a:t>christmas</a:t>
            </a:r>
            <a:r>
              <a:rPr lang="en-IN" sz="1450" dirty="0">
                <a:solidFill>
                  <a:srgbClr val="C00000"/>
                </a:solidFill>
                <a:latin typeface="Bookman Old Style" pitchFamily="18" charset="0"/>
              </a:rPr>
              <a:t>, </a:t>
            </a:r>
            <a:r>
              <a:rPr lang="en-IN" sz="1450" dirty="0" err="1">
                <a:solidFill>
                  <a:srgbClr val="C00000"/>
                </a:solidFill>
                <a:latin typeface="Bookman Old Style" pitchFamily="18" charset="0"/>
              </a:rPr>
              <a:t>holi</a:t>
            </a:r>
            <a:r>
              <a:rPr lang="en-IN" sz="1450" dirty="0">
                <a:solidFill>
                  <a:srgbClr val="C00000"/>
                </a:solidFill>
                <a:latin typeface="Bookman Old Style" pitchFamily="18" charset="0"/>
              </a:rPr>
              <a:t>, </a:t>
            </a:r>
            <a:r>
              <a:rPr lang="en-IN" sz="1450" dirty="0" err="1">
                <a:solidFill>
                  <a:srgbClr val="C00000"/>
                </a:solidFill>
                <a:latin typeface="Bookman Old Style" pitchFamily="18" charset="0"/>
              </a:rPr>
              <a:t>dussehra</a:t>
            </a:r>
            <a:r>
              <a:rPr lang="en-IN" sz="1450" dirty="0">
                <a:solidFill>
                  <a:srgbClr val="C00000"/>
                </a:solidFill>
                <a:latin typeface="Bookman Old Style" pitchFamily="18" charset="0"/>
              </a:rPr>
              <a:t>, </a:t>
            </a:r>
            <a:r>
              <a:rPr lang="en-IN" sz="1450" dirty="0" err="1">
                <a:solidFill>
                  <a:srgbClr val="C00000"/>
                </a:solidFill>
                <a:latin typeface="Bookman Old Style" pitchFamily="18" charset="0"/>
              </a:rPr>
              <a:t>chhat</a:t>
            </a:r>
            <a:r>
              <a:rPr lang="en-IN" sz="1450" dirty="0">
                <a:solidFill>
                  <a:srgbClr val="C00000"/>
                </a:solidFill>
                <a:latin typeface="Bookman Old Style" pitchFamily="18" charset="0"/>
              </a:rPr>
              <a:t> </a:t>
            </a:r>
            <a:r>
              <a:rPr lang="en-IN" sz="1450" dirty="0" err="1">
                <a:solidFill>
                  <a:srgbClr val="C00000"/>
                </a:solidFill>
                <a:latin typeface="Bookman Old Style" pitchFamily="18" charset="0"/>
              </a:rPr>
              <a:t>puja</a:t>
            </a:r>
            <a:r>
              <a:rPr lang="en-IN" sz="1450" dirty="0">
                <a:solidFill>
                  <a:srgbClr val="C00000"/>
                </a:solidFill>
                <a:latin typeface="Bookman Old Style" pitchFamily="18" charset="0"/>
              </a:rPr>
              <a:t> etc.</a:t>
            </a:r>
          </a:p>
          <a:p>
            <a:pPr algn="just"/>
            <a:endParaRPr lang="en-IN" sz="1400"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IN" dirty="0">
              <a:solidFill>
                <a:srgbClr val="C00000"/>
              </a:solidFill>
              <a:latin typeface="Bookman Old Style" pitchFamily="18" charset="0"/>
            </a:endParaRPr>
          </a:p>
          <a:p>
            <a:endParaRPr lang="en-US" dirty="0">
              <a:solidFill>
                <a:srgbClr val="C00000"/>
              </a:solidFill>
              <a:latin typeface="Bookman Old Style" pitchFamily="18" charset="0"/>
            </a:endParaRPr>
          </a:p>
          <a:p>
            <a:pPr algn="just"/>
            <a:endParaRPr lang="en-US" dirty="0">
              <a:solidFill>
                <a:srgbClr val="C00000"/>
              </a:solidFill>
              <a:latin typeface="Bookman Old Style" pitchFamily="18" charset="0"/>
            </a:endParaRPr>
          </a:p>
        </p:txBody>
      </p:sp>
      <p:sp>
        <p:nvSpPr>
          <p:cNvPr id="2" name="Slide Number Placeholder 1">
            <a:extLst>
              <a:ext uri="{FF2B5EF4-FFF2-40B4-BE49-F238E27FC236}">
                <a16:creationId xmlns:a16="http://schemas.microsoft.com/office/drawing/2014/main" id="{DCAE44DB-A5D7-4045-B519-6BDAFB7EAE6D}"/>
              </a:ext>
            </a:extLst>
          </p:cNvPr>
          <p:cNvSpPr>
            <a:spLocks noGrp="1"/>
          </p:cNvSpPr>
          <p:nvPr>
            <p:ph type="sldNum" sz="quarter" idx="12"/>
          </p:nvPr>
        </p:nvSpPr>
        <p:spPr/>
        <p:txBody>
          <a:bodyPr/>
          <a:lstStyle/>
          <a:p>
            <a:fld id="{BE9DC6DB-62BD-4F4D-9034-6564E6CB87D3}" type="slidenum">
              <a:rPr lang="en-IN" smtClean="0"/>
              <a:pPr/>
              <a:t>9</a:t>
            </a:fld>
            <a:endParaRPr lang="en-IN"/>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4="http://schemas.microsoft.com/office/powerpoint/2010/main" Requires="p14">
      <p:transition spd="slow" p14:dur="2250">
        <p:comb/>
      </p:transition>
    </mc:Choice>
    <mc:Fallback>
      <p:transition spd="slow">
        <p:comb/>
      </p:transition>
    </mc:Fallback>
  </mc:AlternateContent>
</p:sld>
</file>

<file path=ppt/slides/slide90.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773664" cy="872359"/>
          </a:xfrm>
          <a:custGeom>
            <a:avLst/>
            <a:gdLst>
              <a:gd name="connsiteX0" fmla="*/ 0 w 11046370"/>
              <a:gd name="connsiteY0" fmla="*/ 0 h 872359"/>
              <a:gd name="connsiteX1" fmla="*/ 11046370 w 11046370"/>
              <a:gd name="connsiteY1" fmla="*/ 0 h 872359"/>
              <a:gd name="connsiteX2" fmla="*/ 11046370 w 11046370"/>
              <a:gd name="connsiteY2" fmla="*/ 872359 h 872359"/>
              <a:gd name="connsiteX3" fmla="*/ 0 w 11046370"/>
              <a:gd name="connsiteY3" fmla="*/ 872359 h 872359"/>
              <a:gd name="connsiteX4" fmla="*/ 0 w 11046370"/>
              <a:gd name="connsiteY4" fmla="*/ 0 h 872359"/>
              <a:gd name="connsiteX0" fmla="*/ 0 w 11046370"/>
              <a:gd name="connsiteY0" fmla="*/ 0 h 872359"/>
              <a:gd name="connsiteX1" fmla="*/ 11046370 w 11046370"/>
              <a:gd name="connsiteY1" fmla="*/ 0 h 872359"/>
              <a:gd name="connsiteX2" fmla="*/ 11046370 w 11046370"/>
              <a:gd name="connsiteY2" fmla="*/ 872359 h 872359"/>
              <a:gd name="connsiteX3" fmla="*/ 3665295 w 11046370"/>
              <a:gd name="connsiteY3" fmla="*/ 864209 h 872359"/>
              <a:gd name="connsiteX4" fmla="*/ 0 w 11046370"/>
              <a:gd name="connsiteY4" fmla="*/ 872359 h 872359"/>
              <a:gd name="connsiteX5" fmla="*/ 0 w 11046370"/>
              <a:gd name="connsiteY5" fmla="*/ 0 h 87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46370" h="872359">
                <a:moveTo>
                  <a:pt x="0" y="0"/>
                </a:moveTo>
                <a:lnTo>
                  <a:pt x="11046370" y="0"/>
                </a:lnTo>
                <a:lnTo>
                  <a:pt x="11046370" y="872359"/>
                </a:lnTo>
                <a:lnTo>
                  <a:pt x="3665295" y="864209"/>
                </a:lnTo>
                <a:lnTo>
                  <a:pt x="0" y="872359"/>
                </a:lnTo>
                <a:lnTo>
                  <a:pt x="0" y="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2727029" cy="646331"/>
          </a:xfrm>
          <a:prstGeom prst="rect">
            <a:avLst/>
          </a:prstGeom>
          <a:noFill/>
        </p:spPr>
        <p:txBody>
          <a:bodyPr wrap="none" rtlCol="0">
            <a:spAutoFit/>
          </a:bodyPr>
          <a:lstStyle/>
          <a:p>
            <a:r>
              <a:rPr lang="en-IN" b="1" dirty="0">
                <a:solidFill>
                  <a:srgbClr val="C00000"/>
                </a:solidFill>
                <a:latin typeface="Bookman Old Style" pitchFamily="18" charset="0"/>
              </a:rPr>
              <a:t>Dances of Jharkhand</a:t>
            </a:r>
          </a:p>
          <a:p>
            <a:endParaRPr lang="en-US" dirty="0">
              <a:solidFill>
                <a:srgbClr val="C00000"/>
              </a:solidFill>
            </a:endParaRPr>
          </a:p>
        </p:txBody>
      </p:sp>
      <p:sp>
        <p:nvSpPr>
          <p:cNvPr id="2" name="Slide Number Placeholder 1">
            <a:extLst>
              <a:ext uri="{FF2B5EF4-FFF2-40B4-BE49-F238E27FC236}">
                <a16:creationId xmlns:a16="http://schemas.microsoft.com/office/drawing/2014/main" id="{715093A6-9145-4A0E-9B97-53EAAE16E2B7}"/>
              </a:ext>
            </a:extLst>
          </p:cNvPr>
          <p:cNvSpPr>
            <a:spLocks noGrp="1"/>
          </p:cNvSpPr>
          <p:nvPr>
            <p:ph type="sldNum" sz="quarter" idx="12"/>
          </p:nvPr>
        </p:nvSpPr>
        <p:spPr/>
        <p:txBody>
          <a:bodyPr/>
          <a:lstStyle/>
          <a:p>
            <a:fld id="{BE9DC6DB-62BD-4F4D-9034-6564E6CB87D3}" type="slidenum">
              <a:rPr lang="en-IN" smtClean="0"/>
              <a:pPr/>
              <a:t>90</a:t>
            </a:fld>
            <a:endParaRPr lang="en-IN"/>
          </a:p>
        </p:txBody>
      </p:sp>
      <p:pic>
        <p:nvPicPr>
          <p:cNvPr id="111618" name="Picture 2" descr="Chhau dance – Orissa"/>
          <p:cNvPicPr>
            <a:picLocks noChangeAspect="1" noChangeArrowheads="1"/>
          </p:cNvPicPr>
          <p:nvPr/>
        </p:nvPicPr>
        <p:blipFill>
          <a:blip r:embed="rId3"/>
          <a:srcRect/>
          <a:stretch>
            <a:fillRect/>
          </a:stretch>
        </p:blipFill>
        <p:spPr bwMode="auto">
          <a:xfrm>
            <a:off x="1114097" y="1376855"/>
            <a:ext cx="10058400" cy="4555469"/>
          </a:xfrm>
          <a:prstGeom prst="rect">
            <a:avLst/>
          </a:prstGeom>
          <a:noFill/>
        </p:spPr>
      </p:pic>
      <p:sp>
        <p:nvSpPr>
          <p:cNvPr id="17" name="TextBox 16"/>
          <p:cNvSpPr txBox="1"/>
          <p:nvPr/>
        </p:nvSpPr>
        <p:spPr>
          <a:xfrm>
            <a:off x="5444359" y="6053959"/>
            <a:ext cx="1606337" cy="369332"/>
          </a:xfrm>
          <a:prstGeom prst="rect">
            <a:avLst/>
          </a:prstGeom>
          <a:noFill/>
        </p:spPr>
        <p:txBody>
          <a:bodyPr wrap="none" rtlCol="0">
            <a:spAutoFit/>
          </a:bodyPr>
          <a:lstStyle/>
          <a:p>
            <a:r>
              <a:rPr lang="en-US" dirty="0"/>
              <a:t>CHHOU DANCE</a:t>
            </a:r>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9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773664" cy="872359"/>
          </a:xfrm>
          <a:custGeom>
            <a:avLst/>
            <a:gdLst>
              <a:gd name="connsiteX0" fmla="*/ 0 w 11046370"/>
              <a:gd name="connsiteY0" fmla="*/ 0 h 872359"/>
              <a:gd name="connsiteX1" fmla="*/ 11046370 w 11046370"/>
              <a:gd name="connsiteY1" fmla="*/ 0 h 872359"/>
              <a:gd name="connsiteX2" fmla="*/ 11046370 w 11046370"/>
              <a:gd name="connsiteY2" fmla="*/ 872359 h 872359"/>
              <a:gd name="connsiteX3" fmla="*/ 0 w 11046370"/>
              <a:gd name="connsiteY3" fmla="*/ 872359 h 872359"/>
              <a:gd name="connsiteX4" fmla="*/ 0 w 11046370"/>
              <a:gd name="connsiteY4" fmla="*/ 0 h 872359"/>
              <a:gd name="connsiteX0" fmla="*/ 0 w 11046370"/>
              <a:gd name="connsiteY0" fmla="*/ 0 h 872359"/>
              <a:gd name="connsiteX1" fmla="*/ 11046370 w 11046370"/>
              <a:gd name="connsiteY1" fmla="*/ 0 h 872359"/>
              <a:gd name="connsiteX2" fmla="*/ 11046370 w 11046370"/>
              <a:gd name="connsiteY2" fmla="*/ 872359 h 872359"/>
              <a:gd name="connsiteX3" fmla="*/ 3665295 w 11046370"/>
              <a:gd name="connsiteY3" fmla="*/ 864209 h 872359"/>
              <a:gd name="connsiteX4" fmla="*/ 0 w 11046370"/>
              <a:gd name="connsiteY4" fmla="*/ 872359 h 872359"/>
              <a:gd name="connsiteX5" fmla="*/ 0 w 11046370"/>
              <a:gd name="connsiteY5" fmla="*/ 0 h 87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46370" h="872359">
                <a:moveTo>
                  <a:pt x="0" y="0"/>
                </a:moveTo>
                <a:lnTo>
                  <a:pt x="11046370" y="0"/>
                </a:lnTo>
                <a:lnTo>
                  <a:pt x="11046370" y="872359"/>
                </a:lnTo>
                <a:lnTo>
                  <a:pt x="3665295" y="864209"/>
                </a:lnTo>
                <a:lnTo>
                  <a:pt x="0" y="872359"/>
                </a:lnTo>
                <a:lnTo>
                  <a:pt x="0" y="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2727029" cy="646331"/>
          </a:xfrm>
          <a:prstGeom prst="rect">
            <a:avLst/>
          </a:prstGeom>
          <a:noFill/>
        </p:spPr>
        <p:txBody>
          <a:bodyPr wrap="none" rtlCol="0">
            <a:spAutoFit/>
          </a:bodyPr>
          <a:lstStyle/>
          <a:p>
            <a:r>
              <a:rPr lang="en-IN" b="1" dirty="0">
                <a:solidFill>
                  <a:srgbClr val="C00000"/>
                </a:solidFill>
                <a:latin typeface="Bookman Old Style" pitchFamily="18" charset="0"/>
              </a:rPr>
              <a:t>Dances of Jharkhand</a:t>
            </a:r>
          </a:p>
          <a:p>
            <a:endParaRPr lang="en-US" dirty="0">
              <a:solidFill>
                <a:srgbClr val="C00000"/>
              </a:solidFill>
            </a:endParaRPr>
          </a:p>
        </p:txBody>
      </p:sp>
      <p:sp>
        <p:nvSpPr>
          <p:cNvPr id="2" name="Slide Number Placeholder 1">
            <a:extLst>
              <a:ext uri="{FF2B5EF4-FFF2-40B4-BE49-F238E27FC236}">
                <a16:creationId xmlns:a16="http://schemas.microsoft.com/office/drawing/2014/main" id="{715093A6-9145-4A0E-9B97-53EAAE16E2B7}"/>
              </a:ext>
            </a:extLst>
          </p:cNvPr>
          <p:cNvSpPr>
            <a:spLocks noGrp="1"/>
          </p:cNvSpPr>
          <p:nvPr>
            <p:ph type="sldNum" sz="quarter" idx="12"/>
          </p:nvPr>
        </p:nvSpPr>
        <p:spPr/>
        <p:txBody>
          <a:bodyPr/>
          <a:lstStyle/>
          <a:p>
            <a:fld id="{BE9DC6DB-62BD-4F4D-9034-6564E6CB87D3}" type="slidenum">
              <a:rPr lang="en-IN" smtClean="0"/>
              <a:pPr/>
              <a:t>91</a:t>
            </a:fld>
            <a:endParaRPr lang="en-IN" dirty="0"/>
          </a:p>
        </p:txBody>
      </p:sp>
      <p:sp>
        <p:nvSpPr>
          <p:cNvPr id="18" name="TextBox 17"/>
          <p:cNvSpPr txBox="1"/>
          <p:nvPr/>
        </p:nvSpPr>
        <p:spPr>
          <a:xfrm>
            <a:off x="5391795" y="6159031"/>
            <a:ext cx="1440266" cy="369332"/>
          </a:xfrm>
          <a:prstGeom prst="rect">
            <a:avLst/>
          </a:prstGeom>
          <a:noFill/>
        </p:spPr>
        <p:txBody>
          <a:bodyPr wrap="none" rtlCol="0">
            <a:spAutoFit/>
          </a:bodyPr>
          <a:lstStyle/>
          <a:p>
            <a:r>
              <a:rPr lang="en-US" dirty="0"/>
              <a:t>PAIKA DANCE</a:t>
            </a:r>
          </a:p>
        </p:txBody>
      </p:sp>
      <p:pic>
        <p:nvPicPr>
          <p:cNvPr id="112642" name="Picture 2" descr="Paika Dance, Jharkhand, India, Stock Photo, Picture And Rights ..."/>
          <p:cNvPicPr>
            <a:picLocks noChangeAspect="1" noChangeArrowheads="1"/>
          </p:cNvPicPr>
          <p:nvPr/>
        </p:nvPicPr>
        <p:blipFill>
          <a:blip r:embed="rId3"/>
          <a:srcRect/>
          <a:stretch>
            <a:fillRect/>
          </a:stretch>
        </p:blipFill>
        <p:spPr bwMode="auto">
          <a:xfrm>
            <a:off x="693682" y="1316959"/>
            <a:ext cx="10752083" cy="4765629"/>
          </a:xfrm>
          <a:prstGeom prst="rect">
            <a:avLst/>
          </a:prstGeom>
          <a:noFill/>
        </p:spPr>
      </p:pic>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9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773664" cy="872359"/>
          </a:xfrm>
          <a:custGeom>
            <a:avLst/>
            <a:gdLst>
              <a:gd name="connsiteX0" fmla="*/ 0 w 11046370"/>
              <a:gd name="connsiteY0" fmla="*/ 0 h 872359"/>
              <a:gd name="connsiteX1" fmla="*/ 11046370 w 11046370"/>
              <a:gd name="connsiteY1" fmla="*/ 0 h 872359"/>
              <a:gd name="connsiteX2" fmla="*/ 11046370 w 11046370"/>
              <a:gd name="connsiteY2" fmla="*/ 872359 h 872359"/>
              <a:gd name="connsiteX3" fmla="*/ 0 w 11046370"/>
              <a:gd name="connsiteY3" fmla="*/ 872359 h 872359"/>
              <a:gd name="connsiteX4" fmla="*/ 0 w 11046370"/>
              <a:gd name="connsiteY4" fmla="*/ 0 h 872359"/>
              <a:gd name="connsiteX0" fmla="*/ 0 w 11046370"/>
              <a:gd name="connsiteY0" fmla="*/ 0 h 872359"/>
              <a:gd name="connsiteX1" fmla="*/ 11046370 w 11046370"/>
              <a:gd name="connsiteY1" fmla="*/ 0 h 872359"/>
              <a:gd name="connsiteX2" fmla="*/ 11046370 w 11046370"/>
              <a:gd name="connsiteY2" fmla="*/ 872359 h 872359"/>
              <a:gd name="connsiteX3" fmla="*/ 3665295 w 11046370"/>
              <a:gd name="connsiteY3" fmla="*/ 864209 h 872359"/>
              <a:gd name="connsiteX4" fmla="*/ 0 w 11046370"/>
              <a:gd name="connsiteY4" fmla="*/ 872359 h 872359"/>
              <a:gd name="connsiteX5" fmla="*/ 0 w 11046370"/>
              <a:gd name="connsiteY5" fmla="*/ 0 h 87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46370" h="872359">
                <a:moveTo>
                  <a:pt x="0" y="0"/>
                </a:moveTo>
                <a:lnTo>
                  <a:pt x="11046370" y="0"/>
                </a:lnTo>
                <a:lnTo>
                  <a:pt x="11046370" y="872359"/>
                </a:lnTo>
                <a:lnTo>
                  <a:pt x="3665295" y="864209"/>
                </a:lnTo>
                <a:lnTo>
                  <a:pt x="0" y="872359"/>
                </a:lnTo>
                <a:lnTo>
                  <a:pt x="0" y="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2727029" cy="646331"/>
          </a:xfrm>
          <a:prstGeom prst="rect">
            <a:avLst/>
          </a:prstGeom>
          <a:noFill/>
        </p:spPr>
        <p:txBody>
          <a:bodyPr wrap="none" rtlCol="0">
            <a:spAutoFit/>
          </a:bodyPr>
          <a:lstStyle/>
          <a:p>
            <a:r>
              <a:rPr lang="en-IN" b="1" dirty="0">
                <a:solidFill>
                  <a:srgbClr val="C00000"/>
                </a:solidFill>
                <a:latin typeface="Bookman Old Style" pitchFamily="18" charset="0"/>
              </a:rPr>
              <a:t>Dances of Jharkhand</a:t>
            </a:r>
          </a:p>
          <a:p>
            <a:endParaRPr lang="en-US" dirty="0">
              <a:solidFill>
                <a:srgbClr val="C00000"/>
              </a:solidFill>
            </a:endParaRPr>
          </a:p>
        </p:txBody>
      </p:sp>
      <p:sp>
        <p:nvSpPr>
          <p:cNvPr id="2" name="Slide Number Placeholder 1">
            <a:extLst>
              <a:ext uri="{FF2B5EF4-FFF2-40B4-BE49-F238E27FC236}">
                <a16:creationId xmlns:a16="http://schemas.microsoft.com/office/drawing/2014/main" id="{715093A6-9145-4A0E-9B97-53EAAE16E2B7}"/>
              </a:ext>
            </a:extLst>
          </p:cNvPr>
          <p:cNvSpPr>
            <a:spLocks noGrp="1"/>
          </p:cNvSpPr>
          <p:nvPr>
            <p:ph type="sldNum" sz="quarter" idx="12"/>
          </p:nvPr>
        </p:nvSpPr>
        <p:spPr/>
        <p:txBody>
          <a:bodyPr/>
          <a:lstStyle/>
          <a:p>
            <a:fld id="{BE9DC6DB-62BD-4F4D-9034-6564E6CB87D3}" type="slidenum">
              <a:rPr lang="en-IN" smtClean="0"/>
              <a:pPr/>
              <a:t>92</a:t>
            </a:fld>
            <a:endParaRPr lang="en-IN" dirty="0"/>
          </a:p>
        </p:txBody>
      </p:sp>
      <p:sp>
        <p:nvSpPr>
          <p:cNvPr id="18" name="TextBox 17"/>
          <p:cNvSpPr txBox="1"/>
          <p:nvPr/>
        </p:nvSpPr>
        <p:spPr>
          <a:xfrm>
            <a:off x="4340795" y="6159031"/>
            <a:ext cx="4406143" cy="369332"/>
          </a:xfrm>
          <a:prstGeom prst="rect">
            <a:avLst/>
          </a:prstGeom>
          <a:noFill/>
        </p:spPr>
        <p:txBody>
          <a:bodyPr wrap="none" rtlCol="0">
            <a:spAutoFit/>
          </a:bodyPr>
          <a:lstStyle/>
          <a:p>
            <a:r>
              <a:rPr lang="en-US" dirty="0"/>
              <a:t>SANTHALI DANCE FROM SANTHAN PARGANA</a:t>
            </a:r>
          </a:p>
        </p:txBody>
      </p:sp>
      <p:pic>
        <p:nvPicPr>
          <p:cNvPr id="114690" name="Picture 2" descr="Day-2 of Samvaad witnesses in depth discussion on Tribal Culture ..."/>
          <p:cNvPicPr>
            <a:picLocks noChangeAspect="1" noChangeArrowheads="1"/>
          </p:cNvPicPr>
          <p:nvPr/>
        </p:nvPicPr>
        <p:blipFill>
          <a:blip r:embed="rId3"/>
          <a:srcRect/>
          <a:stretch>
            <a:fillRect/>
          </a:stretch>
        </p:blipFill>
        <p:spPr bwMode="auto">
          <a:xfrm>
            <a:off x="683406" y="1338327"/>
            <a:ext cx="10709807" cy="4799714"/>
          </a:xfrm>
          <a:prstGeom prst="rect">
            <a:avLst/>
          </a:prstGeom>
          <a:noFill/>
        </p:spPr>
      </p:pic>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93.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773664" cy="872359"/>
          </a:xfrm>
          <a:custGeom>
            <a:avLst/>
            <a:gdLst>
              <a:gd name="connsiteX0" fmla="*/ 0 w 11046370"/>
              <a:gd name="connsiteY0" fmla="*/ 0 h 872359"/>
              <a:gd name="connsiteX1" fmla="*/ 11046370 w 11046370"/>
              <a:gd name="connsiteY1" fmla="*/ 0 h 872359"/>
              <a:gd name="connsiteX2" fmla="*/ 11046370 w 11046370"/>
              <a:gd name="connsiteY2" fmla="*/ 872359 h 872359"/>
              <a:gd name="connsiteX3" fmla="*/ 0 w 11046370"/>
              <a:gd name="connsiteY3" fmla="*/ 872359 h 872359"/>
              <a:gd name="connsiteX4" fmla="*/ 0 w 11046370"/>
              <a:gd name="connsiteY4" fmla="*/ 0 h 872359"/>
              <a:gd name="connsiteX0" fmla="*/ 0 w 11046370"/>
              <a:gd name="connsiteY0" fmla="*/ 0 h 872359"/>
              <a:gd name="connsiteX1" fmla="*/ 11046370 w 11046370"/>
              <a:gd name="connsiteY1" fmla="*/ 0 h 872359"/>
              <a:gd name="connsiteX2" fmla="*/ 11046370 w 11046370"/>
              <a:gd name="connsiteY2" fmla="*/ 872359 h 872359"/>
              <a:gd name="connsiteX3" fmla="*/ 3665295 w 11046370"/>
              <a:gd name="connsiteY3" fmla="*/ 864209 h 872359"/>
              <a:gd name="connsiteX4" fmla="*/ 0 w 11046370"/>
              <a:gd name="connsiteY4" fmla="*/ 872359 h 872359"/>
              <a:gd name="connsiteX5" fmla="*/ 0 w 11046370"/>
              <a:gd name="connsiteY5" fmla="*/ 0 h 87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46370" h="872359">
                <a:moveTo>
                  <a:pt x="0" y="0"/>
                </a:moveTo>
                <a:lnTo>
                  <a:pt x="11046370" y="0"/>
                </a:lnTo>
                <a:lnTo>
                  <a:pt x="11046370" y="872359"/>
                </a:lnTo>
                <a:lnTo>
                  <a:pt x="3665295" y="864209"/>
                </a:lnTo>
                <a:lnTo>
                  <a:pt x="0" y="872359"/>
                </a:lnTo>
                <a:lnTo>
                  <a:pt x="0" y="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2727029" cy="646331"/>
          </a:xfrm>
          <a:prstGeom prst="rect">
            <a:avLst/>
          </a:prstGeom>
          <a:noFill/>
        </p:spPr>
        <p:txBody>
          <a:bodyPr wrap="none" rtlCol="0">
            <a:spAutoFit/>
          </a:bodyPr>
          <a:lstStyle/>
          <a:p>
            <a:r>
              <a:rPr lang="en-IN" b="1" dirty="0">
                <a:solidFill>
                  <a:srgbClr val="C00000"/>
                </a:solidFill>
                <a:latin typeface="Bookman Old Style" pitchFamily="18" charset="0"/>
              </a:rPr>
              <a:t>Dances of Jharkhand</a:t>
            </a:r>
          </a:p>
          <a:p>
            <a:endParaRPr lang="en-US" dirty="0">
              <a:solidFill>
                <a:srgbClr val="C00000"/>
              </a:solidFill>
            </a:endParaRPr>
          </a:p>
        </p:txBody>
      </p:sp>
      <p:sp>
        <p:nvSpPr>
          <p:cNvPr id="2" name="Slide Number Placeholder 1">
            <a:extLst>
              <a:ext uri="{FF2B5EF4-FFF2-40B4-BE49-F238E27FC236}">
                <a16:creationId xmlns:a16="http://schemas.microsoft.com/office/drawing/2014/main" id="{715093A6-9145-4A0E-9B97-53EAAE16E2B7}"/>
              </a:ext>
            </a:extLst>
          </p:cNvPr>
          <p:cNvSpPr>
            <a:spLocks noGrp="1"/>
          </p:cNvSpPr>
          <p:nvPr>
            <p:ph type="sldNum" sz="quarter" idx="12"/>
          </p:nvPr>
        </p:nvSpPr>
        <p:spPr/>
        <p:txBody>
          <a:bodyPr/>
          <a:lstStyle/>
          <a:p>
            <a:fld id="{BE9DC6DB-62BD-4F4D-9034-6564E6CB87D3}" type="slidenum">
              <a:rPr lang="en-IN" smtClean="0"/>
              <a:pPr/>
              <a:t>93</a:t>
            </a:fld>
            <a:endParaRPr lang="en-IN"/>
          </a:p>
        </p:txBody>
      </p:sp>
      <p:pic>
        <p:nvPicPr>
          <p:cNvPr id="16" name="Picture 4" descr="Chhau Dance Mask, Charida, Purulia District | Rangan Datta"/>
          <p:cNvPicPr>
            <a:picLocks noChangeAspect="1" noChangeArrowheads="1"/>
          </p:cNvPicPr>
          <p:nvPr/>
        </p:nvPicPr>
        <p:blipFill>
          <a:blip r:embed="rId3"/>
          <a:srcRect/>
          <a:stretch>
            <a:fillRect/>
          </a:stretch>
        </p:blipFill>
        <p:spPr bwMode="auto">
          <a:xfrm>
            <a:off x="567556" y="1754334"/>
            <a:ext cx="5171091" cy="3144090"/>
          </a:xfrm>
          <a:prstGeom prst="rect">
            <a:avLst/>
          </a:prstGeom>
          <a:noFill/>
        </p:spPr>
      </p:pic>
      <p:pic>
        <p:nvPicPr>
          <p:cNvPr id="17" name="Picture 6" descr="CHHAU MASK - YouTube"/>
          <p:cNvPicPr>
            <a:picLocks noChangeAspect="1" noChangeArrowheads="1"/>
          </p:cNvPicPr>
          <p:nvPr/>
        </p:nvPicPr>
        <p:blipFill>
          <a:blip r:embed="rId4"/>
          <a:srcRect/>
          <a:stretch>
            <a:fillRect/>
          </a:stretch>
        </p:blipFill>
        <p:spPr bwMode="auto">
          <a:xfrm>
            <a:off x="6074979" y="1710577"/>
            <a:ext cx="5591469" cy="3197754"/>
          </a:xfrm>
          <a:prstGeom prst="rect">
            <a:avLst/>
          </a:prstGeom>
          <a:noFill/>
        </p:spPr>
      </p:pic>
      <p:sp>
        <p:nvSpPr>
          <p:cNvPr id="18" name="TextBox 17"/>
          <p:cNvSpPr txBox="1"/>
          <p:nvPr/>
        </p:nvSpPr>
        <p:spPr>
          <a:xfrm>
            <a:off x="5055475" y="5181601"/>
            <a:ext cx="1558440" cy="369332"/>
          </a:xfrm>
          <a:prstGeom prst="rect">
            <a:avLst/>
          </a:prstGeom>
          <a:noFill/>
        </p:spPr>
        <p:txBody>
          <a:bodyPr wrap="none" rtlCol="0">
            <a:spAutoFit/>
          </a:bodyPr>
          <a:lstStyle/>
          <a:p>
            <a:r>
              <a:rPr lang="en-US" dirty="0"/>
              <a:t>CHHOU MASK</a:t>
            </a:r>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94.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773664" cy="872359"/>
          </a:xfrm>
          <a:custGeom>
            <a:avLst/>
            <a:gdLst>
              <a:gd name="connsiteX0" fmla="*/ 0 w 11046370"/>
              <a:gd name="connsiteY0" fmla="*/ 0 h 872359"/>
              <a:gd name="connsiteX1" fmla="*/ 11046370 w 11046370"/>
              <a:gd name="connsiteY1" fmla="*/ 0 h 872359"/>
              <a:gd name="connsiteX2" fmla="*/ 11046370 w 11046370"/>
              <a:gd name="connsiteY2" fmla="*/ 872359 h 872359"/>
              <a:gd name="connsiteX3" fmla="*/ 0 w 11046370"/>
              <a:gd name="connsiteY3" fmla="*/ 872359 h 872359"/>
              <a:gd name="connsiteX4" fmla="*/ 0 w 11046370"/>
              <a:gd name="connsiteY4" fmla="*/ 0 h 872359"/>
              <a:gd name="connsiteX0" fmla="*/ 0 w 11046370"/>
              <a:gd name="connsiteY0" fmla="*/ 0 h 872359"/>
              <a:gd name="connsiteX1" fmla="*/ 11046370 w 11046370"/>
              <a:gd name="connsiteY1" fmla="*/ 0 h 872359"/>
              <a:gd name="connsiteX2" fmla="*/ 11046370 w 11046370"/>
              <a:gd name="connsiteY2" fmla="*/ 872359 h 872359"/>
              <a:gd name="connsiteX3" fmla="*/ 3665295 w 11046370"/>
              <a:gd name="connsiteY3" fmla="*/ 864209 h 872359"/>
              <a:gd name="connsiteX4" fmla="*/ 0 w 11046370"/>
              <a:gd name="connsiteY4" fmla="*/ 872359 h 872359"/>
              <a:gd name="connsiteX5" fmla="*/ 0 w 11046370"/>
              <a:gd name="connsiteY5" fmla="*/ 0 h 87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46370" h="872359">
                <a:moveTo>
                  <a:pt x="0" y="0"/>
                </a:moveTo>
                <a:lnTo>
                  <a:pt x="11046370" y="0"/>
                </a:lnTo>
                <a:lnTo>
                  <a:pt x="11046370" y="872359"/>
                </a:lnTo>
                <a:lnTo>
                  <a:pt x="3665295" y="864209"/>
                </a:lnTo>
                <a:lnTo>
                  <a:pt x="0" y="872359"/>
                </a:lnTo>
                <a:lnTo>
                  <a:pt x="0" y="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2727029" cy="646331"/>
          </a:xfrm>
          <a:prstGeom prst="rect">
            <a:avLst/>
          </a:prstGeom>
          <a:noFill/>
        </p:spPr>
        <p:txBody>
          <a:bodyPr wrap="none" rtlCol="0">
            <a:spAutoFit/>
          </a:bodyPr>
          <a:lstStyle/>
          <a:p>
            <a:r>
              <a:rPr lang="en-IN" b="1" dirty="0">
                <a:solidFill>
                  <a:srgbClr val="C00000"/>
                </a:solidFill>
                <a:latin typeface="Bookman Old Style" pitchFamily="18" charset="0"/>
              </a:rPr>
              <a:t>Dances of Jharkhand</a:t>
            </a:r>
          </a:p>
          <a:p>
            <a:endParaRPr lang="en-US" dirty="0">
              <a:solidFill>
                <a:srgbClr val="C00000"/>
              </a:solidFill>
            </a:endParaRPr>
          </a:p>
        </p:txBody>
      </p:sp>
      <p:sp>
        <p:nvSpPr>
          <p:cNvPr id="2" name="Slide Number Placeholder 1">
            <a:extLst>
              <a:ext uri="{FF2B5EF4-FFF2-40B4-BE49-F238E27FC236}">
                <a16:creationId xmlns:a16="http://schemas.microsoft.com/office/drawing/2014/main" id="{715093A6-9145-4A0E-9B97-53EAAE16E2B7}"/>
              </a:ext>
            </a:extLst>
          </p:cNvPr>
          <p:cNvSpPr>
            <a:spLocks noGrp="1"/>
          </p:cNvSpPr>
          <p:nvPr>
            <p:ph type="sldNum" sz="quarter" idx="12"/>
          </p:nvPr>
        </p:nvSpPr>
        <p:spPr/>
        <p:txBody>
          <a:bodyPr/>
          <a:lstStyle/>
          <a:p>
            <a:fld id="{BE9DC6DB-62BD-4F4D-9034-6564E6CB87D3}" type="slidenum">
              <a:rPr lang="en-IN" smtClean="0"/>
              <a:pPr/>
              <a:t>94</a:t>
            </a:fld>
            <a:endParaRPr lang="en-IN" dirty="0"/>
          </a:p>
        </p:txBody>
      </p:sp>
      <p:sp>
        <p:nvSpPr>
          <p:cNvPr id="18" name="TextBox 17"/>
          <p:cNvSpPr txBox="1"/>
          <p:nvPr/>
        </p:nvSpPr>
        <p:spPr>
          <a:xfrm>
            <a:off x="4298755" y="6159031"/>
            <a:ext cx="4310860" cy="369332"/>
          </a:xfrm>
          <a:prstGeom prst="rect">
            <a:avLst/>
          </a:prstGeom>
          <a:noFill/>
        </p:spPr>
        <p:txBody>
          <a:bodyPr wrap="none" rtlCol="0">
            <a:spAutoFit/>
          </a:bodyPr>
          <a:lstStyle/>
          <a:p>
            <a:r>
              <a:rPr lang="en-US" dirty="0"/>
              <a:t>SANTHALI DANCE FROM WEST SINGHBHUM</a:t>
            </a:r>
          </a:p>
        </p:txBody>
      </p:sp>
      <p:pic>
        <p:nvPicPr>
          <p:cNvPr id="115714" name="Picture 2" descr="Five-day workshop on tribal dance in Bistupur - Telegraph India"/>
          <p:cNvPicPr>
            <a:picLocks noChangeAspect="1" noChangeArrowheads="1"/>
          </p:cNvPicPr>
          <p:nvPr/>
        </p:nvPicPr>
        <p:blipFill>
          <a:blip r:embed="rId3"/>
          <a:srcRect/>
          <a:stretch>
            <a:fillRect/>
          </a:stretch>
        </p:blipFill>
        <p:spPr bwMode="auto">
          <a:xfrm>
            <a:off x="599088" y="1376959"/>
            <a:ext cx="10993821" cy="4687510"/>
          </a:xfrm>
          <a:prstGeom prst="rect">
            <a:avLst/>
          </a:prstGeom>
          <a:noFill/>
        </p:spPr>
      </p:pic>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95.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773664" cy="872359"/>
          </a:xfrm>
          <a:custGeom>
            <a:avLst/>
            <a:gdLst>
              <a:gd name="connsiteX0" fmla="*/ 0 w 11046370"/>
              <a:gd name="connsiteY0" fmla="*/ 0 h 872359"/>
              <a:gd name="connsiteX1" fmla="*/ 11046370 w 11046370"/>
              <a:gd name="connsiteY1" fmla="*/ 0 h 872359"/>
              <a:gd name="connsiteX2" fmla="*/ 11046370 w 11046370"/>
              <a:gd name="connsiteY2" fmla="*/ 872359 h 872359"/>
              <a:gd name="connsiteX3" fmla="*/ 0 w 11046370"/>
              <a:gd name="connsiteY3" fmla="*/ 872359 h 872359"/>
              <a:gd name="connsiteX4" fmla="*/ 0 w 11046370"/>
              <a:gd name="connsiteY4" fmla="*/ 0 h 872359"/>
              <a:gd name="connsiteX0" fmla="*/ 0 w 11046370"/>
              <a:gd name="connsiteY0" fmla="*/ 0 h 872359"/>
              <a:gd name="connsiteX1" fmla="*/ 11046370 w 11046370"/>
              <a:gd name="connsiteY1" fmla="*/ 0 h 872359"/>
              <a:gd name="connsiteX2" fmla="*/ 11046370 w 11046370"/>
              <a:gd name="connsiteY2" fmla="*/ 872359 h 872359"/>
              <a:gd name="connsiteX3" fmla="*/ 3665295 w 11046370"/>
              <a:gd name="connsiteY3" fmla="*/ 864209 h 872359"/>
              <a:gd name="connsiteX4" fmla="*/ 0 w 11046370"/>
              <a:gd name="connsiteY4" fmla="*/ 872359 h 872359"/>
              <a:gd name="connsiteX5" fmla="*/ 0 w 11046370"/>
              <a:gd name="connsiteY5" fmla="*/ 0 h 87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46370" h="872359">
                <a:moveTo>
                  <a:pt x="0" y="0"/>
                </a:moveTo>
                <a:lnTo>
                  <a:pt x="11046370" y="0"/>
                </a:lnTo>
                <a:lnTo>
                  <a:pt x="11046370" y="872359"/>
                </a:lnTo>
                <a:lnTo>
                  <a:pt x="3665295" y="864209"/>
                </a:lnTo>
                <a:lnTo>
                  <a:pt x="0" y="872359"/>
                </a:lnTo>
                <a:lnTo>
                  <a:pt x="0" y="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1" name="Rectangle 20"/>
          <p:cNvSpPr/>
          <p:nvPr/>
        </p:nvSpPr>
        <p:spPr>
          <a:xfrm>
            <a:off x="294290" y="1030014"/>
            <a:ext cx="11361682" cy="52551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3562194" cy="646331"/>
          </a:xfrm>
          <a:prstGeom prst="rect">
            <a:avLst/>
          </a:prstGeom>
          <a:noFill/>
        </p:spPr>
        <p:txBody>
          <a:bodyPr wrap="none" rtlCol="0">
            <a:spAutoFit/>
          </a:bodyPr>
          <a:lstStyle/>
          <a:p>
            <a:r>
              <a:rPr lang="en-IN" b="1" dirty="0">
                <a:solidFill>
                  <a:srgbClr val="C00000"/>
                </a:solidFill>
                <a:latin typeface="Bookman Old Style" pitchFamily="18" charset="0"/>
              </a:rPr>
              <a:t>Flora &amp; Fauna of Jharkhand</a:t>
            </a:r>
          </a:p>
          <a:p>
            <a:endParaRPr lang="en-US" dirty="0">
              <a:solidFill>
                <a:srgbClr val="C00000"/>
              </a:solidFill>
            </a:endParaRPr>
          </a:p>
        </p:txBody>
      </p:sp>
      <p:sp>
        <p:nvSpPr>
          <p:cNvPr id="2" name="Slide Number Placeholder 1">
            <a:extLst>
              <a:ext uri="{FF2B5EF4-FFF2-40B4-BE49-F238E27FC236}">
                <a16:creationId xmlns:a16="http://schemas.microsoft.com/office/drawing/2014/main" id="{715093A6-9145-4A0E-9B97-53EAAE16E2B7}"/>
              </a:ext>
            </a:extLst>
          </p:cNvPr>
          <p:cNvSpPr>
            <a:spLocks noGrp="1"/>
          </p:cNvSpPr>
          <p:nvPr>
            <p:ph type="sldNum" sz="quarter" idx="12"/>
          </p:nvPr>
        </p:nvSpPr>
        <p:spPr/>
        <p:txBody>
          <a:bodyPr/>
          <a:lstStyle/>
          <a:p>
            <a:fld id="{BE9DC6DB-62BD-4F4D-9034-6564E6CB87D3}" type="slidenum">
              <a:rPr lang="en-IN" smtClean="0"/>
              <a:pPr/>
              <a:t>95</a:t>
            </a:fld>
            <a:endParaRPr lang="en-IN"/>
          </a:p>
        </p:txBody>
      </p:sp>
      <p:sp>
        <p:nvSpPr>
          <p:cNvPr id="16" name="Rectangle 15"/>
          <p:cNvSpPr/>
          <p:nvPr/>
        </p:nvSpPr>
        <p:spPr>
          <a:xfrm>
            <a:off x="567555" y="1292772"/>
            <a:ext cx="11046373" cy="50029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just">
              <a:buFont typeface="Wingdings" pitchFamily="2" charset="2"/>
              <a:buChar char="ü"/>
            </a:pPr>
            <a:r>
              <a:rPr lang="en-US" sz="2000" dirty="0">
                <a:solidFill>
                  <a:srgbClr val="C00000"/>
                </a:solidFill>
              </a:rPr>
              <a:t>Jharkhand is one of the youngest state of India.</a:t>
            </a:r>
          </a:p>
          <a:p>
            <a:pPr algn="just">
              <a:buFont typeface="Wingdings" pitchFamily="2" charset="2"/>
              <a:buChar char="ü"/>
            </a:pPr>
            <a:r>
              <a:rPr lang="en-US" sz="2000" dirty="0">
                <a:solidFill>
                  <a:srgbClr val="C00000"/>
                </a:solidFill>
              </a:rPr>
              <a:t>Jharkhand has 2 main forest type group are Tropical Moist Deciduous Forest and Tropical Dry Deciduous Forest. </a:t>
            </a:r>
          </a:p>
          <a:p>
            <a:pPr algn="just">
              <a:buFont typeface="Wingdings" pitchFamily="2" charset="2"/>
              <a:buChar char="ü"/>
            </a:pPr>
            <a:r>
              <a:rPr lang="en-US" sz="2000" dirty="0">
                <a:solidFill>
                  <a:srgbClr val="C00000"/>
                </a:solidFill>
              </a:rPr>
              <a:t>Tropical Dry Deciduous Forest constitute the major forest of Jharkhand covering 93.25% of forest area. </a:t>
            </a:r>
          </a:p>
          <a:p>
            <a:pPr algn="just">
              <a:buFont typeface="Wingdings" pitchFamily="2" charset="2"/>
              <a:buChar char="ü"/>
            </a:pPr>
            <a:r>
              <a:rPr lang="en-US" sz="2000" dirty="0">
                <a:solidFill>
                  <a:srgbClr val="C00000"/>
                </a:solidFill>
              </a:rPr>
              <a:t>Major trees found in the State are Bamboo, Sal, </a:t>
            </a:r>
            <a:r>
              <a:rPr lang="en-US" sz="2000" dirty="0" err="1">
                <a:solidFill>
                  <a:srgbClr val="C00000"/>
                </a:solidFill>
              </a:rPr>
              <a:t>Shisham</a:t>
            </a:r>
            <a:r>
              <a:rPr lang="en-US" sz="2000" dirty="0">
                <a:solidFill>
                  <a:srgbClr val="C00000"/>
                </a:solidFill>
              </a:rPr>
              <a:t>, Teak, </a:t>
            </a:r>
            <a:r>
              <a:rPr lang="en-US" sz="2000" dirty="0" err="1">
                <a:solidFill>
                  <a:srgbClr val="C00000"/>
                </a:solidFill>
              </a:rPr>
              <a:t>Semal</a:t>
            </a:r>
            <a:r>
              <a:rPr lang="en-US" sz="2000" dirty="0">
                <a:solidFill>
                  <a:srgbClr val="C00000"/>
                </a:solidFill>
              </a:rPr>
              <a:t>, </a:t>
            </a:r>
            <a:r>
              <a:rPr lang="en-US" sz="2000" dirty="0" err="1">
                <a:solidFill>
                  <a:srgbClr val="C00000"/>
                </a:solidFill>
              </a:rPr>
              <a:t>Tendu</a:t>
            </a:r>
            <a:r>
              <a:rPr lang="en-US" sz="2000" dirty="0">
                <a:solidFill>
                  <a:srgbClr val="C00000"/>
                </a:solidFill>
              </a:rPr>
              <a:t>, Shellac, </a:t>
            </a:r>
            <a:r>
              <a:rPr lang="en-US" sz="2000" dirty="0" err="1">
                <a:solidFill>
                  <a:srgbClr val="C00000"/>
                </a:solidFill>
              </a:rPr>
              <a:t>Butea</a:t>
            </a:r>
            <a:r>
              <a:rPr lang="en-US" sz="2000" dirty="0">
                <a:solidFill>
                  <a:srgbClr val="C00000"/>
                </a:solidFill>
              </a:rPr>
              <a:t> </a:t>
            </a:r>
            <a:r>
              <a:rPr lang="en-US" sz="2000" dirty="0" err="1">
                <a:solidFill>
                  <a:srgbClr val="C00000"/>
                </a:solidFill>
              </a:rPr>
              <a:t>Frondosa</a:t>
            </a:r>
            <a:r>
              <a:rPr lang="en-US" sz="2000" dirty="0">
                <a:solidFill>
                  <a:srgbClr val="C00000"/>
                </a:solidFill>
              </a:rPr>
              <a:t>, </a:t>
            </a:r>
            <a:r>
              <a:rPr lang="en-US" sz="2000" dirty="0" err="1">
                <a:solidFill>
                  <a:srgbClr val="C00000"/>
                </a:solidFill>
              </a:rPr>
              <a:t>Mahua</a:t>
            </a:r>
            <a:r>
              <a:rPr lang="en-US" sz="2000" dirty="0">
                <a:solidFill>
                  <a:srgbClr val="C00000"/>
                </a:solidFill>
              </a:rPr>
              <a:t>, </a:t>
            </a:r>
            <a:r>
              <a:rPr lang="en-US" sz="2000" dirty="0" err="1">
                <a:solidFill>
                  <a:srgbClr val="C00000"/>
                </a:solidFill>
              </a:rPr>
              <a:t>Sissoo</a:t>
            </a:r>
            <a:r>
              <a:rPr lang="en-US" sz="2000" dirty="0">
                <a:solidFill>
                  <a:srgbClr val="C00000"/>
                </a:solidFill>
              </a:rPr>
              <a:t>, </a:t>
            </a:r>
            <a:r>
              <a:rPr lang="en-US" sz="2000" dirty="0" err="1">
                <a:solidFill>
                  <a:srgbClr val="C00000"/>
                </a:solidFill>
              </a:rPr>
              <a:t>Jamun</a:t>
            </a:r>
            <a:r>
              <a:rPr lang="en-US" sz="2000" dirty="0">
                <a:solidFill>
                  <a:srgbClr val="C00000"/>
                </a:solidFill>
              </a:rPr>
              <a:t>, </a:t>
            </a:r>
            <a:r>
              <a:rPr lang="en-US" sz="2000" dirty="0" err="1">
                <a:solidFill>
                  <a:srgbClr val="C00000"/>
                </a:solidFill>
              </a:rPr>
              <a:t>Betal</a:t>
            </a:r>
            <a:r>
              <a:rPr lang="en-US" sz="2000" dirty="0">
                <a:solidFill>
                  <a:srgbClr val="C00000"/>
                </a:solidFill>
              </a:rPr>
              <a:t> nut, Palm, Mango, etc. </a:t>
            </a:r>
          </a:p>
          <a:p>
            <a:pPr algn="just">
              <a:buFont typeface="Wingdings" pitchFamily="2" charset="2"/>
              <a:buChar char="ü"/>
            </a:pPr>
            <a:r>
              <a:rPr lang="en-US" sz="2000" dirty="0" err="1">
                <a:solidFill>
                  <a:srgbClr val="C00000"/>
                </a:solidFill>
              </a:rPr>
              <a:t>Tendu</a:t>
            </a:r>
            <a:r>
              <a:rPr lang="en-US" sz="2000" dirty="0">
                <a:solidFill>
                  <a:srgbClr val="C00000"/>
                </a:solidFill>
              </a:rPr>
              <a:t> is one of the main source of revenue of Jharkhand.     </a:t>
            </a:r>
            <a:r>
              <a:rPr lang="en-US" sz="2000" dirty="0" err="1">
                <a:solidFill>
                  <a:srgbClr val="C00000"/>
                </a:solidFill>
              </a:rPr>
              <a:t>Tendu</a:t>
            </a:r>
            <a:r>
              <a:rPr lang="en-US" sz="2000" dirty="0">
                <a:solidFill>
                  <a:srgbClr val="C00000"/>
                </a:solidFill>
              </a:rPr>
              <a:t> leaves are used for </a:t>
            </a:r>
            <a:r>
              <a:rPr lang="en-US" sz="2000" dirty="0" err="1">
                <a:solidFill>
                  <a:srgbClr val="C00000"/>
                </a:solidFill>
              </a:rPr>
              <a:t>bidi</a:t>
            </a:r>
            <a:r>
              <a:rPr lang="en-US" sz="2000" dirty="0">
                <a:solidFill>
                  <a:srgbClr val="C00000"/>
                </a:solidFill>
              </a:rPr>
              <a:t> - making. </a:t>
            </a:r>
          </a:p>
          <a:p>
            <a:pPr algn="just">
              <a:buFont typeface="Wingdings" pitchFamily="2" charset="2"/>
              <a:buChar char="ü"/>
            </a:pPr>
            <a:r>
              <a:rPr lang="en-US" sz="2000" dirty="0">
                <a:solidFill>
                  <a:srgbClr val="C00000"/>
                </a:solidFill>
              </a:rPr>
              <a:t> 29.45% of Jharkhand total landmass is under forest cover. </a:t>
            </a:r>
          </a:p>
          <a:p>
            <a:pPr algn="just">
              <a:buFont typeface="Wingdings" pitchFamily="2" charset="2"/>
              <a:buChar char="ü"/>
            </a:pPr>
            <a:r>
              <a:rPr lang="en-US" sz="2000" dirty="0">
                <a:solidFill>
                  <a:srgbClr val="C00000"/>
                </a:solidFill>
              </a:rPr>
              <a:t> Jharkhand 9663 km sq area is under moderately dense forest. </a:t>
            </a:r>
          </a:p>
          <a:p>
            <a:pPr algn="just">
              <a:buFont typeface="Wingdings" pitchFamily="2" charset="2"/>
              <a:buChar char="ü"/>
            </a:pPr>
            <a:r>
              <a:rPr lang="en-US" sz="2000" dirty="0">
                <a:solidFill>
                  <a:srgbClr val="C00000"/>
                </a:solidFill>
              </a:rPr>
              <a:t> The seed of Sal are important for edible oil and medicinal oil. </a:t>
            </a:r>
          </a:p>
          <a:p>
            <a:pPr algn="just">
              <a:buFont typeface="Wingdings" pitchFamily="2" charset="2"/>
              <a:buChar char="ü"/>
            </a:pPr>
            <a:r>
              <a:rPr lang="en-US" sz="2000" dirty="0">
                <a:solidFill>
                  <a:srgbClr val="C00000"/>
                </a:solidFill>
              </a:rPr>
              <a:t> </a:t>
            </a:r>
            <a:r>
              <a:rPr lang="en-US" sz="2000" dirty="0" err="1">
                <a:solidFill>
                  <a:srgbClr val="C00000"/>
                </a:solidFill>
              </a:rPr>
              <a:t>Betla</a:t>
            </a:r>
            <a:r>
              <a:rPr lang="en-US" sz="2000" dirty="0">
                <a:solidFill>
                  <a:srgbClr val="C00000"/>
                </a:solidFill>
              </a:rPr>
              <a:t> National Park has been included in the </a:t>
            </a:r>
            <a:r>
              <a:rPr lang="en-US" sz="2000" dirty="0" err="1">
                <a:solidFill>
                  <a:srgbClr val="C00000"/>
                </a:solidFill>
              </a:rPr>
              <a:t>Palamu</a:t>
            </a:r>
            <a:r>
              <a:rPr lang="en-US" sz="2000" dirty="0">
                <a:solidFill>
                  <a:srgbClr val="C00000"/>
                </a:solidFill>
              </a:rPr>
              <a:t> Tiger Reserve under Project Tiger</a:t>
            </a:r>
          </a:p>
          <a:p>
            <a:pPr algn="just">
              <a:buFont typeface="Wingdings" pitchFamily="2" charset="2"/>
              <a:buChar char="ü"/>
            </a:pPr>
            <a:r>
              <a:rPr lang="en-US" sz="2000" dirty="0" err="1">
                <a:solidFill>
                  <a:srgbClr val="C00000"/>
                </a:solidFill>
              </a:rPr>
              <a:t>Mahuadanar</a:t>
            </a:r>
            <a:r>
              <a:rPr lang="en-US" sz="2000" dirty="0">
                <a:solidFill>
                  <a:srgbClr val="C00000"/>
                </a:solidFill>
              </a:rPr>
              <a:t> Sanctuary is prominent for its </a:t>
            </a:r>
            <a:r>
              <a:rPr lang="en-US" sz="2000" dirty="0" err="1">
                <a:solidFill>
                  <a:srgbClr val="C00000"/>
                </a:solidFill>
              </a:rPr>
              <a:t>plantiful</a:t>
            </a:r>
            <a:r>
              <a:rPr lang="en-US" sz="2000" dirty="0">
                <a:solidFill>
                  <a:srgbClr val="C00000"/>
                </a:solidFill>
              </a:rPr>
              <a:t> wolf species. </a:t>
            </a:r>
          </a:p>
          <a:p>
            <a:pPr algn="just">
              <a:buFont typeface="Wingdings" pitchFamily="2" charset="2"/>
              <a:buChar char="ü"/>
            </a:pPr>
            <a:r>
              <a:rPr lang="en-US" sz="2000" dirty="0" err="1">
                <a:solidFill>
                  <a:srgbClr val="C00000"/>
                </a:solidFill>
              </a:rPr>
              <a:t>Topchanchi</a:t>
            </a:r>
            <a:r>
              <a:rPr lang="en-US" sz="2000" dirty="0">
                <a:solidFill>
                  <a:srgbClr val="C00000"/>
                </a:solidFill>
              </a:rPr>
              <a:t> wildlife sanctuary has got special significance due to its Northeast most boundary.    </a:t>
            </a:r>
          </a:p>
          <a:p>
            <a:pPr algn="just">
              <a:buFont typeface="Wingdings" pitchFamily="2" charset="2"/>
              <a:buChar char="ü"/>
            </a:pPr>
            <a:r>
              <a:rPr lang="en-US" sz="2000" dirty="0">
                <a:solidFill>
                  <a:srgbClr val="C00000"/>
                </a:solidFill>
              </a:rPr>
              <a:t> A breeding center near Ranchi was commissioned under IUCN </a:t>
            </a:r>
            <a:r>
              <a:rPr lang="en-US" sz="2000" dirty="0" err="1">
                <a:solidFill>
                  <a:srgbClr val="C00000"/>
                </a:solidFill>
              </a:rPr>
              <a:t>programme</a:t>
            </a:r>
            <a:r>
              <a:rPr lang="en-US" sz="2000" dirty="0">
                <a:solidFill>
                  <a:srgbClr val="C00000"/>
                </a:solidFill>
              </a:rPr>
              <a:t> of conservation of species to enhance the number of Marsh Crocodiles species in Jharkhand.    </a:t>
            </a:r>
          </a:p>
          <a:p>
            <a:pPr algn="just">
              <a:buFont typeface="Wingdings" pitchFamily="2" charset="2"/>
              <a:buChar char="ü"/>
            </a:pPr>
            <a:r>
              <a:rPr lang="en-US" sz="2000" dirty="0">
                <a:solidFill>
                  <a:srgbClr val="C00000"/>
                </a:solidFill>
              </a:rPr>
              <a:t> Tenancy Act has provisions for the protection of trees and also some provision for regulating    </a:t>
            </a:r>
            <a:r>
              <a:rPr lang="en-US" sz="2000" dirty="0" err="1">
                <a:solidFill>
                  <a:srgbClr val="C00000"/>
                </a:solidFill>
              </a:rPr>
              <a:t>unhindering</a:t>
            </a:r>
            <a:r>
              <a:rPr lang="en-US" sz="2000" dirty="0">
                <a:solidFill>
                  <a:srgbClr val="C00000"/>
                </a:solidFill>
              </a:rPr>
              <a:t> destruction of trees.</a:t>
            </a:r>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96.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773664" cy="872359"/>
          </a:xfrm>
          <a:custGeom>
            <a:avLst/>
            <a:gdLst>
              <a:gd name="connsiteX0" fmla="*/ 0 w 11046370"/>
              <a:gd name="connsiteY0" fmla="*/ 0 h 872359"/>
              <a:gd name="connsiteX1" fmla="*/ 11046370 w 11046370"/>
              <a:gd name="connsiteY1" fmla="*/ 0 h 872359"/>
              <a:gd name="connsiteX2" fmla="*/ 11046370 w 11046370"/>
              <a:gd name="connsiteY2" fmla="*/ 872359 h 872359"/>
              <a:gd name="connsiteX3" fmla="*/ 0 w 11046370"/>
              <a:gd name="connsiteY3" fmla="*/ 872359 h 872359"/>
              <a:gd name="connsiteX4" fmla="*/ 0 w 11046370"/>
              <a:gd name="connsiteY4" fmla="*/ 0 h 872359"/>
              <a:gd name="connsiteX0" fmla="*/ 0 w 11046370"/>
              <a:gd name="connsiteY0" fmla="*/ 0 h 872359"/>
              <a:gd name="connsiteX1" fmla="*/ 11046370 w 11046370"/>
              <a:gd name="connsiteY1" fmla="*/ 0 h 872359"/>
              <a:gd name="connsiteX2" fmla="*/ 11046370 w 11046370"/>
              <a:gd name="connsiteY2" fmla="*/ 872359 h 872359"/>
              <a:gd name="connsiteX3" fmla="*/ 3665295 w 11046370"/>
              <a:gd name="connsiteY3" fmla="*/ 864209 h 872359"/>
              <a:gd name="connsiteX4" fmla="*/ 0 w 11046370"/>
              <a:gd name="connsiteY4" fmla="*/ 872359 h 872359"/>
              <a:gd name="connsiteX5" fmla="*/ 0 w 11046370"/>
              <a:gd name="connsiteY5" fmla="*/ 0 h 87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46370" h="872359">
                <a:moveTo>
                  <a:pt x="0" y="0"/>
                </a:moveTo>
                <a:lnTo>
                  <a:pt x="11046370" y="0"/>
                </a:lnTo>
                <a:lnTo>
                  <a:pt x="11046370" y="872359"/>
                </a:lnTo>
                <a:lnTo>
                  <a:pt x="3665295" y="864209"/>
                </a:lnTo>
                <a:lnTo>
                  <a:pt x="0" y="872359"/>
                </a:lnTo>
                <a:lnTo>
                  <a:pt x="0" y="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11" name="Rectangle 10"/>
          <p:cNvSpPr/>
          <p:nvPr/>
        </p:nvSpPr>
        <p:spPr>
          <a:xfrm>
            <a:off x="325818" y="1019503"/>
            <a:ext cx="11540359" cy="549691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IN" dirty="0">
              <a:solidFill>
                <a:schemeClr val="accent1">
                  <a:lumMod val="75000"/>
                </a:schemeClr>
              </a:solidFill>
              <a:latin typeface="Bookman Old Style" pitchFamily="18" charset="0"/>
            </a:endParaRPr>
          </a:p>
          <a:p>
            <a:endParaRPr lang="en-US" dirty="0">
              <a:solidFill>
                <a:schemeClr val="accent1">
                  <a:lumMod val="75000"/>
                </a:schemeClr>
              </a:solidFill>
              <a:latin typeface="Bookman Old Style" pitchFamily="18" charset="0"/>
            </a:endParaRPr>
          </a:p>
          <a:p>
            <a:pPr algn="just"/>
            <a:endParaRPr lang="en-US" dirty="0">
              <a:solidFill>
                <a:schemeClr val="accent1">
                  <a:lumMod val="75000"/>
                </a:schemeClr>
              </a:solidFill>
              <a:latin typeface="Bookman Old Style" pitchFamily="18" charset="0"/>
            </a:endParaRP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4435830" cy="646331"/>
          </a:xfrm>
          <a:prstGeom prst="rect">
            <a:avLst/>
          </a:prstGeom>
          <a:noFill/>
        </p:spPr>
        <p:txBody>
          <a:bodyPr wrap="none" rtlCol="0">
            <a:spAutoFit/>
          </a:bodyPr>
          <a:lstStyle/>
          <a:p>
            <a:r>
              <a:rPr lang="en-IN" b="1" dirty="0">
                <a:solidFill>
                  <a:srgbClr val="C00000"/>
                </a:solidFill>
                <a:latin typeface="Bookman Old Style" pitchFamily="18" charset="0"/>
              </a:rPr>
              <a:t>Famous Personalities of Jharkhand</a:t>
            </a:r>
          </a:p>
          <a:p>
            <a:endParaRPr lang="en-US" dirty="0">
              <a:solidFill>
                <a:srgbClr val="C00000"/>
              </a:solidFill>
            </a:endParaRPr>
          </a:p>
        </p:txBody>
      </p:sp>
      <p:sp>
        <p:nvSpPr>
          <p:cNvPr id="2" name="Slide Number Placeholder 1">
            <a:extLst>
              <a:ext uri="{FF2B5EF4-FFF2-40B4-BE49-F238E27FC236}">
                <a16:creationId xmlns:a16="http://schemas.microsoft.com/office/drawing/2014/main" id="{715093A6-9145-4A0E-9B97-53EAAE16E2B7}"/>
              </a:ext>
            </a:extLst>
          </p:cNvPr>
          <p:cNvSpPr>
            <a:spLocks noGrp="1"/>
          </p:cNvSpPr>
          <p:nvPr>
            <p:ph type="sldNum" sz="quarter" idx="12"/>
          </p:nvPr>
        </p:nvSpPr>
        <p:spPr/>
        <p:txBody>
          <a:bodyPr/>
          <a:lstStyle/>
          <a:p>
            <a:fld id="{BE9DC6DB-62BD-4F4D-9034-6564E6CB87D3}" type="slidenum">
              <a:rPr lang="en-IN" smtClean="0"/>
              <a:pPr/>
              <a:t>96</a:t>
            </a:fld>
            <a:endParaRPr lang="en-IN"/>
          </a:p>
        </p:txBody>
      </p:sp>
      <p:pic>
        <p:nvPicPr>
          <p:cNvPr id="1028" name="Picture 4" descr="C:\Users\user\Desktop\255\11_Premlata_Agarwal.jpg"/>
          <p:cNvPicPr>
            <a:picLocks noChangeAspect="1" noChangeArrowheads="1"/>
          </p:cNvPicPr>
          <p:nvPr/>
        </p:nvPicPr>
        <p:blipFill>
          <a:blip r:embed="rId3"/>
          <a:srcRect b="8705"/>
          <a:stretch>
            <a:fillRect/>
          </a:stretch>
        </p:blipFill>
        <p:spPr bwMode="auto">
          <a:xfrm>
            <a:off x="6348304" y="1500462"/>
            <a:ext cx="2406814" cy="3208174"/>
          </a:xfrm>
          <a:prstGeom prst="rect">
            <a:avLst/>
          </a:prstGeom>
          <a:noFill/>
        </p:spPr>
      </p:pic>
      <p:sp>
        <p:nvSpPr>
          <p:cNvPr id="23" name="Rectangle 22"/>
          <p:cNvSpPr/>
          <p:nvPr/>
        </p:nvSpPr>
        <p:spPr>
          <a:xfrm>
            <a:off x="6348250" y="4897823"/>
            <a:ext cx="2575034" cy="1061545"/>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dirty="0"/>
              <a:t>PREMLATA AGARWAL, MOUNTAIN CLIMBER</a:t>
            </a:r>
          </a:p>
        </p:txBody>
      </p:sp>
      <p:pic>
        <p:nvPicPr>
          <p:cNvPr id="1029" name="Picture 5" descr="C:\Users\user\Desktop\255\deepika.jpg"/>
          <p:cNvPicPr>
            <a:picLocks noChangeAspect="1" noChangeArrowheads="1"/>
          </p:cNvPicPr>
          <p:nvPr/>
        </p:nvPicPr>
        <p:blipFill>
          <a:blip r:embed="rId4"/>
          <a:srcRect/>
          <a:stretch>
            <a:fillRect/>
          </a:stretch>
        </p:blipFill>
        <p:spPr bwMode="auto">
          <a:xfrm>
            <a:off x="3608169" y="1492471"/>
            <a:ext cx="2340686" cy="3223000"/>
          </a:xfrm>
          <a:prstGeom prst="rect">
            <a:avLst/>
          </a:prstGeom>
          <a:noFill/>
        </p:spPr>
      </p:pic>
      <p:sp>
        <p:nvSpPr>
          <p:cNvPr id="24" name="Rectangle 23"/>
          <p:cNvSpPr/>
          <p:nvPr/>
        </p:nvSpPr>
        <p:spPr>
          <a:xfrm>
            <a:off x="3505201" y="4892566"/>
            <a:ext cx="2575034" cy="1061545"/>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dirty="0"/>
              <a:t>DEEPIKA KUMARI MAHATO, ARCHERY PLAYER</a:t>
            </a:r>
          </a:p>
        </p:txBody>
      </p:sp>
      <p:pic>
        <p:nvPicPr>
          <p:cNvPr id="1030" name="Picture 6" descr="C:\Users\user\Desktop\255\msd.jpg"/>
          <p:cNvPicPr>
            <a:picLocks noChangeAspect="1" noChangeArrowheads="1"/>
          </p:cNvPicPr>
          <p:nvPr/>
        </p:nvPicPr>
        <p:blipFill>
          <a:blip r:embed="rId5"/>
          <a:srcRect b="8979"/>
          <a:stretch>
            <a:fillRect/>
          </a:stretch>
        </p:blipFill>
        <p:spPr bwMode="auto">
          <a:xfrm>
            <a:off x="704522" y="1516774"/>
            <a:ext cx="2375010" cy="3118289"/>
          </a:xfrm>
          <a:prstGeom prst="rect">
            <a:avLst/>
          </a:prstGeom>
          <a:noFill/>
        </p:spPr>
      </p:pic>
      <p:sp>
        <p:nvSpPr>
          <p:cNvPr id="25" name="Rectangle 24"/>
          <p:cNvSpPr/>
          <p:nvPr/>
        </p:nvSpPr>
        <p:spPr>
          <a:xfrm>
            <a:off x="620112" y="4918842"/>
            <a:ext cx="2575034" cy="1061545"/>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dirty="0"/>
              <a:t>MAHENDRA SINGH DHONI, FORMER INDIAN CRICKET TEAM CAPTAIN</a:t>
            </a:r>
          </a:p>
        </p:txBody>
      </p:sp>
      <p:sp>
        <p:nvSpPr>
          <p:cNvPr id="21" name="Rectangle 20"/>
          <p:cNvSpPr/>
          <p:nvPr/>
        </p:nvSpPr>
        <p:spPr>
          <a:xfrm>
            <a:off x="9101960" y="4939863"/>
            <a:ext cx="2659116" cy="1061545"/>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dirty="0"/>
              <a:t>ARUNA MISHRA, BOXING WORLD CHAMPION 2004</a:t>
            </a:r>
          </a:p>
        </p:txBody>
      </p:sp>
      <p:pic>
        <p:nvPicPr>
          <p:cNvPr id="22" name="Picture 2" descr="C:\Users\user\Desktop\255\OIP (4).jpg"/>
          <p:cNvPicPr>
            <a:picLocks noChangeAspect="1" noChangeArrowheads="1"/>
          </p:cNvPicPr>
          <p:nvPr/>
        </p:nvPicPr>
        <p:blipFill>
          <a:blip r:embed="rId6"/>
          <a:srcRect/>
          <a:stretch>
            <a:fillRect/>
          </a:stretch>
        </p:blipFill>
        <p:spPr bwMode="auto">
          <a:xfrm>
            <a:off x="9030686" y="1609724"/>
            <a:ext cx="2635798" cy="3028950"/>
          </a:xfrm>
          <a:prstGeom prst="rect">
            <a:avLst/>
          </a:prstGeom>
          <a:noFill/>
        </p:spPr>
      </p:pic>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97.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19" name="Picture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2"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14" name="Rectangle 13"/>
          <p:cNvSpPr/>
          <p:nvPr/>
        </p:nvSpPr>
        <p:spPr>
          <a:xfrm>
            <a:off x="262761" y="63070"/>
            <a:ext cx="11773664" cy="872359"/>
          </a:xfrm>
          <a:custGeom>
            <a:avLst/>
            <a:gdLst>
              <a:gd name="connsiteX0" fmla="*/ 0 w 11046370"/>
              <a:gd name="connsiteY0" fmla="*/ 0 h 872359"/>
              <a:gd name="connsiteX1" fmla="*/ 11046370 w 11046370"/>
              <a:gd name="connsiteY1" fmla="*/ 0 h 872359"/>
              <a:gd name="connsiteX2" fmla="*/ 11046370 w 11046370"/>
              <a:gd name="connsiteY2" fmla="*/ 872359 h 872359"/>
              <a:gd name="connsiteX3" fmla="*/ 0 w 11046370"/>
              <a:gd name="connsiteY3" fmla="*/ 872359 h 872359"/>
              <a:gd name="connsiteX4" fmla="*/ 0 w 11046370"/>
              <a:gd name="connsiteY4" fmla="*/ 0 h 872359"/>
              <a:gd name="connsiteX0" fmla="*/ 0 w 11046370"/>
              <a:gd name="connsiteY0" fmla="*/ 0 h 872359"/>
              <a:gd name="connsiteX1" fmla="*/ 11046370 w 11046370"/>
              <a:gd name="connsiteY1" fmla="*/ 0 h 872359"/>
              <a:gd name="connsiteX2" fmla="*/ 11046370 w 11046370"/>
              <a:gd name="connsiteY2" fmla="*/ 872359 h 872359"/>
              <a:gd name="connsiteX3" fmla="*/ 3665295 w 11046370"/>
              <a:gd name="connsiteY3" fmla="*/ 864209 h 872359"/>
              <a:gd name="connsiteX4" fmla="*/ 0 w 11046370"/>
              <a:gd name="connsiteY4" fmla="*/ 872359 h 872359"/>
              <a:gd name="connsiteX5" fmla="*/ 0 w 11046370"/>
              <a:gd name="connsiteY5" fmla="*/ 0 h 8723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46370" h="872359">
                <a:moveTo>
                  <a:pt x="0" y="0"/>
                </a:moveTo>
                <a:lnTo>
                  <a:pt x="11046370" y="0"/>
                </a:lnTo>
                <a:lnTo>
                  <a:pt x="11046370" y="872359"/>
                </a:lnTo>
                <a:lnTo>
                  <a:pt x="3665295" y="864209"/>
                </a:lnTo>
                <a:lnTo>
                  <a:pt x="0" y="872359"/>
                </a:lnTo>
                <a:lnTo>
                  <a:pt x="0" y="0"/>
                </a:lnTo>
                <a:close/>
              </a:path>
            </a:pathLst>
          </a:cu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u="sng" dirty="0">
                <a:solidFill>
                  <a:srgbClr val="C00000"/>
                </a:solidFill>
                <a:latin typeface="Impact" pitchFamily="34" charset="0"/>
              </a:rPr>
              <a:t>Jharkhand State Profile</a:t>
            </a:r>
          </a:p>
        </p:txBody>
      </p:sp>
      <p:sp>
        <p:nvSpPr>
          <p:cNvPr id="2050" name="AutoShape 2"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2" name="AutoShape 4"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2054" name="AutoShape 6" descr="blob:https://web.whatsapp.com/a7307987-7cef-4341-81fa-b1870c6981ab"/>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en-US"/>
          </a:p>
        </p:txBody>
      </p:sp>
      <p:sp>
        <p:nvSpPr>
          <p:cNvPr id="15" name="TextBox 14"/>
          <p:cNvSpPr txBox="1"/>
          <p:nvPr/>
        </p:nvSpPr>
        <p:spPr>
          <a:xfrm>
            <a:off x="525517" y="924910"/>
            <a:ext cx="4435830" cy="646331"/>
          </a:xfrm>
          <a:prstGeom prst="rect">
            <a:avLst/>
          </a:prstGeom>
          <a:noFill/>
        </p:spPr>
        <p:txBody>
          <a:bodyPr wrap="none" rtlCol="0">
            <a:spAutoFit/>
          </a:bodyPr>
          <a:lstStyle/>
          <a:p>
            <a:r>
              <a:rPr lang="en-IN" b="1" dirty="0">
                <a:solidFill>
                  <a:srgbClr val="C00000"/>
                </a:solidFill>
                <a:latin typeface="Bookman Old Style" pitchFamily="18" charset="0"/>
              </a:rPr>
              <a:t>Famous Personalities of Jharkhand</a:t>
            </a:r>
          </a:p>
          <a:p>
            <a:endParaRPr lang="en-US" dirty="0">
              <a:solidFill>
                <a:srgbClr val="C00000"/>
              </a:solidFill>
            </a:endParaRPr>
          </a:p>
        </p:txBody>
      </p:sp>
      <p:sp>
        <p:nvSpPr>
          <p:cNvPr id="2" name="Slide Number Placeholder 1">
            <a:extLst>
              <a:ext uri="{FF2B5EF4-FFF2-40B4-BE49-F238E27FC236}">
                <a16:creationId xmlns:a16="http://schemas.microsoft.com/office/drawing/2014/main" id="{715093A6-9145-4A0E-9B97-53EAAE16E2B7}"/>
              </a:ext>
            </a:extLst>
          </p:cNvPr>
          <p:cNvSpPr>
            <a:spLocks noGrp="1"/>
          </p:cNvSpPr>
          <p:nvPr>
            <p:ph type="sldNum" sz="quarter" idx="12"/>
          </p:nvPr>
        </p:nvSpPr>
        <p:spPr/>
        <p:txBody>
          <a:bodyPr/>
          <a:lstStyle/>
          <a:p>
            <a:fld id="{BE9DC6DB-62BD-4F4D-9034-6564E6CB87D3}" type="slidenum">
              <a:rPr lang="en-IN" smtClean="0"/>
              <a:pPr/>
              <a:t>97</a:t>
            </a:fld>
            <a:endParaRPr lang="en-IN"/>
          </a:p>
        </p:txBody>
      </p:sp>
      <p:sp>
        <p:nvSpPr>
          <p:cNvPr id="25" name="Rectangle 24"/>
          <p:cNvSpPr/>
          <p:nvPr/>
        </p:nvSpPr>
        <p:spPr>
          <a:xfrm>
            <a:off x="3489436" y="4897821"/>
            <a:ext cx="2575034" cy="1061545"/>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dirty="0"/>
              <a:t>TANUSHREE DUTTA, BOLLYWOOD ACTRESS</a:t>
            </a:r>
          </a:p>
        </p:txBody>
      </p:sp>
      <p:pic>
        <p:nvPicPr>
          <p:cNvPr id="5" name="Picture 6" descr="Tanushree Dutta at Femina Miss India Finalists (24).jpg"/>
          <p:cNvPicPr>
            <a:picLocks noChangeAspect="1" noChangeArrowheads="1"/>
          </p:cNvPicPr>
          <p:nvPr/>
        </p:nvPicPr>
        <p:blipFill>
          <a:blip r:embed="rId3"/>
          <a:srcRect/>
          <a:stretch>
            <a:fillRect/>
          </a:stretch>
        </p:blipFill>
        <p:spPr bwMode="auto">
          <a:xfrm>
            <a:off x="3594537" y="1418897"/>
            <a:ext cx="2354318" cy="3281855"/>
          </a:xfrm>
          <a:prstGeom prst="rect">
            <a:avLst/>
          </a:prstGeom>
          <a:noFill/>
        </p:spPr>
      </p:pic>
      <p:sp>
        <p:nvSpPr>
          <p:cNvPr id="26" name="Rectangle 25"/>
          <p:cNvSpPr/>
          <p:nvPr/>
        </p:nvSpPr>
        <p:spPr>
          <a:xfrm>
            <a:off x="6211615" y="4866290"/>
            <a:ext cx="2575034" cy="1061545"/>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dirty="0"/>
              <a:t>IMTIAZ ALI KHAN, BOLLYWOOD FILM DIRECTOR</a:t>
            </a:r>
          </a:p>
        </p:txBody>
      </p:sp>
      <p:pic>
        <p:nvPicPr>
          <p:cNvPr id="28" name="Picture 2" descr="Celebs at the screening of the A.R. Rahman's documentary 02.jpg"/>
          <p:cNvPicPr>
            <a:picLocks noChangeAspect="1" noChangeArrowheads="1"/>
          </p:cNvPicPr>
          <p:nvPr/>
        </p:nvPicPr>
        <p:blipFill>
          <a:blip r:embed="rId4"/>
          <a:srcRect/>
          <a:stretch>
            <a:fillRect/>
          </a:stretch>
        </p:blipFill>
        <p:spPr bwMode="auto">
          <a:xfrm>
            <a:off x="6314637" y="1492469"/>
            <a:ext cx="2303845" cy="3129510"/>
          </a:xfrm>
          <a:prstGeom prst="rect">
            <a:avLst/>
          </a:prstGeom>
          <a:noFill/>
        </p:spPr>
      </p:pic>
      <p:pic>
        <p:nvPicPr>
          <p:cNvPr id="2058" name="Picture 10" descr="Madhavan Saala Khadoos (cropped).jpg"/>
          <p:cNvPicPr>
            <a:picLocks noChangeAspect="1" noChangeArrowheads="1"/>
          </p:cNvPicPr>
          <p:nvPr/>
        </p:nvPicPr>
        <p:blipFill>
          <a:blip r:embed="rId5"/>
          <a:srcRect/>
          <a:stretch>
            <a:fillRect/>
          </a:stretch>
        </p:blipFill>
        <p:spPr bwMode="auto">
          <a:xfrm>
            <a:off x="9089368" y="1366345"/>
            <a:ext cx="2755791" cy="3347711"/>
          </a:xfrm>
          <a:prstGeom prst="rect">
            <a:avLst/>
          </a:prstGeom>
          <a:noFill/>
        </p:spPr>
      </p:pic>
      <p:sp>
        <p:nvSpPr>
          <p:cNvPr id="29" name="Rectangle 28"/>
          <p:cNvSpPr/>
          <p:nvPr/>
        </p:nvSpPr>
        <p:spPr>
          <a:xfrm>
            <a:off x="9070428" y="4908330"/>
            <a:ext cx="2701157" cy="1061545"/>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dirty="0"/>
              <a:t>R. MADHAVAN, BOLLYWOOD ACTOR</a:t>
            </a:r>
          </a:p>
        </p:txBody>
      </p:sp>
      <p:pic>
        <p:nvPicPr>
          <p:cNvPr id="18" name="Picture 7" descr="C:\Users\user\Desktop\255\image-37.jpg"/>
          <p:cNvPicPr>
            <a:picLocks noChangeAspect="1" noChangeArrowheads="1"/>
          </p:cNvPicPr>
          <p:nvPr/>
        </p:nvPicPr>
        <p:blipFill>
          <a:blip r:embed="rId6"/>
          <a:srcRect l="6105" r="12190"/>
          <a:stretch>
            <a:fillRect/>
          </a:stretch>
        </p:blipFill>
        <p:spPr bwMode="auto">
          <a:xfrm>
            <a:off x="662152" y="1513491"/>
            <a:ext cx="2364827" cy="3195142"/>
          </a:xfrm>
          <a:prstGeom prst="rect">
            <a:avLst/>
          </a:prstGeom>
          <a:noFill/>
        </p:spPr>
      </p:pic>
      <p:sp>
        <p:nvSpPr>
          <p:cNvPr id="21" name="Rectangle 20"/>
          <p:cNvSpPr/>
          <p:nvPr/>
        </p:nvSpPr>
        <p:spPr>
          <a:xfrm>
            <a:off x="572815" y="4913584"/>
            <a:ext cx="2575034" cy="1061545"/>
          </a:xfrm>
          <a:prstGeom prst="rect">
            <a:avLst/>
          </a:prstGeom>
        </p:spPr>
        <p:style>
          <a:lnRef idx="0">
            <a:schemeClr val="accent2"/>
          </a:lnRef>
          <a:fillRef idx="3">
            <a:schemeClr val="accent2"/>
          </a:fillRef>
          <a:effectRef idx="3">
            <a:schemeClr val="accent2"/>
          </a:effectRef>
          <a:fontRef idx="minor">
            <a:schemeClr val="lt1"/>
          </a:fontRef>
        </p:style>
        <p:txBody>
          <a:bodyPr rtlCol="0" anchor="ctr"/>
          <a:lstStyle/>
          <a:p>
            <a:pPr algn="ctr"/>
            <a:r>
              <a:rPr lang="en-US" sz="1600" dirty="0"/>
              <a:t>PRIYANKA CHOPRA, BOLLYWOOD ACTRESS</a:t>
            </a:r>
          </a:p>
        </p:txBody>
      </p:sp>
    </p:spTree>
    <p:extLst>
      <p:ext uri="{BB962C8B-B14F-4D97-AF65-F5344CB8AC3E}">
        <p14:creationId xmlns:p14="http://schemas.microsoft.com/office/powerpoint/2010/main" val="3065412801"/>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slides/slide98.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accent2">
                <a:lumMod val="5000"/>
                <a:lumOff val="95000"/>
              </a:schemeClr>
            </a:gs>
            <a:gs pos="74000">
              <a:schemeClr val="accent2">
                <a:lumMod val="45000"/>
                <a:lumOff val="55000"/>
              </a:schemeClr>
            </a:gs>
            <a:gs pos="83000">
              <a:schemeClr val="accent2">
                <a:lumMod val="45000"/>
                <a:lumOff val="55000"/>
              </a:schemeClr>
            </a:gs>
            <a:gs pos="100000">
              <a:schemeClr val="accent2">
                <a:lumMod val="30000"/>
                <a:lumOff val="70000"/>
              </a:schemeClr>
            </a:gs>
          </a:gsLst>
          <a:lin ang="16200000" scaled="1"/>
          <a:tileRect/>
        </a:grad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4205020" cy="1777285"/>
          </a:xfrm>
          <a:prstGeom prst="rect">
            <a:avLst/>
          </a:prstGeom>
          <a:effectLst>
            <a:softEdge rad="0"/>
          </a:effectLst>
        </p:spPr>
      </p:pic>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200068" y="0"/>
            <a:ext cx="1991931" cy="1884726"/>
          </a:xfrm>
          <a:prstGeom prst="rect">
            <a:avLst/>
          </a:prstGeom>
        </p:spPr>
      </p:pic>
      <p:pic>
        <p:nvPicPr>
          <p:cNvPr id="19" name="Picture 1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17914" y="5072108"/>
            <a:ext cx="2317796" cy="1703311"/>
          </a:xfrm>
          <a:prstGeom prst="rect">
            <a:avLst/>
          </a:prstGeom>
        </p:spPr>
      </p:pic>
      <p:pic>
        <p:nvPicPr>
          <p:cNvPr id="20" name="Picture 19"/>
          <p:cNvPicPr>
            <a:picLocks/>
          </p:cNvPicPr>
          <p:nvPr/>
        </p:nvPicPr>
        <p:blipFill>
          <a:blip r:embed="rId4" cstate="print">
            <a:extLst>
              <a:ext uri="{28A0092B-C50C-407E-A947-70E740481C1C}">
                <a14:useLocalDpi xmlns:a14="http://schemas.microsoft.com/office/drawing/2010/main" val="0"/>
              </a:ext>
            </a:extLst>
          </a:blip>
          <a:stretch>
            <a:fillRect/>
          </a:stretch>
        </p:blipFill>
        <p:spPr>
          <a:xfrm flipH="1">
            <a:off x="-190936" y="5154689"/>
            <a:ext cx="2318400" cy="1702800"/>
          </a:xfrm>
          <a:prstGeom prst="rect">
            <a:avLst/>
          </a:prstGeom>
        </p:spPr>
      </p:pic>
      <p:sp>
        <p:nvSpPr>
          <p:cNvPr id="2" name="Rectangle 1"/>
          <p:cNvSpPr/>
          <p:nvPr/>
        </p:nvSpPr>
        <p:spPr>
          <a:xfrm>
            <a:off x="1713912" y="2973341"/>
            <a:ext cx="8716947" cy="472708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IN" sz="8800" dirty="0">
                <a:solidFill>
                  <a:srgbClr val="C00000"/>
                </a:solidFill>
                <a:latin typeface="Impact" panose="020B0806030902050204" pitchFamily="34" charset="0"/>
              </a:rPr>
              <a:t>Thank You</a:t>
            </a:r>
          </a:p>
        </p:txBody>
      </p:sp>
      <p:pic>
        <p:nvPicPr>
          <p:cNvPr id="7" name="Picture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753562" y="1307588"/>
            <a:ext cx="4637649" cy="3276600"/>
          </a:xfrm>
          <a:prstGeom prst="rect">
            <a:avLst/>
          </a:prstGeom>
        </p:spPr>
      </p:pic>
      <p:pic>
        <p:nvPicPr>
          <p:cNvPr id="9" name="Picture 2" descr="C:\Users\user\Desktop\55.png"/>
          <p:cNvPicPr>
            <a:picLocks noChangeAspect="1" noChangeArrowheads="1"/>
          </p:cNvPicPr>
          <p:nvPr/>
        </p:nvPicPr>
        <p:blipFill>
          <a:blip r:embed="rId6">
            <a:lum bright="-10000" contrast="40000"/>
          </a:blip>
          <a:srcRect/>
          <a:stretch>
            <a:fillRect/>
          </a:stretch>
        </p:blipFill>
        <p:spPr bwMode="auto">
          <a:xfrm>
            <a:off x="5032542" y="133952"/>
            <a:ext cx="3333694" cy="1057275"/>
          </a:xfrm>
          <a:prstGeom prst="rect">
            <a:avLst/>
          </a:prstGeom>
          <a:noFill/>
        </p:spPr>
      </p:pic>
      <p:sp>
        <p:nvSpPr>
          <p:cNvPr id="3" name="Slide Number Placeholder 2">
            <a:extLst>
              <a:ext uri="{FF2B5EF4-FFF2-40B4-BE49-F238E27FC236}">
                <a16:creationId xmlns:a16="http://schemas.microsoft.com/office/drawing/2014/main" id="{A0C0CF0E-CF78-4A1B-8076-8B8D5159CABC}"/>
              </a:ext>
            </a:extLst>
          </p:cNvPr>
          <p:cNvSpPr>
            <a:spLocks noGrp="1"/>
          </p:cNvSpPr>
          <p:nvPr>
            <p:ph type="sldNum" sz="quarter" idx="12"/>
          </p:nvPr>
        </p:nvSpPr>
        <p:spPr/>
        <p:txBody>
          <a:bodyPr/>
          <a:lstStyle/>
          <a:p>
            <a:fld id="{BE9DC6DB-62BD-4F4D-9034-6564E6CB87D3}" type="slidenum">
              <a:rPr lang="en-IN" smtClean="0"/>
              <a:pPr/>
              <a:t>98</a:t>
            </a:fld>
            <a:endParaRPr lang="en-IN"/>
          </a:p>
        </p:txBody>
      </p:sp>
    </p:spTree>
    <p:extLst>
      <p:ext uri="{BB962C8B-B14F-4D97-AF65-F5344CB8AC3E}">
        <p14:creationId xmlns:p14="http://schemas.microsoft.com/office/powerpoint/2010/main" val="147130"/>
      </p:ext>
    </p:extLst>
  </p:cSld>
  <p:clrMapOvr>
    <a:masterClrMapping/>
  </p:clrMapOvr>
  <mc:AlternateContent xmlns:mc="http://schemas.openxmlformats.org/markup-compatibility/2006">
    <mc:Choice xmlns:p15="http://schemas.microsoft.com/office/powerpoint/2012/main" Requires="p15">
      <p:transition xmlns:p14="http://schemas.microsoft.com/office/powerpoint/2010/main" spd="slow" p14:dur="1250">
        <p15:prstTrans prst="pageCurlDouble"/>
      </p:transition>
    </mc:Choice>
    <mc:Fallback>
      <p:transition spd="slow">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1090</TotalTime>
  <Words>4206</Words>
  <Application>Microsoft Office PowerPoint</Application>
  <PresentationFormat>Widescreen</PresentationFormat>
  <Paragraphs>1047</Paragraphs>
  <Slides>98</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98</vt:i4>
      </vt:variant>
    </vt:vector>
  </HeadingPairs>
  <TitlesOfParts>
    <vt:vector size="105" baseType="lpstr">
      <vt:lpstr>Arial</vt:lpstr>
      <vt:lpstr>Bookman Old Style</vt:lpstr>
      <vt:lpstr>Calibri</vt:lpstr>
      <vt:lpstr>Calibri Light</vt:lpstr>
      <vt:lpstr>Impact</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ART</dc:creator>
  <cp:lastModifiedBy>user</cp:lastModifiedBy>
  <cp:revision>144</cp:revision>
  <dcterms:created xsi:type="dcterms:W3CDTF">2020-07-10T15:44:13Z</dcterms:created>
  <dcterms:modified xsi:type="dcterms:W3CDTF">2020-09-28T10:36:05Z</dcterms:modified>
</cp:coreProperties>
</file>