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06" r:id="rId1"/>
  </p:sldMasterIdLst>
  <p:notesMasterIdLst>
    <p:notesMasterId r:id="rId58"/>
  </p:notesMasterIdLst>
  <p:sldIdLst>
    <p:sldId id="383" r:id="rId2"/>
    <p:sldId id="387" r:id="rId3"/>
    <p:sldId id="288" r:id="rId4"/>
    <p:sldId id="289" r:id="rId5"/>
    <p:sldId id="290" r:id="rId6"/>
    <p:sldId id="291" r:id="rId7"/>
    <p:sldId id="292" r:id="rId8"/>
    <p:sldId id="338" r:id="rId9"/>
    <p:sldId id="340" r:id="rId10"/>
    <p:sldId id="341" r:id="rId11"/>
    <p:sldId id="379" r:id="rId12"/>
    <p:sldId id="355" r:id="rId13"/>
    <p:sldId id="356" r:id="rId14"/>
    <p:sldId id="358" r:id="rId15"/>
    <p:sldId id="361" r:id="rId16"/>
    <p:sldId id="359" r:id="rId17"/>
    <p:sldId id="384" r:id="rId18"/>
    <p:sldId id="390" r:id="rId19"/>
    <p:sldId id="389" r:id="rId20"/>
    <p:sldId id="395" r:id="rId21"/>
    <p:sldId id="398" r:id="rId22"/>
    <p:sldId id="391" r:id="rId23"/>
    <p:sldId id="392" r:id="rId24"/>
    <p:sldId id="396" r:id="rId25"/>
    <p:sldId id="393" r:id="rId26"/>
    <p:sldId id="394" r:id="rId27"/>
    <p:sldId id="362" r:id="rId28"/>
    <p:sldId id="367" r:id="rId29"/>
    <p:sldId id="368" r:id="rId30"/>
    <p:sldId id="369" r:id="rId31"/>
    <p:sldId id="370" r:id="rId32"/>
    <p:sldId id="372" r:id="rId33"/>
    <p:sldId id="374" r:id="rId34"/>
    <p:sldId id="376" r:id="rId35"/>
    <p:sldId id="377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397" r:id="rId45"/>
    <p:sldId id="399" r:id="rId46"/>
    <p:sldId id="400" r:id="rId47"/>
    <p:sldId id="401" r:id="rId48"/>
    <p:sldId id="402" r:id="rId49"/>
    <p:sldId id="311" r:id="rId50"/>
    <p:sldId id="312" r:id="rId51"/>
    <p:sldId id="380" r:id="rId52"/>
    <p:sldId id="381" r:id="rId53"/>
    <p:sldId id="382" r:id="rId54"/>
    <p:sldId id="403" r:id="rId55"/>
    <p:sldId id="404" r:id="rId56"/>
    <p:sldId id="337" r:id="rId5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F11"/>
    <a:srgbClr val="993366"/>
    <a:srgbClr val="CC00CC"/>
    <a:srgbClr val="FF0000"/>
    <a:srgbClr val="008000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68EAF0-AB60-4ACC-B759-2670C5AD2F89}" type="datetimeFigureOut">
              <a:rPr lang="en-US" smtClean="0"/>
              <a:pPr/>
              <a:t>10/9/2020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996FE-94CB-40DA-A992-CA475B0A9402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1E87E-05C3-419D-A6AD-89993B3E17EC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996FE-94CB-40DA-A992-CA475B0A9402}" type="slidenum">
              <a:rPr lang="en-IN" smtClean="0"/>
              <a:pPr/>
              <a:t>51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4" y="2867801"/>
            <a:ext cx="8520601" cy="1122400"/>
          </a:xfrm>
          <a:prstGeom prst="rect">
            <a:avLst/>
          </a:prstGeom>
        </p:spPr>
        <p:txBody>
          <a:bodyPr spcFirstLastPara="1" lIns="91425" tIns="91425" rIns="91425" b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" name="Google Shape;15;p3"/>
          <p:cNvSpPr txBox="1">
            <a:spLocks noGrp="1"/>
          </p:cNvSpPr>
          <p:nvPr>
            <p:ph type="sldNum" idx="10"/>
          </p:nvPr>
        </p:nvSpPr>
        <p:spPr>
          <a:xfrm>
            <a:off x="8472489" y="6218768"/>
            <a:ext cx="549275" cy="522817"/>
          </a:xfrm>
        </p:spPr>
        <p:txBody>
          <a:bodyPr spcFirstLastPara="1" wrap="square" lIns="91425" tIns="91425" rIns="91425" bIns="91425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>
              <a:defRPr/>
            </a:pPr>
            <a:fld id="{456A4D81-4338-4073-92DF-9E3F0605331C}" type="slidenum">
              <a:rPr lang="en"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en.wikipedia.org/wiki/Bos_frontalis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en.wikipedia.org/wiki/Buceros_bicornis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en.wikipedia.org/wiki/Rhynchostylis_retusa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en.wikipedia.org/wiki/Hollong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ianetzone.com/69/upper_siang_district.htm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indianetzone.com/69/east_siang_district.htm" TargetMode="External"/><Relationship Id="rId4" Type="http://schemas.openxmlformats.org/officeDocument/2006/relationships/hyperlink" Target="https://www.indianetzone.com/73/west_siang_district.htm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hanglang_district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n.wikipedia.org/wiki/Myanmar" TargetMode="External"/><Relationship Id="rId4" Type="http://schemas.openxmlformats.org/officeDocument/2006/relationships/hyperlink" Target="https://en.wikipedia.org/wiki/Northeast_India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West_Kameng_District" TargetMode="External"/><Relationship Id="rId3" Type="http://schemas.openxmlformats.org/officeDocument/2006/relationships/image" Target="../media/image42.jpeg"/><Relationship Id="rId7" Type="http://schemas.openxmlformats.org/officeDocument/2006/relationships/hyperlink" Target="https://en.wikipedia.org/wiki/Bhalukpong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Himalaya" TargetMode="External"/><Relationship Id="rId5" Type="http://schemas.openxmlformats.org/officeDocument/2006/relationships/image" Target="../media/image44.jpeg"/><Relationship Id="rId10" Type="http://schemas.openxmlformats.org/officeDocument/2006/relationships/hyperlink" Target="https://en.wikipedia.org/wiki/Project_Elephant" TargetMode="External"/><Relationship Id="rId4" Type="http://schemas.openxmlformats.org/officeDocument/2006/relationships/image" Target="../media/image43.jpeg"/><Relationship Id="rId9" Type="http://schemas.openxmlformats.org/officeDocument/2006/relationships/hyperlink" Target="https://en.wikipedia.org/wiki/Eaglenest_Wildlife_Sanctuary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Dibang_Wildlife_Sanctuary" TargetMode="External"/><Relationship Id="rId3" Type="http://schemas.openxmlformats.org/officeDocument/2006/relationships/image" Target="../media/image46.jpeg"/><Relationship Id="rId7" Type="http://schemas.openxmlformats.org/officeDocument/2006/relationships/hyperlink" Target="https://en.wikipedia.org/wiki/Mouling_National_Park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n.wikipedia.org/wiki/Arunachal_Pradesh" TargetMode="External"/><Relationship Id="rId5" Type="http://schemas.openxmlformats.org/officeDocument/2006/relationships/hyperlink" Target="https://en.wikipedia.org/wiki/India" TargetMode="External"/><Relationship Id="rId4" Type="http://schemas.openxmlformats.org/officeDocument/2006/relationships/hyperlink" Target="https://en.wikipedia.org/wiki/Biosphere_reserve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yks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9" y="228599"/>
            <a:ext cx="2133601" cy="1510083"/>
          </a:xfrm>
          <a:prstGeom prst="rect">
            <a:avLst/>
          </a:prstGeom>
        </p:spPr>
      </p:pic>
      <p:pic>
        <p:nvPicPr>
          <p:cNvPr id="5" name="Picture 4" descr="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52400"/>
            <a:ext cx="1468755" cy="1702905"/>
          </a:xfrm>
          <a:prstGeom prst="rect">
            <a:avLst/>
          </a:prstGeom>
        </p:spPr>
      </p:pic>
      <p:pic>
        <p:nvPicPr>
          <p:cNvPr id="7" name="Picture 6" descr="ek bharat shreshtha bhar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228600"/>
            <a:ext cx="1524000" cy="152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2133600"/>
            <a:ext cx="8763000" cy="3962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8000"/>
                </a:solidFill>
              </a:rPr>
              <a:t>GOVERNMENT OF INDIA</a:t>
            </a:r>
          </a:p>
          <a:p>
            <a:pPr algn="ctr"/>
            <a:r>
              <a:rPr lang="en-US" sz="2400" b="1" dirty="0" smtClean="0">
                <a:solidFill>
                  <a:srgbClr val="008000"/>
                </a:solidFill>
              </a:rPr>
              <a:t>MINISTRY OF YOUTH AFFAIRS &amp; SPORTS</a:t>
            </a:r>
          </a:p>
          <a:p>
            <a:pPr algn="ctr"/>
            <a:r>
              <a:rPr lang="en-US" sz="2400" b="1" dirty="0" smtClean="0">
                <a:solidFill>
                  <a:srgbClr val="008000"/>
                </a:solidFill>
              </a:rPr>
              <a:t>DEPARTMENT OF YOUTH AFFAIRS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NEHRU YUVA KENDRA SANGATHAN</a:t>
            </a:r>
          </a:p>
          <a:p>
            <a:pPr algn="ctr"/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</a:rPr>
              <a:t>STATE: ARUNACHAL PRADESH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“EK BHARAT SHRESHTHA BHARAT”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>(INTER STATE YOUTH EXCHANGE PROGRAMME)</a:t>
            </a:r>
          </a:p>
          <a:p>
            <a:pPr algn="ctr"/>
            <a:r>
              <a:rPr lang="en-US" sz="2000" b="1" dirty="0" smtClean="0">
                <a:solidFill>
                  <a:srgbClr val="AFAF11"/>
                </a:solidFill>
              </a:rPr>
              <a:t>FOR PAIRING STATE OF ARUNACHAL PRADESH AND UTTAR PRADESH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TOPIC: HISTORY, PEOPLE AND PLACES OF HISTORICAL 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(TOURISM OF ARUNACHAL PRADESH)</a:t>
            </a:r>
          </a:p>
        </p:txBody>
      </p:sp>
      <p:pic>
        <p:nvPicPr>
          <p:cNvPr id="6" name="Picture 5" descr="7e28eae5d06ced4c3ad798be40ba78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2800" y="228600"/>
            <a:ext cx="16002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roduction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584"/>
            <a:ext cx="9144000" cy="6861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 10.5 </a:t>
            </a:r>
            <a:r>
              <a:rPr lang="en-US" dirty="0" err="1" smtClean="0"/>
              <a:t>lakhs</a:t>
            </a:r>
            <a:r>
              <a:rPr lang="en-US" dirty="0" smtClean="0"/>
              <a:t> residents of Arunachal Pradesh belong to </a:t>
            </a:r>
            <a:r>
              <a:rPr lang="en-US" dirty="0" smtClean="0"/>
              <a:t>tribes of Nyishi</a:t>
            </a:r>
            <a:r>
              <a:rPr lang="en-US" dirty="0" smtClean="0"/>
              <a:t>, </a:t>
            </a:r>
            <a:r>
              <a:rPr lang="en-US" dirty="0" err="1" smtClean="0"/>
              <a:t>Adi</a:t>
            </a:r>
            <a:r>
              <a:rPr lang="en-US" dirty="0" smtClean="0"/>
              <a:t>, </a:t>
            </a:r>
            <a:r>
              <a:rPr lang="en-US" dirty="0" err="1" smtClean="0"/>
              <a:t>Galo</a:t>
            </a:r>
            <a:r>
              <a:rPr lang="en-US" dirty="0" smtClean="0"/>
              <a:t>, </a:t>
            </a:r>
            <a:r>
              <a:rPr lang="en-US" dirty="0" err="1" smtClean="0"/>
              <a:t>Apatani</a:t>
            </a:r>
            <a:r>
              <a:rPr lang="en-US" dirty="0" smtClean="0"/>
              <a:t>, </a:t>
            </a:r>
            <a:r>
              <a:rPr lang="en-US" dirty="0" err="1" smtClean="0"/>
              <a:t>Tagin</a:t>
            </a:r>
            <a:r>
              <a:rPr lang="en-US" dirty="0" smtClean="0"/>
              <a:t>, </a:t>
            </a:r>
            <a:r>
              <a:rPr lang="en-US" dirty="0" err="1" smtClean="0"/>
              <a:t>Nocte</a:t>
            </a:r>
            <a:r>
              <a:rPr lang="en-US" dirty="0" smtClean="0"/>
              <a:t>, </a:t>
            </a:r>
            <a:r>
              <a:rPr lang="en-US" dirty="0" err="1" smtClean="0"/>
              <a:t>Wangcho</a:t>
            </a:r>
            <a:r>
              <a:rPr lang="en-US" dirty="0" smtClean="0"/>
              <a:t>, </a:t>
            </a:r>
            <a:r>
              <a:rPr lang="en-US" dirty="0" err="1" smtClean="0"/>
              <a:t>Monpa</a:t>
            </a:r>
            <a:r>
              <a:rPr lang="en-US" dirty="0" smtClean="0"/>
              <a:t>, </a:t>
            </a:r>
            <a:r>
              <a:rPr lang="en-US" dirty="0" err="1" smtClean="0"/>
              <a:t>Mishmi</a:t>
            </a:r>
            <a:r>
              <a:rPr lang="en-US" dirty="0" smtClean="0"/>
              <a:t>, </a:t>
            </a:r>
            <a:r>
              <a:rPr lang="en-US" dirty="0" err="1" smtClean="0"/>
              <a:t>Sherdukpen</a:t>
            </a:r>
            <a:r>
              <a:rPr lang="en-US" dirty="0" smtClean="0"/>
              <a:t>, </a:t>
            </a:r>
            <a:r>
              <a:rPr lang="en-US" dirty="0" err="1" smtClean="0"/>
              <a:t>Miji</a:t>
            </a:r>
            <a:r>
              <a:rPr lang="en-US" dirty="0" smtClean="0"/>
              <a:t> </a:t>
            </a:r>
            <a:r>
              <a:rPr lang="en-US" dirty="0" smtClean="0"/>
              <a:t>and</a:t>
            </a:r>
            <a:r>
              <a:rPr lang="en-US" dirty="0" smtClean="0"/>
              <a:t> </a:t>
            </a:r>
            <a:r>
              <a:rPr lang="en-US" dirty="0" err="1" smtClean="0"/>
              <a:t>Tangsa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cation of arunachal-prade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279400" y="304800"/>
            <a:ext cx="8178799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Engravers MT" pitchFamily="18" charset="0"/>
              </a:rPr>
              <a:t>Capital of </a:t>
            </a:r>
            <a:r>
              <a:rPr lang="en-US" sz="2400" dirty="0" err="1" smtClean="0">
                <a:latin typeface="Engravers MT" pitchFamily="18" charset="0"/>
              </a:rPr>
              <a:t>arunachal</a:t>
            </a:r>
            <a:r>
              <a:rPr lang="en-US" sz="2400" dirty="0" smtClean="0">
                <a:latin typeface="Engravers MT" pitchFamily="18" charset="0"/>
              </a:rPr>
              <a:t> </a:t>
            </a:r>
            <a:r>
              <a:rPr lang="en-US" sz="2400" dirty="0" err="1" smtClean="0">
                <a:latin typeface="Engravers MT" pitchFamily="18" charset="0"/>
              </a:rPr>
              <a:t>pradesh</a:t>
            </a:r>
            <a:r>
              <a:rPr lang="en-US" sz="2400" dirty="0" smtClean="0">
                <a:latin typeface="Engravers MT" pitchFamily="18" charset="0"/>
              </a:rPr>
              <a:t> </a:t>
            </a:r>
            <a:endParaRPr lang="en-US" sz="2400" dirty="0">
              <a:latin typeface="Engravers MT" pitchFamily="18" charset="0"/>
            </a:endParaRPr>
          </a:p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ITANAGAR</a:t>
            </a:r>
            <a:endParaRPr lang="en-IN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apital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47800"/>
            <a:ext cx="91440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"/>
          <p:cNvSpPr>
            <a:spLocks noChangeArrowheads="1"/>
          </p:cNvSpPr>
          <p:nvPr/>
        </p:nvSpPr>
        <p:spPr bwMode="auto">
          <a:xfrm>
            <a:off x="250826" y="2491318"/>
            <a:ext cx="367347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5400" dirty="0">
                <a:solidFill>
                  <a:srgbClr val="000000"/>
                </a:solidFill>
                <a:latin typeface="Engravers MT" pitchFamily="18" charset="0"/>
                <a:cs typeface="Times New Roman" pitchFamily="18" charset="0"/>
              </a:rPr>
              <a:t>Area</a:t>
            </a:r>
          </a:p>
          <a:p>
            <a:pPr algn="ctr" eaLnBrk="0" hangingPunct="0"/>
            <a:r>
              <a:rPr lang="en-US" sz="2800" dirty="0" smtClean="0">
                <a:solidFill>
                  <a:srgbClr val="000000"/>
                </a:solidFill>
                <a:latin typeface="Engravers MT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Engravers MT" pitchFamily="18" charset="0"/>
                <a:cs typeface="Times New Roman" pitchFamily="18" charset="0"/>
              </a:rPr>
              <a:t>sq.km</a:t>
            </a:r>
          </a:p>
        </p:txBody>
      </p:sp>
      <p:pic>
        <p:nvPicPr>
          <p:cNvPr id="5" name="Picture 4" descr="arunachal-pradesh-district-map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762000"/>
            <a:ext cx="8305800" cy="5715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3000" y="3048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AREA: 83,743 S. Km.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52400"/>
            <a:ext cx="876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IN" sz="2400" b="1" dirty="0">
                <a:latin typeface="Times New Roman" pitchFamily="18" charset="0"/>
                <a:cs typeface="Times New Roman" pitchFamily="18" charset="0"/>
              </a:rPr>
              <a:t>Major Rivers </a:t>
            </a:r>
          </a:p>
        </p:txBody>
      </p:sp>
      <p:pic>
        <p:nvPicPr>
          <p:cNvPr id="5" name="Picture 4" descr="major river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609600"/>
            <a:ext cx="8839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295400" y="304800"/>
            <a:ext cx="72072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Engravers MT" pitchFamily="18" charset="0"/>
              </a:rPr>
              <a:t>Total </a:t>
            </a:r>
          </a:p>
          <a:p>
            <a:pPr algn="ctr"/>
            <a:r>
              <a:rPr lang="en-US" sz="2800" dirty="0" smtClean="0">
                <a:latin typeface="Engravers MT" pitchFamily="18" charset="0"/>
              </a:rPr>
              <a:t>Districts</a:t>
            </a:r>
            <a:r>
              <a:rPr lang="en-IN" sz="2800" dirty="0" smtClean="0">
                <a:latin typeface="Engravers MT" pitchFamily="18" charset="0"/>
              </a:rPr>
              <a:t>: 25</a:t>
            </a:r>
            <a:endParaRPr lang="en-US" sz="2800" dirty="0">
              <a:latin typeface="Engravers MT" pitchFamily="18" charset="0"/>
            </a:endParaRPr>
          </a:p>
        </p:txBody>
      </p:sp>
      <p:pic>
        <p:nvPicPr>
          <p:cNvPr id="7" name="Picture 6" descr="arunachal map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26344"/>
            <a:ext cx="9144000" cy="5860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971800" y="304800"/>
            <a:ext cx="2743200" cy="14478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Population p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905000"/>
            <a:ext cx="8001000" cy="4523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9000" y="381000"/>
            <a:ext cx="2057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Population</a:t>
            </a:r>
          </a:p>
          <a:p>
            <a:endParaRPr lang="en-US" dirty="0" smtClean="0">
              <a:solidFill>
                <a:srgbClr val="0070C0"/>
              </a:solidFill>
            </a:endParaRPr>
          </a:p>
          <a:p>
            <a:r>
              <a:rPr lang="en-US" sz="3200" b="1" dirty="0" smtClean="0">
                <a:solidFill>
                  <a:srgbClr val="0070C0"/>
                </a:solidFill>
              </a:rPr>
              <a:t>13,83,727 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EBSB AP\Video\Slides\Presentation1\Slid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EBSB AP\Video\Slides\Presentation1\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p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0"/>
            <a:ext cx="8610600" cy="6005894"/>
          </a:xfrm>
          <a:prstGeom prst="rect">
            <a:avLst/>
          </a:prstGeom>
        </p:spPr>
      </p:pic>
      <p:pic>
        <p:nvPicPr>
          <p:cNvPr id="5" name="Picture 4" descr="1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48015"/>
            <a:ext cx="2057400" cy="206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EBSB AP\Video\Slides\Presentation1\Slide 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F:\EBSB AP\Video\Slides\Presentation1\Slid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EBSB AP\Video\Slides\Presentation1\Slid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EBSB AP\Video\Slides\Presentation1\Slid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EBSB AP\Video\Slides\Presentation1\Slid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EBSB AP\Video\Slides\Presentation1\Slid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838200"/>
            <a:ext cx="25908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Major Languages Spoken: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 </a:t>
            </a:r>
            <a:r>
              <a:rPr lang="en-US" sz="2400" b="1" dirty="0" smtClean="0"/>
              <a:t>Nyishi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Adi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Galo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Monpa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Miji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Apatani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Tagin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Idu-Mishmi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Nocte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Tangsa</a:t>
            </a:r>
            <a:endParaRPr lang="en-US" sz="2400" b="1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Wancho</a:t>
            </a:r>
            <a:endParaRPr lang="en-US" sz="2400" b="1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838200"/>
            <a:ext cx="2057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Official Languages</a:t>
            </a:r>
            <a:r>
              <a:rPr lang="en-US" sz="2400" dirty="0" smtClean="0"/>
              <a:t>: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English</a:t>
            </a:r>
            <a:endParaRPr lang="en-US" b="1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867400" y="838200"/>
            <a:ext cx="2971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Medium of  Communication: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b="1" dirty="0" smtClean="0"/>
              <a:t>Hindi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/>
              <a:t> English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304800" y="762000"/>
            <a:ext cx="2590800" cy="5257800"/>
          </a:xfrm>
          <a:prstGeom prst="round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200400" y="762000"/>
            <a:ext cx="2362200" cy="1811547"/>
          </a:xfrm>
          <a:prstGeom prst="round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715000" y="762000"/>
            <a:ext cx="3124200" cy="2133600"/>
          </a:xfrm>
          <a:prstGeom prst="round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Langu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3124200"/>
            <a:ext cx="48768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owns and cities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66800"/>
            <a:ext cx="9144000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533400"/>
            <a:ext cx="701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CITIES AND TOWNS OF ARUNACHAL PRADESH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858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EMBLEM OF ARUNACHAL PRADESH</a:t>
            </a:r>
            <a:endParaRPr lang="en-US" sz="3200" b="1" dirty="0"/>
          </a:p>
        </p:txBody>
      </p:sp>
      <p:pic>
        <p:nvPicPr>
          <p:cNvPr id="5" name="Picture 4" descr="state emblem of 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440873"/>
            <a:ext cx="7696200" cy="4655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ANIMAL OF ARUNACHAL PRADESH</a:t>
            </a:r>
          </a:p>
          <a:p>
            <a:pPr algn="ctr"/>
            <a:r>
              <a:rPr lang="en-US" sz="3200" dirty="0" err="1" smtClean="0"/>
              <a:t>Mithun</a:t>
            </a:r>
            <a:r>
              <a:rPr lang="en-US" sz="3200" dirty="0" smtClean="0"/>
              <a:t> (</a:t>
            </a:r>
            <a:r>
              <a:rPr lang="en-US" sz="3200" i="1" dirty="0" err="1" smtClean="0">
                <a:hlinkClick r:id="rId2" tooltip="Bos frontalis"/>
              </a:rPr>
              <a:t>Bos</a:t>
            </a:r>
            <a:r>
              <a:rPr lang="en-US" sz="3200" i="1" dirty="0" smtClean="0">
                <a:hlinkClick r:id="rId2" tooltip="Bos frontalis"/>
              </a:rPr>
              <a:t> </a:t>
            </a:r>
            <a:r>
              <a:rPr lang="en-US" sz="3200" i="1" dirty="0" err="1" smtClean="0">
                <a:hlinkClick r:id="rId2" tooltip="Bos frontalis"/>
              </a:rPr>
              <a:t>frontalis</a:t>
            </a:r>
            <a:r>
              <a:rPr lang="en-US" sz="3200" dirty="0" smtClean="0"/>
              <a:t>)</a:t>
            </a:r>
            <a:endParaRPr lang="en-US" sz="3200" b="1" dirty="0"/>
          </a:p>
        </p:txBody>
      </p:sp>
      <p:pic>
        <p:nvPicPr>
          <p:cNvPr id="5" name="Picture 4" descr="state animal of 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47800"/>
            <a:ext cx="91440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458200" cy="1107996"/>
          </a:xfrm>
        </p:spPr>
        <p:txBody>
          <a:bodyPr>
            <a:normAutofit/>
          </a:bodyPr>
          <a:lstStyle/>
          <a:p>
            <a:pPr algn="just"/>
            <a:endParaRPr lang="en-IN" sz="2400" b="1" dirty="0"/>
          </a:p>
        </p:txBody>
      </p:sp>
      <p:pic>
        <p:nvPicPr>
          <p:cNvPr id="5" name="Picture 4" descr="slider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BIRD OF ARUNACHAL PRADESH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Hornbill (</a:t>
            </a:r>
            <a:r>
              <a:rPr lang="en-US" sz="3200" i="1" dirty="0" err="1" smtClean="0">
                <a:hlinkClick r:id="rId2" tooltip="Buceros bicornis"/>
              </a:rPr>
              <a:t>Buceros</a:t>
            </a:r>
            <a:r>
              <a:rPr lang="en-US" sz="3200" i="1" dirty="0" smtClean="0">
                <a:hlinkClick r:id="rId2" tooltip="Buceros bicornis"/>
              </a:rPr>
              <a:t> </a:t>
            </a:r>
            <a:r>
              <a:rPr lang="en-US" sz="3200" i="1" dirty="0" err="1" smtClean="0">
                <a:hlinkClick r:id="rId2" tooltip="Buceros bicornis"/>
              </a:rPr>
              <a:t>bicornis</a:t>
            </a:r>
            <a:r>
              <a:rPr lang="en-US" sz="3200" dirty="0" smtClean="0"/>
              <a:t>)</a:t>
            </a:r>
            <a:endParaRPr lang="en-US" sz="3200" b="1" dirty="0"/>
          </a:p>
        </p:txBody>
      </p:sp>
      <p:pic>
        <p:nvPicPr>
          <p:cNvPr id="5" name="Picture 4" descr="STATE bird of 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1600200"/>
            <a:ext cx="57912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FLOWER OF ARUNACHAL PRADESH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 Foxtail orchid (</a:t>
            </a:r>
            <a:r>
              <a:rPr lang="en-US" sz="3200" i="1" dirty="0" err="1" smtClean="0">
                <a:hlinkClick r:id="rId2" tooltip="Rhynchostylis retusa"/>
              </a:rPr>
              <a:t>Rhynchostylis</a:t>
            </a:r>
            <a:r>
              <a:rPr lang="en-US" sz="3200" i="1" dirty="0" smtClean="0">
                <a:hlinkClick r:id="rId2" tooltip="Rhynchostylis retusa"/>
              </a:rPr>
              <a:t> </a:t>
            </a:r>
            <a:r>
              <a:rPr lang="en-US" sz="3200" i="1" dirty="0" err="1" smtClean="0">
                <a:hlinkClick r:id="rId2" tooltip="Rhynchostylis retusa"/>
              </a:rPr>
              <a:t>retusa</a:t>
            </a:r>
            <a:r>
              <a:rPr lang="en-US" sz="3200" dirty="0" smtClean="0"/>
              <a:t>)</a:t>
            </a:r>
            <a:endParaRPr lang="en-US" sz="3200" b="1" dirty="0"/>
          </a:p>
        </p:txBody>
      </p:sp>
      <p:pic>
        <p:nvPicPr>
          <p:cNvPr id="6" name="Picture 5" descr="STATE FLOWER OF AP.jpg"/>
          <p:cNvPicPr>
            <a:picLocks noChangeAspect="1"/>
          </p:cNvPicPr>
          <p:nvPr/>
        </p:nvPicPr>
        <p:blipFill>
          <a:blip r:embed="rId3" cstate="print"/>
          <a:srcRect t="4545"/>
          <a:stretch>
            <a:fillRect/>
          </a:stretch>
        </p:blipFill>
        <p:spPr>
          <a:xfrm>
            <a:off x="1600200" y="1752600"/>
            <a:ext cx="6019800" cy="4624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TREE OF ARUNACHAL PRADESH</a:t>
            </a:r>
            <a:r>
              <a:rPr lang="en-US" sz="3200" dirty="0" smtClean="0">
                <a:hlinkClick r:id="rId2" tooltip="Hollong"/>
              </a:rPr>
              <a:t/>
            </a:r>
            <a:br>
              <a:rPr lang="en-US" sz="3200" dirty="0" smtClean="0">
                <a:hlinkClick r:id="rId2" tooltip="Hollong"/>
              </a:rPr>
            </a:br>
            <a:r>
              <a:rPr lang="en-US" sz="3200" dirty="0" err="1" smtClean="0">
                <a:hlinkClick r:id="rId2" tooltip="Hollong"/>
              </a:rPr>
              <a:t>Hollong</a:t>
            </a:r>
            <a:r>
              <a:rPr lang="en-US" sz="3200" dirty="0" smtClean="0"/>
              <a:t> (</a:t>
            </a:r>
            <a:r>
              <a:rPr lang="en-US" sz="3200" i="1" dirty="0" err="1" smtClean="0"/>
              <a:t>Dipterocarpus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macrocarpus</a:t>
            </a:r>
            <a:r>
              <a:rPr lang="en-US" sz="3200" dirty="0" smtClean="0"/>
              <a:t>)</a:t>
            </a:r>
            <a:endParaRPr lang="en-US" sz="3200" b="1" dirty="0"/>
          </a:p>
        </p:txBody>
      </p:sp>
      <p:pic>
        <p:nvPicPr>
          <p:cNvPr id="5" name="Picture 4" descr="state tree of ap.jpg"/>
          <p:cNvPicPr>
            <a:picLocks noChangeAspect="1"/>
          </p:cNvPicPr>
          <p:nvPr/>
        </p:nvPicPr>
        <p:blipFill>
          <a:blip r:embed="rId3" cstate="print"/>
          <a:srcRect t="11765" b="4412"/>
          <a:stretch>
            <a:fillRect/>
          </a:stretch>
        </p:blipFill>
        <p:spPr>
          <a:xfrm>
            <a:off x="914400" y="1600200"/>
            <a:ext cx="7315200" cy="4792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STATE SPORT OF ARUNACHAL PRADESH</a:t>
            </a:r>
          </a:p>
          <a:p>
            <a:pPr algn="ctr"/>
            <a:r>
              <a:rPr lang="en-US" sz="3200" dirty="0" err="1" smtClean="0"/>
              <a:t>Budu</a:t>
            </a:r>
            <a:r>
              <a:rPr lang="en-US" sz="3200" dirty="0" smtClean="0"/>
              <a:t> </a:t>
            </a:r>
            <a:r>
              <a:rPr lang="en-US" sz="3200" dirty="0" err="1" smtClean="0"/>
              <a:t>Salgrika</a:t>
            </a:r>
            <a:r>
              <a:rPr lang="en-US" sz="3200" dirty="0" smtClean="0"/>
              <a:t> (Tug of war)</a:t>
            </a:r>
            <a:endParaRPr lang="en-US" sz="3200" b="1" dirty="0"/>
          </a:p>
        </p:txBody>
      </p:sp>
      <p:pic>
        <p:nvPicPr>
          <p:cNvPr id="5" name="Picture 4" descr="state game of ap.jpg"/>
          <p:cNvPicPr>
            <a:picLocks noChangeAspect="1"/>
          </p:cNvPicPr>
          <p:nvPr/>
        </p:nvPicPr>
        <p:blipFill>
          <a:blip r:embed="rId2" cstate="print"/>
          <a:srcRect b="4906"/>
          <a:stretch>
            <a:fillRect/>
          </a:stretch>
        </p:blipFill>
        <p:spPr>
          <a:xfrm>
            <a:off x="533400" y="1447800"/>
            <a:ext cx="8077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Box 6"/>
          <p:cNvSpPr txBox="1">
            <a:spLocks noChangeArrowheads="1"/>
          </p:cNvSpPr>
          <p:nvPr/>
        </p:nvSpPr>
        <p:spPr bwMode="auto">
          <a:xfrm>
            <a:off x="152401" y="260351"/>
            <a:ext cx="8839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Traditional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Food</a:t>
            </a:r>
            <a:endParaRPr lang="en-IN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food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219" y="838200"/>
            <a:ext cx="8557562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 descr="Tamil Nadu Location Map"/>
          <p:cNvSpPr>
            <a:spLocks noChangeAspect="1" noChangeArrowheads="1"/>
          </p:cNvSpPr>
          <p:nvPr/>
        </p:nvSpPr>
        <p:spPr bwMode="auto">
          <a:xfrm>
            <a:off x="144463" y="-3657600"/>
            <a:ext cx="762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Box 3"/>
          <p:cNvSpPr txBox="1"/>
          <p:nvPr/>
        </p:nvSpPr>
        <p:spPr>
          <a:xfrm>
            <a:off x="152400" y="152401"/>
            <a:ext cx="8763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Agriculture products</a:t>
            </a:r>
          </a:p>
          <a:p>
            <a:pPr algn="ctr"/>
            <a:r>
              <a:rPr lang="en-US" sz="2800" b="1" dirty="0" smtClean="0"/>
              <a:t>Rice, Maize, Millet, Potato, Ginger, Mustard, Off season vegetables, Large cardamom.</a:t>
            </a:r>
            <a:endParaRPr lang="en-US" sz="2800" dirty="0"/>
          </a:p>
        </p:txBody>
      </p:sp>
      <p:pic>
        <p:nvPicPr>
          <p:cNvPr id="5" name="Picture 4" descr="Slide12.JPG"/>
          <p:cNvPicPr>
            <a:picLocks noChangeAspect="1"/>
          </p:cNvPicPr>
          <p:nvPr/>
        </p:nvPicPr>
        <p:blipFill>
          <a:blip r:embed="rId2" cstate="print"/>
          <a:srcRect t="16667"/>
          <a:stretch>
            <a:fillRect/>
          </a:stretch>
        </p:blipFill>
        <p:spPr>
          <a:xfrm>
            <a:off x="609600" y="1676400"/>
            <a:ext cx="82296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ide13.JPG"/>
          <p:cNvPicPr>
            <a:picLocks noChangeAspect="1"/>
          </p:cNvPicPr>
          <p:nvPr/>
        </p:nvPicPr>
        <p:blipFill>
          <a:blip r:embed="rId2" cstate="print"/>
          <a:srcRect t="15556"/>
          <a:stretch>
            <a:fillRect/>
          </a:stretch>
        </p:blipFill>
        <p:spPr>
          <a:xfrm>
            <a:off x="0" y="609600"/>
            <a:ext cx="9144000" cy="579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uling_National_Park__Arunachal_Pradesh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8001000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5486400"/>
            <a:ext cx="8001000" cy="107721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Mouling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National Park is spread over districts of 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hlinkClick r:id="rId3" tooltip="Upper Siang District"/>
              </a:rPr>
              <a:t>Upper Siang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, 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hlinkClick r:id="rId4" tooltip="West Siang District"/>
              </a:rPr>
              <a:t>West Siang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 and 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  <a:hlinkClick r:id="rId5" tooltip="East Siang District"/>
              </a:rPr>
              <a:t>East Siang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 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of Arunachal Pradesh.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Mouling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National Park is named after a nearby peak called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Mouling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 peak.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Mouling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 is an archaic word that means "red poison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Rounded MT Bold" pitchFamily="34" charset="0"/>
              </a:rPr>
              <a:t>".</a:t>
            </a:r>
            <a:endParaRPr lang="en-US" sz="1600" b="1" dirty="0">
              <a:solidFill>
                <a:schemeClr val="accent1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3000" y="76201"/>
            <a:ext cx="6934200" cy="461665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 smtClean="0">
                <a:solidFill>
                  <a:schemeClr val="accent2">
                    <a:lumMod val="75000"/>
                  </a:schemeClr>
                </a:solidFill>
              </a:rPr>
              <a:t>NATIONAL PARKS IN ARUNACHAL PRADESH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mdapha national pa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62" y="1"/>
            <a:ext cx="9118437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5715000"/>
            <a:ext cx="8001000" cy="64633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</a:t>
            </a:r>
            <a:r>
              <a:rPr lang="en-US" b="1" dirty="0" err="1" smtClean="0"/>
              <a:t>Namdapha</a:t>
            </a:r>
            <a:r>
              <a:rPr lang="en-US" b="1" dirty="0" smtClean="0"/>
              <a:t> National </a:t>
            </a:r>
            <a:r>
              <a:rPr lang="en-US" b="1" dirty="0" smtClean="0"/>
              <a:t>Park is </a:t>
            </a:r>
            <a:r>
              <a:rPr lang="en-US" b="1" dirty="0" smtClean="0"/>
              <a:t>located in </a:t>
            </a:r>
            <a:r>
              <a:rPr lang="en-US" b="1" dirty="0" err="1" smtClean="0">
                <a:hlinkClick r:id="rId3" tooltip="Changlang district"/>
              </a:rPr>
              <a:t>Changlang</a:t>
            </a:r>
            <a:r>
              <a:rPr lang="en-US" b="1" dirty="0" smtClean="0">
                <a:hlinkClick r:id="rId3" tooltip="Changlang district"/>
              </a:rPr>
              <a:t> district</a:t>
            </a:r>
            <a:r>
              <a:rPr lang="en-US" b="1" dirty="0" smtClean="0"/>
              <a:t> of </a:t>
            </a:r>
            <a:r>
              <a:rPr lang="en-US" b="1" dirty="0" smtClean="0"/>
              <a:t>the</a:t>
            </a:r>
            <a:r>
              <a:rPr lang="en-US" b="1" dirty="0" smtClean="0"/>
              <a:t> </a:t>
            </a:r>
            <a:r>
              <a:rPr lang="en-US" b="1" dirty="0" smtClean="0">
                <a:hlinkClick r:id="rId4" tooltip="Northeast India"/>
              </a:rPr>
              <a:t>Northeastern </a:t>
            </a:r>
            <a:r>
              <a:rPr lang="en-US" b="1" dirty="0" smtClean="0">
                <a:hlinkClick r:id="rId4" tooltip="Northeast India"/>
              </a:rPr>
              <a:t>state</a:t>
            </a:r>
            <a:r>
              <a:rPr lang="en-US" b="1" dirty="0" smtClean="0"/>
              <a:t> of Arunachal Pradesh, near the international border with </a:t>
            </a:r>
            <a:r>
              <a:rPr lang="en-US" b="1" dirty="0" smtClean="0">
                <a:hlinkClick r:id="rId5" tooltip="Myanmar"/>
              </a:rPr>
              <a:t>Myanmar</a:t>
            </a:r>
            <a:r>
              <a:rPr lang="en-US" b="1" dirty="0" smtClean="0"/>
              <a:t>. </a:t>
            </a:r>
            <a:endParaRPr lang="en-US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8638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/>
              <a:t>Sessa</a:t>
            </a:r>
            <a:r>
              <a:rPr lang="en-US" sz="2800" b="1" dirty="0" smtClean="0"/>
              <a:t> Orchid Sanctuary</a:t>
            </a:r>
            <a:endParaRPr lang="en-US" sz="2800" b="1" dirty="0"/>
          </a:p>
        </p:txBody>
      </p:sp>
      <p:pic>
        <p:nvPicPr>
          <p:cNvPr id="3" name="Picture 2" descr="sessa-orchid-sanctuary 4.jpg"/>
          <p:cNvPicPr>
            <a:picLocks noChangeAspect="1"/>
          </p:cNvPicPr>
          <p:nvPr/>
        </p:nvPicPr>
        <p:blipFill>
          <a:blip r:embed="rId2" cstate="print"/>
          <a:srcRect b="11111"/>
          <a:stretch>
            <a:fillRect/>
          </a:stretch>
        </p:blipFill>
        <p:spPr>
          <a:xfrm>
            <a:off x="304800" y="609600"/>
            <a:ext cx="4191000" cy="2438400"/>
          </a:xfrm>
          <a:prstGeom prst="rect">
            <a:avLst/>
          </a:prstGeom>
        </p:spPr>
      </p:pic>
      <p:pic>
        <p:nvPicPr>
          <p:cNvPr id="4" name="Picture 3" descr="Sessa Orchid Sanctuary 3.jpg"/>
          <p:cNvPicPr>
            <a:picLocks noChangeAspect="1"/>
          </p:cNvPicPr>
          <p:nvPr/>
        </p:nvPicPr>
        <p:blipFill>
          <a:blip r:embed="rId3" cstate="print"/>
          <a:srcRect t="21402" r="10714" b="7255"/>
          <a:stretch>
            <a:fillRect/>
          </a:stretch>
        </p:blipFill>
        <p:spPr>
          <a:xfrm>
            <a:off x="304800" y="3200400"/>
            <a:ext cx="4191000" cy="2286000"/>
          </a:xfrm>
          <a:prstGeom prst="rect">
            <a:avLst/>
          </a:prstGeom>
        </p:spPr>
      </p:pic>
      <p:pic>
        <p:nvPicPr>
          <p:cNvPr id="5" name="Picture 4" descr="Sessa Orchid Sanctuary 2.jpg"/>
          <p:cNvPicPr>
            <a:picLocks noChangeAspect="1"/>
          </p:cNvPicPr>
          <p:nvPr/>
        </p:nvPicPr>
        <p:blipFill>
          <a:blip r:embed="rId4" cstate="print"/>
          <a:srcRect r="13333" b="5556"/>
          <a:stretch>
            <a:fillRect/>
          </a:stretch>
        </p:blipFill>
        <p:spPr>
          <a:xfrm>
            <a:off x="4800600" y="609600"/>
            <a:ext cx="3962400" cy="2438400"/>
          </a:xfrm>
          <a:prstGeom prst="rect">
            <a:avLst/>
          </a:prstGeom>
        </p:spPr>
      </p:pic>
      <p:pic>
        <p:nvPicPr>
          <p:cNvPr id="6" name="Picture 5" descr="Sessa Orchid Sanctuary.jpg"/>
          <p:cNvPicPr>
            <a:picLocks noChangeAspect="1"/>
          </p:cNvPicPr>
          <p:nvPr/>
        </p:nvPicPr>
        <p:blipFill>
          <a:blip r:embed="rId5" cstate="print"/>
          <a:srcRect l="12500" r="12500"/>
          <a:stretch>
            <a:fillRect/>
          </a:stretch>
        </p:blipFill>
        <p:spPr>
          <a:xfrm>
            <a:off x="4800600" y="3124200"/>
            <a:ext cx="3962400" cy="2362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600" y="5638800"/>
            <a:ext cx="8763000" cy="92333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Sessa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Orchid Sanctuary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is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in the 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6" tooltip="Himalaya"/>
              </a:rPr>
              <a:t>Himalayan foothills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in 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7" tooltip="Bhalukpong"/>
              </a:rPr>
              <a:t>Bhalukpong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8" tooltip="West Kameng District"/>
              </a:rPr>
              <a:t>West Kameng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8" tooltip="West Kameng District"/>
              </a:rPr>
              <a:t>District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It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conjoins 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9" tooltip="Eaglenest Wildlife Sanctuary"/>
              </a:rPr>
              <a:t>Eaglenest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9" tooltip="Eaglenest Wildlife Sanctuary"/>
              </a:rPr>
              <a:t> Wildlife Sanctuary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to the southwest. It is a part of the Kameng Protected Area Complex (KPAC), which is an 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10" tooltip="Project Elephant"/>
              </a:rPr>
              <a:t>Elephant Reserve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IN" sz="2800" b="1" dirty="0" smtClean="0"/>
              <a:t>The idea of “</a:t>
            </a:r>
            <a:r>
              <a:rPr lang="en-IN" sz="2800" b="1" dirty="0" smtClean="0">
                <a:solidFill>
                  <a:schemeClr val="accent6">
                    <a:lumMod val="75000"/>
                  </a:schemeClr>
                </a:solidFill>
              </a:rPr>
              <a:t>EK BHARAT </a:t>
            </a:r>
            <a:r>
              <a:rPr lang="en-IN" sz="2800" b="1" dirty="0" smtClean="0">
                <a:solidFill>
                  <a:schemeClr val="bg1">
                    <a:lumMod val="85000"/>
                  </a:schemeClr>
                </a:solidFill>
              </a:rPr>
              <a:t>SHREHTHA</a:t>
            </a:r>
            <a:r>
              <a:rPr lang="en-IN" sz="2800" b="1" dirty="0" smtClean="0"/>
              <a:t> </a:t>
            </a:r>
            <a:r>
              <a:rPr lang="en-IN" sz="2800" b="1" dirty="0" smtClean="0">
                <a:solidFill>
                  <a:srgbClr val="00B050"/>
                </a:solidFill>
              </a:rPr>
              <a:t>BHARATH</a:t>
            </a:r>
            <a:r>
              <a:rPr lang="en-IN" sz="2800" b="1" dirty="0" smtClean="0"/>
              <a:t>” was mooted by Prime Minister </a:t>
            </a:r>
            <a:r>
              <a:rPr lang="en-IN" sz="2800" b="1" dirty="0" err="1" smtClean="0"/>
              <a:t>Shri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Narendra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Modi</a:t>
            </a:r>
            <a:r>
              <a:rPr lang="en-IN" sz="2800" b="1" dirty="0" smtClean="0"/>
              <a:t> during the </a:t>
            </a:r>
            <a:r>
              <a:rPr lang="en-IN" sz="2800" b="1" dirty="0" err="1" smtClean="0"/>
              <a:t>Rashtriya</a:t>
            </a:r>
            <a:r>
              <a:rPr lang="en-IN" sz="2800" b="1" dirty="0" smtClean="0"/>
              <a:t> </a:t>
            </a:r>
            <a:r>
              <a:rPr lang="en-IN" sz="2800" b="1" dirty="0" err="1" smtClean="0"/>
              <a:t>Ekta</a:t>
            </a:r>
            <a:r>
              <a:rPr lang="en-IN" sz="2800" b="1" dirty="0" smtClean="0"/>
              <a:t> Divas held on 31st October, 2015.</a:t>
            </a:r>
          </a:p>
          <a:p>
            <a:pPr algn="just"/>
            <a:r>
              <a:rPr lang="en-IN" sz="2800" b="1" dirty="0" err="1" smtClean="0"/>
              <a:t>Hon’ble</a:t>
            </a:r>
            <a:r>
              <a:rPr lang="en-IN" sz="2800" b="1" dirty="0" smtClean="0"/>
              <a:t> Prime Minister propounded that cultural diversity is a joy that ought to be celebrated through mutual interaction &amp; reciprocity between people of different States and UTs so that a common spirit of understanding resonates throughout the country.</a:t>
            </a:r>
          </a:p>
          <a:p>
            <a:pPr algn="just"/>
            <a:endParaRPr lang="en-IN" sz="2800" b="1" dirty="0" smtClean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228600"/>
            <a:ext cx="7772400" cy="58477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</a:rPr>
              <a:t>Dihang-Dibang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</a:rPr>
              <a:t> Biosphere Reserve</a:t>
            </a:r>
            <a:endParaRPr 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 descr="Biosphere Reserve 6.jpg"/>
          <p:cNvPicPr>
            <a:picLocks noChangeAspect="1"/>
          </p:cNvPicPr>
          <p:nvPr/>
        </p:nvPicPr>
        <p:blipFill>
          <a:blip r:embed="rId2" cstate="print"/>
          <a:srcRect l="10252" t="23077" r="6447"/>
          <a:stretch>
            <a:fillRect/>
          </a:stretch>
        </p:blipFill>
        <p:spPr>
          <a:xfrm>
            <a:off x="152400" y="1143000"/>
            <a:ext cx="4419600" cy="3657600"/>
          </a:xfrm>
          <a:prstGeom prst="rect">
            <a:avLst/>
          </a:prstGeom>
        </p:spPr>
      </p:pic>
      <p:pic>
        <p:nvPicPr>
          <p:cNvPr id="4" name="Picture 3" descr="Biosphere Reserve 5.jpeg"/>
          <p:cNvPicPr>
            <a:picLocks noChangeAspect="1"/>
          </p:cNvPicPr>
          <p:nvPr/>
        </p:nvPicPr>
        <p:blipFill>
          <a:blip r:embed="rId3" cstate="print"/>
          <a:srcRect l="7660" r="15741" b="12245"/>
          <a:stretch>
            <a:fillRect/>
          </a:stretch>
        </p:blipFill>
        <p:spPr>
          <a:xfrm>
            <a:off x="4724400" y="1143000"/>
            <a:ext cx="4191000" cy="3657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71600" y="1295400"/>
            <a:ext cx="1981200" cy="369332"/>
          </a:xfrm>
          <a:prstGeom prst="rect">
            <a:avLst/>
          </a:prstGeom>
          <a:noFill/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b="1" i="1" dirty="0" smtClean="0">
                <a:solidFill>
                  <a:srgbClr val="00B050"/>
                </a:solidFill>
              </a:rPr>
              <a:t>SUMMER SEASON</a:t>
            </a:r>
            <a:endParaRPr lang="en-US" b="1" i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1143000"/>
            <a:ext cx="1828800" cy="36933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b="1" i="1" dirty="0" smtClean="0">
                <a:solidFill>
                  <a:schemeClr val="accent6">
                    <a:lumMod val="50000"/>
                  </a:schemeClr>
                </a:solidFill>
              </a:rPr>
              <a:t>WINTER SEASON</a:t>
            </a:r>
            <a:endParaRPr lang="en-US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4953000"/>
            <a:ext cx="8610600" cy="1754326"/>
          </a:xfrm>
          <a:prstGeom prst="rect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Dihang-Dibang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 is a 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4" tooltip="Biosphere reserve"/>
              </a:rPr>
              <a:t>biosphere reserve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constituted in 1998. It is in the 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5" tooltip="India"/>
              </a:rPr>
              <a:t>Indian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state of 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6" tooltip="Arunachal Pradesh"/>
              </a:rPr>
              <a:t>Arunachal Pradesh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 The 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hlinkClick r:id="rId7" tooltip="Mouling National Park"/>
              </a:rPr>
              <a:t>Mouling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7" tooltip="Mouling National Park"/>
              </a:rPr>
              <a:t> National Park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and the 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hlinkClick r:id="rId8" tooltip="Dibang Wildlife Sanctuary"/>
              </a:rPr>
              <a:t>Dibang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8" tooltip="Dibang Wildlife Sanctuary"/>
              </a:rPr>
              <a:t> Wildlife Sanctuary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 are located fully or partly within this biosphere reserve. The reserve spreads over three districts: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Dibang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Valley, Upper Siang, and West Siang.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important fact relating to this Biosphere reserve is that it has natural vegetation stretching in an unbroken sequence from the tropics to mountain tundra. 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52400"/>
            <a:ext cx="7772400" cy="83099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2400" b="1" dirty="0" smtClean="0">
                <a:solidFill>
                  <a:schemeClr val="bg2">
                    <a:lumMod val="50000"/>
                  </a:schemeClr>
                </a:solidFill>
              </a:rPr>
              <a:t>Some of </a:t>
            </a:r>
            <a:r>
              <a:rPr lang="en-IN" sz="2400" b="1" dirty="0" smtClean="0">
                <a:solidFill>
                  <a:schemeClr val="bg2">
                    <a:lumMod val="50000"/>
                  </a:schemeClr>
                </a:solidFill>
              </a:rPr>
              <a:t>species </a:t>
            </a:r>
            <a:r>
              <a:rPr lang="en-IN" sz="2400" b="1" dirty="0" smtClean="0">
                <a:solidFill>
                  <a:schemeClr val="bg2">
                    <a:lumMod val="50000"/>
                  </a:schemeClr>
                </a:solidFill>
              </a:rPr>
              <a:t>in the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Dihang-Dibang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Biosphere Reserve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3" name="Picture 2" descr="Biosphere Reserve 4.jpg"/>
          <p:cNvPicPr>
            <a:picLocks noChangeAspect="1"/>
          </p:cNvPicPr>
          <p:nvPr/>
        </p:nvPicPr>
        <p:blipFill>
          <a:blip r:embed="rId2" cstate="print"/>
          <a:srcRect l="12069" r="15517"/>
          <a:stretch>
            <a:fillRect/>
          </a:stretch>
        </p:blipFill>
        <p:spPr>
          <a:xfrm>
            <a:off x="5410200" y="1066800"/>
            <a:ext cx="3505200" cy="2590800"/>
          </a:xfrm>
          <a:prstGeom prst="rect">
            <a:avLst/>
          </a:prstGeom>
        </p:spPr>
      </p:pic>
      <p:pic>
        <p:nvPicPr>
          <p:cNvPr id="4" name="Picture 3" descr="Biosphere Reserve 3.jpeg"/>
          <p:cNvPicPr>
            <a:picLocks noChangeAspect="1"/>
          </p:cNvPicPr>
          <p:nvPr/>
        </p:nvPicPr>
        <p:blipFill>
          <a:blip r:embed="rId3" cstate="print"/>
          <a:srcRect l="3029" t="9524" r="6114"/>
          <a:stretch>
            <a:fillRect/>
          </a:stretch>
        </p:blipFill>
        <p:spPr>
          <a:xfrm>
            <a:off x="609600" y="1066800"/>
            <a:ext cx="4572000" cy="2590800"/>
          </a:xfrm>
          <a:prstGeom prst="rect">
            <a:avLst/>
          </a:prstGeom>
        </p:spPr>
      </p:pic>
      <p:pic>
        <p:nvPicPr>
          <p:cNvPr id="5" name="Picture 4" descr="Biosphere Reserve 2.jpeg"/>
          <p:cNvPicPr>
            <a:picLocks noChangeAspect="1"/>
          </p:cNvPicPr>
          <p:nvPr/>
        </p:nvPicPr>
        <p:blipFill>
          <a:blip r:embed="rId4" cstate="print"/>
          <a:srcRect l="6990" t="21053" r="27775" b="5263"/>
          <a:stretch>
            <a:fillRect/>
          </a:stretch>
        </p:blipFill>
        <p:spPr>
          <a:xfrm>
            <a:off x="5410200" y="3810000"/>
            <a:ext cx="3556000" cy="2743200"/>
          </a:xfrm>
          <a:prstGeom prst="rect">
            <a:avLst/>
          </a:prstGeom>
        </p:spPr>
      </p:pic>
      <p:pic>
        <p:nvPicPr>
          <p:cNvPr id="6" name="Picture 5" descr="Biosphere Reserve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3810000"/>
            <a:ext cx="45720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28600"/>
            <a:ext cx="7086600" cy="400110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N" sz="2000" b="1" dirty="0" smtClean="0">
                <a:solidFill>
                  <a:schemeClr val="accent5">
                    <a:lumMod val="75000"/>
                  </a:schemeClr>
                </a:solidFill>
              </a:rPr>
              <a:t>MAJOR DAMS / WATER PROJECTS IN ARUNACHAL PRADESH</a:t>
            </a:r>
            <a:endParaRPr lang="en-US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5" descr="Kameg-Hydroelectric-project-1200x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870584"/>
            <a:ext cx="8229599" cy="43110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5486400"/>
            <a:ext cx="8229600" cy="1200329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b="1" dirty="0" smtClean="0"/>
              <a:t>KAMENG HYDRO ELECTRIC PROJECT (600 MW) Situated in West Kameng District of Arunachal Pradesh, the Kameng H.E. Project (600 MW) is a </a:t>
            </a:r>
            <a:r>
              <a:rPr lang="en-US" b="1" dirty="0" smtClean="0"/>
              <a:t>runoff-the </a:t>
            </a:r>
            <a:r>
              <a:rPr lang="en-US" b="1" dirty="0" smtClean="0"/>
              <a:t>river scheme which will utilize the flows from </a:t>
            </a:r>
            <a:r>
              <a:rPr lang="en-US" b="1" dirty="0" err="1" smtClean="0"/>
              <a:t>Bichom</a:t>
            </a:r>
            <a:r>
              <a:rPr lang="en-US" b="1" dirty="0" smtClean="0"/>
              <a:t> and </a:t>
            </a:r>
            <a:r>
              <a:rPr lang="en-US" b="1" dirty="0" err="1" smtClean="0"/>
              <a:t>Tenga</a:t>
            </a:r>
            <a:r>
              <a:rPr lang="en-US" b="1" dirty="0" smtClean="0"/>
              <a:t> Rivers (both tributaries of the River Kameng</a:t>
            </a:r>
            <a:r>
              <a:rPr lang="en-US" b="1" dirty="0" smtClean="0"/>
              <a:t>).</a:t>
            </a:r>
            <a:endParaRPr lang="en-US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ubansiri lower dam.jpg"/>
          <p:cNvPicPr>
            <a:picLocks noChangeAspect="1"/>
          </p:cNvPicPr>
          <p:nvPr/>
        </p:nvPicPr>
        <p:blipFill>
          <a:blip r:embed="rId2" cstate="print"/>
          <a:srcRect b="18000"/>
          <a:stretch>
            <a:fillRect/>
          </a:stretch>
        </p:blipFill>
        <p:spPr>
          <a:xfrm>
            <a:off x="380999" y="457200"/>
            <a:ext cx="8490857" cy="411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1000" y="4876800"/>
            <a:ext cx="8458200" cy="1200329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The Lower </a:t>
            </a:r>
            <a:r>
              <a:rPr lang="en-US" b="1" u="sng" dirty="0" err="1" smtClean="0">
                <a:solidFill>
                  <a:schemeClr val="accent3">
                    <a:lumMod val="50000"/>
                  </a:schemeClr>
                </a:solidFill>
              </a:rPr>
              <a:t>Subansiri</a:t>
            </a:r>
            <a:r>
              <a:rPr lang="en-US" b="1" u="sng" dirty="0" smtClean="0">
                <a:solidFill>
                  <a:schemeClr val="accent3">
                    <a:lumMod val="50000"/>
                  </a:schemeClr>
                </a:solidFill>
              </a:rPr>
              <a:t> hydroelectric power project (LSHEP) </a:t>
            </a:r>
            <a:r>
              <a:rPr lang="en-US" b="1" dirty="0" smtClean="0"/>
              <a:t>is located on </a:t>
            </a:r>
            <a:r>
              <a:rPr lang="en-US" b="1" dirty="0" err="1" smtClean="0"/>
              <a:t>Subansiri</a:t>
            </a:r>
            <a:r>
              <a:rPr lang="en-US" b="1" dirty="0" smtClean="0"/>
              <a:t> River, which is on the border of India’s two north-eastern states, Arunachal Pradesh and Assam. The project is being developed by the state-run National Hydro Power Corporation (NHPC).</a:t>
            </a:r>
            <a:endParaRPr lang="en-US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152400" y="381000"/>
            <a:ext cx="8839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Engravers MT" pitchFamily="18" charset="0"/>
              </a:rPr>
              <a:t>Costumes </a:t>
            </a:r>
            <a:endParaRPr lang="en-US" sz="4000" dirty="0">
              <a:latin typeface="Engravers MT" pitchFamily="18" charset="0"/>
            </a:endParaRPr>
          </a:p>
        </p:txBody>
      </p:sp>
      <p:pic>
        <p:nvPicPr>
          <p:cNvPr id="5" name="Picture 4" descr="Dz0o13PX4AEOdGy.jpg"/>
          <p:cNvPicPr>
            <a:picLocks noChangeAspect="1"/>
          </p:cNvPicPr>
          <p:nvPr/>
        </p:nvPicPr>
        <p:blipFill>
          <a:blip r:embed="rId2" cstate="print"/>
          <a:srcRect t="37778" b="5556"/>
          <a:stretch>
            <a:fillRect/>
          </a:stretch>
        </p:blipFill>
        <p:spPr>
          <a:xfrm>
            <a:off x="533400" y="1524000"/>
            <a:ext cx="8077200" cy="457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yishi-Tribe-Yazali-Nyokum-Arunachal-Pradesh-Couple.jpeg"/>
          <p:cNvPicPr>
            <a:picLocks noChangeAspect="1"/>
          </p:cNvPicPr>
          <p:nvPr/>
        </p:nvPicPr>
        <p:blipFill>
          <a:blip r:embed="rId2" cstate="print"/>
          <a:srcRect l="3463" t="12987" r="11688" b="6494"/>
          <a:stretch>
            <a:fillRect/>
          </a:stretch>
        </p:blipFill>
        <p:spPr>
          <a:xfrm>
            <a:off x="152400" y="457200"/>
            <a:ext cx="3733800" cy="4724400"/>
          </a:xfrm>
          <a:prstGeom prst="rect">
            <a:avLst/>
          </a:prstGeom>
        </p:spPr>
      </p:pic>
      <p:pic>
        <p:nvPicPr>
          <p:cNvPr id="2" name="Picture 1" descr="191a3e35b39d8f768bc70a2aa4574d30.jpg"/>
          <p:cNvPicPr>
            <a:picLocks noChangeAspect="1"/>
          </p:cNvPicPr>
          <p:nvPr/>
        </p:nvPicPr>
        <p:blipFill>
          <a:blip r:embed="rId3" cstate="print"/>
          <a:srcRect l="10557" r="17453"/>
          <a:stretch>
            <a:fillRect/>
          </a:stretch>
        </p:blipFill>
        <p:spPr>
          <a:xfrm>
            <a:off x="3962400" y="457200"/>
            <a:ext cx="5029200" cy="472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3340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Nyishi Costume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470585" y="536850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Galo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_Couple_from_Idu_Mishmi_Tribe.jpg"/>
          <p:cNvPicPr>
            <a:picLocks noChangeAspect="1"/>
          </p:cNvPicPr>
          <p:nvPr/>
        </p:nvPicPr>
        <p:blipFill>
          <a:blip r:embed="rId2" cstate="print"/>
          <a:srcRect b="8842"/>
          <a:stretch>
            <a:fillRect/>
          </a:stretch>
        </p:blipFill>
        <p:spPr>
          <a:xfrm>
            <a:off x="5333999" y="972312"/>
            <a:ext cx="3404167" cy="3599688"/>
          </a:xfrm>
          <a:prstGeom prst="rect">
            <a:avLst/>
          </a:prstGeom>
        </p:spPr>
      </p:pic>
      <p:pic>
        <p:nvPicPr>
          <p:cNvPr id="3" name="Picture 2" descr="monpa coup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990600"/>
            <a:ext cx="4762500" cy="35718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0" y="50292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Idu</a:t>
            </a:r>
            <a:r>
              <a:rPr lang="en-US" sz="2400" dirty="0" smtClean="0"/>
              <a:t> </a:t>
            </a:r>
            <a:r>
              <a:rPr lang="en-US" sz="2400" dirty="0" err="1" smtClean="0"/>
              <a:t>Mishmi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1936" y="4945810"/>
            <a:ext cx="2981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Monpa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908362553_7d6950e09d.jpg"/>
          <p:cNvPicPr>
            <a:picLocks noChangeAspect="1"/>
          </p:cNvPicPr>
          <p:nvPr/>
        </p:nvPicPr>
        <p:blipFill>
          <a:blip r:embed="rId2" cstate="print"/>
          <a:srcRect l="19219" r="11111"/>
          <a:stretch>
            <a:fillRect/>
          </a:stretch>
        </p:blipFill>
        <p:spPr>
          <a:xfrm>
            <a:off x="2667000" y="609600"/>
            <a:ext cx="2209800" cy="4800600"/>
          </a:xfrm>
          <a:prstGeom prst="rect">
            <a:avLst/>
          </a:prstGeom>
        </p:spPr>
      </p:pic>
      <p:pic>
        <p:nvPicPr>
          <p:cNvPr id="3" name="Picture 2" descr="a45e46c57d376863965ff712c88afc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609600"/>
            <a:ext cx="3200400" cy="4752959"/>
          </a:xfrm>
          <a:prstGeom prst="rect">
            <a:avLst/>
          </a:prstGeom>
        </p:spPr>
      </p:pic>
      <p:pic>
        <p:nvPicPr>
          <p:cNvPr id="4" name="Picture 3" descr="india-arunachal-pradesh-borduria-nocte-tribe-TRNF1F.jpg"/>
          <p:cNvPicPr>
            <a:picLocks noChangeAspect="1"/>
          </p:cNvPicPr>
          <p:nvPr/>
        </p:nvPicPr>
        <p:blipFill>
          <a:blip r:embed="rId4" cstate="print"/>
          <a:srcRect r="30101" b="8065"/>
          <a:stretch>
            <a:fillRect/>
          </a:stretch>
        </p:blipFill>
        <p:spPr>
          <a:xfrm>
            <a:off x="505326" y="609600"/>
            <a:ext cx="2237874" cy="48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70584" y="5368505"/>
            <a:ext cx="275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Apatani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5562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Nocte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d-xt0TUEAA-Lps.jpg"/>
          <p:cNvPicPr>
            <a:picLocks noChangeAspect="1"/>
          </p:cNvPicPr>
          <p:nvPr/>
        </p:nvPicPr>
        <p:blipFill>
          <a:blip r:embed="rId2" cstate="print"/>
          <a:srcRect l="20025" r="21569"/>
          <a:stretch>
            <a:fillRect/>
          </a:stretch>
        </p:blipFill>
        <p:spPr>
          <a:xfrm>
            <a:off x="304800" y="838200"/>
            <a:ext cx="3657600" cy="4267200"/>
          </a:xfrm>
          <a:prstGeom prst="rect">
            <a:avLst/>
          </a:prstGeom>
        </p:spPr>
      </p:pic>
      <p:pic>
        <p:nvPicPr>
          <p:cNvPr id="4" name="Picture 3" descr="Dz1InF5XQAA-j5o.jpg"/>
          <p:cNvPicPr>
            <a:picLocks noChangeAspect="1"/>
          </p:cNvPicPr>
          <p:nvPr/>
        </p:nvPicPr>
        <p:blipFill>
          <a:blip r:embed="rId3" cstate="print"/>
          <a:srcRect l="14085" t="18889" r="10798" b="18889"/>
          <a:stretch>
            <a:fillRect/>
          </a:stretch>
        </p:blipFill>
        <p:spPr>
          <a:xfrm>
            <a:off x="4343400" y="838200"/>
            <a:ext cx="2438400" cy="4267200"/>
          </a:xfrm>
          <a:prstGeom prst="rect">
            <a:avLst/>
          </a:prstGeom>
        </p:spPr>
      </p:pic>
      <p:pic>
        <p:nvPicPr>
          <p:cNvPr id="6" name="Picture 5" descr="34160757292_5820902869_b.jpg"/>
          <p:cNvPicPr>
            <a:picLocks noChangeAspect="1"/>
          </p:cNvPicPr>
          <p:nvPr/>
        </p:nvPicPr>
        <p:blipFill>
          <a:blip r:embed="rId4" cstate="print"/>
          <a:srcRect l="5905" t="4444" r="9069"/>
          <a:stretch>
            <a:fillRect/>
          </a:stretch>
        </p:blipFill>
        <p:spPr>
          <a:xfrm>
            <a:off x="6772192" y="838200"/>
            <a:ext cx="2143208" cy="4267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3000" y="52578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Tangsa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715000" y="52578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Miji</a:t>
            </a:r>
            <a:r>
              <a:rPr lang="en-US" sz="2400" dirty="0" smtClean="0"/>
              <a:t> Costume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GB" dirty="0" smtClean="0">
                <a:latin typeface="Berlin Sans FB Demi" pitchFamily="34" charset="0"/>
              </a:rPr>
              <a:t>IMPORTANT PLACES </a:t>
            </a:r>
            <a:endParaRPr lang="en-IN" dirty="0">
              <a:latin typeface="Berlin Sans FB Demi" pitchFamily="34" charset="0"/>
            </a:endParaRPr>
          </a:p>
        </p:txBody>
      </p:sp>
      <p:pic>
        <p:nvPicPr>
          <p:cNvPr id="4" name="Picture 3" descr="Facts-about-Arunachal-Prade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24000"/>
            <a:ext cx="8418286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Untitled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GB" b="1" u="sng" dirty="0" smtClean="0"/>
              <a:t>OBJECTIVES</a:t>
            </a:r>
          </a:p>
          <a:p>
            <a:pPr algn="just"/>
            <a:r>
              <a:rPr lang="en-IN" b="1" dirty="0" smtClean="0"/>
              <a:t>To CELEBRATE</a:t>
            </a:r>
            <a:r>
              <a:rPr lang="en-IN" dirty="0" smtClean="0"/>
              <a:t> the Unity in Diversity of our Nation and to maintain and strengthen the fabric of traditionally existing emotional bonds between the people of our Country; </a:t>
            </a:r>
          </a:p>
          <a:p>
            <a:pPr algn="just"/>
            <a:r>
              <a:rPr lang="en-IN" b="1" dirty="0" smtClean="0"/>
              <a:t> To PROMOTE</a:t>
            </a:r>
            <a:r>
              <a:rPr lang="en-IN" dirty="0" smtClean="0"/>
              <a:t> the spirit of national integration through a deep and structured engagement between all Indian States and Union Territories through a year-long planned engagement between States; </a:t>
            </a:r>
          </a:p>
          <a:p>
            <a:pPr algn="just"/>
            <a:r>
              <a:rPr lang="en-IN" b="1" dirty="0" smtClean="0"/>
              <a:t> To SHOWCASE</a:t>
            </a:r>
            <a:r>
              <a:rPr lang="en-IN" dirty="0" smtClean="0"/>
              <a:t> the rich heritage and culture, customs and traditions of either State for enabling people to understand and appreciate the diversity that is India, thus fostering a sense of common identity </a:t>
            </a:r>
          </a:p>
          <a:p>
            <a:pPr algn="just"/>
            <a:r>
              <a:rPr lang="en-IN" b="1" dirty="0" smtClean="0"/>
              <a:t>TO ESTABLISH</a:t>
            </a:r>
            <a:r>
              <a:rPr lang="en-IN" dirty="0" smtClean="0"/>
              <a:t> long-term engagements and, </a:t>
            </a:r>
          </a:p>
          <a:p>
            <a:pPr algn="just"/>
            <a:r>
              <a:rPr lang="en-IN" b="1" dirty="0" smtClean="0"/>
              <a:t>TO CREATE</a:t>
            </a:r>
            <a:r>
              <a:rPr lang="en-IN" dirty="0" smtClean="0"/>
              <a:t> an environment which promotes learning between States by sharing best practices and experiences. </a:t>
            </a:r>
          </a:p>
          <a:p>
            <a:pPr>
              <a:buNone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2819400" cy="762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TAWANG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Picture 4" descr="201807053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8839200" cy="2735307"/>
          </a:xfrm>
          <a:prstGeom prst="rect">
            <a:avLst/>
          </a:prstGeom>
        </p:spPr>
      </p:pic>
      <p:pic>
        <p:nvPicPr>
          <p:cNvPr id="6" name="Picture 5" descr="20180705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3733800"/>
            <a:ext cx="8839200" cy="2759093"/>
          </a:xfrm>
          <a:prstGeom prst="rect">
            <a:avLst/>
          </a:prstGeom>
        </p:spPr>
      </p:pic>
    </p:spTree>
  </p:cSld>
  <p:clrMapOvr>
    <a:masterClrMapping/>
  </p:clrMapOvr>
  <p:transition advClick="0" advTm="2000"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914400" y="228600"/>
            <a:ext cx="7772400" cy="838199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ZIRO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 descr="imp zi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969366"/>
            <a:ext cx="8534399" cy="5583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7772400" cy="838199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ANINI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2018032870-olw6j5tyhaj7ih08k2g4rk7dehd07mqn8qbg58l7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066800"/>
            <a:ext cx="8534400" cy="480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04801"/>
            <a:ext cx="7772400" cy="838199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BOMDILA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10" descr="f878cda091e7958d80e53c96b59040b7.jpg"/>
          <p:cNvPicPr>
            <a:picLocks noChangeAspect="1"/>
          </p:cNvPicPr>
          <p:nvPr/>
        </p:nvPicPr>
        <p:blipFill>
          <a:blip r:embed="rId2" cstate="print"/>
          <a:srcRect b="2326"/>
          <a:stretch>
            <a:fillRect/>
          </a:stretch>
        </p:blipFill>
        <p:spPr>
          <a:xfrm>
            <a:off x="228600" y="228600"/>
            <a:ext cx="5270807" cy="6400800"/>
          </a:xfrm>
          <a:prstGeom prst="rect">
            <a:avLst/>
          </a:prstGeom>
        </p:spPr>
      </p:pic>
      <p:pic>
        <p:nvPicPr>
          <p:cNvPr id="14" name="Picture 13" descr="1.jpg"/>
          <p:cNvPicPr>
            <a:picLocks noChangeAspect="1"/>
          </p:cNvPicPr>
          <p:nvPr/>
        </p:nvPicPr>
        <p:blipFill>
          <a:blip r:embed="rId3" cstate="print"/>
          <a:srcRect l="11667" r="8333"/>
          <a:stretch>
            <a:fillRect/>
          </a:stretch>
        </p:blipFill>
        <p:spPr>
          <a:xfrm>
            <a:off x="5624286" y="1447800"/>
            <a:ext cx="3367314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381000"/>
            <a:ext cx="7772400" cy="838199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NAMSAI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The-Golden-Pagoda-Namsai-Arunachal-Pradesh.jpg"/>
          <p:cNvPicPr>
            <a:picLocks noChangeAspect="1"/>
          </p:cNvPicPr>
          <p:nvPr/>
        </p:nvPicPr>
        <p:blipFill>
          <a:blip r:embed="rId2" cstate="print"/>
          <a:srcRect l="909" t="11268" b="2817"/>
          <a:stretch>
            <a:fillRect/>
          </a:stretch>
        </p:blipFill>
        <p:spPr>
          <a:xfrm>
            <a:off x="457200" y="1219200"/>
            <a:ext cx="8305800" cy="511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66800" y="228600"/>
            <a:ext cx="7772400" cy="838199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ITANAGAR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dest_head_img-545.jpeg"/>
          <p:cNvPicPr>
            <a:picLocks noChangeAspect="1"/>
          </p:cNvPicPr>
          <p:nvPr/>
        </p:nvPicPr>
        <p:blipFill>
          <a:blip r:embed="rId2" cstate="print"/>
          <a:srcRect t="4211"/>
          <a:stretch>
            <a:fillRect/>
          </a:stretch>
        </p:blipFill>
        <p:spPr>
          <a:xfrm>
            <a:off x="381000" y="3048000"/>
            <a:ext cx="8305800" cy="3467100"/>
          </a:xfrm>
          <a:prstGeom prst="rect">
            <a:avLst/>
          </a:prstGeom>
        </p:spPr>
      </p:pic>
      <p:pic>
        <p:nvPicPr>
          <p:cNvPr id="7" name="Picture 6" descr="57ee3802bad3eb6e854f8aa3_600x315.jpg"/>
          <p:cNvPicPr>
            <a:picLocks noChangeAspect="1"/>
          </p:cNvPicPr>
          <p:nvPr/>
        </p:nvPicPr>
        <p:blipFill>
          <a:blip r:embed="rId3" cstate="print"/>
          <a:srcRect l="7864" t="17647"/>
          <a:stretch>
            <a:fillRect/>
          </a:stretch>
        </p:blipFill>
        <p:spPr>
          <a:xfrm>
            <a:off x="381000" y="228600"/>
            <a:ext cx="4464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229600" cy="1143000"/>
          </a:xfrm>
        </p:spPr>
        <p:txBody>
          <a:bodyPr>
            <a:noAutofit/>
          </a:bodyPr>
          <a:lstStyle/>
          <a:p>
            <a:r>
              <a:rPr lang="en-GB" sz="7200" b="1" dirty="0" smtClean="0"/>
              <a:t>THANK YOU</a:t>
            </a:r>
            <a:endParaRPr lang="en-IN" sz="7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81600" y="52578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NEHRU YUVA KENDRA SANGATHAN</a:t>
            </a:r>
          </a:p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ARUNACHAL PRADESH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Untitled-1 cop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991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Under this initiative </a:t>
            </a:r>
            <a:r>
              <a:rPr lang="en-GB" b="1" dirty="0" smtClean="0">
                <a:solidFill>
                  <a:srgbClr val="00B0F0"/>
                </a:solidFill>
              </a:rPr>
              <a:t>Arunachal Pradesh</a:t>
            </a:r>
            <a:r>
              <a:rPr lang="en-GB" b="1" dirty="0" smtClean="0"/>
              <a:t> and </a:t>
            </a:r>
            <a:r>
              <a:rPr lang="en-GB" b="1" dirty="0" smtClean="0">
                <a:solidFill>
                  <a:srgbClr val="00B0F0"/>
                </a:solidFill>
              </a:rPr>
              <a:t>Meghalaya</a:t>
            </a:r>
            <a:r>
              <a:rPr lang="en-GB" b="1" dirty="0" smtClean="0"/>
              <a:t> are paired with </a:t>
            </a:r>
            <a:r>
              <a:rPr lang="en-GB" b="1" dirty="0" smtClean="0">
                <a:solidFill>
                  <a:srgbClr val="00B0F0"/>
                </a:solidFill>
              </a:rPr>
              <a:t>Uttar Pradesh.</a:t>
            </a:r>
            <a:endParaRPr lang="en-IN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EK BHARAT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SHREHTHA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IN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BHARATH</a:t>
            </a:r>
            <a:r>
              <a:rPr lang="en-IN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”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 smtClean="0"/>
              <a:t>Contents</a:t>
            </a:r>
          </a:p>
          <a:p>
            <a:pPr>
              <a:buNone/>
            </a:pPr>
            <a:r>
              <a:rPr lang="en-GB" dirty="0"/>
              <a:t>	</a:t>
            </a:r>
            <a:r>
              <a:rPr lang="en-GB" sz="2800" b="1" dirty="0" smtClean="0"/>
              <a:t>1.History of Arunachal Pradesh</a:t>
            </a:r>
          </a:p>
          <a:p>
            <a:pPr>
              <a:buNone/>
            </a:pPr>
            <a:r>
              <a:rPr lang="en-GB" sz="2800" b="1" dirty="0"/>
              <a:t>	</a:t>
            </a:r>
            <a:r>
              <a:rPr lang="en-GB" sz="2800" b="1" dirty="0" smtClean="0"/>
              <a:t>2.Profile of the State</a:t>
            </a:r>
          </a:p>
          <a:p>
            <a:pPr>
              <a:buNone/>
            </a:pPr>
            <a:r>
              <a:rPr lang="en-GB" sz="2800" b="1" dirty="0"/>
              <a:t>	</a:t>
            </a:r>
            <a:r>
              <a:rPr lang="en-GB" sz="2800" b="1" dirty="0" smtClean="0"/>
              <a:t>3.Important Tourist places and Monuments</a:t>
            </a:r>
          </a:p>
          <a:p>
            <a:pPr>
              <a:buNone/>
            </a:pPr>
            <a:endParaRPr lang="en-I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8164577_1642999492461223_4178513583123877999_o.jpg"/>
          <p:cNvPicPr>
            <a:picLocks noChangeAspect="1"/>
          </p:cNvPicPr>
          <p:nvPr/>
        </p:nvPicPr>
        <p:blipFill>
          <a:blip r:embed="rId2" cstate="print"/>
          <a:srcRect b="545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200400" y="-88209"/>
            <a:ext cx="5714999" cy="1307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00B0F0"/>
                </a:solidFill>
                <a:latin typeface="Engravers MT" pitchFamily="18" charset="0"/>
              </a:rPr>
              <a:t>HISTORY </a:t>
            </a:r>
            <a:r>
              <a:rPr lang="en-US" sz="2800" b="1" dirty="0" smtClean="0">
                <a:solidFill>
                  <a:srgbClr val="00B0F0"/>
                </a:solidFill>
                <a:latin typeface="Engravers MT" pitchFamily="18" charset="0"/>
              </a:rPr>
              <a:t>OF ARUNACHAL PRADESH</a:t>
            </a:r>
            <a:endParaRPr lang="en-IN" sz="2800" b="1" dirty="0">
              <a:solidFill>
                <a:srgbClr val="00B0F0"/>
              </a:solidFill>
              <a:latin typeface="Engravers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story of 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476"/>
            <a:ext cx="9144000" cy="6811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2040</TotalTime>
  <Words>603</Words>
  <Application>Microsoft Office PowerPoint</Application>
  <PresentationFormat>On-screen Show (4:3)</PresentationFormat>
  <Paragraphs>108</Paragraphs>
  <Slides>56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Slide 1</vt:lpstr>
      <vt:lpstr>Slide 2</vt:lpstr>
      <vt:lpstr>Slide 3</vt:lpstr>
      <vt:lpstr>“EK BHARAT SHREHTHA BHARATH”</vt:lpstr>
      <vt:lpstr>“EK BHARAT SHREHTHA BHARATH”</vt:lpstr>
      <vt:lpstr>“EK BHARAT SHREHTHA BHARATH”</vt:lpstr>
      <vt:lpstr>“EK BHARAT SHREHTHA BHARATH”</vt:lpstr>
      <vt:lpstr>Slide 8</vt:lpstr>
      <vt:lpstr>Slide 9</vt:lpstr>
      <vt:lpstr>Slide 10</vt:lpstr>
      <vt:lpstr>Introduction cont…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IMPORTANT PLACES </vt:lpstr>
      <vt:lpstr>TAWANG</vt:lpstr>
      <vt:lpstr>Slide 51</vt:lpstr>
      <vt:lpstr>Slide 52</vt:lpstr>
      <vt:lpstr>Slide 53</vt:lpstr>
      <vt:lpstr>Slide 54</vt:lpstr>
      <vt:lpstr>Slide 55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LENOVO</cp:lastModifiedBy>
  <cp:revision>133</cp:revision>
  <dcterms:created xsi:type="dcterms:W3CDTF">2020-07-28T14:43:50Z</dcterms:created>
  <dcterms:modified xsi:type="dcterms:W3CDTF">2020-10-09T09:54:51Z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2013-08-12T00:00:00Z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2020-07-28T00:00:00Z</vt:filetime>
  </property>
</Properties>
</file>