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8"/>
  </p:notesMasterIdLst>
  <p:sldIdLst>
    <p:sldId id="257" r:id="rId2"/>
    <p:sldId id="318" r:id="rId3"/>
    <p:sldId id="280" r:id="rId4"/>
    <p:sldId id="281" r:id="rId5"/>
    <p:sldId id="317" r:id="rId6"/>
    <p:sldId id="262" r:id="rId7"/>
    <p:sldId id="275" r:id="rId8"/>
    <p:sldId id="263" r:id="rId9"/>
    <p:sldId id="283" r:id="rId10"/>
    <p:sldId id="284" r:id="rId11"/>
    <p:sldId id="285" r:id="rId12"/>
    <p:sldId id="276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64" r:id="rId22"/>
    <p:sldId id="295" r:id="rId23"/>
    <p:sldId id="296" r:id="rId24"/>
    <p:sldId id="297" r:id="rId25"/>
    <p:sldId id="265" r:id="rId26"/>
    <p:sldId id="315" r:id="rId27"/>
    <p:sldId id="266" r:id="rId28"/>
    <p:sldId id="313" r:id="rId29"/>
    <p:sldId id="314" r:id="rId30"/>
    <p:sldId id="316" r:id="rId31"/>
    <p:sldId id="267" r:id="rId32"/>
    <p:sldId id="308" r:id="rId33"/>
    <p:sldId id="278" r:id="rId34"/>
    <p:sldId id="309" r:id="rId35"/>
    <p:sldId id="268" r:id="rId36"/>
    <p:sldId id="269" r:id="rId37"/>
    <p:sldId id="310" r:id="rId38"/>
    <p:sldId id="270" r:id="rId39"/>
    <p:sldId id="311" r:id="rId40"/>
    <p:sldId id="271" r:id="rId41"/>
    <p:sldId id="312" r:id="rId42"/>
    <p:sldId id="272" r:id="rId43"/>
    <p:sldId id="302" r:id="rId44"/>
    <p:sldId id="303" r:id="rId45"/>
    <p:sldId id="304" r:id="rId46"/>
    <p:sldId id="305" r:id="rId47"/>
    <p:sldId id="306" r:id="rId48"/>
    <p:sldId id="307" r:id="rId49"/>
    <p:sldId id="273" r:id="rId50"/>
    <p:sldId id="298" r:id="rId51"/>
    <p:sldId id="274" r:id="rId52"/>
    <p:sldId id="301" r:id="rId53"/>
    <p:sldId id="299" r:id="rId54"/>
    <p:sldId id="300" r:id="rId55"/>
    <p:sldId id="279" r:id="rId56"/>
    <p:sldId id="277" r:id="rId5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2" d="100"/>
          <a:sy n="62" d="100"/>
        </p:scale>
        <p:origin x="-2184" y="-6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C6C49D-8116-4B1A-9F77-23DD762929F1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AD278C-0302-42D3-81FD-65C8362F992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D278C-0302-42D3-81FD-65C8362F9929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794A-5B39-4823-890F-093AA6EDB00E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F0CB1-615D-4E7C-99B4-F425E419B9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794A-5B39-4823-890F-093AA6EDB00E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F0CB1-615D-4E7C-99B4-F425E419B9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794A-5B39-4823-890F-093AA6EDB00E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F0CB1-615D-4E7C-99B4-F425E419B9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794A-5B39-4823-890F-093AA6EDB00E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F0CB1-615D-4E7C-99B4-F425E419B9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794A-5B39-4823-890F-093AA6EDB00E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F0CB1-615D-4E7C-99B4-F425E419B9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794A-5B39-4823-890F-093AA6EDB00E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F0CB1-615D-4E7C-99B4-F425E419B9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794A-5B39-4823-890F-093AA6EDB00E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F0CB1-615D-4E7C-99B4-F425E419B9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794A-5B39-4823-890F-093AA6EDB00E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F0CB1-615D-4E7C-99B4-F425E419B9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794A-5B39-4823-890F-093AA6EDB00E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F0CB1-615D-4E7C-99B4-F425E419B9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794A-5B39-4823-890F-093AA6EDB00E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F0CB1-615D-4E7C-99B4-F425E419B9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6794A-5B39-4823-890F-093AA6EDB00E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1BF0CB1-615D-4E7C-99B4-F425E419B98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386794A-5B39-4823-890F-093AA6EDB00E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1BF0CB1-615D-4E7C-99B4-F425E419B98C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jpeg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58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63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5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7623" y="457200"/>
            <a:ext cx="7830579" cy="2133600"/>
          </a:xfrm>
        </p:spPr>
        <p:txBody>
          <a:bodyPr>
            <a:normAutofit/>
          </a:bodyPr>
          <a:lstStyle/>
          <a:p>
            <a:pPr algn="ctr"/>
            <a:r>
              <a:rPr lang="en-US" sz="3200" i="1" u="sng" dirty="0" smtClean="0">
                <a:solidFill>
                  <a:srgbClr val="FF0000"/>
                </a:solidFill>
                <a:latin typeface="Modern No. 20" pitchFamily="18" charset="0"/>
              </a:rPr>
              <a:t>Webinar </a:t>
            </a:r>
            <a:br>
              <a:rPr lang="en-US" sz="3200" i="1" u="sng" dirty="0" smtClean="0">
                <a:solidFill>
                  <a:srgbClr val="FF0000"/>
                </a:solidFill>
                <a:latin typeface="Modern No. 20" pitchFamily="18" charset="0"/>
              </a:rPr>
            </a:br>
            <a:r>
              <a:rPr lang="en-US" sz="3200" i="1" u="sng" dirty="0" smtClean="0">
                <a:solidFill>
                  <a:srgbClr val="FF0000"/>
                </a:solidFill>
                <a:latin typeface="Modern No. 20" pitchFamily="18" charset="0"/>
              </a:rPr>
              <a:t>On</a:t>
            </a:r>
            <a:br>
              <a:rPr lang="en-US" sz="3200" i="1" u="sng" dirty="0" smtClean="0">
                <a:solidFill>
                  <a:srgbClr val="FF0000"/>
                </a:solidFill>
                <a:latin typeface="Modern No. 20" pitchFamily="18" charset="0"/>
              </a:rPr>
            </a:br>
            <a:r>
              <a:rPr lang="en-US" sz="3600" i="1" u="sng" dirty="0" err="1" smtClean="0">
                <a:solidFill>
                  <a:srgbClr val="FF0000"/>
                </a:solidFill>
                <a:latin typeface="Modern No. 20" pitchFamily="18" charset="0"/>
              </a:rPr>
              <a:t>Ek</a:t>
            </a:r>
            <a:r>
              <a:rPr lang="en-US" sz="3600" i="1" u="sng" dirty="0" smtClean="0">
                <a:solidFill>
                  <a:srgbClr val="FF0000"/>
                </a:solidFill>
                <a:latin typeface="Modern No. 20" pitchFamily="18" charset="0"/>
              </a:rPr>
              <a:t> Bharat </a:t>
            </a:r>
            <a:r>
              <a:rPr lang="en-US" sz="3600" i="1" u="sng" dirty="0" err="1" smtClean="0">
                <a:solidFill>
                  <a:srgbClr val="FF0000"/>
                </a:solidFill>
                <a:latin typeface="Modern No. 20" pitchFamily="18" charset="0"/>
              </a:rPr>
              <a:t>Shrestha</a:t>
            </a:r>
            <a:r>
              <a:rPr lang="en-US" sz="3600" i="1" u="sng" dirty="0" smtClean="0">
                <a:solidFill>
                  <a:srgbClr val="FF0000"/>
                </a:solidFill>
                <a:latin typeface="Modern No. 20" pitchFamily="18" charset="0"/>
              </a:rPr>
              <a:t> Bharat </a:t>
            </a:r>
            <a:r>
              <a:rPr lang="en-US" sz="3600" i="1" u="sng" dirty="0" err="1" smtClean="0">
                <a:solidFill>
                  <a:srgbClr val="FF0000"/>
                </a:solidFill>
                <a:latin typeface="Modern No. 20" pitchFamily="18" charset="0"/>
              </a:rPr>
              <a:t>Programme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76600" y="3962400"/>
            <a:ext cx="4419600" cy="2492188"/>
          </a:xfrm>
        </p:spPr>
        <p:txBody>
          <a:bodyPr tIns="36649" bIns="36649">
            <a:normAutofit/>
          </a:bodyPr>
          <a:lstStyle/>
          <a:p>
            <a:pPr algn="ctr"/>
            <a:r>
              <a:rPr lang="en-US" sz="1900" dirty="0" smtClean="0">
                <a:solidFill>
                  <a:srgbClr val="FF0000"/>
                </a:solidFill>
              </a:rPr>
              <a:t>                                                                            </a:t>
            </a:r>
            <a:endParaRPr lang="en-US" sz="1900" dirty="0" smtClean="0"/>
          </a:p>
          <a:p>
            <a:endParaRPr lang="en-US" dirty="0"/>
          </a:p>
        </p:txBody>
      </p:sp>
      <p:pic>
        <p:nvPicPr>
          <p:cNvPr id="9" name="Picture 1" descr="C:\Users\child\Desktop\LOGO-EBS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2286000"/>
            <a:ext cx="3886200" cy="3886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99175661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04088"/>
            <a:ext cx="8839200" cy="89611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Harappa Civilization in Meerut District </a:t>
            </a:r>
            <a:endParaRPr lang="en-IN" sz="2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 descr="C:\Users\DELL\Downloads\image_3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5000"/>
            <a:ext cx="8338897" cy="4604544"/>
          </a:xfrm>
          <a:prstGeom prst="rect">
            <a:avLst/>
          </a:prstGeom>
          <a:noFill/>
        </p:spPr>
      </p:pic>
      <p:pic>
        <p:nvPicPr>
          <p:cNvPr id="4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5" name="Picture 4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IN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Satellite view of </a:t>
            </a:r>
            <a:r>
              <a:rPr lang="en-IN" sz="36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Alamgirpur</a:t>
            </a:r>
            <a:r>
              <a:rPr lang="en-IN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(Harappa) Meerut District</a:t>
            </a:r>
            <a:endParaRPr lang="en-IN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5" name="Picture 1" descr="C:\Users\child\Desktop\LOGO-EBS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6" name="Picture 5" descr="uttar-pradesh-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0"/>
            <a:ext cx="1209674" cy="1066800"/>
          </a:xfrm>
          <a:prstGeom prst="rect">
            <a:avLst/>
          </a:prstGeom>
        </p:spPr>
      </p:pic>
      <p:pic>
        <p:nvPicPr>
          <p:cNvPr id="3074" name="Picture 2" descr="C:\Users\ddnyk\Desktop\bath-grea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1981200"/>
            <a:ext cx="8229600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  <a:solidFill>
            <a:srgbClr val="002060"/>
          </a:solidFill>
        </p:spPr>
        <p:txBody>
          <a:bodyPr tIns="36649">
            <a:normAutofit fontScale="90000"/>
          </a:bodyPr>
          <a:lstStyle/>
          <a:p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>     </a:t>
            </a:r>
            <a:r>
              <a:rPr lang="en-US" sz="4700" dirty="0" smtClean="0">
                <a:solidFill>
                  <a:srgbClr val="FFC000"/>
                </a:solidFill>
                <a:latin typeface="Algerian" pitchFamily="82" charset="0"/>
              </a:rPr>
              <a:t>CULTURE &amp; Heritage </a:t>
            </a:r>
            <a:endParaRPr lang="en-US" sz="4700" dirty="0">
              <a:solidFill>
                <a:srgbClr val="FFC000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3962400" cy="4800600"/>
          </a:xfrm>
        </p:spPr>
        <p:txBody>
          <a:bodyPr lIns="73298" tIns="36649" rIns="73298" bIns="36649">
            <a:norm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en-IN" sz="2400" dirty="0" smtClean="0"/>
              <a:t>The cultural heritage of Uttar </a:t>
            </a:r>
            <a:r>
              <a:rPr lang="en-IN" sz="2400" dirty="0" err="1" smtClean="0"/>
              <a:t>pradesh</a:t>
            </a:r>
            <a:r>
              <a:rPr lang="en-IN" sz="2400" dirty="0" smtClean="0"/>
              <a:t> was maintained in the period of the </a:t>
            </a:r>
            <a:r>
              <a:rPr lang="en-IN" sz="2400" dirty="0" err="1" smtClean="0"/>
              <a:t>Ramayan</a:t>
            </a:r>
            <a:r>
              <a:rPr lang="en-IN" sz="2400" dirty="0" smtClean="0"/>
              <a:t> and </a:t>
            </a:r>
            <a:r>
              <a:rPr lang="en-IN" sz="2400" dirty="0" err="1" smtClean="0"/>
              <a:t>Mahabharat</a:t>
            </a:r>
            <a:r>
              <a:rPr lang="en-IN" sz="2400" dirty="0" smtClean="0"/>
              <a:t> i.e. the epic period. The story of </a:t>
            </a:r>
            <a:r>
              <a:rPr lang="en-IN" sz="2400" dirty="0" err="1" smtClean="0"/>
              <a:t>Ramayan</a:t>
            </a:r>
            <a:r>
              <a:rPr lang="en-IN" sz="2400" dirty="0" smtClean="0"/>
              <a:t> revolves round the </a:t>
            </a:r>
            <a:r>
              <a:rPr lang="en-IN" sz="2400" dirty="0" err="1" smtClean="0"/>
              <a:t>Ikshwaku</a:t>
            </a:r>
            <a:r>
              <a:rPr lang="en-IN" sz="2400" dirty="0" smtClean="0"/>
              <a:t> dynasty of </a:t>
            </a:r>
            <a:r>
              <a:rPr lang="en-IN" sz="2400" dirty="0" err="1" smtClean="0"/>
              <a:t>Kosal</a:t>
            </a:r>
            <a:r>
              <a:rPr lang="en-IN" sz="2400" dirty="0" smtClean="0"/>
              <a:t> and of </a:t>
            </a:r>
            <a:r>
              <a:rPr lang="en-IN" sz="2400" dirty="0" err="1" smtClean="0"/>
              <a:t>Mahabharat</a:t>
            </a:r>
            <a:r>
              <a:rPr lang="en-IN" sz="2400" dirty="0" smtClean="0"/>
              <a:t> a round the '</a:t>
            </a:r>
            <a:r>
              <a:rPr lang="en-IN" sz="2400" dirty="0" err="1" smtClean="0"/>
              <a:t>Kuru</a:t>
            </a:r>
            <a:r>
              <a:rPr lang="en-IN" sz="2400" dirty="0" smtClean="0"/>
              <a:t>' dynasty of </a:t>
            </a:r>
            <a:r>
              <a:rPr lang="en-IN" sz="2400" dirty="0" err="1" smtClean="0"/>
              <a:t>Hastinapur</a:t>
            </a:r>
            <a:r>
              <a:rPr lang="en-IN" sz="2400" dirty="0" smtClean="0"/>
              <a:t>.</a:t>
            </a:r>
            <a:endParaRPr lang="en-US" sz="2200" dirty="0" smtClean="0">
              <a:latin typeface="Times New Roman"/>
              <a:ea typeface="Calibri"/>
            </a:endParaRPr>
          </a:p>
        </p:txBody>
      </p:sp>
      <p:pic>
        <p:nvPicPr>
          <p:cNvPr id="6" name="Picture 1" descr="C:\Users\child\Desktop\LOGO-EBS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7" name="Picture 6" descr="uttar-pradesh-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0"/>
            <a:ext cx="1209674" cy="1047750"/>
          </a:xfrm>
          <a:prstGeom prst="rect">
            <a:avLst/>
          </a:prstGeom>
        </p:spPr>
      </p:pic>
      <p:pic>
        <p:nvPicPr>
          <p:cNvPr id="1026" name="Picture 2" descr="C:\Users\DELL\Downloads\Golconda-Fort-Ruins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828800"/>
            <a:ext cx="4318000" cy="3962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58269625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3136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IN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Sprawling grounds of the Bara </a:t>
            </a:r>
            <a:r>
              <a:rPr lang="en-IN" sz="36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Imambara</a:t>
            </a:r>
            <a:r>
              <a:rPr lang="en-IN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en-IN" sz="36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Lucknow</a:t>
            </a:r>
            <a:r>
              <a:rPr lang="en-IN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en-IN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5123" name="Picture 3" descr="C:\Users\DELL\Downloads\lucknow5_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5000"/>
            <a:ext cx="8229600" cy="4756547"/>
          </a:xfrm>
          <a:prstGeom prst="rect">
            <a:avLst/>
          </a:prstGeom>
          <a:noFill/>
        </p:spPr>
      </p:pic>
      <p:pic>
        <p:nvPicPr>
          <p:cNvPr id="6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7" name="Picture 6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09674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704088"/>
            <a:ext cx="7162800" cy="74371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IN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Vidhansabha</a:t>
            </a:r>
            <a:r>
              <a:rPr lang="en-IN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Uttar Pradesh, </a:t>
            </a:r>
            <a:r>
              <a:rPr lang="en-IN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Lucknow</a:t>
            </a:r>
            <a:endParaRPr lang="en-IN" sz="2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 descr="C:\Users\DELL\Downloads\luckno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807" y="1935163"/>
            <a:ext cx="7810386" cy="4389437"/>
          </a:xfrm>
          <a:prstGeom prst="rect">
            <a:avLst/>
          </a:prstGeom>
          <a:noFill/>
        </p:spPr>
      </p:pic>
      <p:pic>
        <p:nvPicPr>
          <p:cNvPr id="4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-76200"/>
            <a:ext cx="1295400" cy="990600"/>
          </a:xfrm>
          <a:prstGeom prst="rect">
            <a:avLst/>
          </a:prstGeom>
          <a:noFill/>
        </p:spPr>
      </p:pic>
      <p:pic>
        <p:nvPicPr>
          <p:cNvPr id="5" name="Picture 4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-76200"/>
            <a:ext cx="1209674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144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IN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Buddha Temple, </a:t>
            </a:r>
            <a:r>
              <a:rPr lang="en-IN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Kushinagar</a:t>
            </a:r>
            <a:endParaRPr lang="en-IN" sz="2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 descr="C:\Users\DELL\Downloads\123 (15) (800x600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47800"/>
            <a:ext cx="8229600" cy="4953000"/>
          </a:xfrm>
          <a:prstGeom prst="rect">
            <a:avLst/>
          </a:prstGeom>
          <a:noFill/>
        </p:spPr>
      </p:pic>
      <p:pic>
        <p:nvPicPr>
          <p:cNvPr id="7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8" name="Picture 7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295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IN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Folk Dance (</a:t>
            </a:r>
            <a:r>
              <a:rPr lang="en-IN" sz="40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Mayur</a:t>
            </a:r>
            <a:r>
              <a:rPr lang="en-IN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IN" sz="40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Nritya</a:t>
            </a:r>
            <a:r>
              <a:rPr lang="en-IN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 </a:t>
            </a:r>
            <a:r>
              <a:rPr lang="en-IN" sz="40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Braj</a:t>
            </a:r>
            <a:r>
              <a:rPr lang="en-IN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Region, Mathura</a:t>
            </a:r>
            <a:endParaRPr lang="en-IN" sz="4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194" name="Picture 2" descr="C:\Users\DELL\Downloads\Folk-Dance-Forms-of-North-India-Uttar-Pradesh-Mayur-Nritya-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935163"/>
            <a:ext cx="8305800" cy="4389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62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IN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Nautanki</a:t>
            </a:r>
            <a:endParaRPr lang="en-IN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95400"/>
            <a:ext cx="3810000" cy="5029200"/>
          </a:xfrm>
        </p:spPr>
        <p:txBody>
          <a:bodyPr>
            <a:normAutofit fontScale="92500"/>
          </a:bodyPr>
          <a:lstStyle/>
          <a:p>
            <a:pPr algn="just"/>
            <a:r>
              <a:rPr lang="en-IN" dirty="0" err="1" smtClean="0"/>
              <a:t>Nautanki</a:t>
            </a:r>
            <a:r>
              <a:rPr lang="en-IN" dirty="0" smtClean="0"/>
              <a:t> is one of the most popular folk operatic </a:t>
            </a:r>
            <a:r>
              <a:rPr lang="en-IN" dirty="0" err="1" smtClean="0"/>
              <a:t>theater</a:t>
            </a:r>
            <a:r>
              <a:rPr lang="en-IN" dirty="0" smtClean="0"/>
              <a:t> performance forms of northern India. Before the advent of </a:t>
            </a:r>
            <a:r>
              <a:rPr lang="en-IN" dirty="0" err="1" smtClean="0"/>
              <a:t>Bollywood</a:t>
            </a:r>
            <a:r>
              <a:rPr lang="en-IN" dirty="0" smtClean="0"/>
              <a:t> (the Hindi film industry), </a:t>
            </a:r>
            <a:r>
              <a:rPr lang="en-IN" dirty="0" err="1" smtClean="0"/>
              <a:t>Nautanki</a:t>
            </a:r>
            <a:r>
              <a:rPr lang="en-IN" dirty="0" smtClean="0"/>
              <a:t> was the biggest entertainment medium in the villages and towns of northern India.</a:t>
            </a:r>
            <a:endParaRPr lang="en-IN" dirty="0"/>
          </a:p>
        </p:txBody>
      </p:sp>
      <p:pic>
        <p:nvPicPr>
          <p:cNvPr id="3074" name="Picture 2" descr="C:\Users\DELL\Downloads\th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524000"/>
            <a:ext cx="4285627" cy="4495800"/>
          </a:xfrm>
          <a:prstGeom prst="rect">
            <a:avLst/>
          </a:prstGeom>
          <a:noFill/>
        </p:spPr>
      </p:pic>
      <p:pic>
        <p:nvPicPr>
          <p:cNvPr id="6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7" name="Picture 6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IN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Ramleela</a:t>
            </a:r>
            <a:endParaRPr lang="en-IN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1447800"/>
            <a:ext cx="3352800" cy="48768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IN" sz="2400" dirty="0" err="1" smtClean="0"/>
              <a:t>Ramleela</a:t>
            </a:r>
            <a:r>
              <a:rPr lang="en-IN" sz="2400" dirty="0" smtClean="0"/>
              <a:t> is a Hindi word, short for Ram </a:t>
            </a:r>
            <a:r>
              <a:rPr lang="en-IN" sz="2400" dirty="0" err="1" smtClean="0"/>
              <a:t>ki</a:t>
            </a:r>
            <a:r>
              <a:rPr lang="en-IN" sz="2400" dirty="0" smtClean="0"/>
              <a:t> </a:t>
            </a:r>
            <a:r>
              <a:rPr lang="en-IN" sz="2400" dirty="0" err="1" smtClean="0"/>
              <a:t>Leela</a:t>
            </a:r>
            <a:r>
              <a:rPr lang="en-IN" sz="2400" dirty="0" smtClean="0"/>
              <a:t>, that is Ram's play, or to be more clear, a play about Ram's life. </a:t>
            </a:r>
            <a:r>
              <a:rPr lang="en-IN" sz="2400" dirty="0" err="1" smtClean="0"/>
              <a:t>Ramleela</a:t>
            </a:r>
            <a:r>
              <a:rPr lang="en-IN" sz="2400" dirty="0" smtClean="0"/>
              <a:t> is a common street play that is organized in many Indian villages, towns and cities every year for a few days before the Hindu festival of </a:t>
            </a:r>
            <a:r>
              <a:rPr lang="en-IN" sz="2400" dirty="0" err="1" smtClean="0"/>
              <a:t>Dussera</a:t>
            </a:r>
            <a:r>
              <a:rPr lang="en-IN" sz="2400" dirty="0" smtClean="0"/>
              <a:t> . The play essentially depicts the life of Lord Rama till he killed </a:t>
            </a:r>
            <a:r>
              <a:rPr lang="en-IN" sz="2400" dirty="0" err="1" smtClean="0"/>
              <a:t>Ravana</a:t>
            </a:r>
            <a:r>
              <a:rPr lang="en-IN" sz="2400" dirty="0" smtClean="0"/>
              <a:t>.</a:t>
            </a:r>
            <a:endParaRPr lang="en-IN" sz="2400" dirty="0"/>
          </a:p>
        </p:txBody>
      </p:sp>
      <p:pic>
        <p:nvPicPr>
          <p:cNvPr id="4098" name="Picture 2" descr="C:\Users\DELL\Downloads\72908516_1355343304626350_5874158012607758336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524000"/>
            <a:ext cx="4800600" cy="4419600"/>
          </a:xfrm>
          <a:prstGeom prst="rect">
            <a:avLst/>
          </a:prstGeom>
          <a:noFill/>
        </p:spPr>
      </p:pic>
      <p:pic>
        <p:nvPicPr>
          <p:cNvPr id="6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7" name="Picture 6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IN" sz="4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Holi</a:t>
            </a:r>
            <a:r>
              <a:rPr lang="en-IN" sz="4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of </a:t>
            </a:r>
            <a:r>
              <a:rPr lang="en-IN" sz="4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Braj</a:t>
            </a:r>
            <a:r>
              <a:rPr lang="en-IN" sz="4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(Mathura)</a:t>
            </a:r>
            <a:endParaRPr lang="en-IN" sz="4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0" y="1295400"/>
            <a:ext cx="3505200" cy="50292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IN" dirty="0" smtClean="0"/>
              <a:t> </a:t>
            </a:r>
            <a:r>
              <a:rPr lang="en-IN" dirty="0" err="1" smtClean="0"/>
              <a:t>Holi</a:t>
            </a:r>
            <a:r>
              <a:rPr lang="en-IN" dirty="0" smtClean="0"/>
              <a:t> with Flowers is an awe-inspiring one day festival celebrated some days before HOLI in </a:t>
            </a:r>
            <a:r>
              <a:rPr lang="en-IN" dirty="0" err="1" smtClean="0"/>
              <a:t>Bankey</a:t>
            </a:r>
            <a:r>
              <a:rPr lang="en-IN" dirty="0" smtClean="0"/>
              <a:t> </a:t>
            </a:r>
            <a:r>
              <a:rPr lang="en-IN" dirty="0" err="1" smtClean="0"/>
              <a:t>Bihari</a:t>
            </a:r>
            <a:r>
              <a:rPr lang="en-IN" dirty="0" smtClean="0"/>
              <a:t> Temple, Mathura. It is a belief that the idea to celebrate this unique </a:t>
            </a:r>
            <a:r>
              <a:rPr lang="en-IN" dirty="0" err="1" smtClean="0"/>
              <a:t>Holi</a:t>
            </a:r>
            <a:r>
              <a:rPr lang="en-IN" dirty="0" smtClean="0"/>
              <a:t> was acclaimed from </a:t>
            </a:r>
            <a:r>
              <a:rPr lang="en-IN" dirty="0" err="1" smtClean="0"/>
              <a:t>Braj</a:t>
            </a:r>
            <a:r>
              <a:rPr lang="en-IN" dirty="0" smtClean="0"/>
              <a:t> region near to Mathura whereabouts and is now followed and admired by many religious communities and the states.</a:t>
            </a:r>
            <a:endParaRPr lang="en-IN" dirty="0"/>
          </a:p>
        </p:txBody>
      </p:sp>
      <p:pic>
        <p:nvPicPr>
          <p:cNvPr id="5" name="Picture 1" descr="C:\Users\child\Desktop\LOGO-EBS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6" name="Picture 5" descr="uttar-pradesh-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0"/>
            <a:ext cx="1209674" cy="1066800"/>
          </a:xfrm>
          <a:prstGeom prst="rect">
            <a:avLst/>
          </a:prstGeom>
        </p:spPr>
      </p:pic>
      <p:pic>
        <p:nvPicPr>
          <p:cNvPr id="4098" name="Picture 2" descr="C:\Users\ddnyk\Desktop\gujaratlatestnewsinhindi5-155308886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1447800"/>
            <a:ext cx="51816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C:\Users\ddnyk\Downloads\अन्तर्राज्यीय वर्चुअल कार्यक्रम-page-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IN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Awadhi Dance, (</a:t>
            </a:r>
            <a:r>
              <a:rPr lang="en-IN" sz="36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Dhobiya</a:t>
            </a:r>
            <a:r>
              <a:rPr lang="en-IN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endParaRPr lang="en-IN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266" name="Picture 2" descr="C:\Users\DELL\Downloads\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" y="1371600"/>
            <a:ext cx="8263183" cy="5105399"/>
          </a:xfrm>
          <a:prstGeom prst="rect">
            <a:avLst/>
          </a:prstGeom>
          <a:noFill/>
        </p:spPr>
      </p:pic>
      <p:pic>
        <p:nvPicPr>
          <p:cNvPr id="4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5" name="Picture 4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09674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838200"/>
          </a:xfrm>
          <a:solidFill>
            <a:srgbClr val="002060"/>
          </a:solidFill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C000"/>
                </a:solidFill>
                <a:latin typeface="Algerian" pitchFamily="82" charset="0"/>
              </a:rPr>
              <a:t>         </a:t>
            </a:r>
            <a:r>
              <a:rPr lang="en-US" sz="4200" dirty="0" smtClean="0">
                <a:solidFill>
                  <a:srgbClr val="FFC000"/>
                </a:solidFill>
                <a:latin typeface="Algerian" pitchFamily="82" charset="0"/>
              </a:rPr>
              <a:t>Art &amp; Handicraft</a:t>
            </a:r>
            <a:endParaRPr lang="en-US" sz="4200" dirty="0">
              <a:latin typeface="Algerian" pitchFamily="82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2057400" y="1447800"/>
            <a:ext cx="4953000" cy="609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endParaRPr lang="en-US" sz="3200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sz="320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Lucknow</a:t>
            </a:r>
            <a:r>
              <a:rPr lang="en-US" sz="32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320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Chikan</a:t>
            </a:r>
            <a:r>
              <a:rPr lang="en-US" sz="32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Work</a:t>
            </a:r>
          </a:p>
          <a:p>
            <a:endParaRPr lang="en-US" sz="320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Content Placeholder 6" descr="Chikan-work-1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419600" y="4343400"/>
            <a:ext cx="4038600" cy="2057400"/>
          </a:xfrm>
        </p:spPr>
      </p:pic>
      <p:pic>
        <p:nvPicPr>
          <p:cNvPr id="9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10" name="Picture 9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1047750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4"/>
          </p:nvPr>
        </p:nvSpPr>
        <p:spPr>
          <a:xfrm>
            <a:off x="381001" y="2286000"/>
            <a:ext cx="3352800" cy="3845720"/>
          </a:xfrm>
        </p:spPr>
        <p:txBody>
          <a:bodyPr>
            <a:normAutofit fontScale="92500"/>
          </a:bodyPr>
          <a:lstStyle/>
          <a:p>
            <a:pPr algn="just"/>
            <a:r>
              <a:rPr lang="en-IN" dirty="0" err="1" smtClean="0"/>
              <a:t>Lucknow</a:t>
            </a:r>
            <a:r>
              <a:rPr lang="en-IN" dirty="0" smtClean="0"/>
              <a:t> is the heart of the </a:t>
            </a:r>
            <a:r>
              <a:rPr lang="en-IN" dirty="0" err="1" smtClean="0"/>
              <a:t>chikankari</a:t>
            </a:r>
            <a:r>
              <a:rPr lang="en-IN" dirty="0" smtClean="0"/>
              <a:t> industry today and the variety is known as </a:t>
            </a:r>
            <a:r>
              <a:rPr lang="en-IN" dirty="0" err="1" smtClean="0"/>
              <a:t>Lucknawi</a:t>
            </a:r>
            <a:r>
              <a:rPr lang="en-IN" dirty="0" smtClean="0"/>
              <a:t> </a:t>
            </a:r>
            <a:r>
              <a:rPr lang="en-IN" dirty="0" err="1" smtClean="0"/>
              <a:t>chikan</a:t>
            </a:r>
            <a:r>
              <a:rPr lang="en-IN" dirty="0" smtClean="0"/>
              <a:t>. </a:t>
            </a:r>
            <a:r>
              <a:rPr lang="en-IN" dirty="0" err="1" smtClean="0"/>
              <a:t>Chikan</a:t>
            </a:r>
            <a:r>
              <a:rPr lang="en-IN" dirty="0" smtClean="0"/>
              <a:t> work in the recent times has adapted additional embellishments like </a:t>
            </a:r>
            <a:r>
              <a:rPr lang="en-IN" dirty="0" err="1" smtClean="0"/>
              <a:t>Mukaish</a:t>
            </a:r>
            <a:r>
              <a:rPr lang="en-IN" dirty="0" smtClean="0"/>
              <a:t>, </a:t>
            </a:r>
            <a:r>
              <a:rPr lang="en-IN" dirty="0" err="1" smtClean="0"/>
              <a:t>Kamdani</a:t>
            </a:r>
            <a:r>
              <a:rPr lang="en-IN" dirty="0" smtClean="0"/>
              <a:t>, </a:t>
            </a:r>
            <a:r>
              <a:rPr lang="en-IN" dirty="0" err="1" smtClean="0"/>
              <a:t>Badla</a:t>
            </a:r>
            <a:r>
              <a:rPr lang="en-IN" dirty="0" smtClean="0"/>
              <a:t>, sequin, bead and mirror work, which gives it a rich look.</a:t>
            </a:r>
            <a:endParaRPr lang="en-IN" dirty="0"/>
          </a:p>
        </p:txBody>
      </p:sp>
      <p:pic>
        <p:nvPicPr>
          <p:cNvPr id="12290" name="Picture 2" descr="C:\Users\DELL\Downloads\th (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2286000"/>
            <a:ext cx="4267200" cy="1966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010400" cy="1447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Zardozi</a:t>
            </a:r>
            <a:r>
              <a:rPr lang="en-US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Work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endParaRPr lang="en-IN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638800" y="1981200"/>
            <a:ext cx="2971800" cy="437912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IN" sz="2800" dirty="0" err="1" smtClean="0"/>
              <a:t>Lucknow</a:t>
            </a:r>
            <a:r>
              <a:rPr lang="en-IN" sz="2800" dirty="0" smtClean="0"/>
              <a:t> </a:t>
            </a:r>
            <a:r>
              <a:rPr lang="en-IN" sz="2800" dirty="0" err="1" smtClean="0"/>
              <a:t>Zardozi</a:t>
            </a:r>
            <a:r>
              <a:rPr lang="en-IN" sz="2800" dirty="0" smtClean="0"/>
              <a:t> has more ornate and heavy designs, with a 3D quality to their motifs. The inspiration for all motifs has always been nature. </a:t>
            </a:r>
            <a:r>
              <a:rPr lang="en-US" sz="2800" dirty="0" smtClean="0"/>
              <a:t>Metal embroidery using silver and metal threads.</a:t>
            </a:r>
          </a:p>
          <a:p>
            <a:endParaRPr lang="en-IN" dirty="0" smtClean="0"/>
          </a:p>
          <a:p>
            <a:r>
              <a:rPr lang="en-IN" dirty="0" smtClean="0"/>
              <a:t/>
            </a:r>
            <a:br>
              <a:rPr lang="en-IN" dirty="0" smtClean="0"/>
            </a:br>
            <a:endParaRPr lang="en-IN" dirty="0"/>
          </a:p>
        </p:txBody>
      </p:sp>
      <p:pic>
        <p:nvPicPr>
          <p:cNvPr id="7" name="Content Placeholder 7" descr="Zardozi-Work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381000" y="1905000"/>
            <a:ext cx="5334000" cy="4114800"/>
          </a:xfrm>
        </p:spPr>
      </p:pic>
      <p:pic>
        <p:nvPicPr>
          <p:cNvPr id="6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8" name="Picture 7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144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IN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Kaleen Industry in </a:t>
            </a:r>
            <a:r>
              <a:rPr lang="en-IN" sz="36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Bhadohi</a:t>
            </a:r>
            <a:endParaRPr lang="en-IN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3314" name="Picture 2" descr="C:\Users\DELL\Downloads\th (4)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371600"/>
            <a:ext cx="8036090" cy="5105400"/>
          </a:xfrm>
          <a:prstGeom prst="rect">
            <a:avLst/>
          </a:prstGeom>
          <a:noFill/>
        </p:spPr>
      </p:pic>
      <p:pic>
        <p:nvPicPr>
          <p:cNvPr id="4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5" name="Picture 4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09674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IN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Clay Pots work,  </a:t>
            </a:r>
            <a:endParaRPr lang="en-IN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4338" name="Picture 2" descr="C:\Users\DELL\Downloads\th (6)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0"/>
            <a:ext cx="4343400" cy="4114800"/>
          </a:xfrm>
          <a:prstGeom prst="rect">
            <a:avLst/>
          </a:prstGeom>
          <a:noFill/>
        </p:spPr>
      </p:pic>
      <p:pic>
        <p:nvPicPr>
          <p:cNvPr id="14339" name="Picture 3" descr="C:\Users\DELL\Downloads\th (5)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0980" y="1600200"/>
            <a:ext cx="4022020" cy="4114800"/>
          </a:xfrm>
          <a:prstGeom prst="rect">
            <a:avLst/>
          </a:prstGeom>
          <a:noFill/>
        </p:spPr>
      </p:pic>
      <p:pic>
        <p:nvPicPr>
          <p:cNvPr id="5" name="Picture 1" descr="C:\Users\child\Desktop\LOGO-EBS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-76200"/>
            <a:ext cx="1295400" cy="990600"/>
          </a:xfrm>
          <a:prstGeom prst="rect">
            <a:avLst/>
          </a:prstGeom>
          <a:noFill/>
        </p:spPr>
      </p:pic>
      <p:pic>
        <p:nvPicPr>
          <p:cNvPr id="6" name="Picture 5" descr="uttar-pradesh-map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" y="-76200"/>
            <a:ext cx="1209674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1371600"/>
          </a:xfrm>
        </p:spPr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Meenakari</a:t>
            </a:r>
            <a:r>
              <a:rPr lang="en-US" dirty="0" smtClean="0">
                <a:solidFill>
                  <a:srgbClr val="FF0000"/>
                </a:solidFill>
              </a:rPr>
              <a:t> Work</a:t>
            </a:r>
          </a:p>
          <a:p>
            <a:r>
              <a:rPr lang="en-US" b="0" dirty="0" smtClean="0"/>
              <a:t> Engraving ornaments with colored.(Practice in Varanasi)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800600" y="1752600"/>
            <a:ext cx="3886200" cy="1447800"/>
          </a:xfrm>
        </p:spPr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Zar</a:t>
            </a:r>
            <a:r>
              <a:rPr lang="en-US" dirty="0" smtClean="0">
                <a:solidFill>
                  <a:srgbClr val="FF0000"/>
                </a:solidFill>
              </a:rPr>
              <a:t>  </a:t>
            </a:r>
            <a:r>
              <a:rPr lang="en-US" dirty="0" err="1" smtClean="0">
                <a:solidFill>
                  <a:srgbClr val="FF0000"/>
                </a:solidFill>
              </a:rPr>
              <a:t>Buland</a:t>
            </a:r>
            <a:r>
              <a:rPr lang="en-US" dirty="0" smtClean="0">
                <a:solidFill>
                  <a:srgbClr val="FF0000"/>
                </a:solidFill>
              </a:rPr>
              <a:t> Work</a:t>
            </a:r>
          </a:p>
          <a:p>
            <a:r>
              <a:rPr lang="en-US" b="0" dirty="0" smtClean="0"/>
              <a:t>Art of coating one metal over another 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0" name="Content Placeholder 9" descr="Meenakari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914400" y="2971800"/>
            <a:ext cx="3352800" cy="3091580"/>
          </a:xfrm>
        </p:spPr>
      </p:pic>
      <p:pic>
        <p:nvPicPr>
          <p:cNvPr id="11" name="Picture 10" descr="Zarbulan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2895600"/>
            <a:ext cx="3502152" cy="3276600"/>
          </a:xfrm>
          <a:prstGeom prst="rect">
            <a:avLst/>
          </a:prstGeom>
        </p:spPr>
      </p:pic>
      <p:pic>
        <p:nvPicPr>
          <p:cNvPr id="8" name="Picture 1" descr="C:\Users\child\Desktop\LOGO-EBS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9" name="Picture 8" descr="uttar-pradesh-map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" y="0"/>
            <a:ext cx="1209674" cy="104775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0"/>
            <a:ext cx="5715000" cy="2133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                  </a:t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>       </a:t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err="1" smtClean="0">
                <a:solidFill>
                  <a:srgbClr val="FF0000"/>
                </a:solidFill>
              </a:rPr>
              <a:t>Zar</a:t>
            </a:r>
            <a:r>
              <a:rPr lang="en-US" sz="2800" dirty="0" smtClean="0">
                <a:solidFill>
                  <a:srgbClr val="FF0000"/>
                </a:solidFill>
              </a:rPr>
              <a:t>  </a:t>
            </a:r>
            <a:r>
              <a:rPr lang="en-US" sz="2800" dirty="0" err="1" smtClean="0">
                <a:solidFill>
                  <a:srgbClr val="FF0000"/>
                </a:solidFill>
              </a:rPr>
              <a:t>Buland</a:t>
            </a:r>
            <a:r>
              <a:rPr lang="en-US" sz="2800" dirty="0" smtClean="0">
                <a:solidFill>
                  <a:srgbClr val="FF0000"/>
                </a:solidFill>
              </a:rPr>
              <a:t> Work</a:t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400" dirty="0" smtClean="0"/>
              <a:t>Art of coating one metal over another</a:t>
            </a:r>
            <a:r>
              <a:rPr lang="en-US" sz="2800" dirty="0" smtClean="0"/>
              <a:t> </a:t>
            </a:r>
            <a:br>
              <a:rPr lang="en-US" sz="2800" dirty="0" smtClean="0"/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endParaRPr 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7" name="Picture 6" descr="Zarbula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1524000"/>
            <a:ext cx="8077200" cy="5334000"/>
          </a:xfrm>
          <a:prstGeom prst="rect">
            <a:avLst/>
          </a:prstGeom>
        </p:spPr>
      </p:pic>
      <p:pic>
        <p:nvPicPr>
          <p:cNvPr id="8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9" name="Picture 8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  <a:solidFill>
            <a:srgbClr val="002060"/>
          </a:solidFill>
        </p:spPr>
        <p:txBody>
          <a:bodyPr tIns="36649">
            <a:normAutofit fontScale="90000"/>
          </a:bodyPr>
          <a:lstStyle/>
          <a:p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>   </a:t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>     </a:t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>   </a:t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>            </a:t>
            </a:r>
            <a:r>
              <a:rPr lang="en-US" dirty="0" smtClean="0">
                <a:solidFill>
                  <a:srgbClr val="FFC000"/>
                </a:solidFill>
                <a:latin typeface="Algerian" pitchFamily="82" charset="0"/>
              </a:rPr>
              <a:t>Cuisine</a:t>
            </a:r>
            <a:endParaRPr lang="en-US" dirty="0">
              <a:solidFill>
                <a:srgbClr val="FFC000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1447800"/>
          </a:xfrm>
        </p:spPr>
        <p:txBody>
          <a:bodyPr lIns="73298" tIns="36649" rIns="73298" bIns="36649"/>
          <a:lstStyle/>
          <a:p>
            <a:pPr>
              <a:buFont typeface="Wingdings" pitchFamily="2" charset="2"/>
              <a:buChar char="q"/>
            </a:pPr>
            <a:r>
              <a:rPr lang="en-US" sz="2400" dirty="0" err="1" smtClean="0">
                <a:solidFill>
                  <a:srgbClr val="FF0000"/>
                </a:solidFill>
              </a:rPr>
              <a:t>Nawabi</a:t>
            </a:r>
            <a:r>
              <a:rPr lang="en-US" sz="2400" dirty="0" smtClean="0">
                <a:solidFill>
                  <a:srgbClr val="FF0000"/>
                </a:solidFill>
              </a:rPr>
              <a:t> </a:t>
            </a:r>
            <a:r>
              <a:rPr lang="en-US" sz="2400" b="1" dirty="0" smtClean="0">
                <a:solidFill>
                  <a:srgbClr val="FF0000"/>
                </a:solidFill>
              </a:rPr>
              <a:t>dishes</a:t>
            </a:r>
            <a:r>
              <a:rPr lang="en-US" sz="2400" dirty="0" smtClean="0"/>
              <a:t> (Kebabs, </a:t>
            </a:r>
            <a:r>
              <a:rPr lang="en-US" sz="2400" dirty="0" err="1" smtClean="0"/>
              <a:t>Biryani</a:t>
            </a:r>
            <a:r>
              <a:rPr lang="en-US" sz="2400" dirty="0" smtClean="0"/>
              <a:t>, </a:t>
            </a:r>
            <a:r>
              <a:rPr lang="en-US" sz="2400" dirty="0" err="1" smtClean="0"/>
              <a:t>Pulao</a:t>
            </a:r>
            <a:r>
              <a:rPr lang="en-US" sz="2400" dirty="0" smtClean="0"/>
              <a:t>, </a:t>
            </a:r>
            <a:r>
              <a:rPr lang="en-US" sz="2400" dirty="0" err="1" smtClean="0"/>
              <a:t>Koftas</a:t>
            </a:r>
            <a:r>
              <a:rPr lang="en-US" sz="2400" dirty="0" smtClean="0"/>
              <a:t>, </a:t>
            </a:r>
            <a:r>
              <a:rPr lang="en-US" sz="2400" dirty="0" err="1" smtClean="0"/>
              <a:t>Nihari</a:t>
            </a:r>
            <a:r>
              <a:rPr lang="en-US" sz="2400" dirty="0" smtClean="0"/>
              <a:t> and </a:t>
            </a:r>
            <a:r>
              <a:rPr lang="en-US" sz="2400" dirty="0" err="1" smtClean="0"/>
              <a:t>naan</a:t>
            </a:r>
            <a:r>
              <a:rPr lang="en-US" sz="2400" dirty="0" smtClean="0"/>
              <a:t>) are famous from </a:t>
            </a:r>
            <a:r>
              <a:rPr lang="en-US" sz="2400" dirty="0" err="1" smtClean="0"/>
              <a:t>Lucknow</a:t>
            </a:r>
            <a:r>
              <a:rPr lang="en-US" sz="2400" dirty="0" smtClean="0"/>
              <a:t>. 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err="1" smtClean="0">
                <a:solidFill>
                  <a:srgbClr val="FF0000"/>
                </a:solidFill>
              </a:rPr>
              <a:t>Balushahi</a:t>
            </a:r>
            <a:r>
              <a:rPr lang="en-US" sz="2400" dirty="0" smtClean="0">
                <a:solidFill>
                  <a:srgbClr val="FF0000"/>
                </a:solidFill>
              </a:rPr>
              <a:t>, </a:t>
            </a:r>
            <a:r>
              <a:rPr lang="en-US" sz="2400" dirty="0" err="1" smtClean="0">
                <a:solidFill>
                  <a:srgbClr val="FF0000"/>
                </a:solidFill>
              </a:rPr>
              <a:t>Khurchan</a:t>
            </a:r>
            <a:r>
              <a:rPr lang="en-US" sz="2400" dirty="0" smtClean="0">
                <a:solidFill>
                  <a:srgbClr val="FF0000"/>
                </a:solidFill>
              </a:rPr>
              <a:t>, </a:t>
            </a:r>
            <a:r>
              <a:rPr lang="en-US" sz="2400" dirty="0" err="1" smtClean="0">
                <a:solidFill>
                  <a:srgbClr val="FF0000"/>
                </a:solidFill>
              </a:rPr>
              <a:t>Chamcham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are the </a:t>
            </a:r>
            <a:r>
              <a:rPr lang="en-US" sz="2400" b="1" dirty="0" smtClean="0"/>
              <a:t>famous</a:t>
            </a:r>
            <a:r>
              <a:rPr lang="en-US" sz="2400" dirty="0" smtClean="0"/>
              <a:t> sweets.</a:t>
            </a:r>
          </a:p>
          <a:p>
            <a:pPr>
              <a:buFont typeface="Wingdings" pitchFamily="2" charset="2"/>
              <a:buChar char="q"/>
            </a:pPr>
            <a:endParaRPr lang="en-US" sz="2200" dirty="0" smtClean="0">
              <a:latin typeface="Times New Roman"/>
              <a:ea typeface="Calibri"/>
            </a:endParaRPr>
          </a:p>
        </p:txBody>
      </p:sp>
      <p:pic>
        <p:nvPicPr>
          <p:cNvPr id="5" name="Picture 4" descr="easy-to-edit-vector-illustration-delicious-traditional-food-uttar-pradesh-india-illustration-delicious-traditional-food-138206417.jpg"/>
          <p:cNvPicPr>
            <a:picLocks noChangeAspect="1"/>
          </p:cNvPicPr>
          <p:nvPr/>
        </p:nvPicPr>
        <p:blipFill>
          <a:blip r:embed="rId2" cstate="print"/>
          <a:srcRect t="11364" b="11364"/>
          <a:stretch>
            <a:fillRect/>
          </a:stretch>
        </p:blipFill>
        <p:spPr>
          <a:xfrm>
            <a:off x="609600" y="2362199"/>
            <a:ext cx="7924800" cy="4089857"/>
          </a:xfrm>
          <a:prstGeom prst="rect">
            <a:avLst/>
          </a:prstGeom>
        </p:spPr>
      </p:pic>
      <p:pic>
        <p:nvPicPr>
          <p:cNvPr id="6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7" name="Picture 6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58269625"/>
      </p:ext>
    </p:extLst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09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IN" sz="4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Nawabi</a:t>
            </a:r>
            <a:r>
              <a:rPr lang="en-IN" sz="4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Foods</a:t>
            </a:r>
            <a:endParaRPr lang="en-IN" sz="4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3962400" cy="4724400"/>
          </a:xfrm>
        </p:spPr>
        <p:txBody>
          <a:bodyPr>
            <a:normAutofit lnSpcReduction="10000"/>
          </a:bodyPr>
          <a:lstStyle/>
          <a:p>
            <a:pPr algn="just"/>
            <a:r>
              <a:rPr lang="en-IN" sz="2400" dirty="0" smtClean="0"/>
              <a:t>Chicken </a:t>
            </a:r>
            <a:r>
              <a:rPr lang="en-IN" sz="2400" dirty="0" err="1" smtClean="0"/>
              <a:t>tikka</a:t>
            </a:r>
            <a:r>
              <a:rPr lang="en-IN" sz="2400" dirty="0" smtClean="0"/>
              <a:t>: Another </a:t>
            </a:r>
            <a:r>
              <a:rPr lang="en-IN" sz="2400" dirty="0" err="1" smtClean="0"/>
              <a:t>tandoori</a:t>
            </a:r>
            <a:r>
              <a:rPr lang="en-IN" sz="2400" dirty="0" smtClean="0"/>
              <a:t> kebab, made of cubed chicken marinated with yogurt and spices: Dora </a:t>
            </a:r>
            <a:r>
              <a:rPr lang="en-IN" sz="2400" dirty="0" err="1" smtClean="0"/>
              <a:t>kabab</a:t>
            </a:r>
            <a:r>
              <a:rPr lang="en-IN" sz="2400" dirty="0" smtClean="0"/>
              <a:t>: </a:t>
            </a:r>
            <a:r>
              <a:rPr lang="en-IN" sz="2400" dirty="0" err="1" smtClean="0"/>
              <a:t>Galawat</a:t>
            </a:r>
            <a:r>
              <a:rPr lang="en-IN" sz="2400" dirty="0" smtClean="0"/>
              <a:t> </a:t>
            </a:r>
            <a:r>
              <a:rPr lang="en-IN" sz="2400" dirty="0" err="1" smtClean="0"/>
              <a:t>kabab</a:t>
            </a:r>
            <a:r>
              <a:rPr lang="en-IN" sz="2400" dirty="0" smtClean="0"/>
              <a:t>: A variant of </a:t>
            </a:r>
            <a:r>
              <a:rPr lang="en-IN" sz="2400" dirty="0" err="1" smtClean="0"/>
              <a:t>Shami</a:t>
            </a:r>
            <a:r>
              <a:rPr lang="en-IN" sz="2400" dirty="0" smtClean="0"/>
              <a:t> kebab made without any admixture or binding agents and comprising just the minced beef (Muslim origin) and the spices. Speciality of </a:t>
            </a:r>
            <a:r>
              <a:rPr lang="en-IN" sz="2400" dirty="0" err="1" smtClean="0"/>
              <a:t>Lucknow</a:t>
            </a:r>
            <a:r>
              <a:rPr lang="en-IN" sz="2400" dirty="0" smtClean="0"/>
              <a:t>.</a:t>
            </a:r>
            <a:endParaRPr lang="en-IN" sz="2400" dirty="0"/>
          </a:p>
        </p:txBody>
      </p:sp>
      <p:pic>
        <p:nvPicPr>
          <p:cNvPr id="7170" name="Picture 2" descr="C:\Users\DELL\Downloads\hq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524000"/>
            <a:ext cx="4267200" cy="4495800"/>
          </a:xfrm>
          <a:prstGeom prst="rect">
            <a:avLst/>
          </a:prstGeom>
          <a:noFill/>
        </p:spPr>
      </p:pic>
      <p:pic>
        <p:nvPicPr>
          <p:cNvPr id="5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6" name="Picture 5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IN" sz="36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Petha</a:t>
            </a:r>
            <a:r>
              <a:rPr lang="en-IN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(Sweet)</a:t>
            </a:r>
            <a:endParaRPr lang="en-IN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3352800" cy="49530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IN" dirty="0" err="1" smtClean="0"/>
              <a:t>Petha</a:t>
            </a:r>
            <a:r>
              <a:rPr lang="en-IN" dirty="0" smtClean="0"/>
              <a:t> is a translucent soft candy from Agra. Usually rectangular or cylindrical, it is made from the ash gourd vegetable (also known as winter melon or white pumpkin, or simply </a:t>
            </a:r>
            <a:r>
              <a:rPr lang="en-IN" dirty="0" err="1" smtClean="0"/>
              <a:t>petha</a:t>
            </a:r>
            <a:r>
              <a:rPr lang="en-IN" dirty="0" smtClean="0"/>
              <a:t> in Hindi and Urdu). With growing demand and innovation, more varieties of the original preparation are available.</a:t>
            </a:r>
            <a:endParaRPr lang="en-IN" dirty="0"/>
          </a:p>
        </p:txBody>
      </p:sp>
      <p:pic>
        <p:nvPicPr>
          <p:cNvPr id="8194" name="Picture 2" descr="C:\Users\DELL\Downloads\th (1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066800"/>
            <a:ext cx="5105400" cy="5181600"/>
          </a:xfrm>
          <a:prstGeom prst="rect">
            <a:avLst/>
          </a:prstGeom>
          <a:noFill/>
        </p:spPr>
      </p:pic>
      <p:pic>
        <p:nvPicPr>
          <p:cNvPr id="5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6" name="Picture 5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026" name="Picture 2" descr="C:\Users\DELL\Downloads\IMG-20200721-WA0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101"/>
            <a:ext cx="9144000" cy="6896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IN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Mathura </a:t>
            </a:r>
            <a:r>
              <a:rPr lang="en-IN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ke</a:t>
            </a:r>
            <a:r>
              <a:rPr lang="en-IN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</a:t>
            </a:r>
            <a:r>
              <a:rPr lang="en-IN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Peda</a:t>
            </a:r>
            <a:endParaRPr lang="en-IN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3657600" cy="487680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IN" dirty="0" smtClean="0"/>
              <a:t>Mathura </a:t>
            </a:r>
            <a:r>
              <a:rPr lang="en-IN" dirty="0" err="1" smtClean="0"/>
              <a:t>ke</a:t>
            </a:r>
            <a:r>
              <a:rPr lang="en-IN" dirty="0" smtClean="0"/>
              <a:t> </a:t>
            </a:r>
            <a:r>
              <a:rPr lang="en-IN" dirty="0" err="1" smtClean="0"/>
              <a:t>Peda</a:t>
            </a:r>
            <a:r>
              <a:rPr lang="en-IN" dirty="0" smtClean="0"/>
              <a:t> is the delicacy of Mathura, a very popular and well known place of Uttar Pradesh State of India. These </a:t>
            </a:r>
            <a:r>
              <a:rPr lang="en-IN" dirty="0" err="1" smtClean="0"/>
              <a:t>peda</a:t>
            </a:r>
            <a:r>
              <a:rPr lang="en-IN" dirty="0" smtClean="0"/>
              <a:t> are made up of </a:t>
            </a:r>
            <a:r>
              <a:rPr lang="en-IN" dirty="0" err="1" smtClean="0"/>
              <a:t>khoya</a:t>
            </a:r>
            <a:r>
              <a:rPr lang="en-IN" dirty="0" smtClean="0"/>
              <a:t>/ </a:t>
            </a:r>
            <a:r>
              <a:rPr lang="en-IN" dirty="0" err="1" smtClean="0"/>
              <a:t>mawa</a:t>
            </a:r>
            <a:r>
              <a:rPr lang="en-IN" dirty="0" smtClean="0"/>
              <a:t> (dried evaporated milk), mixed together with sugar, cardamom and ghee. Due to usage of </a:t>
            </a:r>
            <a:r>
              <a:rPr lang="en-IN" dirty="0" err="1" smtClean="0"/>
              <a:t>mawa</a:t>
            </a:r>
            <a:r>
              <a:rPr lang="en-IN" dirty="0" smtClean="0"/>
              <a:t>, their recipe is also poplar as </a:t>
            </a:r>
            <a:r>
              <a:rPr lang="en-IN" dirty="0" err="1" smtClean="0"/>
              <a:t>mawa</a:t>
            </a:r>
            <a:r>
              <a:rPr lang="en-IN" dirty="0" smtClean="0"/>
              <a:t> </a:t>
            </a:r>
            <a:r>
              <a:rPr lang="en-IN" dirty="0" err="1" smtClean="0"/>
              <a:t>peda</a:t>
            </a:r>
            <a:r>
              <a:rPr lang="en-IN" dirty="0" smtClean="0"/>
              <a:t> recipe.</a:t>
            </a:r>
            <a:endParaRPr lang="en-IN" dirty="0"/>
          </a:p>
        </p:txBody>
      </p:sp>
      <p:pic>
        <p:nvPicPr>
          <p:cNvPr id="4" name="Picture 1" descr="C:\Users\child\Desktop\LOGO-EBS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5" name="Picture 4" descr="uttar-pradesh-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0"/>
            <a:ext cx="1209674" cy="1047750"/>
          </a:xfrm>
          <a:prstGeom prst="rect">
            <a:avLst/>
          </a:prstGeom>
        </p:spPr>
      </p:pic>
      <p:pic>
        <p:nvPicPr>
          <p:cNvPr id="6146" name="Picture 2" descr="C:\Users\DELL\Downloads\maxresdefault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1600200"/>
            <a:ext cx="4724400" cy="4343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  <a:solidFill>
            <a:srgbClr val="002060"/>
          </a:solidFill>
        </p:spPr>
        <p:txBody>
          <a:bodyPr>
            <a:normAutofit/>
          </a:bodyPr>
          <a:lstStyle/>
          <a:p>
            <a:r>
              <a:rPr lang="en-US" sz="4200" dirty="0" smtClean="0">
                <a:solidFill>
                  <a:srgbClr val="FFC000"/>
                </a:solidFill>
                <a:latin typeface="Algerian" pitchFamily="82" charset="0"/>
              </a:rPr>
              <a:t>Historical &amp; Tourist Places</a:t>
            </a:r>
            <a:endParaRPr lang="en-US" sz="4200" dirty="0">
              <a:solidFill>
                <a:srgbClr val="FFC000"/>
              </a:solidFill>
              <a:latin typeface="Algerian" pitchFamily="82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6858000" cy="8382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                                               Agra</a:t>
            </a:r>
          </a:p>
          <a:p>
            <a:r>
              <a:rPr lang="en-US" dirty="0" smtClean="0"/>
              <a:t>           (</a:t>
            </a:r>
            <a:r>
              <a:rPr lang="en-US" dirty="0" err="1" smtClean="0"/>
              <a:t>Taj</a:t>
            </a:r>
            <a:r>
              <a:rPr lang="en-US" dirty="0" smtClean="0"/>
              <a:t> </a:t>
            </a:r>
            <a:r>
              <a:rPr lang="en-US" dirty="0" err="1" smtClean="0"/>
              <a:t>Mahal</a:t>
            </a:r>
            <a:r>
              <a:rPr lang="en-US" dirty="0" smtClean="0"/>
              <a:t>, Agra Fort, </a:t>
            </a:r>
            <a:r>
              <a:rPr lang="en-US" dirty="0" err="1" smtClean="0"/>
              <a:t>Fatehpur</a:t>
            </a:r>
            <a:r>
              <a:rPr lang="en-US" dirty="0" smtClean="0"/>
              <a:t> </a:t>
            </a:r>
            <a:r>
              <a:rPr lang="en-US" dirty="0" err="1" smtClean="0"/>
              <a:t>Sikri</a:t>
            </a:r>
            <a:r>
              <a:rPr lang="en-US" dirty="0" smtClean="0"/>
              <a:t> etc)</a:t>
            </a:r>
            <a:endParaRPr lang="en-US" dirty="0"/>
          </a:p>
        </p:txBody>
      </p:sp>
      <p:pic>
        <p:nvPicPr>
          <p:cNvPr id="7" name="Content Placeholder 6" descr="Taj_Mahal_(Edited).jpe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533400" y="2819400"/>
            <a:ext cx="8001000" cy="3810000"/>
          </a:xfrm>
        </p:spPr>
      </p:pic>
      <p:pic>
        <p:nvPicPr>
          <p:cNvPr id="9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10" name="Picture 9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dirty="0" smtClean="0"/>
              <a:t> 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Varanasi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endParaRPr lang="en-IN" dirty="0"/>
          </a:p>
        </p:txBody>
      </p:sp>
      <p:sp>
        <p:nvSpPr>
          <p:cNvPr id="4" name="Rectangle 3"/>
          <p:cNvSpPr/>
          <p:nvPr/>
        </p:nvSpPr>
        <p:spPr>
          <a:xfrm>
            <a:off x="5562600" y="1143000"/>
            <a:ext cx="3200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400" dirty="0" smtClean="0"/>
              <a:t>The north Indian city of Varanasi, or Benares, is regarded as sacred by Hindus, Buddhists and </a:t>
            </a:r>
            <a:r>
              <a:rPr lang="en-IN" sz="2400" dirty="0" err="1" smtClean="0"/>
              <a:t>Jains</a:t>
            </a:r>
            <a:r>
              <a:rPr lang="en-IN" sz="2400" dirty="0" smtClean="0"/>
              <a:t>. Situated in the fertile </a:t>
            </a:r>
            <a:r>
              <a:rPr lang="en-IN" sz="2400" dirty="0" err="1" smtClean="0"/>
              <a:t>Ganga</a:t>
            </a:r>
            <a:r>
              <a:rPr lang="en-IN" sz="2400" dirty="0" smtClean="0"/>
              <a:t> valley and on the banks of the Ganges, Varanasi is a place of pilgrimage for Hindus, who come to bathe in the holy river.</a:t>
            </a:r>
            <a:endParaRPr lang="en-IN" sz="2400" dirty="0"/>
          </a:p>
        </p:txBody>
      </p:sp>
      <p:pic>
        <p:nvPicPr>
          <p:cNvPr id="7171" name="Picture 3" descr="C:\Users\DELL\Downloads\Varanasi-Wikiped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143000"/>
            <a:ext cx="5029200" cy="5029200"/>
          </a:xfrm>
          <a:prstGeom prst="rect">
            <a:avLst/>
          </a:prstGeom>
          <a:noFill/>
        </p:spPr>
      </p:pic>
      <p:pic>
        <p:nvPicPr>
          <p:cNvPr id="8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76200"/>
            <a:ext cx="1295400" cy="990600"/>
          </a:xfrm>
          <a:prstGeom prst="rect">
            <a:avLst/>
          </a:prstGeom>
          <a:noFill/>
        </p:spPr>
      </p:pic>
      <p:pic>
        <p:nvPicPr>
          <p:cNvPr id="9" name="Picture 8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76200"/>
            <a:ext cx="1209674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C:\Users\child\Desktop\LOGO-EBS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7" name="Picture 6" descr="uttar-pradesh-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0"/>
            <a:ext cx="1209674" cy="1047750"/>
          </a:xfrm>
          <a:prstGeom prst="rect">
            <a:avLst/>
          </a:prstGeom>
        </p:spPr>
      </p:pic>
      <p:pic>
        <p:nvPicPr>
          <p:cNvPr id="9" name="Picture 8" descr="Husainabad-Clock-Tow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1905000"/>
            <a:ext cx="2743200" cy="3429000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600200" y="228600"/>
            <a:ext cx="6248400" cy="762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40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Lucknow</a:t>
            </a:r>
            <a:r>
              <a:rPr lang="en-US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 (City of </a:t>
            </a:r>
            <a:r>
              <a:rPr lang="en-US" sz="40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</a:rPr>
              <a:t>Nawabs</a:t>
            </a:r>
            <a:r>
              <a:rPr lang="en-US" sz="4000" dirty="0" smtClean="0">
                <a:solidFill>
                  <a:srgbClr val="FF0000"/>
                </a:solidFill>
                <a:latin typeface="Times New Roman"/>
                <a:ea typeface="Calibri"/>
              </a:rPr>
              <a:t>)</a:t>
            </a:r>
            <a:endParaRPr lang="en-IN" sz="3600" dirty="0"/>
          </a:p>
        </p:txBody>
      </p:sp>
      <p:sp>
        <p:nvSpPr>
          <p:cNvPr id="12" name="Rectangle 11"/>
          <p:cNvSpPr/>
          <p:nvPr/>
        </p:nvSpPr>
        <p:spPr>
          <a:xfrm>
            <a:off x="6781800" y="5791201"/>
            <a:ext cx="236220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  </a:t>
            </a:r>
            <a:r>
              <a:rPr lang="en-US" sz="2800" dirty="0" err="1" smtClean="0">
                <a:solidFill>
                  <a:srgbClr val="FF0000"/>
                </a:solidFill>
              </a:rPr>
              <a:t>Ghantaghar</a:t>
            </a:r>
            <a:endParaRPr lang="en-IN" sz="2800" dirty="0">
              <a:solidFill>
                <a:srgbClr val="FF0000"/>
              </a:solidFill>
            </a:endParaRPr>
          </a:p>
        </p:txBody>
      </p:sp>
      <p:pic>
        <p:nvPicPr>
          <p:cNvPr id="8194" name="Picture 2" descr="C:\Users\DELL\Downloads\Rumi-darwaz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" y="1905000"/>
            <a:ext cx="2895600" cy="350520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1" y="5638800"/>
            <a:ext cx="281940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Times New Roman"/>
                <a:ea typeface="Calibri"/>
              </a:rPr>
              <a:t>Rumi</a:t>
            </a:r>
            <a:r>
              <a:rPr lang="en-US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 Gate</a:t>
            </a:r>
          </a:p>
          <a:p>
            <a:pPr algn="ctr"/>
            <a:r>
              <a:rPr lang="en-US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 (Bara </a:t>
            </a:r>
            <a:r>
              <a:rPr lang="en-US" sz="2400" dirty="0" err="1" smtClean="0">
                <a:solidFill>
                  <a:srgbClr val="FF0000"/>
                </a:solidFill>
                <a:latin typeface="Times New Roman"/>
                <a:ea typeface="Calibri"/>
              </a:rPr>
              <a:t>Imambara</a:t>
            </a:r>
            <a:r>
              <a:rPr lang="en-US" dirty="0" smtClean="0">
                <a:solidFill>
                  <a:srgbClr val="FF0000"/>
                </a:solidFill>
                <a:latin typeface="Times New Roman"/>
                <a:ea typeface="Calibri"/>
              </a:rPr>
              <a:t>)</a:t>
            </a:r>
            <a:endParaRPr lang="en-IN" dirty="0">
              <a:solidFill>
                <a:srgbClr val="FF0000"/>
              </a:solidFill>
            </a:endParaRPr>
          </a:p>
        </p:txBody>
      </p:sp>
      <p:pic>
        <p:nvPicPr>
          <p:cNvPr id="8195" name="Picture 3" descr="C:\Users\DELL\Downloads\538 BR Ambedkar Memorial Park, Lucknow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24200" y="1981200"/>
            <a:ext cx="2743200" cy="3352800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3429000" y="5638800"/>
            <a:ext cx="22860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Times New Roman"/>
                <a:ea typeface="Calibri"/>
              </a:rPr>
              <a:t>Ambedkar</a:t>
            </a:r>
            <a:r>
              <a:rPr lang="en-US" sz="2400" dirty="0" smtClean="0">
                <a:solidFill>
                  <a:srgbClr val="FF0000"/>
                </a:solidFill>
                <a:latin typeface="Times New Roman"/>
                <a:ea typeface="Calibri"/>
              </a:rPr>
              <a:t> Park</a:t>
            </a:r>
          </a:p>
        </p:txBody>
      </p:sp>
    </p:spTree>
    <p:extLst>
      <p:ext uri="{BB962C8B-B14F-4D97-AF65-F5344CB8AC3E}">
        <p14:creationId xmlns:p14="http://schemas.microsoft.com/office/powerpoint/2010/main" xmlns="" val="2058269625"/>
      </p:ext>
    </p:extLst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/>
          <p:cNvSpPr txBox="1">
            <a:spLocks/>
          </p:cNvSpPr>
          <p:nvPr/>
        </p:nvSpPr>
        <p:spPr>
          <a:xfrm>
            <a:off x="3048000" y="381000"/>
            <a:ext cx="3124200" cy="5334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45720" tIns="0" rIns="45720" bIns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sz="70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Sarnath</a:t>
            </a:r>
            <a:endParaRPr kumimoji="0" lang="en-US" sz="7000" b="1" i="0" u="none" strike="noStrike" kern="1200" normalizeH="0" baseline="0" noProof="0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1524000"/>
            <a:ext cx="39624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IN" sz="2400" dirty="0" err="1" smtClean="0"/>
              <a:t>Sarnath</a:t>
            </a:r>
            <a:r>
              <a:rPr lang="en-IN" sz="2400" dirty="0" smtClean="0"/>
              <a:t> is a place located 10 kilometres north-east of Varanasi city near the confluence of the Ganges and the </a:t>
            </a:r>
            <a:r>
              <a:rPr lang="en-IN" sz="2400" dirty="0" err="1" smtClean="0"/>
              <a:t>Varuna</a:t>
            </a:r>
            <a:r>
              <a:rPr lang="en-IN" sz="2400" dirty="0" smtClean="0"/>
              <a:t> rivers in Uttar Pradesh, India. The deer park in </a:t>
            </a:r>
            <a:r>
              <a:rPr lang="en-IN" sz="2400" dirty="0" err="1" smtClean="0"/>
              <a:t>Sarnath</a:t>
            </a:r>
            <a:r>
              <a:rPr lang="en-IN" sz="2400" dirty="0" smtClean="0"/>
              <a:t> is where Gautama Buddha first taught the Dharma , and where the Buddhist </a:t>
            </a:r>
            <a:r>
              <a:rPr lang="en-IN" sz="2400" dirty="0" err="1" smtClean="0"/>
              <a:t>Sangha</a:t>
            </a:r>
            <a:r>
              <a:rPr lang="en-IN" sz="2400" dirty="0" smtClean="0"/>
              <a:t> came into existence through the enlightenment of </a:t>
            </a:r>
            <a:r>
              <a:rPr lang="en-IN" sz="2400" dirty="0" err="1" smtClean="0"/>
              <a:t>Kondanna</a:t>
            </a:r>
            <a:r>
              <a:rPr lang="en-IN" sz="2400" dirty="0" smtClean="0"/>
              <a:t>.</a:t>
            </a:r>
            <a:endParaRPr lang="en-IN" sz="2400" dirty="0"/>
          </a:p>
        </p:txBody>
      </p:sp>
      <p:pic>
        <p:nvPicPr>
          <p:cNvPr id="9218" name="Picture 2" descr="C:\Users\DELL\Downloads\IMG_53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447800"/>
            <a:ext cx="4262438" cy="4772025"/>
          </a:xfrm>
          <a:prstGeom prst="rect">
            <a:avLst/>
          </a:prstGeom>
          <a:noFill/>
        </p:spPr>
      </p:pic>
      <p:pic>
        <p:nvPicPr>
          <p:cNvPr id="6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9" name="Picture 8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28600"/>
            <a:ext cx="5943600" cy="1066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2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Jhansi   </a:t>
            </a:r>
          </a:p>
          <a:p>
            <a:pPr algn="ctr"/>
            <a:r>
              <a:rPr lang="en-US" sz="22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(Jhansi Fort,  Jahangir </a:t>
            </a:r>
            <a:r>
              <a:rPr lang="en-US" sz="220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Mahal</a:t>
            </a:r>
            <a:r>
              <a:rPr lang="en-US" sz="22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etc)</a:t>
            </a:r>
            <a:endParaRPr lang="en-US" sz="220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1" descr="C:\Users\child\Desktop\LOGO-EBS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8" name="Picture 7" descr="uttar-pradesh-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0"/>
            <a:ext cx="1209674" cy="1047750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0242" name="Picture 2" descr="C:\Users\DELL\Downloads\1f199df6e13cea4b1755f8916a5d57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371600"/>
            <a:ext cx="8610600" cy="510540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143000" y="0"/>
            <a:ext cx="7543800" cy="121920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2200" dirty="0" smtClean="0">
                <a:solidFill>
                  <a:srgbClr val="FF0000"/>
                </a:solidFill>
              </a:rPr>
              <a:t>Gorakhpur</a:t>
            </a:r>
          </a:p>
          <a:p>
            <a:pPr algn="ctr"/>
            <a:r>
              <a:rPr lang="en-US" sz="2200" dirty="0" smtClean="0"/>
              <a:t>(</a:t>
            </a:r>
            <a:r>
              <a:rPr lang="en-US" sz="2200" dirty="0" err="1" smtClean="0"/>
              <a:t>Gorakhnath</a:t>
            </a:r>
            <a:r>
              <a:rPr lang="en-US" sz="2200" dirty="0" smtClean="0"/>
              <a:t> </a:t>
            </a:r>
            <a:r>
              <a:rPr lang="en-US" sz="2200" dirty="0" err="1" smtClean="0"/>
              <a:t>Mandir</a:t>
            </a:r>
            <a:r>
              <a:rPr lang="en-US" sz="2200" dirty="0" smtClean="0"/>
              <a:t>, </a:t>
            </a:r>
            <a:r>
              <a:rPr lang="en-US" sz="2200" dirty="0" err="1" smtClean="0"/>
              <a:t>Ramgarh</a:t>
            </a:r>
            <a:r>
              <a:rPr lang="en-US" sz="2200" dirty="0" smtClean="0"/>
              <a:t> </a:t>
            </a:r>
            <a:r>
              <a:rPr lang="en-US" sz="2200" dirty="0" err="1" smtClean="0"/>
              <a:t>taal</a:t>
            </a:r>
            <a:r>
              <a:rPr lang="en-US" sz="2200" dirty="0" smtClean="0"/>
              <a:t> etc)</a:t>
            </a:r>
          </a:p>
          <a:p>
            <a:pPr algn="ctr"/>
            <a:endParaRPr lang="en-US" dirty="0"/>
          </a:p>
        </p:txBody>
      </p:sp>
      <p:pic>
        <p:nvPicPr>
          <p:cNvPr id="12" name="Content Placeholder 11" descr="download (4)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304800" y="1447800"/>
            <a:ext cx="8463064" cy="5029200"/>
          </a:xfrm>
        </p:spPr>
      </p:pic>
      <p:pic>
        <p:nvPicPr>
          <p:cNvPr id="8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10" name="Picture 9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ownload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1600200"/>
            <a:ext cx="8229600" cy="495646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09600" y="609600"/>
            <a:ext cx="8077200" cy="8925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     </a:t>
            </a:r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Prayagraj</a:t>
            </a:r>
            <a:endParaRPr lang="en-US" sz="28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en-US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Kumbh</a:t>
            </a:r>
            <a:r>
              <a:rPr lang="en-US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Mela</a:t>
            </a:r>
            <a:r>
              <a:rPr lang="en-US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en-US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Khushro</a:t>
            </a:r>
            <a:r>
              <a:rPr lang="en-US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Bagh</a:t>
            </a:r>
            <a:r>
              <a:rPr lang="en-US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en-US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Triveni</a:t>
            </a:r>
            <a:r>
              <a:rPr lang="en-US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4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Sngam</a:t>
            </a:r>
            <a:r>
              <a:rPr lang="en-US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etc)</a:t>
            </a:r>
            <a:endParaRPr lang="en-US" sz="24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19050"/>
            <a:ext cx="1295400" cy="990600"/>
          </a:xfrm>
          <a:prstGeom prst="rect">
            <a:avLst/>
          </a:prstGeom>
          <a:noFill/>
        </p:spPr>
      </p:pic>
      <p:pic>
        <p:nvPicPr>
          <p:cNvPr id="5" name="Picture 4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19050"/>
            <a:ext cx="1209674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304800"/>
            <a:ext cx="6248400" cy="1066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200" dirty="0" err="1" smtClean="0">
                <a:solidFill>
                  <a:srgbClr val="FF0000"/>
                </a:solidFill>
              </a:rPr>
              <a:t>Ayodhya</a:t>
            </a:r>
            <a:endParaRPr lang="en-US" sz="2200" dirty="0" smtClean="0">
              <a:solidFill>
                <a:srgbClr val="FF0000"/>
              </a:solidFill>
            </a:endParaRPr>
          </a:p>
          <a:p>
            <a:pPr algn="ctr"/>
            <a:r>
              <a:rPr lang="en-US" sz="2200" dirty="0" smtClean="0"/>
              <a:t>(Birth place of  </a:t>
            </a:r>
            <a:r>
              <a:rPr lang="en-US" sz="2200" dirty="0" err="1" smtClean="0"/>
              <a:t>Shri</a:t>
            </a:r>
            <a:r>
              <a:rPr lang="en-US" sz="2200" dirty="0" smtClean="0"/>
              <a:t> Ram, </a:t>
            </a:r>
            <a:r>
              <a:rPr lang="en-US" sz="2200" dirty="0" err="1" smtClean="0"/>
              <a:t>kanak</a:t>
            </a:r>
            <a:r>
              <a:rPr lang="en-US" sz="2200" dirty="0" smtClean="0"/>
              <a:t>  </a:t>
            </a:r>
            <a:r>
              <a:rPr lang="en-US" sz="2200" dirty="0" err="1" smtClean="0"/>
              <a:t>Bhawan</a:t>
            </a:r>
            <a:r>
              <a:rPr lang="en-US" sz="2200" dirty="0" smtClean="0"/>
              <a:t> etc)</a:t>
            </a:r>
            <a:endParaRPr lang="en-US" sz="2200" dirty="0"/>
          </a:p>
        </p:txBody>
      </p:sp>
      <p:pic>
        <p:nvPicPr>
          <p:cNvPr id="7" name="Picture 1" descr="C:\Users\child\Desktop\LOGO-EBS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9" name="Picture 8" descr="uttar-pradesh-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0"/>
            <a:ext cx="1209674" cy="838200"/>
          </a:xfrm>
          <a:prstGeom prst="rect">
            <a:avLst/>
          </a:prstGeom>
        </p:spPr>
      </p:pic>
      <p:pic>
        <p:nvPicPr>
          <p:cNvPr id="11" name="Content Placeholder 10" descr="unnamed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57200" y="1676400"/>
            <a:ext cx="8153400" cy="4800600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0"/>
            <a:ext cx="6400800" cy="16002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Mathura </a:t>
            </a:r>
            <a:br>
              <a:rPr lang="en-US" sz="2800" b="1" dirty="0" smtClean="0">
                <a:solidFill>
                  <a:srgbClr val="FF0000"/>
                </a:solidFill>
              </a:rPr>
            </a:br>
            <a:r>
              <a:rPr lang="en-US" sz="2000" b="1" dirty="0" smtClean="0"/>
              <a:t>(Birth Place of  </a:t>
            </a:r>
            <a:r>
              <a:rPr lang="en-US" sz="2000" b="1" dirty="0" err="1" smtClean="0"/>
              <a:t>Shri</a:t>
            </a:r>
            <a:r>
              <a:rPr lang="en-US" sz="2000" b="1" dirty="0" smtClean="0"/>
              <a:t> Krishna, </a:t>
            </a:r>
            <a:r>
              <a:rPr lang="en-US" sz="2000" b="1" dirty="0" err="1" smtClean="0"/>
              <a:t>Prem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Mandir</a:t>
            </a:r>
            <a:r>
              <a:rPr lang="en-US" sz="2000" b="1" dirty="0" smtClean="0"/>
              <a:t> etc</a:t>
            </a:r>
            <a:r>
              <a:rPr lang="en-US" sz="2800" b="1" dirty="0" smtClean="0"/>
              <a:t>)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en-IN" sz="40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5" name="Picture 1" descr="C:\Users\child\Desktop\LOGO-EBS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8" name="Picture 7" descr="uttar-pradesh-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0"/>
            <a:ext cx="1209674" cy="1047750"/>
          </a:xfrm>
          <a:prstGeom prst="rect">
            <a:avLst/>
          </a:prstGeom>
        </p:spPr>
      </p:pic>
      <p:pic>
        <p:nvPicPr>
          <p:cNvPr id="11266" name="Picture 2" descr="C:\Users\DELL\Downloads\kusum-sarovar-vrindav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371600"/>
            <a:ext cx="8305800" cy="510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 descr="C:\Users\DELL\Downloads\IMG-20200721-WA0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  <a:solidFill>
            <a:srgbClr val="002060"/>
          </a:solidFill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rgbClr val="FFC000"/>
                </a:solidFill>
                <a:latin typeface="Algerian" pitchFamily="82" charset="0"/>
              </a:rPr>
              <a:t>                </a:t>
            </a:r>
            <a:r>
              <a:rPr lang="en-US" sz="4200" dirty="0" smtClean="0">
                <a:solidFill>
                  <a:srgbClr val="FFC000"/>
                </a:solidFill>
                <a:latin typeface="Algerian" pitchFamily="82" charset="0"/>
              </a:rPr>
              <a:t>Languages</a:t>
            </a:r>
            <a:endParaRPr lang="en-US" sz="4200" dirty="0">
              <a:solidFill>
                <a:srgbClr val="FFC000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en-US" sz="3600" dirty="0" smtClean="0">
                <a:solidFill>
                  <a:srgbClr val="FF0000"/>
                </a:solidFill>
              </a:rPr>
              <a:t>Hindi</a:t>
            </a:r>
            <a:r>
              <a:rPr lang="en-US" sz="3600" dirty="0" smtClean="0"/>
              <a:t> is the state’s Official language.</a:t>
            </a:r>
          </a:p>
          <a:p>
            <a:pPr>
              <a:buNone/>
            </a:pPr>
            <a:endParaRPr lang="en-US" sz="3600" dirty="0" smtClean="0"/>
          </a:p>
          <a:p>
            <a:pPr>
              <a:buFont typeface="Wingdings" pitchFamily="2" charset="2"/>
              <a:buChar char="v"/>
            </a:pPr>
            <a:r>
              <a:rPr lang="en-US" sz="3600" dirty="0" smtClean="0">
                <a:solidFill>
                  <a:srgbClr val="FF0000"/>
                </a:solidFill>
              </a:rPr>
              <a:t>Urdu</a:t>
            </a:r>
            <a:r>
              <a:rPr lang="en-US" sz="3600" dirty="0" smtClean="0"/>
              <a:t> is co-official language.</a:t>
            </a:r>
          </a:p>
          <a:p>
            <a:pPr algn="just">
              <a:buNone/>
            </a:pPr>
            <a:endParaRPr lang="en-IN" dirty="0" smtClean="0"/>
          </a:p>
          <a:p>
            <a:pPr>
              <a:lnSpc>
                <a:spcPct val="160000"/>
              </a:lnSpc>
              <a:spcAft>
                <a:spcPts val="600"/>
              </a:spcAft>
              <a:buNone/>
            </a:pPr>
            <a:r>
              <a:rPr lang="en-IN" dirty="0" smtClean="0"/>
              <a:t>	The languages of Uttar Pradesh generally belong to two zones in the Indo-Aryan languages, Central and East. Hindi is the state's official language, is spoken by 91.32% of the population. It covers many local dialects, </a:t>
            </a:r>
            <a:r>
              <a:rPr lang="en-IN" dirty="0" err="1" smtClean="0"/>
              <a:t>Viz</a:t>
            </a:r>
            <a:r>
              <a:rPr lang="en-IN" dirty="0" smtClean="0"/>
              <a:t>: Awadhi, </a:t>
            </a:r>
            <a:r>
              <a:rPr lang="en-IN" dirty="0" err="1" smtClean="0"/>
              <a:t>Braj</a:t>
            </a:r>
            <a:r>
              <a:rPr lang="en-IN" dirty="0" smtClean="0"/>
              <a:t> </a:t>
            </a:r>
            <a:r>
              <a:rPr lang="en-IN" dirty="0" err="1" smtClean="0"/>
              <a:t>Bhasha</a:t>
            </a:r>
            <a:r>
              <a:rPr lang="en-IN" dirty="0" smtClean="0"/>
              <a:t>, </a:t>
            </a:r>
            <a:r>
              <a:rPr lang="en-IN" dirty="0" err="1" smtClean="0"/>
              <a:t>Bundeli</a:t>
            </a:r>
            <a:r>
              <a:rPr lang="en-IN" dirty="0" smtClean="0"/>
              <a:t>, </a:t>
            </a:r>
            <a:r>
              <a:rPr lang="en-IN" dirty="0" err="1" smtClean="0"/>
              <a:t>Bagheli</a:t>
            </a:r>
            <a:r>
              <a:rPr lang="en-IN" dirty="0" smtClean="0"/>
              <a:t>, </a:t>
            </a:r>
            <a:r>
              <a:rPr lang="en-IN" dirty="0" err="1" smtClean="0"/>
              <a:t>Kannauji</a:t>
            </a:r>
            <a:r>
              <a:rPr lang="en-IN" dirty="0" smtClean="0"/>
              <a:t>, Hindustani and Bhojpuri. </a:t>
            </a:r>
            <a:endParaRPr lang="en-US" dirty="0" smtClean="0"/>
          </a:p>
          <a:p>
            <a:pPr>
              <a:buFont typeface="Wingdings" pitchFamily="2" charset="2"/>
              <a:buChar char="v"/>
            </a:pPr>
            <a:endParaRPr lang="en-US" dirty="0" smtClean="0"/>
          </a:p>
          <a:p>
            <a:pPr>
              <a:buFont typeface="Wingdings" pitchFamily="2" charset="2"/>
              <a:buChar char="v"/>
            </a:pPr>
            <a:endParaRPr lang="en-US" dirty="0" smtClean="0"/>
          </a:p>
          <a:p>
            <a:pPr>
              <a:buFont typeface="Wingdings" pitchFamily="2" charset="2"/>
              <a:buChar char="v"/>
            </a:pPr>
            <a:endParaRPr lang="en-US" dirty="0" smtClean="0"/>
          </a:p>
          <a:p>
            <a:pPr>
              <a:buFont typeface="Wingdings" pitchFamily="2" charset="2"/>
              <a:buChar char="v"/>
            </a:pPr>
            <a:endParaRPr lang="en-US" dirty="0" smtClean="0"/>
          </a:p>
          <a:p>
            <a:pPr>
              <a:buFont typeface="Wingdings" pitchFamily="2" charset="2"/>
              <a:buChar char="v"/>
            </a:pPr>
            <a:endParaRPr lang="en-US" dirty="0" smtClean="0"/>
          </a:p>
          <a:p>
            <a:pPr>
              <a:buFont typeface="Wingdings" pitchFamily="2" charset="2"/>
              <a:buChar char="v"/>
            </a:pPr>
            <a:endParaRPr lang="en-US" dirty="0" smtClean="0"/>
          </a:p>
        </p:txBody>
      </p:sp>
      <p:pic>
        <p:nvPicPr>
          <p:cNvPr id="5" name="Picture 1" descr="C:\Users\child\Desktop\LOGO-EBS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7" name="Picture 6" descr="uttar-pradesh-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0"/>
            <a:ext cx="1209674" cy="9906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endParaRPr lang="en-IN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3048000" cy="51054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IN" sz="1600" b="1" dirty="0" smtClean="0">
                <a:solidFill>
                  <a:srgbClr val="0070C0"/>
                </a:solidFill>
              </a:rPr>
              <a:t>Awadhi in </a:t>
            </a:r>
            <a:r>
              <a:rPr lang="en-IN" sz="1600" b="1" dirty="0" err="1" smtClean="0">
                <a:solidFill>
                  <a:srgbClr val="0070C0"/>
                </a:solidFill>
              </a:rPr>
              <a:t>Ayodhya</a:t>
            </a:r>
            <a:r>
              <a:rPr lang="en-IN" sz="1600" b="1" dirty="0" smtClean="0">
                <a:solidFill>
                  <a:srgbClr val="0070C0"/>
                </a:solidFill>
              </a:rPr>
              <a:t>  </a:t>
            </a:r>
            <a:r>
              <a:rPr lang="en-IN" sz="1600" b="1" dirty="0" err="1" smtClean="0">
                <a:solidFill>
                  <a:srgbClr val="0070C0"/>
                </a:solidFill>
              </a:rPr>
              <a:t>Devipatan</a:t>
            </a:r>
            <a:r>
              <a:rPr lang="en-IN" sz="1600" b="1" dirty="0" smtClean="0">
                <a:solidFill>
                  <a:srgbClr val="0070C0"/>
                </a:solidFill>
              </a:rPr>
              <a:t> &amp; </a:t>
            </a:r>
            <a:r>
              <a:rPr lang="en-IN" sz="1600" b="1" dirty="0" err="1" smtClean="0">
                <a:solidFill>
                  <a:srgbClr val="0070C0"/>
                </a:solidFill>
              </a:rPr>
              <a:t>Lucknow</a:t>
            </a:r>
            <a:r>
              <a:rPr lang="en-IN" sz="1600" b="1" dirty="0" smtClean="0">
                <a:solidFill>
                  <a:srgbClr val="0070C0"/>
                </a:solidFill>
              </a:rPr>
              <a:t> Region.</a:t>
            </a:r>
          </a:p>
          <a:p>
            <a:endParaRPr lang="en-IN" sz="900" b="1" dirty="0" smtClean="0">
              <a:solidFill>
                <a:srgbClr val="0070C0"/>
              </a:solidFill>
            </a:endParaRPr>
          </a:p>
          <a:p>
            <a:r>
              <a:rPr lang="en-IN" sz="1600" b="1" dirty="0" err="1" smtClean="0">
                <a:solidFill>
                  <a:srgbClr val="0070C0"/>
                </a:solidFill>
              </a:rPr>
              <a:t>Braj</a:t>
            </a:r>
            <a:r>
              <a:rPr lang="en-IN" sz="1600" b="1" dirty="0" smtClean="0">
                <a:solidFill>
                  <a:srgbClr val="0070C0"/>
                </a:solidFill>
              </a:rPr>
              <a:t> </a:t>
            </a:r>
            <a:r>
              <a:rPr lang="en-IN" sz="1600" b="1" dirty="0" err="1" smtClean="0">
                <a:solidFill>
                  <a:srgbClr val="0070C0"/>
                </a:solidFill>
              </a:rPr>
              <a:t>Bhasha</a:t>
            </a:r>
            <a:r>
              <a:rPr lang="en-IN" sz="1600" b="1" dirty="0" smtClean="0">
                <a:solidFill>
                  <a:srgbClr val="0070C0"/>
                </a:solidFill>
              </a:rPr>
              <a:t> in </a:t>
            </a:r>
            <a:r>
              <a:rPr lang="en-IN" sz="1600" b="1" dirty="0" err="1" smtClean="0">
                <a:solidFill>
                  <a:srgbClr val="0070C0"/>
                </a:solidFill>
              </a:rPr>
              <a:t>mathura</a:t>
            </a:r>
            <a:r>
              <a:rPr lang="en-IN" sz="1600" b="1" dirty="0" smtClean="0">
                <a:solidFill>
                  <a:srgbClr val="0070C0"/>
                </a:solidFill>
              </a:rPr>
              <a:t> &amp; Agra region.</a:t>
            </a:r>
          </a:p>
          <a:p>
            <a:endParaRPr lang="en-IN" sz="900" b="1" dirty="0" smtClean="0">
              <a:solidFill>
                <a:srgbClr val="0070C0"/>
              </a:solidFill>
            </a:endParaRPr>
          </a:p>
          <a:p>
            <a:r>
              <a:rPr lang="en-IN" sz="1600" b="1" dirty="0" err="1" smtClean="0">
                <a:solidFill>
                  <a:srgbClr val="0070C0"/>
                </a:solidFill>
              </a:rPr>
              <a:t>Bundeli</a:t>
            </a:r>
            <a:r>
              <a:rPr lang="en-IN" sz="1600" b="1" dirty="0" smtClean="0">
                <a:solidFill>
                  <a:srgbClr val="0070C0"/>
                </a:solidFill>
              </a:rPr>
              <a:t> in Jhansi and </a:t>
            </a:r>
            <a:r>
              <a:rPr lang="en-IN" sz="1600" b="1" dirty="0" err="1" smtClean="0">
                <a:solidFill>
                  <a:srgbClr val="0070C0"/>
                </a:solidFill>
              </a:rPr>
              <a:t>Chirkoot</a:t>
            </a:r>
            <a:r>
              <a:rPr lang="en-IN" sz="1600" b="1" dirty="0" smtClean="0">
                <a:solidFill>
                  <a:srgbClr val="0070C0"/>
                </a:solidFill>
              </a:rPr>
              <a:t> Region.</a:t>
            </a:r>
          </a:p>
          <a:p>
            <a:endParaRPr lang="en-IN" sz="1000" b="1" dirty="0" smtClean="0">
              <a:solidFill>
                <a:srgbClr val="0070C0"/>
              </a:solidFill>
            </a:endParaRPr>
          </a:p>
          <a:p>
            <a:r>
              <a:rPr lang="en-IN" sz="1600" b="1" dirty="0" smtClean="0">
                <a:solidFill>
                  <a:srgbClr val="0070C0"/>
                </a:solidFill>
              </a:rPr>
              <a:t>Bhojpuri in Gorakhpur, </a:t>
            </a:r>
            <a:r>
              <a:rPr lang="en-IN" sz="1600" b="1" dirty="0" err="1" smtClean="0">
                <a:solidFill>
                  <a:srgbClr val="0070C0"/>
                </a:solidFill>
              </a:rPr>
              <a:t>Azamgarh</a:t>
            </a:r>
            <a:r>
              <a:rPr lang="en-IN" sz="1600" b="1" dirty="0" smtClean="0">
                <a:solidFill>
                  <a:srgbClr val="0070C0"/>
                </a:solidFill>
              </a:rPr>
              <a:t> &amp; Varanasi region.</a:t>
            </a:r>
          </a:p>
          <a:p>
            <a:endParaRPr lang="en-IN" sz="1000" b="1" dirty="0" smtClean="0">
              <a:solidFill>
                <a:srgbClr val="0070C0"/>
              </a:solidFill>
            </a:endParaRPr>
          </a:p>
          <a:p>
            <a:r>
              <a:rPr lang="en-IN" sz="1600" b="1" dirty="0" err="1" smtClean="0">
                <a:solidFill>
                  <a:srgbClr val="0070C0"/>
                </a:solidFill>
              </a:rPr>
              <a:t>Kannauji</a:t>
            </a:r>
            <a:r>
              <a:rPr lang="en-IN" sz="1600" b="1" dirty="0" smtClean="0">
                <a:solidFill>
                  <a:srgbClr val="0070C0"/>
                </a:solidFill>
              </a:rPr>
              <a:t> in </a:t>
            </a:r>
            <a:r>
              <a:rPr lang="en-IN" sz="1600" b="1" dirty="0" err="1" smtClean="0">
                <a:solidFill>
                  <a:srgbClr val="0070C0"/>
                </a:solidFill>
              </a:rPr>
              <a:t>Farrukhabad</a:t>
            </a:r>
            <a:r>
              <a:rPr lang="en-IN" sz="1600" b="1" dirty="0" smtClean="0">
                <a:solidFill>
                  <a:srgbClr val="0070C0"/>
                </a:solidFill>
              </a:rPr>
              <a:t> and Kanpur Region.</a:t>
            </a:r>
          </a:p>
          <a:p>
            <a:pPr>
              <a:buNone/>
            </a:pPr>
            <a:endParaRPr lang="en-IN" sz="1400" b="1" dirty="0" smtClean="0">
              <a:solidFill>
                <a:srgbClr val="0070C0"/>
              </a:solidFill>
            </a:endParaRPr>
          </a:p>
          <a:p>
            <a:r>
              <a:rPr lang="en-IN" sz="1600" b="1" dirty="0" err="1" smtClean="0">
                <a:solidFill>
                  <a:srgbClr val="0070C0"/>
                </a:solidFill>
              </a:rPr>
              <a:t>Bagheli</a:t>
            </a:r>
            <a:r>
              <a:rPr lang="en-IN" sz="1600" b="1" dirty="0" smtClean="0">
                <a:solidFill>
                  <a:srgbClr val="0070C0"/>
                </a:solidFill>
              </a:rPr>
              <a:t> in </a:t>
            </a:r>
            <a:r>
              <a:rPr lang="en-IN" sz="1600" b="1" dirty="0" err="1" smtClean="0">
                <a:solidFill>
                  <a:srgbClr val="0070C0"/>
                </a:solidFill>
              </a:rPr>
              <a:t>baraily</a:t>
            </a:r>
            <a:r>
              <a:rPr lang="en-IN" sz="1600" b="1" dirty="0" smtClean="0">
                <a:solidFill>
                  <a:srgbClr val="0070C0"/>
                </a:solidFill>
              </a:rPr>
              <a:t> and Moradabad Region.</a:t>
            </a:r>
          </a:p>
          <a:p>
            <a:endParaRPr lang="en-IN" dirty="0"/>
          </a:p>
        </p:txBody>
      </p:sp>
      <p:pic>
        <p:nvPicPr>
          <p:cNvPr id="4" name="Picture 3" descr="uttar_lang2.prj07 (1).jpg"/>
          <p:cNvPicPr>
            <a:picLocks noChangeAspect="1"/>
          </p:cNvPicPr>
          <p:nvPr/>
        </p:nvPicPr>
        <p:blipFill>
          <a:blip r:embed="rId2" cstate="print"/>
          <a:srcRect l="11801" t="9273" r="16166" b="6364"/>
          <a:stretch>
            <a:fillRect/>
          </a:stretch>
        </p:blipFill>
        <p:spPr>
          <a:xfrm>
            <a:off x="3276600" y="1143000"/>
            <a:ext cx="5562600" cy="5181600"/>
          </a:xfrm>
          <a:prstGeom prst="rect">
            <a:avLst/>
          </a:prstGeom>
        </p:spPr>
      </p:pic>
      <p:pic>
        <p:nvPicPr>
          <p:cNvPr id="5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6" name="Picture 5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66800"/>
          </a:xfrm>
          <a:solidFill>
            <a:srgbClr val="002060"/>
          </a:solidFill>
        </p:spPr>
        <p:txBody>
          <a:bodyPr/>
          <a:lstStyle/>
          <a:p>
            <a:r>
              <a:rPr lang="en-US" dirty="0" smtClean="0">
                <a:solidFill>
                  <a:srgbClr val="FFC000"/>
                </a:solidFill>
                <a:latin typeface="Algerian" pitchFamily="82" charset="0"/>
              </a:rPr>
              <a:t>              </a:t>
            </a:r>
            <a:r>
              <a:rPr lang="en-US" sz="4200" dirty="0" smtClean="0">
                <a:solidFill>
                  <a:srgbClr val="FFC000"/>
                </a:solidFill>
                <a:latin typeface="Algerian" pitchFamily="82" charset="0"/>
              </a:rPr>
              <a:t>Festivals</a:t>
            </a:r>
            <a:endParaRPr lang="en-US" sz="4200" dirty="0">
              <a:solidFill>
                <a:srgbClr val="FFC000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Ganga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Dussehra</a:t>
            </a:r>
            <a:r>
              <a:rPr lang="en-US" dirty="0" smtClean="0"/>
              <a:t>(Varanasi), </a:t>
            </a:r>
            <a:r>
              <a:rPr lang="en-US" dirty="0" smtClean="0">
                <a:solidFill>
                  <a:srgbClr val="FF0000"/>
                </a:solidFill>
              </a:rPr>
              <a:t>Buddha </a:t>
            </a:r>
            <a:r>
              <a:rPr lang="en-US" dirty="0" err="1" smtClean="0">
                <a:solidFill>
                  <a:srgbClr val="FF0000"/>
                </a:solidFill>
              </a:rPr>
              <a:t>Purnima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(</a:t>
            </a:r>
            <a:r>
              <a:rPr lang="en-US" dirty="0" err="1" smtClean="0"/>
              <a:t>Kushinagar</a:t>
            </a:r>
            <a:r>
              <a:rPr lang="en-US" dirty="0" smtClean="0"/>
              <a:t>), </a:t>
            </a:r>
            <a:r>
              <a:rPr lang="en-US" dirty="0" err="1" smtClean="0">
                <a:solidFill>
                  <a:srgbClr val="FF0000"/>
                </a:solidFill>
              </a:rPr>
              <a:t>Ayudha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Pooja</a:t>
            </a:r>
            <a:r>
              <a:rPr lang="en-US" dirty="0" smtClean="0"/>
              <a:t>(</a:t>
            </a:r>
            <a:r>
              <a:rPr lang="en-US" dirty="0" err="1" smtClean="0"/>
              <a:t>Ayodhya</a:t>
            </a:r>
            <a:r>
              <a:rPr lang="en-US" dirty="0" smtClean="0"/>
              <a:t>), </a:t>
            </a:r>
            <a:r>
              <a:rPr lang="en-US" dirty="0" smtClean="0">
                <a:solidFill>
                  <a:srgbClr val="FF0000"/>
                </a:solidFill>
              </a:rPr>
              <a:t>Lath Mar </a:t>
            </a:r>
            <a:r>
              <a:rPr lang="en-US" dirty="0" err="1" smtClean="0">
                <a:solidFill>
                  <a:srgbClr val="FF0000"/>
                </a:solidFill>
              </a:rPr>
              <a:t>Holi</a:t>
            </a:r>
            <a:r>
              <a:rPr lang="en-US" dirty="0" smtClean="0"/>
              <a:t>(</a:t>
            </a:r>
            <a:r>
              <a:rPr lang="en-US" dirty="0" err="1" smtClean="0"/>
              <a:t>Barsana</a:t>
            </a:r>
            <a:r>
              <a:rPr lang="en-US" dirty="0" smtClean="0"/>
              <a:t> near Mathura), </a:t>
            </a:r>
            <a:r>
              <a:rPr lang="en-US" dirty="0" err="1" smtClean="0">
                <a:solidFill>
                  <a:srgbClr val="FF0000"/>
                </a:solidFill>
              </a:rPr>
              <a:t>Janmashtami</a:t>
            </a:r>
            <a:r>
              <a:rPr lang="en-US" dirty="0" smtClean="0"/>
              <a:t>(Mathura), </a:t>
            </a:r>
            <a:r>
              <a:rPr lang="en-US" dirty="0" err="1" smtClean="0">
                <a:solidFill>
                  <a:srgbClr val="FF0000"/>
                </a:solidFill>
              </a:rPr>
              <a:t>Taj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Mahotsav</a:t>
            </a:r>
            <a:r>
              <a:rPr lang="en-US" dirty="0" smtClean="0"/>
              <a:t>(Agra)</a:t>
            </a:r>
            <a:endParaRPr lang="en-US" dirty="0"/>
          </a:p>
        </p:txBody>
      </p:sp>
      <p:pic>
        <p:nvPicPr>
          <p:cNvPr id="4" name="Picture 3" descr="26f7c03201348da172b74cd303f4ea6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3505200"/>
            <a:ext cx="7543800" cy="2590800"/>
          </a:xfrm>
          <a:prstGeom prst="rect">
            <a:avLst/>
          </a:prstGeom>
        </p:spPr>
      </p:pic>
      <p:pic>
        <p:nvPicPr>
          <p:cNvPr id="5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6" name="Picture 5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990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144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IN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Ganga</a:t>
            </a:r>
            <a:r>
              <a:rPr lang="en-IN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IN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Dashahara</a:t>
            </a:r>
            <a:endParaRPr lang="en-IN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4114800" cy="4876800"/>
          </a:xfrm>
        </p:spPr>
        <p:txBody>
          <a:bodyPr>
            <a:normAutofit/>
          </a:bodyPr>
          <a:lstStyle/>
          <a:p>
            <a:pPr algn="just"/>
            <a:r>
              <a:rPr lang="en-IN" sz="2000" dirty="0" smtClean="0"/>
              <a:t>On the tenth day of the bright half of </a:t>
            </a:r>
            <a:r>
              <a:rPr lang="en-IN" sz="2000" dirty="0" err="1" smtClean="0"/>
              <a:t>Jyeshth</a:t>
            </a:r>
            <a:r>
              <a:rPr lang="en-IN" sz="2000" dirty="0" smtClean="0"/>
              <a:t>, Mother </a:t>
            </a:r>
            <a:r>
              <a:rPr lang="en-IN" sz="2000" dirty="0" err="1" smtClean="0"/>
              <a:t>Ganga</a:t>
            </a:r>
            <a:r>
              <a:rPr lang="en-IN" sz="2000" dirty="0" smtClean="0"/>
              <a:t> began to flow from heaven to the entwined hair of Shiva. So, from the hair of Shankar, she began to flow to earth. It is a belief of the Hindu religion that bathing in the </a:t>
            </a:r>
            <a:r>
              <a:rPr lang="en-IN" sz="2000" dirty="0" err="1" smtClean="0"/>
              <a:t>Ganga</a:t>
            </a:r>
            <a:r>
              <a:rPr lang="en-IN" sz="2000" dirty="0" smtClean="0"/>
              <a:t> washes sins away. So, the first ten days of the month </a:t>
            </a:r>
            <a:r>
              <a:rPr lang="en-IN" sz="2000" dirty="0" err="1" smtClean="0"/>
              <a:t>Jyeshth</a:t>
            </a:r>
            <a:r>
              <a:rPr lang="en-IN" sz="2000" dirty="0" smtClean="0"/>
              <a:t> </a:t>
            </a:r>
            <a:r>
              <a:rPr lang="en-IN" sz="2000" dirty="0" smtClean="0">
                <a:solidFill>
                  <a:srgbClr val="FF0000"/>
                </a:solidFill>
              </a:rPr>
              <a:t>(May-June), </a:t>
            </a:r>
            <a:r>
              <a:rPr lang="en-IN" sz="2000" dirty="0" smtClean="0"/>
              <a:t>which is known as </a:t>
            </a:r>
            <a:r>
              <a:rPr lang="en-IN" sz="2000" dirty="0" err="1" smtClean="0"/>
              <a:t>Dashahara</a:t>
            </a:r>
            <a:r>
              <a:rPr lang="en-IN" sz="2000" dirty="0" smtClean="0"/>
              <a:t>, are dedicated to honour the river Ganges.</a:t>
            </a:r>
            <a:endParaRPr lang="en-IN" sz="2000" dirty="0"/>
          </a:p>
        </p:txBody>
      </p:sp>
      <p:pic>
        <p:nvPicPr>
          <p:cNvPr id="1027" name="Picture 3" descr="C:\Users\DELL\Downloads\1363340157Ganga-Dussehra-Graphic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524000"/>
            <a:ext cx="4191000" cy="4419600"/>
          </a:xfrm>
          <a:prstGeom prst="rect">
            <a:avLst/>
          </a:prstGeom>
          <a:noFill/>
        </p:spPr>
      </p:pic>
      <p:pic>
        <p:nvPicPr>
          <p:cNvPr id="5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6" name="Picture 5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5943600" cy="685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IN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Taj</a:t>
            </a:r>
            <a:r>
              <a:rPr lang="en-IN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IN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mahotsaw</a:t>
            </a:r>
            <a:endParaRPr lang="en-IN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2971800" cy="5334000"/>
          </a:xfrm>
        </p:spPr>
        <p:txBody>
          <a:bodyPr>
            <a:noAutofit/>
          </a:bodyPr>
          <a:lstStyle/>
          <a:p>
            <a:pPr algn="just">
              <a:lnSpc>
                <a:spcPct val="114000"/>
              </a:lnSpc>
              <a:buNone/>
            </a:pPr>
            <a:r>
              <a:rPr lang="en-IN" sz="2800" dirty="0" smtClean="0"/>
              <a:t>	</a:t>
            </a:r>
            <a:r>
              <a:rPr lang="en-IN" sz="2800" dirty="0" err="1" smtClean="0"/>
              <a:t>Taj</a:t>
            </a:r>
            <a:r>
              <a:rPr lang="en-IN" sz="2800" dirty="0" smtClean="0"/>
              <a:t> </a:t>
            </a:r>
            <a:r>
              <a:rPr lang="en-IN" sz="2800" dirty="0" err="1" smtClean="0"/>
              <a:t>Mahotsav</a:t>
            </a:r>
            <a:r>
              <a:rPr lang="en-IN" sz="2800" dirty="0" smtClean="0"/>
              <a:t>, one of the most eagerly awaited festivals, is celebrated from 18th to 27th February every year at </a:t>
            </a:r>
            <a:r>
              <a:rPr lang="en-IN" sz="2800" dirty="0" err="1" smtClean="0"/>
              <a:t>Shilpgram</a:t>
            </a:r>
            <a:r>
              <a:rPr lang="en-IN" sz="2800" dirty="0" smtClean="0"/>
              <a:t> near the Eastern gate of "</a:t>
            </a:r>
            <a:r>
              <a:rPr lang="en-IN" sz="2800" dirty="0" err="1" smtClean="0"/>
              <a:t>Taj</a:t>
            </a:r>
            <a:r>
              <a:rPr lang="en-IN" sz="2800" dirty="0" smtClean="0"/>
              <a:t> </a:t>
            </a:r>
            <a:r>
              <a:rPr lang="en-IN" sz="2800" dirty="0" err="1" smtClean="0"/>
              <a:t>Mahal</a:t>
            </a:r>
            <a:r>
              <a:rPr lang="en-IN" sz="2800" dirty="0" smtClean="0"/>
              <a:t>".</a:t>
            </a:r>
            <a:endParaRPr lang="en-IN" sz="2800" dirty="0"/>
          </a:p>
        </p:txBody>
      </p:sp>
      <p:pic>
        <p:nvPicPr>
          <p:cNvPr id="2051" name="Picture 3" descr="C:\Users\DELL\Downloads\th (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1066800"/>
            <a:ext cx="5029200" cy="5029200"/>
          </a:xfrm>
          <a:prstGeom prst="rect">
            <a:avLst/>
          </a:prstGeom>
          <a:noFill/>
        </p:spPr>
      </p:pic>
      <p:pic>
        <p:nvPicPr>
          <p:cNvPr id="5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6" name="Picture 5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IN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Janmashtami</a:t>
            </a:r>
            <a:r>
              <a:rPr lang="en-IN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</a:t>
            </a:r>
            <a:r>
              <a:rPr lang="en-IN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Braj</a:t>
            </a:r>
            <a:r>
              <a:rPr lang="en-IN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 </a:t>
            </a:r>
            <a:endParaRPr lang="en-IN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3657600" cy="502920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IN" sz="2000" b="1" dirty="0" smtClean="0"/>
              <a:t>It is an important festival particularly to the </a:t>
            </a:r>
            <a:r>
              <a:rPr lang="en-IN" sz="2000" b="1" dirty="0" err="1" smtClean="0"/>
              <a:t>Vaishnavism</a:t>
            </a:r>
            <a:r>
              <a:rPr lang="en-IN" sz="2000" b="1" dirty="0" smtClean="0"/>
              <a:t> tradition of Hinduism. Dance-drama enactments of the life of Krishna according to the </a:t>
            </a:r>
            <a:r>
              <a:rPr lang="en-IN" sz="2000" b="1" dirty="0" err="1" smtClean="0"/>
              <a:t>Bhagavata</a:t>
            </a:r>
            <a:r>
              <a:rPr lang="en-IN" sz="2000" b="1" dirty="0" smtClean="0"/>
              <a:t> </a:t>
            </a:r>
            <a:r>
              <a:rPr lang="en-IN" sz="2000" b="1" dirty="0" err="1" smtClean="0"/>
              <a:t>Purana</a:t>
            </a:r>
            <a:r>
              <a:rPr lang="en-IN" sz="2000" b="1" dirty="0" smtClean="0"/>
              <a:t> (such as Rasa </a:t>
            </a:r>
            <a:r>
              <a:rPr lang="en-IN" sz="2000" b="1" dirty="0" err="1" smtClean="0"/>
              <a:t>lila</a:t>
            </a:r>
            <a:r>
              <a:rPr lang="en-IN" sz="2000" b="1" dirty="0" smtClean="0"/>
              <a:t> or Krishna Lila), devotional singing through the midnight when Krishna was born, fasting (</a:t>
            </a:r>
            <a:r>
              <a:rPr lang="en-IN" sz="2000" b="1" dirty="0" err="1" smtClean="0"/>
              <a:t>upavasa</a:t>
            </a:r>
            <a:r>
              <a:rPr lang="en-IN" sz="2000" b="1" dirty="0" smtClean="0"/>
              <a:t>), a night vigil (</a:t>
            </a:r>
            <a:r>
              <a:rPr lang="en-IN" sz="2000" b="1" dirty="0" err="1" smtClean="0"/>
              <a:t>ratri</a:t>
            </a:r>
            <a:r>
              <a:rPr lang="en-IN" sz="2000" b="1" dirty="0" smtClean="0"/>
              <a:t> </a:t>
            </a:r>
            <a:r>
              <a:rPr lang="en-IN" sz="2000" b="1" dirty="0" err="1" smtClean="0"/>
              <a:t>jagaran</a:t>
            </a:r>
            <a:r>
              <a:rPr lang="en-IN" sz="2000" b="1" dirty="0" smtClean="0"/>
              <a:t>), and a festival (</a:t>
            </a:r>
            <a:r>
              <a:rPr lang="en-IN" sz="2000" b="1" dirty="0" err="1" smtClean="0"/>
              <a:t>mahotsava</a:t>
            </a:r>
            <a:r>
              <a:rPr lang="en-IN" sz="2000" b="1" dirty="0" smtClean="0"/>
              <a:t>) on the following day are a part of the </a:t>
            </a:r>
            <a:r>
              <a:rPr lang="en-IN" sz="2000" b="1" dirty="0" err="1" smtClean="0"/>
              <a:t>Janmashtami</a:t>
            </a:r>
            <a:r>
              <a:rPr lang="en-IN" sz="2000" b="1" dirty="0" smtClean="0"/>
              <a:t> celebrations. It is celebrated particularly in Mathura and </a:t>
            </a:r>
            <a:r>
              <a:rPr lang="en-IN" sz="2000" b="1" dirty="0" err="1" smtClean="0"/>
              <a:t>Vrindavan</a:t>
            </a:r>
            <a:r>
              <a:rPr lang="en-IN" sz="2000" b="1" dirty="0" smtClean="0"/>
              <a:t>.</a:t>
            </a:r>
            <a:endParaRPr lang="en-IN" sz="2000" b="1" dirty="0"/>
          </a:p>
        </p:txBody>
      </p:sp>
      <p:pic>
        <p:nvPicPr>
          <p:cNvPr id="3074" name="Picture 2" descr="C:\Users\DELL\Downloads\th (1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371600"/>
            <a:ext cx="4419600" cy="4876800"/>
          </a:xfrm>
          <a:prstGeom prst="rect">
            <a:avLst/>
          </a:prstGeom>
          <a:noFill/>
        </p:spPr>
      </p:pic>
      <p:pic>
        <p:nvPicPr>
          <p:cNvPr id="5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6" name="Picture 5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IN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Ram </a:t>
            </a:r>
            <a:r>
              <a:rPr lang="en-IN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Navami</a:t>
            </a:r>
            <a:r>
              <a:rPr lang="en-IN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</a:t>
            </a:r>
            <a:r>
              <a:rPr lang="en-IN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Ayodhya</a:t>
            </a:r>
            <a:r>
              <a:rPr lang="en-IN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endParaRPr lang="en-IN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3886200" cy="5562600"/>
          </a:xfrm>
        </p:spPr>
        <p:txBody>
          <a:bodyPr>
            <a:norm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  <a:buNone/>
            </a:pPr>
            <a:r>
              <a:rPr lang="en-IN" sz="2000" dirty="0" smtClean="0"/>
              <a:t>		</a:t>
            </a:r>
            <a:r>
              <a:rPr lang="en-IN" sz="2200" dirty="0" smtClean="0"/>
              <a:t>Rama </a:t>
            </a:r>
            <a:r>
              <a:rPr lang="en-IN" sz="2200" dirty="0" err="1" smtClean="0"/>
              <a:t>Navami</a:t>
            </a:r>
            <a:r>
              <a:rPr lang="en-IN" sz="2200" dirty="0" smtClean="0"/>
              <a:t> is a spring Hindu festival that celebrates the birthday of the Hindu God Lord Rama. He is particularly important to the </a:t>
            </a:r>
            <a:r>
              <a:rPr lang="en-IN" sz="2200" dirty="0" err="1" smtClean="0"/>
              <a:t>Vaishnavism</a:t>
            </a:r>
            <a:r>
              <a:rPr lang="en-IN" sz="2200" dirty="0" smtClean="0"/>
              <a:t> tradition of Hinduism, as the seventh avatar of God </a:t>
            </a:r>
            <a:r>
              <a:rPr lang="en-IN" sz="2200" dirty="0" err="1" smtClean="0"/>
              <a:t>Vishnu.The</a:t>
            </a:r>
            <a:r>
              <a:rPr lang="en-IN" sz="2200" dirty="0" smtClean="0"/>
              <a:t> festival celebrates the descent of Vishnu as </a:t>
            </a:r>
            <a:r>
              <a:rPr lang="en-IN" sz="2200" dirty="0" err="1" smtClean="0"/>
              <a:t>shri</a:t>
            </a:r>
            <a:r>
              <a:rPr lang="en-IN" sz="2200" dirty="0" smtClean="0"/>
              <a:t> Rama avatar, through his birth to King </a:t>
            </a:r>
            <a:r>
              <a:rPr lang="en-IN" sz="2200" dirty="0" err="1" smtClean="0"/>
              <a:t>Dasharatha</a:t>
            </a:r>
            <a:r>
              <a:rPr lang="en-IN" sz="2200" dirty="0" smtClean="0"/>
              <a:t> and Queen </a:t>
            </a:r>
            <a:r>
              <a:rPr lang="en-IN" sz="2200" dirty="0" err="1" smtClean="0"/>
              <a:t>Kausalya</a:t>
            </a:r>
            <a:r>
              <a:rPr lang="en-IN" sz="2200" dirty="0" smtClean="0"/>
              <a:t> in </a:t>
            </a:r>
            <a:r>
              <a:rPr lang="en-IN" sz="2200" dirty="0" err="1" smtClean="0"/>
              <a:t>Ayodhya</a:t>
            </a:r>
            <a:endParaRPr lang="en-IN" sz="2000" dirty="0"/>
          </a:p>
        </p:txBody>
      </p:sp>
      <p:pic>
        <p:nvPicPr>
          <p:cNvPr id="7" name="Picture 2" descr="C:\Users\DELL\Downloads\Deepotsav-2018-15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143000"/>
            <a:ext cx="4343400" cy="4495800"/>
          </a:xfrm>
          <a:prstGeom prst="rect">
            <a:avLst/>
          </a:prstGeom>
          <a:noFill/>
        </p:spPr>
      </p:pic>
      <p:pic>
        <p:nvPicPr>
          <p:cNvPr id="5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6" name="Picture 5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IN" sz="4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Holi</a:t>
            </a:r>
            <a:r>
              <a:rPr lang="en-IN" sz="4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(Festival of </a:t>
            </a:r>
            <a:r>
              <a:rPr lang="en-IN" sz="4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colors</a:t>
            </a:r>
            <a:r>
              <a:rPr lang="en-IN" sz="4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endParaRPr lang="en-IN" sz="4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3352800" cy="5181600"/>
          </a:xfrm>
        </p:spPr>
        <p:txBody>
          <a:bodyPr/>
          <a:lstStyle/>
          <a:p>
            <a:pPr algn="just"/>
            <a:r>
              <a:rPr lang="en-IN" b="1" dirty="0" err="1" smtClean="0"/>
              <a:t>Holi</a:t>
            </a:r>
            <a:r>
              <a:rPr lang="en-IN" dirty="0" smtClean="0"/>
              <a:t>  is a popular ancient Hindu festival, also known as the Indian </a:t>
            </a:r>
            <a:r>
              <a:rPr lang="en-IN" b="1" dirty="0" smtClean="0"/>
              <a:t>"festival of spring"</a:t>
            </a:r>
            <a:r>
              <a:rPr lang="en-IN" dirty="0" smtClean="0"/>
              <a:t>, the </a:t>
            </a:r>
            <a:r>
              <a:rPr lang="en-IN" b="1" dirty="0" smtClean="0"/>
              <a:t>"festival of colours"</a:t>
            </a:r>
            <a:r>
              <a:rPr lang="en-IN" dirty="0" smtClean="0"/>
              <a:t>, or the </a:t>
            </a:r>
            <a:r>
              <a:rPr lang="en-IN" b="1" dirty="0" smtClean="0"/>
              <a:t>"festival of love"</a:t>
            </a:r>
            <a:r>
              <a:rPr lang="en-IN" dirty="0" smtClean="0"/>
              <a:t>.</a:t>
            </a:r>
            <a:r>
              <a:rPr lang="en-IN" baseline="30000" dirty="0" smtClean="0"/>
              <a:t> </a:t>
            </a:r>
            <a:r>
              <a:rPr lang="en-IN" dirty="0" smtClean="0"/>
              <a:t>The festival signifies the victory of good over evil.</a:t>
            </a:r>
            <a:endParaRPr lang="en-IN" dirty="0"/>
          </a:p>
        </p:txBody>
      </p:sp>
      <p:pic>
        <p:nvPicPr>
          <p:cNvPr id="5122" name="Picture 2" descr="C:\Users\DELL\Downloads\th (11).jpg.crdownloa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1219200"/>
            <a:ext cx="4800600" cy="4953000"/>
          </a:xfrm>
          <a:prstGeom prst="rect">
            <a:avLst/>
          </a:prstGeom>
          <a:noFill/>
        </p:spPr>
      </p:pic>
      <p:pic>
        <p:nvPicPr>
          <p:cNvPr id="5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6" name="Picture 5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0"/>
            <a:ext cx="6400800" cy="9144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IN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Dewa</a:t>
            </a:r>
            <a:r>
              <a:rPr lang="en-IN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IN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Mahotsaw</a:t>
            </a:r>
            <a:endParaRPr lang="en-IN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3657600" cy="4724400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14000"/>
              </a:lnSpc>
              <a:buNone/>
            </a:pPr>
            <a:r>
              <a:rPr lang="en-IN" sz="2000" dirty="0" smtClean="0"/>
              <a:t>	</a:t>
            </a:r>
            <a:r>
              <a:rPr lang="en-IN" sz="2000" dirty="0" err="1" smtClean="0"/>
              <a:t>Dewa</a:t>
            </a:r>
            <a:r>
              <a:rPr lang="en-IN" sz="2000" dirty="0" smtClean="0"/>
              <a:t> </a:t>
            </a:r>
            <a:r>
              <a:rPr lang="en-IN" sz="2000" dirty="0" err="1" smtClean="0"/>
              <a:t>Mela</a:t>
            </a:r>
            <a:r>
              <a:rPr lang="en-IN" sz="2000" dirty="0" smtClean="0"/>
              <a:t> or the </a:t>
            </a:r>
            <a:r>
              <a:rPr lang="en-IN" sz="2000" dirty="0" err="1" smtClean="0"/>
              <a:t>Barabanki</a:t>
            </a:r>
            <a:r>
              <a:rPr lang="en-IN" sz="2000" dirty="0" smtClean="0"/>
              <a:t> </a:t>
            </a:r>
            <a:r>
              <a:rPr lang="en-IN" sz="2000" dirty="0" err="1" smtClean="0"/>
              <a:t>Mela</a:t>
            </a:r>
            <a:r>
              <a:rPr lang="en-IN" sz="2000" dirty="0" smtClean="0"/>
              <a:t> is celebrated to commemorate the sacred shrine of the Sufi saint </a:t>
            </a:r>
            <a:r>
              <a:rPr lang="en-IN" sz="2000" dirty="0" err="1" smtClean="0"/>
              <a:t>Haji</a:t>
            </a:r>
            <a:r>
              <a:rPr lang="en-IN" sz="2000" dirty="0" smtClean="0"/>
              <a:t> </a:t>
            </a:r>
            <a:r>
              <a:rPr lang="en-IN" sz="2000" dirty="0" err="1" smtClean="0"/>
              <a:t>Waris</a:t>
            </a:r>
            <a:r>
              <a:rPr lang="en-IN" sz="2000" dirty="0" smtClean="0"/>
              <a:t> Ali Shah. The small town of </a:t>
            </a:r>
            <a:r>
              <a:rPr lang="en-IN" sz="2000" dirty="0" err="1" smtClean="0"/>
              <a:t>Dewa</a:t>
            </a:r>
            <a:r>
              <a:rPr lang="en-IN" sz="2000" dirty="0" smtClean="0"/>
              <a:t> situated 10 km. from </a:t>
            </a:r>
            <a:r>
              <a:rPr lang="en-IN" sz="2000" dirty="0" err="1" smtClean="0"/>
              <a:t>Barabanki</a:t>
            </a:r>
            <a:r>
              <a:rPr lang="en-IN" sz="2000" dirty="0" smtClean="0"/>
              <a:t> (Uttar Pradesh) comes alive in the months of October-November with the humongous crowd retreating to the renowned shrine of Sufi Saint </a:t>
            </a:r>
            <a:r>
              <a:rPr lang="en-IN" sz="2000" dirty="0" err="1" smtClean="0"/>
              <a:t>Haji</a:t>
            </a:r>
            <a:r>
              <a:rPr lang="en-IN" sz="2000" dirty="0" smtClean="0"/>
              <a:t> </a:t>
            </a:r>
            <a:r>
              <a:rPr lang="en-IN" sz="2000" dirty="0" err="1" smtClean="0"/>
              <a:t>Waris</a:t>
            </a:r>
            <a:r>
              <a:rPr lang="en-IN" sz="2000" dirty="0" smtClean="0"/>
              <a:t> Ali Shah.</a:t>
            </a:r>
            <a:endParaRPr lang="en-IN" sz="2000" dirty="0"/>
          </a:p>
        </p:txBody>
      </p:sp>
      <p:pic>
        <p:nvPicPr>
          <p:cNvPr id="6147" name="Picture 3" descr="C:\Users\DELL\Downloads\th (1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6804" y="1295400"/>
            <a:ext cx="4972396" cy="4724400"/>
          </a:xfrm>
          <a:prstGeom prst="rect">
            <a:avLst/>
          </a:prstGeom>
          <a:noFill/>
        </p:spPr>
      </p:pic>
      <p:pic>
        <p:nvPicPr>
          <p:cNvPr id="5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6" name="Picture 5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066800"/>
          </a:xfrm>
          <a:solidFill>
            <a:srgbClr val="002060"/>
          </a:solidFill>
        </p:spPr>
        <p:txBody>
          <a:bodyPr/>
          <a:lstStyle/>
          <a:p>
            <a:r>
              <a:rPr lang="en-US" sz="4800" dirty="0" smtClean="0">
                <a:solidFill>
                  <a:srgbClr val="FFC000"/>
                </a:solidFill>
                <a:latin typeface="Algerian" pitchFamily="82" charset="0"/>
              </a:rPr>
              <a:t>                    </a:t>
            </a:r>
            <a:r>
              <a:rPr lang="en-US" sz="4400" dirty="0" smtClean="0">
                <a:solidFill>
                  <a:srgbClr val="FFC000"/>
                </a:solidFill>
                <a:latin typeface="Algerian" pitchFamily="82" charset="0"/>
              </a:rPr>
              <a:t>Dress</a:t>
            </a:r>
            <a:r>
              <a:rPr lang="en-US" dirty="0" smtClean="0">
                <a:solidFill>
                  <a:srgbClr val="FFC000"/>
                </a:solidFill>
                <a:latin typeface="Algerian" pitchFamily="82" charset="0"/>
              </a:rPr>
              <a:t> </a:t>
            </a:r>
            <a:endParaRPr lang="en-US" dirty="0">
              <a:solidFill>
                <a:srgbClr val="FFC000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389120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sz="3200" dirty="0" smtClean="0">
                <a:solidFill>
                  <a:srgbClr val="FF0000"/>
                </a:solidFill>
              </a:rPr>
              <a:t>Sari</a:t>
            </a:r>
            <a:r>
              <a:rPr lang="en-US" sz="3200" dirty="0" smtClean="0"/>
              <a:t> for women and </a:t>
            </a:r>
            <a:r>
              <a:rPr lang="en-US" sz="3200" dirty="0" smtClean="0">
                <a:solidFill>
                  <a:srgbClr val="FF0000"/>
                </a:solidFill>
              </a:rPr>
              <a:t>dhoti or </a:t>
            </a:r>
            <a:r>
              <a:rPr lang="en-US" sz="3200" dirty="0" err="1" smtClean="0">
                <a:solidFill>
                  <a:srgbClr val="FF0000"/>
                </a:solidFill>
              </a:rPr>
              <a:t>lungi</a:t>
            </a:r>
            <a:r>
              <a:rPr lang="en-US" sz="3200" dirty="0" smtClean="0"/>
              <a:t> for men </a:t>
            </a:r>
          </a:p>
          <a:p>
            <a:pPr>
              <a:buFont typeface="Wingdings" pitchFamily="2" charset="2"/>
              <a:buChar char="§"/>
            </a:pPr>
            <a:r>
              <a:rPr lang="en-US" sz="3200" dirty="0" smtClean="0"/>
              <a:t>Tailored clothes such as </a:t>
            </a:r>
            <a:r>
              <a:rPr lang="en-US" sz="3200" dirty="0" err="1" smtClean="0">
                <a:solidFill>
                  <a:srgbClr val="FF0000"/>
                </a:solidFill>
              </a:rPr>
              <a:t>salwar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kameez</a:t>
            </a:r>
            <a:r>
              <a:rPr lang="en-US" sz="3200" dirty="0" smtClean="0"/>
              <a:t> for women,</a:t>
            </a:r>
          </a:p>
          <a:p>
            <a:pPr>
              <a:buNone/>
            </a:pPr>
            <a:r>
              <a:rPr lang="en-US" sz="3200" dirty="0" smtClean="0">
                <a:solidFill>
                  <a:srgbClr val="FF0000"/>
                </a:solidFill>
              </a:rPr>
              <a:t>	</a:t>
            </a:r>
            <a:r>
              <a:rPr lang="en-US" sz="3200" dirty="0" smtClean="0"/>
              <a:t>and </a:t>
            </a:r>
            <a:r>
              <a:rPr lang="en-US" sz="3200" dirty="0" err="1" smtClean="0">
                <a:solidFill>
                  <a:srgbClr val="FF0000"/>
                </a:solidFill>
              </a:rPr>
              <a:t>kurta-pyjama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smtClean="0"/>
              <a:t>for men. </a:t>
            </a:r>
            <a:endParaRPr lang="en-US" sz="3200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3200" dirty="0" smtClean="0"/>
              <a:t>Men also often wear a </a:t>
            </a:r>
          </a:p>
          <a:p>
            <a:pPr>
              <a:buNone/>
            </a:pPr>
            <a:r>
              <a:rPr lang="en-US" sz="3200" dirty="0" smtClean="0"/>
              <a:t>	head-gear like </a:t>
            </a:r>
            <a:r>
              <a:rPr lang="en-US" sz="3200" dirty="0" err="1" smtClean="0">
                <a:solidFill>
                  <a:srgbClr val="FF0000"/>
                </a:solidFill>
              </a:rPr>
              <a:t>topi</a:t>
            </a:r>
            <a:r>
              <a:rPr lang="en-US" sz="3200" dirty="0" smtClean="0">
                <a:solidFill>
                  <a:srgbClr val="FF0000"/>
                </a:solidFill>
              </a:rPr>
              <a:t> or </a:t>
            </a:r>
            <a:r>
              <a:rPr lang="en-US" sz="3200" dirty="0" err="1" smtClean="0">
                <a:solidFill>
                  <a:srgbClr val="FF0000"/>
                </a:solidFill>
              </a:rPr>
              <a:t>pagri</a:t>
            </a:r>
            <a:r>
              <a:rPr lang="en-US" sz="3200" dirty="0" smtClean="0"/>
              <a:t>.</a:t>
            </a:r>
            <a:r>
              <a:rPr lang="en-US" dirty="0" smtClean="0"/>
              <a:t> </a:t>
            </a:r>
            <a:endParaRPr lang="en-US" dirty="0"/>
          </a:p>
        </p:txBody>
      </p:sp>
      <p:pic>
        <p:nvPicPr>
          <p:cNvPr id="6" name="Picture 1" descr="C:\Users\child\Desktop\LOGO-EBS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7" name="Picture 6" descr="uttar-pradesh-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0"/>
            <a:ext cx="1371600" cy="1066800"/>
          </a:xfrm>
          <a:prstGeom prst="rect">
            <a:avLst/>
          </a:prstGeom>
        </p:spPr>
      </p:pic>
      <p:pic>
        <p:nvPicPr>
          <p:cNvPr id="8" name="Picture 7" descr="69abc8f2babf85c3f4d6891b15436c9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5000" y="3200400"/>
            <a:ext cx="2590800" cy="3048000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ddnyk\Desktop\EBSB\last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083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382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IN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Dress</a:t>
            </a:r>
            <a:endParaRPr lang="en-IN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5364" name="Picture 4" descr="C:\Users\DELL\Downloads\th (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828800"/>
            <a:ext cx="2571750" cy="3505200"/>
          </a:xfrm>
          <a:prstGeom prst="rect">
            <a:avLst/>
          </a:prstGeom>
          <a:noFill/>
        </p:spPr>
      </p:pic>
      <p:pic>
        <p:nvPicPr>
          <p:cNvPr id="12290" name="Picture 2" descr="C:\Users\DELL\Downloads\th (8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1905000"/>
            <a:ext cx="2590799" cy="3505199"/>
          </a:xfrm>
          <a:prstGeom prst="rect">
            <a:avLst/>
          </a:prstGeom>
          <a:noFill/>
        </p:spPr>
      </p:pic>
      <p:pic>
        <p:nvPicPr>
          <p:cNvPr id="12291" name="Picture 3" descr="C:\Users\DELL\Downloads\Fanzi-White-Cotton-Dhoti-Kurta-SDL015106675-2-2c03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1828800"/>
            <a:ext cx="2743200" cy="3581400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533400" y="5486400"/>
            <a:ext cx="1981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Kurta</a:t>
            </a:r>
            <a:r>
              <a:rPr lang="en-IN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IN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Payjama</a:t>
            </a:r>
            <a:endParaRPr lang="en-IN" dirty="0"/>
          </a:p>
        </p:txBody>
      </p:sp>
      <p:sp>
        <p:nvSpPr>
          <p:cNvPr id="10" name="Rectangle 9"/>
          <p:cNvSpPr/>
          <p:nvPr/>
        </p:nvSpPr>
        <p:spPr>
          <a:xfrm>
            <a:off x="4114800" y="5638800"/>
            <a:ext cx="1981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Saree</a:t>
            </a:r>
            <a:endParaRPr lang="en-IN" dirty="0"/>
          </a:p>
        </p:txBody>
      </p:sp>
      <p:sp>
        <p:nvSpPr>
          <p:cNvPr id="11" name="Rectangle 10"/>
          <p:cNvSpPr/>
          <p:nvPr/>
        </p:nvSpPr>
        <p:spPr>
          <a:xfrm>
            <a:off x="6553200" y="5486400"/>
            <a:ext cx="1981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Kurta</a:t>
            </a:r>
            <a:r>
              <a:rPr lang="en-IN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Dhoti</a:t>
            </a:r>
            <a:endParaRPr lang="en-IN" dirty="0"/>
          </a:p>
        </p:txBody>
      </p:sp>
      <p:pic>
        <p:nvPicPr>
          <p:cNvPr id="12" name="Picture 1" descr="C:\Users\child\Desktop\LOGO-EBS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13" name="Picture 12" descr="uttar-pradesh-map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600" y="0"/>
            <a:ext cx="1209674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066800"/>
          </a:xfrm>
          <a:solidFill>
            <a:srgbClr val="002060"/>
          </a:solidFill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rgbClr val="FFC000"/>
                </a:solidFill>
                <a:latin typeface="Algerian" pitchFamily="82" charset="0"/>
              </a:rPr>
              <a:t>            </a:t>
            </a:r>
            <a:r>
              <a:rPr lang="en-US" sz="4200" dirty="0" smtClean="0">
                <a:solidFill>
                  <a:srgbClr val="FFC000"/>
                </a:solidFill>
                <a:latin typeface="Algerian" pitchFamily="82" charset="0"/>
              </a:rPr>
              <a:t>Dance &amp; Music</a:t>
            </a:r>
            <a:endParaRPr lang="en-US" sz="4200" dirty="0">
              <a:solidFill>
                <a:srgbClr val="FFC000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52600"/>
            <a:ext cx="3124200" cy="4572000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 err="1" smtClean="0">
                <a:solidFill>
                  <a:srgbClr val="FF0000"/>
                </a:solidFill>
              </a:rPr>
              <a:t>Kathak</a:t>
            </a:r>
            <a:r>
              <a:rPr lang="en-US" sz="3200" dirty="0" smtClean="0"/>
              <a:t> is a famous </a:t>
            </a:r>
            <a:r>
              <a:rPr lang="en-US" sz="3200" b="1" dirty="0" smtClean="0"/>
              <a:t>dance</a:t>
            </a:r>
            <a:r>
              <a:rPr lang="en-US" sz="3200" dirty="0" smtClean="0"/>
              <a:t> </a:t>
            </a:r>
          </a:p>
          <a:p>
            <a:pPr>
              <a:buNone/>
            </a:pPr>
            <a:r>
              <a:rPr lang="en-US" sz="3200" dirty="0" smtClean="0"/>
              <a:t>	form</a:t>
            </a:r>
          </a:p>
          <a:p>
            <a:r>
              <a:rPr lang="en-US" sz="3200" dirty="0" smtClean="0"/>
              <a:t> </a:t>
            </a:r>
            <a:r>
              <a:rPr lang="en-US" sz="3200" dirty="0" err="1" smtClean="0">
                <a:solidFill>
                  <a:srgbClr val="FF0000"/>
                </a:solidFill>
              </a:rPr>
              <a:t>Rasiya</a:t>
            </a:r>
            <a:r>
              <a:rPr lang="en-US" sz="3200" dirty="0" smtClean="0"/>
              <a:t> is folk heritage song</a:t>
            </a:r>
          </a:p>
          <a:p>
            <a:r>
              <a:rPr lang="en-US" sz="3200" dirty="0" smtClean="0"/>
              <a:t>Other folk dances and songs are- </a:t>
            </a:r>
            <a:r>
              <a:rPr lang="en-US" sz="3200" dirty="0" err="1" smtClean="0">
                <a:solidFill>
                  <a:srgbClr val="FF0000"/>
                </a:solidFill>
              </a:rPr>
              <a:t>Alha</a:t>
            </a:r>
            <a:r>
              <a:rPr lang="en-US" sz="3200" dirty="0" smtClean="0">
                <a:solidFill>
                  <a:srgbClr val="FF0000"/>
                </a:solidFill>
              </a:rPr>
              <a:t>, </a:t>
            </a:r>
            <a:r>
              <a:rPr lang="en-US" sz="3200" dirty="0" err="1" smtClean="0">
                <a:solidFill>
                  <a:srgbClr val="FF0000"/>
                </a:solidFill>
              </a:rPr>
              <a:t>Kajari</a:t>
            </a:r>
            <a:r>
              <a:rPr lang="en-US" sz="3200" dirty="0" smtClean="0">
                <a:solidFill>
                  <a:srgbClr val="FF0000"/>
                </a:solidFill>
              </a:rPr>
              <a:t>, </a:t>
            </a:r>
            <a:r>
              <a:rPr lang="en-US" sz="3200" dirty="0" err="1" smtClean="0">
                <a:solidFill>
                  <a:srgbClr val="FF0000"/>
                </a:solidFill>
              </a:rPr>
              <a:t>Languriya</a:t>
            </a:r>
            <a:r>
              <a:rPr lang="en-US" sz="3200" dirty="0" smtClean="0">
                <a:solidFill>
                  <a:srgbClr val="FF0000"/>
                </a:solidFill>
              </a:rPr>
              <a:t> etc</a:t>
            </a:r>
          </a:p>
          <a:p>
            <a:pPr>
              <a:buNone/>
            </a:pPr>
            <a:endParaRPr lang="en-US" sz="2400" dirty="0" smtClean="0"/>
          </a:p>
          <a:p>
            <a:endParaRPr lang="en-US" sz="2400" dirty="0"/>
          </a:p>
        </p:txBody>
      </p:sp>
      <p:pic>
        <p:nvPicPr>
          <p:cNvPr id="6" name="Picture 1" descr="C:\Users\child\Desktop\LOGO-EBS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7" name="Picture 6" descr="uttar-pradesh-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0"/>
            <a:ext cx="1209674" cy="106680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1828800"/>
            <a:ext cx="5410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304800"/>
            <a:ext cx="5181600" cy="8382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IN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Kajri</a:t>
            </a:r>
            <a:r>
              <a:rPr lang="en-IN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IN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Nritya</a:t>
            </a:r>
            <a:endParaRPr lang="en-IN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3581400" cy="4953000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24000"/>
              </a:lnSpc>
            </a:pPr>
            <a:r>
              <a:rPr lang="en-IN" sz="2400" dirty="0" err="1" smtClean="0"/>
              <a:t>Kajri</a:t>
            </a:r>
            <a:r>
              <a:rPr lang="en-IN" sz="2400" dirty="0" smtClean="0"/>
              <a:t> dance is one of the most popular and well known forms of folk dance in Uttar Pradesh . </a:t>
            </a:r>
          </a:p>
          <a:p>
            <a:pPr algn="just">
              <a:lnSpc>
                <a:spcPct val="124000"/>
              </a:lnSpc>
            </a:pPr>
            <a:r>
              <a:rPr lang="en-IN" sz="2400" dirty="0" err="1" smtClean="0"/>
              <a:t>Kajri</a:t>
            </a:r>
            <a:r>
              <a:rPr lang="en-IN" sz="2400" dirty="0" smtClean="0"/>
              <a:t> dance is performed just before the arrival of the monsoons to express joy and happiness.</a:t>
            </a:r>
          </a:p>
          <a:p>
            <a:pPr algn="just">
              <a:lnSpc>
                <a:spcPct val="124000"/>
              </a:lnSpc>
            </a:pPr>
            <a:r>
              <a:rPr lang="en-IN" sz="2400" dirty="0" smtClean="0"/>
              <a:t> History of </a:t>
            </a:r>
            <a:r>
              <a:rPr lang="en-IN" sz="2400" dirty="0" err="1" smtClean="0"/>
              <a:t>Kajri</a:t>
            </a:r>
            <a:r>
              <a:rPr lang="en-IN" sz="2400" dirty="0" smtClean="0"/>
              <a:t>: </a:t>
            </a:r>
            <a:r>
              <a:rPr lang="en-IN" sz="2400" dirty="0" err="1" smtClean="0"/>
              <a:t>Mirzapur</a:t>
            </a:r>
            <a:r>
              <a:rPr lang="en-IN" sz="2400" dirty="0" smtClean="0"/>
              <a:t> is considered the real birth place of the </a:t>
            </a:r>
            <a:r>
              <a:rPr lang="en-IN" sz="2400" dirty="0" err="1" smtClean="0"/>
              <a:t>Kajri</a:t>
            </a:r>
            <a:r>
              <a:rPr lang="en-IN" sz="2400" dirty="0" smtClean="0"/>
              <a:t> dance.</a:t>
            </a:r>
            <a:endParaRPr lang="en-IN" sz="2400" dirty="0"/>
          </a:p>
        </p:txBody>
      </p:sp>
      <p:pic>
        <p:nvPicPr>
          <p:cNvPr id="5" name="Picture 4" descr="maxresdefault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86200" y="1371600"/>
            <a:ext cx="4953000" cy="4876800"/>
          </a:xfrm>
          <a:prstGeom prst="rect">
            <a:avLst/>
          </a:prstGeom>
        </p:spPr>
      </p:pic>
      <p:pic>
        <p:nvPicPr>
          <p:cNvPr id="6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7" name="Picture 6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IN" sz="4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Alha</a:t>
            </a:r>
            <a:r>
              <a:rPr lang="en-IN" sz="4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and </a:t>
            </a:r>
            <a:r>
              <a:rPr lang="en-IN" sz="4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Bundeli</a:t>
            </a:r>
            <a:r>
              <a:rPr lang="en-IN" sz="4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Dance</a:t>
            </a:r>
            <a:endParaRPr lang="en-IN" sz="4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8686800" cy="19812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IN" dirty="0" smtClean="0"/>
              <a:t>   </a:t>
            </a:r>
            <a:r>
              <a:rPr lang="en-IN" dirty="0" err="1" smtClean="0"/>
              <a:t>Bundelkhand</a:t>
            </a:r>
            <a:r>
              <a:rPr lang="en-IN" dirty="0" smtClean="0"/>
              <a:t> is a geographical and cultural region spread over south west region of Uttar Pradesh and adjoining area of Madhya Pradesh, with the larger portion lying in the latter state. </a:t>
            </a:r>
            <a:endParaRPr lang="en-IN" dirty="0"/>
          </a:p>
        </p:txBody>
      </p:sp>
      <p:pic>
        <p:nvPicPr>
          <p:cNvPr id="5" name="Picture 4" descr="maxresdefaul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400" y="2819400"/>
            <a:ext cx="4114800" cy="3505200"/>
          </a:xfrm>
          <a:prstGeom prst="rect">
            <a:avLst/>
          </a:prstGeom>
        </p:spPr>
      </p:pic>
      <p:pic>
        <p:nvPicPr>
          <p:cNvPr id="6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7" name="Picture 6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0"/>
            <a:ext cx="1209674" cy="10668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04800" y="2819400"/>
            <a:ext cx="4114800" cy="4138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dirty="0" smtClean="0"/>
              <a:t>	</a:t>
            </a:r>
            <a:r>
              <a:rPr lang="en-US" sz="2600" dirty="0" err="1" smtClean="0"/>
              <a:t>Alha</a:t>
            </a:r>
            <a:r>
              <a:rPr lang="en-US" sz="2600" dirty="0" smtClean="0"/>
              <a:t> is an oral epic, the story is also found in a number of medieval manuscripts of the </a:t>
            </a:r>
            <a:r>
              <a:rPr lang="en-US" sz="2600" dirty="0" err="1" smtClean="0"/>
              <a:t>Prithviraj</a:t>
            </a:r>
            <a:r>
              <a:rPr lang="en-US" sz="2600" dirty="0" smtClean="0"/>
              <a:t> </a:t>
            </a:r>
            <a:r>
              <a:rPr lang="en-US" sz="2600" dirty="0" err="1" smtClean="0"/>
              <a:t>Raso</a:t>
            </a:r>
            <a:r>
              <a:rPr lang="en-US" sz="2600" dirty="0" smtClean="0"/>
              <a:t> and the </a:t>
            </a:r>
            <a:r>
              <a:rPr lang="en-US" sz="2600" dirty="0" err="1" smtClean="0"/>
              <a:t>Bhavishya</a:t>
            </a:r>
            <a:r>
              <a:rPr lang="en-US" sz="2600" dirty="0" smtClean="0"/>
              <a:t> </a:t>
            </a:r>
            <a:r>
              <a:rPr lang="en-US" sz="2600" dirty="0" err="1" smtClean="0"/>
              <a:t>Purana</a:t>
            </a:r>
            <a:r>
              <a:rPr lang="en-US" sz="2600" dirty="0" smtClean="0"/>
              <a:t>. There is also a belief that the story was originally written by </a:t>
            </a:r>
            <a:r>
              <a:rPr lang="en-US" sz="2600" dirty="0" err="1" smtClean="0"/>
              <a:t>Jagnik</a:t>
            </a:r>
            <a:r>
              <a:rPr lang="en-US" sz="2600" dirty="0" smtClean="0"/>
              <a:t>, bard of </a:t>
            </a:r>
            <a:r>
              <a:rPr lang="en-US" sz="2600" dirty="0" err="1" smtClean="0"/>
              <a:t>Mahoba</a:t>
            </a:r>
            <a:r>
              <a:rPr lang="en-US" sz="2600" dirty="0" smtClean="0"/>
              <a:t>.  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IN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Kathak</a:t>
            </a:r>
            <a:r>
              <a:rPr lang="en-IN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IN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Nritya</a:t>
            </a:r>
            <a:endParaRPr lang="en-IN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4495800" cy="563880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en-IN" dirty="0" smtClean="0"/>
              <a:t>           </a:t>
            </a:r>
            <a:r>
              <a:rPr lang="en-IN" dirty="0" err="1" smtClean="0"/>
              <a:t>Kathak</a:t>
            </a:r>
            <a:r>
              <a:rPr lang="en-IN" dirty="0" smtClean="0"/>
              <a:t> is indigenous to northern India and developed under the influence of both Hindu and Muslim cultures. </a:t>
            </a:r>
            <a:r>
              <a:rPr lang="en-IN" dirty="0" err="1" smtClean="0"/>
              <a:t>Kathak</a:t>
            </a:r>
            <a:r>
              <a:rPr lang="en-IN" dirty="0" smtClean="0"/>
              <a:t> is </a:t>
            </a:r>
            <a:r>
              <a:rPr lang="en-IN" sz="2400" dirty="0" smtClean="0"/>
              <a:t>characterized</a:t>
            </a:r>
            <a:r>
              <a:rPr lang="en-IN" dirty="0" smtClean="0"/>
              <a:t> by intricate footwork and precise rhythmic patterns that the dancer articulates by controlling about 100 ankle bells. It takes its movements from life, stylizes them, and adds the complex rhythmic patterns.</a:t>
            </a:r>
            <a:endParaRPr lang="en-IN" dirty="0"/>
          </a:p>
        </p:txBody>
      </p:sp>
      <p:pic>
        <p:nvPicPr>
          <p:cNvPr id="13314" name="Picture 2" descr="C:\Users\DELL\Downloads\39716b6f5564a248b840cfc273c3c8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447800"/>
            <a:ext cx="3962400" cy="5105400"/>
          </a:xfrm>
          <a:prstGeom prst="rect">
            <a:avLst/>
          </a:prstGeom>
          <a:noFill/>
        </p:spPr>
      </p:pic>
      <p:pic>
        <p:nvPicPr>
          <p:cNvPr id="6" name="Picture 1" descr="C:\Users\child\Desktop\LOGO-EBS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7" name="Picture 6" descr="uttar-pradesh-map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" y="0"/>
            <a:ext cx="1209674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304800"/>
            <a:ext cx="6172200" cy="1219200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Other folk dances or folk theater forms –</a:t>
            </a:r>
            <a:r>
              <a:rPr lang="en-US" sz="2400" dirty="0" err="1" smtClean="0">
                <a:solidFill>
                  <a:srgbClr val="FF0000"/>
                </a:solidFill>
              </a:rPr>
              <a:t>Raslila</a:t>
            </a:r>
            <a:r>
              <a:rPr lang="en-US" sz="2400" dirty="0" smtClean="0">
                <a:solidFill>
                  <a:srgbClr val="FF0000"/>
                </a:solidFill>
              </a:rPr>
              <a:t>, </a:t>
            </a:r>
            <a:r>
              <a:rPr lang="en-US" sz="2400" dirty="0" err="1" smtClean="0">
                <a:solidFill>
                  <a:srgbClr val="FF0000"/>
                </a:solidFill>
              </a:rPr>
              <a:t>Swang</a:t>
            </a:r>
            <a:r>
              <a:rPr lang="en-US" sz="2400" dirty="0" smtClean="0">
                <a:solidFill>
                  <a:srgbClr val="FF0000"/>
                </a:solidFill>
              </a:rPr>
              <a:t>, </a:t>
            </a:r>
            <a:r>
              <a:rPr lang="en-US" sz="2400" dirty="0" err="1" smtClean="0">
                <a:solidFill>
                  <a:srgbClr val="FF0000"/>
                </a:solidFill>
              </a:rPr>
              <a:t>Ramlila</a:t>
            </a:r>
            <a:r>
              <a:rPr lang="en-US" sz="2400" dirty="0" smtClean="0">
                <a:solidFill>
                  <a:srgbClr val="FF0000"/>
                </a:solidFill>
              </a:rPr>
              <a:t>, </a:t>
            </a:r>
            <a:r>
              <a:rPr lang="en-US" sz="2400" dirty="0" err="1" smtClean="0">
                <a:solidFill>
                  <a:srgbClr val="FF0000"/>
                </a:solidFill>
              </a:rPr>
              <a:t>Nautanki</a:t>
            </a:r>
            <a:r>
              <a:rPr lang="en-US" sz="2400" dirty="0" smtClean="0">
                <a:solidFill>
                  <a:srgbClr val="FF0000"/>
                </a:solidFill>
              </a:rPr>
              <a:t>, </a:t>
            </a:r>
            <a:r>
              <a:rPr lang="en-US" sz="2400" dirty="0" err="1" smtClean="0">
                <a:solidFill>
                  <a:srgbClr val="FF0000"/>
                </a:solidFill>
              </a:rPr>
              <a:t>Naqal</a:t>
            </a:r>
            <a:r>
              <a:rPr lang="en-US" sz="2400" dirty="0" smtClean="0">
                <a:solidFill>
                  <a:srgbClr val="FF0000"/>
                </a:solidFill>
              </a:rPr>
              <a:t> (mimicry) and </a:t>
            </a:r>
            <a:r>
              <a:rPr lang="en-US" sz="2400" u="sng" dirty="0" err="1" smtClean="0">
                <a:solidFill>
                  <a:srgbClr val="FF0000"/>
                </a:solidFill>
              </a:rPr>
              <a:t>Qawwalii</a:t>
            </a:r>
            <a:r>
              <a:rPr lang="en-US" sz="2400" dirty="0" smtClean="0">
                <a:solidFill>
                  <a:srgbClr val="FF0000"/>
                </a:solidFill>
              </a:rPr>
              <a:t>.</a:t>
            </a:r>
          </a:p>
          <a:p>
            <a:pPr>
              <a:buNone/>
            </a:pPr>
            <a:endParaRPr lang="en-US" sz="2400" dirty="0"/>
          </a:p>
        </p:txBody>
      </p:sp>
      <p:pic>
        <p:nvPicPr>
          <p:cNvPr id="6" name="Picture 1" descr="C:\Users\child\Desktop\LOGO-EBS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7" name="Picture 6" descr="uttar-pradesh-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0"/>
            <a:ext cx="1209674" cy="1066800"/>
          </a:xfrm>
          <a:prstGeom prst="rect">
            <a:avLst/>
          </a:prstGeom>
        </p:spPr>
      </p:pic>
      <p:pic>
        <p:nvPicPr>
          <p:cNvPr id="9" name="Picture 8" descr="Ramleela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4401" y="3505200"/>
            <a:ext cx="4191000" cy="3124200"/>
          </a:xfrm>
          <a:prstGeom prst="rect">
            <a:avLst/>
          </a:prstGeom>
        </p:spPr>
      </p:pic>
      <p:pic>
        <p:nvPicPr>
          <p:cNvPr id="6146" name="Picture 2" descr="C:\Users\ddnyk\Desktop\A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3505200"/>
            <a:ext cx="4370818" cy="3106172"/>
          </a:xfrm>
          <a:prstGeom prst="rect">
            <a:avLst/>
          </a:prstGeom>
          <a:noFill/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304800" y="1447800"/>
            <a:ext cx="8153400" cy="16764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0" y="1524000"/>
            <a:ext cx="8686800" cy="1676400"/>
          </a:xfrm>
          <a:prstGeom prst="rect">
            <a:avLst/>
          </a:prstGeom>
        </p:spPr>
        <p:txBody>
          <a:bodyPr vert="horz">
            <a:normAutofit fontScale="92500"/>
          </a:bodyPr>
          <a:lstStyle/>
          <a:p>
            <a:pPr marL="274320" lvl="0" indent="-274320" algn="just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en-US" sz="2400" dirty="0" smtClean="0"/>
              <a:t>    </a:t>
            </a:r>
            <a:r>
              <a:rPr lang="en-US" sz="2800" dirty="0" err="1" smtClean="0"/>
              <a:t>Raslila</a:t>
            </a:r>
            <a:r>
              <a:rPr lang="en-US" sz="2800" dirty="0" smtClean="0"/>
              <a:t> is part of the traditional story of Krishna described in Hindu scriptures such as the </a:t>
            </a:r>
            <a:r>
              <a:rPr lang="en-US" sz="2800" dirty="0" err="1" smtClean="0"/>
              <a:t>Bhagwat</a:t>
            </a:r>
            <a:r>
              <a:rPr lang="en-US" sz="2800" dirty="0" smtClean="0"/>
              <a:t> </a:t>
            </a:r>
            <a:r>
              <a:rPr lang="en-US" sz="2800" dirty="0" err="1" smtClean="0"/>
              <a:t>puran</a:t>
            </a:r>
            <a:r>
              <a:rPr lang="en-US" sz="2800" dirty="0" smtClean="0"/>
              <a:t>. </a:t>
            </a:r>
            <a:r>
              <a:rPr lang="en-US" sz="2800" dirty="0" err="1" smtClean="0"/>
              <a:t>Ramlila</a:t>
            </a:r>
            <a:r>
              <a:rPr lang="en-US" sz="2800" dirty="0" smtClean="0"/>
              <a:t> s any dramatic folk re-enactment of the life of Rama according to the ancient Hindu epic Ramayana.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uttar-pradesh-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0"/>
            <a:ext cx="1209674" cy="1066800"/>
          </a:xfrm>
          <a:prstGeom prst="rect">
            <a:avLst/>
          </a:prstGeom>
        </p:spPr>
      </p:pic>
      <p:pic>
        <p:nvPicPr>
          <p:cNvPr id="5" name="Picture 1" descr="C:\Users\child\Desktop\LOGO-EBS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4098" name="Picture 2" descr="C:\Users\DELL\Downloads\IMG-20200721-WA00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95400"/>
          </a:xfrm>
          <a:solidFill>
            <a:srgbClr val="002060"/>
          </a:solidFill>
        </p:spPr>
        <p:txBody>
          <a:bodyPr tIns="36649">
            <a:normAutofit fontScale="90000"/>
          </a:bodyPr>
          <a:lstStyle/>
          <a:p>
            <a:r>
              <a:rPr lang="en-US" dirty="0" smtClean="0">
                <a:solidFill>
                  <a:srgbClr val="FFC000"/>
                </a:solidFill>
                <a:latin typeface="Algerian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Algerian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Algerian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Algerian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Algerian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Algerian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Algerian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Algerian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Algerian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Algerian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Algerian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Algerian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Algerian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Algerian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Algerian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Algerian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Algerian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Algerian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Algerian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Algerian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Algerian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Algerian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Algerian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Algerian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Algerian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Algerian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Algerian" pitchFamily="82" charset="0"/>
              </a:rPr>
              <a:t>       </a:t>
            </a:r>
            <a:br>
              <a:rPr lang="en-US" dirty="0" smtClean="0">
                <a:solidFill>
                  <a:srgbClr val="FFC000"/>
                </a:solidFill>
                <a:latin typeface="Algerian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Algerian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Algerian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Algerian" pitchFamily="82" charset="0"/>
              </a:rPr>
              <a:t>             Introduction</a:t>
            </a:r>
            <a:endParaRPr lang="en-US" dirty="0">
              <a:solidFill>
                <a:srgbClr val="FFC000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495800"/>
          </a:xfrm>
          <a:ln>
            <a:solidFill>
              <a:schemeClr val="accent1"/>
            </a:solidFill>
          </a:ln>
        </p:spPr>
        <p:txBody>
          <a:bodyPr lIns="73298" tIns="36649" rIns="73298" bIns="36649"/>
          <a:lstStyle/>
          <a:p>
            <a:pPr>
              <a:buFont typeface="Wingdings" pitchFamily="2" charset="2"/>
              <a:buChar char="q"/>
            </a:pPr>
            <a:r>
              <a:rPr lang="en-US" sz="2200" dirty="0" smtClean="0">
                <a:latin typeface="Times New Roman"/>
                <a:ea typeface="Calibri"/>
              </a:rPr>
              <a:t> </a:t>
            </a:r>
            <a:r>
              <a:rPr lang="en-US" sz="2200" dirty="0" smtClean="0">
                <a:solidFill>
                  <a:srgbClr val="FF0000"/>
                </a:solidFill>
              </a:rPr>
              <a:t>Every State and UT </a:t>
            </a:r>
            <a:r>
              <a:rPr lang="en-US" sz="2200" dirty="0" smtClean="0"/>
              <a:t>in the country has been paired with another State/UT for a year, during which they would carry out a structured engagement with one another in the spheres of </a:t>
            </a:r>
            <a:r>
              <a:rPr lang="en-US" sz="2200" dirty="0" smtClean="0">
                <a:solidFill>
                  <a:srgbClr val="FF0000"/>
                </a:solidFill>
              </a:rPr>
              <a:t>language, literature, cuisine, festivals, cultural events, tourism </a:t>
            </a:r>
            <a:r>
              <a:rPr lang="en-US" sz="2200" dirty="0" smtClean="0"/>
              <a:t>etc.</a:t>
            </a:r>
          </a:p>
          <a:p>
            <a:pPr>
              <a:buFont typeface="Wingdings" pitchFamily="2" charset="2"/>
              <a:buChar char="q"/>
            </a:pPr>
            <a:r>
              <a:rPr lang="en-US" sz="2200" dirty="0" smtClean="0"/>
              <a:t>The </a:t>
            </a:r>
            <a:r>
              <a:rPr lang="en-US" sz="2200" smtClean="0"/>
              <a:t>Ek </a:t>
            </a:r>
            <a:r>
              <a:rPr lang="en-US" sz="2200" dirty="0" smtClean="0"/>
              <a:t>Bharat </a:t>
            </a:r>
            <a:r>
              <a:rPr lang="en-US" sz="2200" dirty="0" err="1" smtClean="0"/>
              <a:t>Shreshtha</a:t>
            </a:r>
            <a:r>
              <a:rPr lang="en-US" sz="2200" dirty="0" smtClean="0"/>
              <a:t> Bharat Engagement Matrix between States and UTs till Aug 2020 would be as follows:</a:t>
            </a:r>
          </a:p>
        </p:txBody>
      </p:sp>
      <p:sp>
        <p:nvSpPr>
          <p:cNvPr id="6" name="Oval 5"/>
          <p:cNvSpPr/>
          <p:nvPr/>
        </p:nvSpPr>
        <p:spPr>
          <a:xfrm>
            <a:off x="1295400" y="4572000"/>
            <a:ext cx="6553200" cy="18288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298" tIns="36649" rIns="73298" bIns="36649"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/>
                <a:ea typeface="Calibri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</a:rPr>
              <a:t>Uttar Pradesh, 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Arunachal Pradesh &amp; Meghalaya</a:t>
            </a:r>
            <a:endParaRPr lang="en-US" sz="3200" b="1" dirty="0">
              <a:solidFill>
                <a:srgbClr val="FF0000"/>
              </a:solidFill>
            </a:endParaRPr>
          </a:p>
        </p:txBody>
      </p:sp>
      <p:pic>
        <p:nvPicPr>
          <p:cNvPr id="5" name="Picture 1" descr="C:\Users\child\Desktop\LOGO-EBS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600" y="0"/>
            <a:ext cx="1295400" cy="1219200"/>
          </a:xfrm>
          <a:prstGeom prst="rect">
            <a:avLst/>
          </a:prstGeom>
          <a:noFill/>
        </p:spPr>
      </p:pic>
      <p:pic>
        <p:nvPicPr>
          <p:cNvPr id="8" name="Picture 7" descr="uttar-pradesh-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09674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5826962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1" y="2590800"/>
            <a:ext cx="8229600" cy="1066800"/>
          </a:xfrm>
        </p:spPr>
        <p:txBody>
          <a:bodyPr tIns="36649">
            <a:normAutofit/>
          </a:bodyPr>
          <a:lstStyle/>
          <a:p>
            <a:r>
              <a:rPr lang="en-IN" dirty="0" smtClean="0"/>
              <a:t>AJIT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7" name="Picture 1" descr="C:\Users\child\Desktop\LOGO-EBS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600" y="0"/>
            <a:ext cx="1004720" cy="990600"/>
          </a:xfrm>
          <a:prstGeom prst="rect">
            <a:avLst/>
          </a:prstGeom>
          <a:noFill/>
        </p:spPr>
      </p:pic>
      <p:pic>
        <p:nvPicPr>
          <p:cNvPr id="8" name="Picture 7" descr="uttar-pradesh-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3829" y="0"/>
            <a:ext cx="1209674" cy="914400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1" name="Picture 3" descr="C:\Users\ddnyk\Desktop\map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1066800"/>
            <a:ext cx="8632825" cy="5507037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  <a:solidFill>
            <a:srgbClr val="002060"/>
          </a:solidFill>
        </p:spPr>
        <p:txBody>
          <a:bodyPr tIns="36649">
            <a:normAutofit fontScale="90000"/>
          </a:bodyPr>
          <a:lstStyle/>
          <a:p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/>
            </a:r>
            <a:br>
              <a:rPr lang="en-US" dirty="0" smtClean="0">
                <a:solidFill>
                  <a:srgbClr val="FFC000"/>
                </a:solidFill>
                <a:latin typeface="Magneto" pitchFamily="82" charset="0"/>
              </a:rPr>
            </a:br>
            <a:r>
              <a:rPr lang="en-US" dirty="0" smtClean="0">
                <a:solidFill>
                  <a:srgbClr val="FFC000"/>
                </a:solidFill>
                <a:latin typeface="Magneto" pitchFamily="82" charset="0"/>
              </a:rPr>
              <a:t>      </a:t>
            </a:r>
            <a:r>
              <a:rPr lang="en-US" sz="4700" dirty="0" smtClean="0">
                <a:solidFill>
                  <a:srgbClr val="FFC000"/>
                </a:solidFill>
                <a:latin typeface="Algerian" pitchFamily="82" charset="0"/>
              </a:rPr>
              <a:t>CULTURE &amp; Heritage </a:t>
            </a:r>
            <a:endParaRPr lang="en-US" sz="4700" dirty="0">
              <a:solidFill>
                <a:srgbClr val="FFC000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800600"/>
          </a:xfrm>
        </p:spPr>
        <p:txBody>
          <a:bodyPr lIns="73298" tIns="36649" rIns="73298" bIns="36649">
            <a:normAutofit lnSpcReduction="10000"/>
          </a:bodyPr>
          <a:lstStyle/>
          <a:p>
            <a:pPr algn="just">
              <a:lnSpc>
                <a:spcPct val="114000"/>
              </a:lnSpc>
              <a:buFont typeface="Wingdings" pitchFamily="2" charset="2"/>
              <a:buChar char="q"/>
            </a:pPr>
            <a:r>
              <a:rPr lang="en-US" sz="2800" dirty="0" smtClean="0">
                <a:latin typeface="Times New Roman"/>
                <a:ea typeface="Calibri"/>
              </a:rPr>
              <a:t> </a:t>
            </a:r>
            <a:r>
              <a:rPr lang="en-US" sz="2800" b="1" dirty="0" smtClean="0"/>
              <a:t>U</a:t>
            </a:r>
            <a:r>
              <a:rPr lang="en-US" sz="2800" dirty="0" smtClean="0"/>
              <a:t>ttar Pradesh in one of the </a:t>
            </a:r>
            <a:r>
              <a:rPr lang="en-US" sz="2800" dirty="0" smtClean="0">
                <a:solidFill>
                  <a:srgbClr val="FF0000"/>
                </a:solidFill>
              </a:rPr>
              <a:t>most ancient cradles </a:t>
            </a:r>
            <a:r>
              <a:rPr lang="en-US" sz="2800" dirty="0" smtClean="0"/>
              <a:t>of Indian culture. </a:t>
            </a:r>
          </a:p>
          <a:p>
            <a:pPr algn="just">
              <a:lnSpc>
                <a:spcPct val="114000"/>
              </a:lnSpc>
              <a:buFont typeface="Wingdings" pitchFamily="2" charset="2"/>
              <a:buChar char="q"/>
            </a:pPr>
            <a:r>
              <a:rPr lang="en-US" sz="2800" dirty="0" smtClean="0"/>
              <a:t>While it is true that </a:t>
            </a:r>
            <a:r>
              <a:rPr lang="en-US" sz="2800" dirty="0" smtClean="0">
                <a:solidFill>
                  <a:srgbClr val="FF0000"/>
                </a:solidFill>
              </a:rPr>
              <a:t>no Harappa and Mohan-</a:t>
            </a:r>
            <a:r>
              <a:rPr lang="en-US" sz="2800" dirty="0" err="1" smtClean="0">
                <a:solidFill>
                  <a:srgbClr val="FF0000"/>
                </a:solidFill>
              </a:rPr>
              <a:t>Jodaro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/>
              <a:t>have been discovered in the State, the antiquities found in Banda (</a:t>
            </a:r>
            <a:r>
              <a:rPr lang="en-US" sz="2800" dirty="0" err="1" smtClean="0"/>
              <a:t>Bundelkhand</a:t>
            </a:r>
            <a:r>
              <a:rPr lang="en-US" sz="2800" dirty="0" smtClean="0"/>
              <a:t>), </a:t>
            </a:r>
            <a:r>
              <a:rPr lang="en-US" sz="2800" dirty="0" err="1" smtClean="0"/>
              <a:t>Mirzapur</a:t>
            </a:r>
            <a:r>
              <a:rPr lang="en-US" sz="2800" dirty="0" smtClean="0"/>
              <a:t> and Meerut link its History to early Stone Age and </a:t>
            </a:r>
            <a:r>
              <a:rPr lang="en-US" sz="2800" dirty="0" err="1" smtClean="0"/>
              <a:t>Harappan</a:t>
            </a:r>
            <a:r>
              <a:rPr lang="en-US" sz="2800" dirty="0" smtClean="0"/>
              <a:t> era. </a:t>
            </a:r>
          </a:p>
          <a:p>
            <a:pPr algn="just">
              <a:lnSpc>
                <a:spcPct val="114000"/>
              </a:lnSpc>
              <a:buFont typeface="Wingdings" pitchFamily="2" charset="2"/>
              <a:buChar char="q"/>
            </a:pPr>
            <a:r>
              <a:rPr lang="en-US" sz="2800" dirty="0" smtClean="0">
                <a:solidFill>
                  <a:srgbClr val="FF0000"/>
                </a:solidFill>
              </a:rPr>
              <a:t>Chalk drawings or dark red drawings </a:t>
            </a:r>
            <a:r>
              <a:rPr lang="en-US" sz="2800" dirty="0" smtClean="0"/>
              <a:t>by primitive men are extensively found in the </a:t>
            </a:r>
            <a:r>
              <a:rPr lang="en-US" sz="2800" dirty="0" err="1" smtClean="0"/>
              <a:t>Vindhyan</a:t>
            </a:r>
            <a:r>
              <a:rPr lang="en-US" sz="2800" dirty="0" smtClean="0"/>
              <a:t> ranges of </a:t>
            </a:r>
            <a:r>
              <a:rPr lang="en-US" sz="2800" dirty="0" err="1" smtClean="0"/>
              <a:t>Mirzapur</a:t>
            </a:r>
            <a:r>
              <a:rPr lang="en-US" sz="2800" dirty="0" smtClean="0"/>
              <a:t> districts.</a:t>
            </a:r>
          </a:p>
        </p:txBody>
      </p:sp>
      <p:pic>
        <p:nvPicPr>
          <p:cNvPr id="5" name="Picture 1" descr="C:\Users\child\Desktop\LOGO-EBS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600" y="0"/>
            <a:ext cx="1295400" cy="990600"/>
          </a:xfrm>
          <a:prstGeom prst="rect">
            <a:avLst/>
          </a:prstGeom>
          <a:noFill/>
        </p:spPr>
      </p:pic>
      <p:pic>
        <p:nvPicPr>
          <p:cNvPr id="6" name="Picture 5" descr="uttar-pradesh-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0"/>
            <a:ext cx="1209674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58269625"/>
      </p:ext>
    </p:extLst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0"/>
            <a:ext cx="6477000" cy="685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Vindhyan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ranges of </a:t>
            </a:r>
            <a:r>
              <a:rPr lang="en-US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Mirzapur</a:t>
            </a:r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districts</a:t>
            </a:r>
            <a:endParaRPr lang="en-IN" sz="2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1" name="Picture 3" descr="C:\Users\DELL\Downloads\Vindhyach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19200"/>
            <a:ext cx="8153400" cy="5105400"/>
          </a:xfrm>
          <a:prstGeom prst="rect">
            <a:avLst/>
          </a:prstGeom>
          <a:noFill/>
        </p:spPr>
      </p:pic>
      <p:pic>
        <p:nvPicPr>
          <p:cNvPr id="5" name="Picture 1" descr="C:\Users\child\Desktop\LOGO-EBS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0"/>
            <a:ext cx="1295400" cy="1219200"/>
          </a:xfrm>
          <a:prstGeom prst="rect">
            <a:avLst/>
          </a:prstGeom>
          <a:noFill/>
        </p:spPr>
      </p:pic>
      <p:pic>
        <p:nvPicPr>
          <p:cNvPr id="6" name="Picture 5" descr="uttar-pradesh-m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09674" cy="104775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731</TotalTime>
  <Words>718</Words>
  <Application>Microsoft Office PowerPoint</Application>
  <PresentationFormat>On-screen Show (4:3)</PresentationFormat>
  <Paragraphs>137</Paragraphs>
  <Slides>56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Flow</vt:lpstr>
      <vt:lpstr>Webinar  On Ek Bharat Shrestha Bharat Programme </vt:lpstr>
      <vt:lpstr>Slide 2</vt:lpstr>
      <vt:lpstr>Slide 3</vt:lpstr>
      <vt:lpstr>Slide 4</vt:lpstr>
      <vt:lpstr>Slide 5</vt:lpstr>
      <vt:lpstr>                                   Introduction</vt:lpstr>
      <vt:lpstr>AJIT </vt:lpstr>
      <vt:lpstr>                             CULTURE &amp; Heritage </vt:lpstr>
      <vt:lpstr>Vindhyan ranges of Mirzapur districts</vt:lpstr>
      <vt:lpstr>Harappa Civilization in Meerut District </vt:lpstr>
      <vt:lpstr>Satellite view of Alamgirpur (Harappa) Meerut District</vt:lpstr>
      <vt:lpstr>                            CULTURE &amp; Heritage </vt:lpstr>
      <vt:lpstr>Sprawling grounds of the Bara Imambara, Lucknow </vt:lpstr>
      <vt:lpstr>Vidhansabha Uttar Pradesh, Lucknow</vt:lpstr>
      <vt:lpstr>Buddha Temple, Kushinagar</vt:lpstr>
      <vt:lpstr>Folk Dance (Mayur Nritya) Braj Region, Mathura</vt:lpstr>
      <vt:lpstr>Nautanki</vt:lpstr>
      <vt:lpstr>Ramleela</vt:lpstr>
      <vt:lpstr>Holi of Braj (Mathura)</vt:lpstr>
      <vt:lpstr>Awadhi Dance, (Dhobiya)</vt:lpstr>
      <vt:lpstr>         Art &amp; Handicraft</vt:lpstr>
      <vt:lpstr>   Zardozi Work </vt:lpstr>
      <vt:lpstr>Kaleen Industry in Bhadohi</vt:lpstr>
      <vt:lpstr>Clay Pots work,  </vt:lpstr>
      <vt:lpstr>Slide 25</vt:lpstr>
      <vt:lpstr>                                                 Zar  Buland Work Art of coating one metal over another   </vt:lpstr>
      <vt:lpstr>                                 Cuisine</vt:lpstr>
      <vt:lpstr>Nawabi Foods</vt:lpstr>
      <vt:lpstr>Petha (Sweet)</vt:lpstr>
      <vt:lpstr>Mathura ke Peda</vt:lpstr>
      <vt:lpstr>Historical &amp; Tourist Places</vt:lpstr>
      <vt:lpstr> Varanasi </vt:lpstr>
      <vt:lpstr>Lucknow (City of Nawabs)</vt:lpstr>
      <vt:lpstr>Slide 34</vt:lpstr>
      <vt:lpstr>Slide 35</vt:lpstr>
      <vt:lpstr>Slide 36</vt:lpstr>
      <vt:lpstr>Slide 37</vt:lpstr>
      <vt:lpstr>Slide 38</vt:lpstr>
      <vt:lpstr>Mathura  (Birth Place of  Shri Krishna, Prem Mandir etc) </vt:lpstr>
      <vt:lpstr>                Languages</vt:lpstr>
      <vt:lpstr>Slide 41</vt:lpstr>
      <vt:lpstr>              Festivals</vt:lpstr>
      <vt:lpstr>Ganga Dashahara</vt:lpstr>
      <vt:lpstr>Taj mahotsaw</vt:lpstr>
      <vt:lpstr>Janmashtami (Braj) </vt:lpstr>
      <vt:lpstr>Ram Navami (Ayodhya)</vt:lpstr>
      <vt:lpstr>Holi (Festival of colors)</vt:lpstr>
      <vt:lpstr>Dewa Mahotsaw</vt:lpstr>
      <vt:lpstr>                    Dress </vt:lpstr>
      <vt:lpstr>Dress</vt:lpstr>
      <vt:lpstr>            Dance &amp; Music</vt:lpstr>
      <vt:lpstr>Kajri Nritya</vt:lpstr>
      <vt:lpstr>Alha and Bundeli Dance</vt:lpstr>
      <vt:lpstr>Kathak Nritya</vt:lpstr>
      <vt:lpstr>Slide 55</vt:lpstr>
      <vt:lpstr>Slide 56</vt:lpstr>
    </vt:vector>
  </TitlesOfParts>
  <Company>Abhishek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reputex</dc:creator>
  <cp:lastModifiedBy>ddnyks@outlook.com</cp:lastModifiedBy>
  <cp:revision>92</cp:revision>
  <dcterms:created xsi:type="dcterms:W3CDTF">2020-07-06T21:51:06Z</dcterms:created>
  <dcterms:modified xsi:type="dcterms:W3CDTF">2020-10-22T11:40:05Z</dcterms:modified>
</cp:coreProperties>
</file>