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media/image9.jpg" ContentType="image/jpg"/>
  <Override PartName="/ppt/media/image10.jpg" ContentType="image/jpg"/>
  <Override PartName="/ppt/media/image11.jpg" ContentType="image/jpg"/>
  <Override PartName="/ppt/media/image12.jpg" ContentType="image/jpg"/>
  <Override PartName="/ppt/media/image17.jp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media/image36.jpg" ContentType="image/jpg"/>
  <Override PartName="/ppt/media/image37.jpg" ContentType="image/jpg"/>
  <Override PartName="/ppt/media/image38.jpg" ContentType="image/jpg"/>
  <Override PartName="/ppt/media/image39.jpg" ContentType="image/jpg"/>
  <Override PartName="/ppt/media/image44.jpg" ContentType="image/jpg"/>
  <Override PartName="/ppt/media/image46.jpg" ContentType="image/jpg"/>
  <Override PartName="/ppt/media/image49.jpg" ContentType="image/jpg"/>
  <Override PartName="/ppt/media/image50.jpg" ContentType="image/jpg"/>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6"/>
  </p:notesMasterIdLst>
  <p:sldIdLst>
    <p:sldId id="256" r:id="rId2"/>
    <p:sldId id="257" r:id="rId3"/>
    <p:sldId id="258" r:id="rId4"/>
    <p:sldId id="259" r:id="rId5"/>
    <p:sldId id="261" r:id="rId6"/>
    <p:sldId id="262" r:id="rId7"/>
    <p:sldId id="263" r:id="rId8"/>
    <p:sldId id="274" r:id="rId9"/>
    <p:sldId id="275" r:id="rId10"/>
    <p:sldId id="276" r:id="rId11"/>
    <p:sldId id="260" r:id="rId12"/>
    <p:sldId id="277" r:id="rId13"/>
    <p:sldId id="278" r:id="rId14"/>
    <p:sldId id="279" r:id="rId15"/>
    <p:sldId id="280" r:id="rId16"/>
    <p:sldId id="281" r:id="rId17"/>
    <p:sldId id="282" r:id="rId18"/>
    <p:sldId id="283" r:id="rId19"/>
    <p:sldId id="284" r:id="rId20"/>
    <p:sldId id="285" r:id="rId21"/>
    <p:sldId id="288" r:id="rId22"/>
    <p:sldId id="289" r:id="rId23"/>
    <p:sldId id="286" r:id="rId24"/>
    <p:sldId id="287" r:id="rId25"/>
    <p:sldId id="290" r:id="rId26"/>
    <p:sldId id="291" r:id="rId27"/>
    <p:sldId id="292" r:id="rId28"/>
    <p:sldId id="293" r:id="rId29"/>
    <p:sldId id="294" r:id="rId30"/>
    <p:sldId id="295" r:id="rId31"/>
    <p:sldId id="296" r:id="rId32"/>
    <p:sldId id="297" r:id="rId33"/>
    <p:sldId id="298" r:id="rId34"/>
    <p:sldId id="299" r:id="rId35"/>
    <p:sldId id="273" r:id="rId36"/>
    <p:sldId id="264" r:id="rId37"/>
    <p:sldId id="265" r:id="rId38"/>
    <p:sldId id="266" r:id="rId39"/>
    <p:sldId id="267" r:id="rId40"/>
    <p:sldId id="268" r:id="rId41"/>
    <p:sldId id="269" r:id="rId42"/>
    <p:sldId id="270" r:id="rId43"/>
    <p:sldId id="271" r:id="rId44"/>
    <p:sldId id="272" r:id="rId45"/>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7CFE"/>
    <a:srgbClr val="0075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44" y="90"/>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ED4A9438-4686-42A1-BC1D-0E71BF951708}" type="datetimeFigureOut">
              <a:rPr lang="en-IN" smtClean="0"/>
              <a:t>05-10-2020</a:t>
            </a:fld>
            <a:endParaRPr lang="en-IN"/>
          </a:p>
        </p:txBody>
      </p:sp>
      <p:sp>
        <p:nvSpPr>
          <p:cNvPr id="4" name="Slide Image Placeholder 3"/>
          <p:cNvSpPr>
            <a:spLocks noGrp="1" noRot="1" noChangeAspect="1"/>
          </p:cNvSpPr>
          <p:nvPr>
            <p:ph type="sldImg" idx="2"/>
          </p:nvPr>
        </p:nvSpPr>
        <p:spPr>
          <a:xfrm>
            <a:off x="3028950" y="857250"/>
            <a:ext cx="3086100" cy="2314575"/>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F8E7A1AE-5EDB-4470-9ECE-DFC92773CFBF}" type="slidenum">
              <a:rPr lang="en-IN" smtClean="0"/>
              <a:t>‹#›</a:t>
            </a:fld>
            <a:endParaRPr lang="en-IN"/>
          </a:p>
        </p:txBody>
      </p:sp>
    </p:spTree>
    <p:extLst>
      <p:ext uri="{BB962C8B-B14F-4D97-AF65-F5344CB8AC3E}">
        <p14:creationId xmlns:p14="http://schemas.microsoft.com/office/powerpoint/2010/main" val="33665314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F8E7A1AE-5EDB-4470-9ECE-DFC92773CFBF}" type="slidenum">
              <a:rPr lang="en-IN" smtClean="0"/>
              <a:t>13</a:t>
            </a:fld>
            <a:endParaRPr lang="en-IN"/>
          </a:p>
        </p:txBody>
      </p:sp>
    </p:spTree>
    <p:extLst>
      <p:ext uri="{BB962C8B-B14F-4D97-AF65-F5344CB8AC3E}">
        <p14:creationId xmlns:p14="http://schemas.microsoft.com/office/powerpoint/2010/main" val="24085736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F8E7A1AE-5EDB-4470-9ECE-DFC92773CFBF}" type="slidenum">
              <a:rPr lang="en-IN" smtClean="0"/>
              <a:t>22</a:t>
            </a:fld>
            <a:endParaRPr lang="en-IN"/>
          </a:p>
        </p:txBody>
      </p:sp>
    </p:spTree>
    <p:extLst>
      <p:ext uri="{BB962C8B-B14F-4D97-AF65-F5344CB8AC3E}">
        <p14:creationId xmlns:p14="http://schemas.microsoft.com/office/powerpoint/2010/main" val="3930802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F8E7A1AE-5EDB-4470-9ECE-DFC92773CFBF}" type="slidenum">
              <a:rPr lang="en-IN" smtClean="0"/>
              <a:t>23</a:t>
            </a:fld>
            <a:endParaRPr lang="en-IN"/>
          </a:p>
        </p:txBody>
      </p:sp>
    </p:spTree>
    <p:extLst>
      <p:ext uri="{BB962C8B-B14F-4D97-AF65-F5344CB8AC3E}">
        <p14:creationId xmlns:p14="http://schemas.microsoft.com/office/powerpoint/2010/main" val="32053696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F8E7A1AE-5EDB-4470-9ECE-DFC92773CFBF}" type="slidenum">
              <a:rPr lang="en-IN" smtClean="0"/>
              <a:t>24</a:t>
            </a:fld>
            <a:endParaRPr lang="en-IN"/>
          </a:p>
        </p:txBody>
      </p:sp>
    </p:spTree>
    <p:extLst>
      <p:ext uri="{BB962C8B-B14F-4D97-AF65-F5344CB8AC3E}">
        <p14:creationId xmlns:p14="http://schemas.microsoft.com/office/powerpoint/2010/main" val="13488921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F8E7A1AE-5EDB-4470-9ECE-DFC92773CFBF}" type="slidenum">
              <a:rPr lang="en-IN" smtClean="0"/>
              <a:t>25</a:t>
            </a:fld>
            <a:endParaRPr lang="en-IN"/>
          </a:p>
        </p:txBody>
      </p:sp>
    </p:spTree>
    <p:extLst>
      <p:ext uri="{BB962C8B-B14F-4D97-AF65-F5344CB8AC3E}">
        <p14:creationId xmlns:p14="http://schemas.microsoft.com/office/powerpoint/2010/main" val="29681669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F8E7A1AE-5EDB-4470-9ECE-DFC92773CFBF}" type="slidenum">
              <a:rPr lang="en-IN" smtClean="0"/>
              <a:t>26</a:t>
            </a:fld>
            <a:endParaRPr lang="en-IN"/>
          </a:p>
        </p:txBody>
      </p:sp>
    </p:spTree>
    <p:extLst>
      <p:ext uri="{BB962C8B-B14F-4D97-AF65-F5344CB8AC3E}">
        <p14:creationId xmlns:p14="http://schemas.microsoft.com/office/powerpoint/2010/main" val="18978300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F8E7A1AE-5EDB-4470-9ECE-DFC92773CFBF}" type="slidenum">
              <a:rPr lang="en-IN" smtClean="0"/>
              <a:t>27</a:t>
            </a:fld>
            <a:endParaRPr lang="en-IN"/>
          </a:p>
        </p:txBody>
      </p:sp>
    </p:spTree>
    <p:extLst>
      <p:ext uri="{BB962C8B-B14F-4D97-AF65-F5344CB8AC3E}">
        <p14:creationId xmlns:p14="http://schemas.microsoft.com/office/powerpoint/2010/main" val="13578757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F8E7A1AE-5EDB-4470-9ECE-DFC92773CFBF}" type="slidenum">
              <a:rPr lang="en-IN" smtClean="0"/>
              <a:t>28</a:t>
            </a:fld>
            <a:endParaRPr lang="en-IN"/>
          </a:p>
        </p:txBody>
      </p:sp>
    </p:spTree>
    <p:extLst>
      <p:ext uri="{BB962C8B-B14F-4D97-AF65-F5344CB8AC3E}">
        <p14:creationId xmlns:p14="http://schemas.microsoft.com/office/powerpoint/2010/main" val="29417483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F8E7A1AE-5EDB-4470-9ECE-DFC92773CFBF}" type="slidenum">
              <a:rPr lang="en-IN" smtClean="0"/>
              <a:t>29</a:t>
            </a:fld>
            <a:endParaRPr lang="en-IN"/>
          </a:p>
        </p:txBody>
      </p:sp>
    </p:spTree>
    <p:extLst>
      <p:ext uri="{BB962C8B-B14F-4D97-AF65-F5344CB8AC3E}">
        <p14:creationId xmlns:p14="http://schemas.microsoft.com/office/powerpoint/2010/main" val="7037531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F8E7A1AE-5EDB-4470-9ECE-DFC92773CFBF}" type="slidenum">
              <a:rPr lang="en-IN" smtClean="0"/>
              <a:t>30</a:t>
            </a:fld>
            <a:endParaRPr lang="en-IN"/>
          </a:p>
        </p:txBody>
      </p:sp>
    </p:spTree>
    <p:extLst>
      <p:ext uri="{BB962C8B-B14F-4D97-AF65-F5344CB8AC3E}">
        <p14:creationId xmlns:p14="http://schemas.microsoft.com/office/powerpoint/2010/main" val="8889919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F8E7A1AE-5EDB-4470-9ECE-DFC92773CFBF}" type="slidenum">
              <a:rPr lang="en-IN" smtClean="0"/>
              <a:t>31</a:t>
            </a:fld>
            <a:endParaRPr lang="en-IN"/>
          </a:p>
        </p:txBody>
      </p:sp>
    </p:spTree>
    <p:extLst>
      <p:ext uri="{BB962C8B-B14F-4D97-AF65-F5344CB8AC3E}">
        <p14:creationId xmlns:p14="http://schemas.microsoft.com/office/powerpoint/2010/main" val="9804028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F8E7A1AE-5EDB-4470-9ECE-DFC92773CFBF}" type="slidenum">
              <a:rPr lang="en-IN" smtClean="0"/>
              <a:t>14</a:t>
            </a:fld>
            <a:endParaRPr lang="en-IN"/>
          </a:p>
        </p:txBody>
      </p:sp>
    </p:spTree>
    <p:extLst>
      <p:ext uri="{BB962C8B-B14F-4D97-AF65-F5344CB8AC3E}">
        <p14:creationId xmlns:p14="http://schemas.microsoft.com/office/powerpoint/2010/main" val="37381036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F8E7A1AE-5EDB-4470-9ECE-DFC92773CFBF}" type="slidenum">
              <a:rPr lang="en-IN" smtClean="0"/>
              <a:t>32</a:t>
            </a:fld>
            <a:endParaRPr lang="en-IN"/>
          </a:p>
        </p:txBody>
      </p:sp>
    </p:spTree>
    <p:extLst>
      <p:ext uri="{BB962C8B-B14F-4D97-AF65-F5344CB8AC3E}">
        <p14:creationId xmlns:p14="http://schemas.microsoft.com/office/powerpoint/2010/main" val="22227455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F8E7A1AE-5EDB-4470-9ECE-DFC92773CFBF}" type="slidenum">
              <a:rPr lang="en-IN" smtClean="0"/>
              <a:t>33</a:t>
            </a:fld>
            <a:endParaRPr lang="en-IN"/>
          </a:p>
        </p:txBody>
      </p:sp>
    </p:spTree>
    <p:extLst>
      <p:ext uri="{BB962C8B-B14F-4D97-AF65-F5344CB8AC3E}">
        <p14:creationId xmlns:p14="http://schemas.microsoft.com/office/powerpoint/2010/main" val="566631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F8E7A1AE-5EDB-4470-9ECE-DFC92773CFBF}" type="slidenum">
              <a:rPr lang="en-IN" smtClean="0"/>
              <a:t>34</a:t>
            </a:fld>
            <a:endParaRPr lang="en-IN"/>
          </a:p>
        </p:txBody>
      </p:sp>
    </p:spTree>
    <p:extLst>
      <p:ext uri="{BB962C8B-B14F-4D97-AF65-F5344CB8AC3E}">
        <p14:creationId xmlns:p14="http://schemas.microsoft.com/office/powerpoint/2010/main" val="10181882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F8E7A1AE-5EDB-4470-9ECE-DFC92773CFBF}" type="slidenum">
              <a:rPr lang="en-IN" smtClean="0"/>
              <a:t>15</a:t>
            </a:fld>
            <a:endParaRPr lang="en-IN"/>
          </a:p>
        </p:txBody>
      </p:sp>
    </p:spTree>
    <p:extLst>
      <p:ext uri="{BB962C8B-B14F-4D97-AF65-F5344CB8AC3E}">
        <p14:creationId xmlns:p14="http://schemas.microsoft.com/office/powerpoint/2010/main" val="1980568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F8E7A1AE-5EDB-4470-9ECE-DFC92773CFBF}" type="slidenum">
              <a:rPr lang="en-IN" smtClean="0"/>
              <a:t>16</a:t>
            </a:fld>
            <a:endParaRPr lang="en-IN"/>
          </a:p>
        </p:txBody>
      </p:sp>
    </p:spTree>
    <p:extLst>
      <p:ext uri="{BB962C8B-B14F-4D97-AF65-F5344CB8AC3E}">
        <p14:creationId xmlns:p14="http://schemas.microsoft.com/office/powerpoint/2010/main" val="33823706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F8E7A1AE-5EDB-4470-9ECE-DFC92773CFBF}" type="slidenum">
              <a:rPr lang="en-IN" smtClean="0"/>
              <a:t>17</a:t>
            </a:fld>
            <a:endParaRPr lang="en-IN"/>
          </a:p>
        </p:txBody>
      </p:sp>
    </p:spTree>
    <p:extLst>
      <p:ext uri="{BB962C8B-B14F-4D97-AF65-F5344CB8AC3E}">
        <p14:creationId xmlns:p14="http://schemas.microsoft.com/office/powerpoint/2010/main" val="14137784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F8E7A1AE-5EDB-4470-9ECE-DFC92773CFBF}" type="slidenum">
              <a:rPr lang="en-IN" smtClean="0"/>
              <a:t>18</a:t>
            </a:fld>
            <a:endParaRPr lang="en-IN"/>
          </a:p>
        </p:txBody>
      </p:sp>
    </p:spTree>
    <p:extLst>
      <p:ext uri="{BB962C8B-B14F-4D97-AF65-F5344CB8AC3E}">
        <p14:creationId xmlns:p14="http://schemas.microsoft.com/office/powerpoint/2010/main" val="28287738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F8E7A1AE-5EDB-4470-9ECE-DFC92773CFBF}" type="slidenum">
              <a:rPr lang="en-IN" smtClean="0"/>
              <a:t>19</a:t>
            </a:fld>
            <a:endParaRPr lang="en-IN"/>
          </a:p>
        </p:txBody>
      </p:sp>
    </p:spTree>
    <p:extLst>
      <p:ext uri="{BB962C8B-B14F-4D97-AF65-F5344CB8AC3E}">
        <p14:creationId xmlns:p14="http://schemas.microsoft.com/office/powerpoint/2010/main" val="34864063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F8E7A1AE-5EDB-4470-9ECE-DFC92773CFBF}" type="slidenum">
              <a:rPr lang="en-IN" smtClean="0"/>
              <a:t>20</a:t>
            </a:fld>
            <a:endParaRPr lang="en-IN"/>
          </a:p>
        </p:txBody>
      </p:sp>
    </p:spTree>
    <p:extLst>
      <p:ext uri="{BB962C8B-B14F-4D97-AF65-F5344CB8AC3E}">
        <p14:creationId xmlns:p14="http://schemas.microsoft.com/office/powerpoint/2010/main" val="3279076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F8E7A1AE-5EDB-4470-9ECE-DFC92773CFBF}" type="slidenum">
              <a:rPr lang="en-IN" smtClean="0"/>
              <a:t>21</a:t>
            </a:fld>
            <a:endParaRPr lang="en-IN"/>
          </a:p>
        </p:txBody>
      </p:sp>
    </p:spTree>
    <p:extLst>
      <p:ext uri="{BB962C8B-B14F-4D97-AF65-F5344CB8AC3E}">
        <p14:creationId xmlns:p14="http://schemas.microsoft.com/office/powerpoint/2010/main" val="31364088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10/5/2020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1412747"/>
            <a:ext cx="9144000" cy="112775"/>
          </a:xfrm>
          <a:prstGeom prst="rect">
            <a:avLst/>
          </a:prstGeom>
          <a:blipFill>
            <a:blip r:embed="rId2" cstate="print"/>
            <a:stretch>
              <a:fillRect/>
            </a:stretch>
          </a:blipFill>
        </p:spPr>
        <p:txBody>
          <a:bodyPr wrap="square" lIns="0" tIns="0" rIns="0" bIns="0" rtlCol="0"/>
          <a:lstStyle/>
          <a:p>
            <a:endParaRPr/>
          </a:p>
        </p:txBody>
      </p:sp>
      <p:sp>
        <p:nvSpPr>
          <p:cNvPr id="17" name="bg object 17"/>
          <p:cNvSpPr/>
          <p:nvPr/>
        </p:nvSpPr>
        <p:spPr>
          <a:xfrm>
            <a:off x="0" y="1435608"/>
            <a:ext cx="9144000" cy="45720"/>
          </a:xfrm>
          <a:custGeom>
            <a:avLst/>
            <a:gdLst/>
            <a:ahLst/>
            <a:cxnLst/>
            <a:rect l="l" t="t" r="r" b="b"/>
            <a:pathLst>
              <a:path w="9144000" h="45719">
                <a:moveTo>
                  <a:pt x="9144000" y="0"/>
                </a:moveTo>
                <a:lnTo>
                  <a:pt x="0" y="0"/>
                </a:lnTo>
                <a:lnTo>
                  <a:pt x="0" y="45720"/>
                </a:lnTo>
                <a:lnTo>
                  <a:pt x="9144000" y="45720"/>
                </a:lnTo>
                <a:lnTo>
                  <a:pt x="9144000" y="0"/>
                </a:lnTo>
                <a:close/>
              </a:path>
            </a:pathLst>
          </a:custGeom>
          <a:solidFill>
            <a:srgbClr val="FFFFFF"/>
          </a:solidFill>
        </p:spPr>
        <p:txBody>
          <a:bodyPr wrap="square" lIns="0" tIns="0" rIns="0" bIns="0" rtlCol="0"/>
          <a:lstStyle/>
          <a:p>
            <a:endParaRPr/>
          </a:p>
        </p:txBody>
      </p:sp>
      <p:sp>
        <p:nvSpPr>
          <p:cNvPr id="18" name="bg object 18"/>
          <p:cNvSpPr/>
          <p:nvPr/>
        </p:nvSpPr>
        <p:spPr>
          <a:xfrm>
            <a:off x="0" y="0"/>
            <a:ext cx="9144000" cy="1434465"/>
          </a:xfrm>
          <a:custGeom>
            <a:avLst/>
            <a:gdLst/>
            <a:ahLst/>
            <a:cxnLst/>
            <a:rect l="l" t="t" r="r" b="b"/>
            <a:pathLst>
              <a:path w="9144000" h="1434465">
                <a:moveTo>
                  <a:pt x="9144000" y="0"/>
                </a:moveTo>
                <a:lnTo>
                  <a:pt x="0" y="0"/>
                </a:lnTo>
                <a:lnTo>
                  <a:pt x="0" y="1434084"/>
                </a:lnTo>
                <a:lnTo>
                  <a:pt x="9144000" y="1434084"/>
                </a:lnTo>
                <a:lnTo>
                  <a:pt x="9144000" y="0"/>
                </a:lnTo>
                <a:close/>
              </a:path>
            </a:pathLst>
          </a:custGeom>
          <a:solidFill>
            <a:srgbClr val="000000"/>
          </a:solidFill>
        </p:spPr>
        <p:txBody>
          <a:bodyPr wrap="square" lIns="0" tIns="0" rIns="0" bIns="0" rtlCol="0"/>
          <a:lstStyle/>
          <a:p>
            <a:endParaRPr/>
          </a:p>
        </p:txBody>
      </p:sp>
      <p:sp>
        <p:nvSpPr>
          <p:cNvPr id="19" name="bg object 19"/>
          <p:cNvSpPr/>
          <p:nvPr/>
        </p:nvSpPr>
        <p:spPr>
          <a:xfrm>
            <a:off x="268224" y="281940"/>
            <a:ext cx="1624583" cy="518159"/>
          </a:xfrm>
          <a:prstGeom prst="rect">
            <a:avLst/>
          </a:prstGeom>
          <a:blipFill>
            <a:blip r:embed="rId3" cstate="print"/>
            <a:stretch>
              <a:fillRect/>
            </a:stretch>
          </a:blipFill>
        </p:spPr>
        <p:txBody>
          <a:bodyPr wrap="square" lIns="0" tIns="0" rIns="0" bIns="0" rtlCol="0"/>
          <a:lstStyle/>
          <a:p>
            <a:endParaRPr/>
          </a:p>
        </p:txBody>
      </p:sp>
      <p:sp>
        <p:nvSpPr>
          <p:cNvPr id="20" name="bg object 20"/>
          <p:cNvSpPr/>
          <p:nvPr/>
        </p:nvSpPr>
        <p:spPr>
          <a:xfrm>
            <a:off x="173736" y="1681226"/>
            <a:ext cx="365760" cy="272796"/>
          </a:xfrm>
          <a:prstGeom prst="rect">
            <a:avLst/>
          </a:prstGeom>
          <a:blipFill>
            <a:blip r:embed="rId4"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400" b="0" i="0">
                <a:solidFill>
                  <a:schemeClr val="tx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10/5/2020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0" i="0">
                <a:solidFill>
                  <a:schemeClr val="tx1"/>
                </a:solidFill>
                <a:latin typeface="Arial"/>
                <a:cs typeface="Arial"/>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10/5/2020</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0" i="0">
                <a:solidFill>
                  <a:schemeClr val="tx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10/5/2020</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10/5/2020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1412747"/>
            <a:ext cx="9144000" cy="112775"/>
          </a:xfrm>
          <a:prstGeom prst="rect">
            <a:avLst/>
          </a:prstGeom>
          <a:blipFill>
            <a:blip r:embed="rId7" cstate="print"/>
            <a:stretch>
              <a:fillRect/>
            </a:stretch>
          </a:blipFill>
        </p:spPr>
        <p:txBody>
          <a:bodyPr wrap="square" lIns="0" tIns="0" rIns="0" bIns="0" rtlCol="0"/>
          <a:lstStyle/>
          <a:p>
            <a:endParaRPr/>
          </a:p>
        </p:txBody>
      </p:sp>
      <p:sp>
        <p:nvSpPr>
          <p:cNvPr id="17" name="bg object 17"/>
          <p:cNvSpPr/>
          <p:nvPr/>
        </p:nvSpPr>
        <p:spPr>
          <a:xfrm>
            <a:off x="0" y="1435608"/>
            <a:ext cx="9144000" cy="45720"/>
          </a:xfrm>
          <a:custGeom>
            <a:avLst/>
            <a:gdLst/>
            <a:ahLst/>
            <a:cxnLst/>
            <a:rect l="l" t="t" r="r" b="b"/>
            <a:pathLst>
              <a:path w="9144000" h="45719">
                <a:moveTo>
                  <a:pt x="9144000" y="0"/>
                </a:moveTo>
                <a:lnTo>
                  <a:pt x="0" y="0"/>
                </a:lnTo>
                <a:lnTo>
                  <a:pt x="0" y="45720"/>
                </a:lnTo>
                <a:lnTo>
                  <a:pt x="9144000" y="45720"/>
                </a:lnTo>
                <a:lnTo>
                  <a:pt x="9144000" y="0"/>
                </a:lnTo>
                <a:close/>
              </a:path>
            </a:pathLst>
          </a:custGeom>
          <a:solidFill>
            <a:srgbClr val="FFFFFF"/>
          </a:solidFill>
        </p:spPr>
        <p:txBody>
          <a:bodyPr wrap="square" lIns="0" tIns="0" rIns="0" bIns="0" rtlCol="0"/>
          <a:lstStyle/>
          <a:p>
            <a:endParaRPr/>
          </a:p>
        </p:txBody>
      </p:sp>
      <p:sp>
        <p:nvSpPr>
          <p:cNvPr id="18" name="bg object 18"/>
          <p:cNvSpPr/>
          <p:nvPr/>
        </p:nvSpPr>
        <p:spPr>
          <a:xfrm>
            <a:off x="0" y="0"/>
            <a:ext cx="9144000" cy="1434465"/>
          </a:xfrm>
          <a:custGeom>
            <a:avLst/>
            <a:gdLst/>
            <a:ahLst/>
            <a:cxnLst/>
            <a:rect l="l" t="t" r="r" b="b"/>
            <a:pathLst>
              <a:path w="9144000" h="1434465">
                <a:moveTo>
                  <a:pt x="9144000" y="0"/>
                </a:moveTo>
                <a:lnTo>
                  <a:pt x="0" y="0"/>
                </a:lnTo>
                <a:lnTo>
                  <a:pt x="0" y="1434084"/>
                </a:lnTo>
                <a:lnTo>
                  <a:pt x="9144000" y="1434084"/>
                </a:lnTo>
                <a:lnTo>
                  <a:pt x="9144000" y="0"/>
                </a:lnTo>
                <a:close/>
              </a:path>
            </a:pathLst>
          </a:custGeom>
          <a:solidFill>
            <a:srgbClr val="000000"/>
          </a:solidFill>
        </p:spPr>
        <p:txBody>
          <a:bodyPr wrap="square" lIns="0" tIns="0" rIns="0" bIns="0" rtlCol="0"/>
          <a:lstStyle/>
          <a:p>
            <a:endParaRPr/>
          </a:p>
        </p:txBody>
      </p:sp>
      <p:sp>
        <p:nvSpPr>
          <p:cNvPr id="2" name="Holder 2"/>
          <p:cNvSpPr>
            <a:spLocks noGrp="1"/>
          </p:cNvSpPr>
          <p:nvPr>
            <p:ph type="title"/>
          </p:nvPr>
        </p:nvSpPr>
        <p:spPr>
          <a:xfrm>
            <a:off x="4698" y="1583182"/>
            <a:ext cx="9134602" cy="1123314"/>
          </a:xfrm>
          <a:prstGeom prst="rect">
            <a:avLst/>
          </a:prstGeom>
        </p:spPr>
        <p:txBody>
          <a:bodyPr wrap="square" lIns="0" tIns="0" rIns="0" bIns="0">
            <a:spAutoFit/>
          </a:bodyPr>
          <a:lstStyle>
            <a:lvl1pPr>
              <a:defRPr sz="2400" b="0" i="0">
                <a:solidFill>
                  <a:schemeClr val="tx1"/>
                </a:solidFill>
                <a:latin typeface="Arial"/>
                <a:cs typeface="Arial"/>
              </a:defRPr>
            </a:lvl1pPr>
          </a:lstStyle>
          <a:p>
            <a:endParaRPr/>
          </a:p>
        </p:txBody>
      </p:sp>
      <p:sp>
        <p:nvSpPr>
          <p:cNvPr id="3" name="Holder 3"/>
          <p:cNvSpPr>
            <a:spLocks noGrp="1"/>
          </p:cNvSpPr>
          <p:nvPr>
            <p:ph type="body" idx="1"/>
          </p:nvPr>
        </p:nvSpPr>
        <p:spPr>
          <a:xfrm>
            <a:off x="457200" y="1577340"/>
            <a:ext cx="822960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10/5/2020</a:t>
            </a:fld>
            <a:endParaRPr lang="en-US"/>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5.xml"/><Relationship Id="rId5" Type="http://schemas.openxmlformats.org/officeDocument/2006/relationships/image" Target="../media/image6.jp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19.jpe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4.jp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23.jpg"/><Relationship Id="rId5" Type="http://schemas.openxmlformats.org/officeDocument/2006/relationships/image" Target="../media/image18.png"/><Relationship Id="rId4" Type="http://schemas.openxmlformats.org/officeDocument/2006/relationships/image" Target="../media/image22.jpe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image" Target="../media/image25.jpg"/><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image" Target="../media/image26.jpg"/><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image" Target="../media/image27.jpg"/><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image" Target="../media/image28.jpg"/><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30.jpg"/><Relationship Id="rId5" Type="http://schemas.openxmlformats.org/officeDocument/2006/relationships/image" Target="../media/image29.jpg"/><Relationship Id="rId4" Type="http://schemas.openxmlformats.org/officeDocument/2006/relationships/image" Target="../media/image18.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image" Target="../media/image31.jpg"/><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5.xml"/><Relationship Id="rId5" Type="http://schemas.openxmlformats.org/officeDocument/2006/relationships/image" Target="../media/image32.jpg"/><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5.xml"/><Relationship Id="rId5" Type="http://schemas.openxmlformats.org/officeDocument/2006/relationships/image" Target="../media/image33.jpeg"/><Relationship Id="rId4" Type="http://schemas.openxmlformats.org/officeDocument/2006/relationships/image" Target="../media/image18.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5.xml"/><Relationship Id="rId5" Type="http://schemas.openxmlformats.org/officeDocument/2006/relationships/image" Target="../media/image34.jpg"/><Relationship Id="rId4" Type="http://schemas.openxmlformats.org/officeDocument/2006/relationships/image" Target="../media/image18.pn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5.xml"/><Relationship Id="rId5" Type="http://schemas.openxmlformats.org/officeDocument/2006/relationships/image" Target="../media/image35.jpeg"/><Relationship Id="rId4" Type="http://schemas.openxmlformats.org/officeDocument/2006/relationships/image" Target="../media/image18.pn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5.xml"/><Relationship Id="rId5" Type="http://schemas.openxmlformats.org/officeDocument/2006/relationships/image" Target="../media/image35.jpeg"/><Relationship Id="rId4" Type="http://schemas.openxmlformats.org/officeDocument/2006/relationships/image" Target="../media/image18.pn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image" Target="../media/image39.jpg"/><Relationship Id="rId5" Type="http://schemas.openxmlformats.org/officeDocument/2006/relationships/image" Target="../media/image38.jpg"/><Relationship Id="rId4" Type="http://schemas.openxmlformats.org/officeDocument/2006/relationships/image" Target="../media/image37.jp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image" Target="../media/image43.jpg"/><Relationship Id="rId5" Type="http://schemas.openxmlformats.org/officeDocument/2006/relationships/image" Target="../media/image42.jpg"/><Relationship Id="rId4" Type="http://schemas.openxmlformats.org/officeDocument/2006/relationships/image" Target="../media/image41.jpg"/></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45.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png"/><Relationship Id="rId1" Type="http://schemas.openxmlformats.org/officeDocument/2006/relationships/slideLayout" Target="../slideLayouts/slideLayout5.xml"/><Relationship Id="rId5" Type="http://schemas.openxmlformats.org/officeDocument/2006/relationships/image" Target="../media/image48.jpg"/><Relationship Id="rId4" Type="http://schemas.openxmlformats.org/officeDocument/2006/relationships/image" Target="../media/image47.jpeg"/></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png"/><Relationship Id="rId1" Type="http://schemas.openxmlformats.org/officeDocument/2006/relationships/slideLayout" Target="../slideLayouts/slideLayout5.xml"/><Relationship Id="rId5" Type="http://schemas.openxmlformats.org/officeDocument/2006/relationships/image" Target="../media/image51.jpg"/><Relationship Id="rId4" Type="http://schemas.openxmlformats.org/officeDocument/2006/relationships/image" Target="../media/image50.jpg"/></Relationships>
</file>

<file path=ppt/slides/_rels/slide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4.png"/><Relationship Id="rId1" Type="http://schemas.openxmlformats.org/officeDocument/2006/relationships/slideLayout" Target="../slideLayouts/slideLayout5.xml"/><Relationship Id="rId5" Type="http://schemas.openxmlformats.org/officeDocument/2006/relationships/image" Target="../media/image17.jp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9153052" cy="6858000"/>
            <a:chOff x="0" y="0"/>
            <a:chExt cx="9153052" cy="6858000"/>
          </a:xfrm>
        </p:grpSpPr>
        <p:sp>
          <p:nvSpPr>
            <p:cNvPr id="3" name="object 3"/>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dirty="0"/>
            </a:p>
          </p:txBody>
        </p:sp>
        <p:sp>
          <p:nvSpPr>
            <p:cNvPr id="4" name="object 4"/>
            <p:cNvSpPr/>
            <p:nvPr/>
          </p:nvSpPr>
          <p:spPr>
            <a:xfrm>
              <a:off x="4390644" y="856489"/>
              <a:ext cx="4753356" cy="1810511"/>
            </a:xfrm>
            <a:custGeom>
              <a:avLst/>
              <a:gdLst/>
              <a:ahLst/>
              <a:cxnLst/>
              <a:rect l="l" t="t" r="r" b="b"/>
              <a:pathLst>
                <a:path w="9144000" h="5135880">
                  <a:moveTo>
                    <a:pt x="9144000" y="0"/>
                  </a:moveTo>
                  <a:lnTo>
                    <a:pt x="0" y="0"/>
                  </a:lnTo>
                  <a:lnTo>
                    <a:pt x="0" y="5135880"/>
                  </a:lnTo>
                  <a:lnTo>
                    <a:pt x="9144000" y="5135880"/>
                  </a:lnTo>
                  <a:lnTo>
                    <a:pt x="9144000" y="0"/>
                  </a:lnTo>
                  <a:close/>
                </a:path>
              </a:pathLst>
            </a:custGeom>
            <a:noFill/>
          </p:spPr>
          <p:txBody>
            <a:bodyPr wrap="square" lIns="0" tIns="0" rIns="0" bIns="0" rtlCol="0"/>
            <a:lstStyle/>
            <a:p>
              <a:pPr algn="ctr"/>
              <a:r>
                <a:rPr lang="en-IN" sz="3000" dirty="0" smtClean="0">
                  <a:solidFill>
                    <a:srgbClr val="FFC000"/>
                  </a:solidFill>
                </a:rPr>
                <a:t>Nehru Yuva Kendra Sangathan</a:t>
              </a:r>
              <a:r>
                <a:rPr lang="en-IN" sz="2800" dirty="0" smtClean="0">
                  <a:solidFill>
                    <a:srgbClr val="FFC000"/>
                  </a:solidFill>
                </a:rPr>
                <a:t>, Shillong </a:t>
              </a:r>
            </a:p>
            <a:p>
              <a:pPr algn="ctr"/>
              <a:endParaRPr lang="en-IN" sz="1100" dirty="0" smtClean="0">
                <a:solidFill>
                  <a:srgbClr val="FFC000"/>
                </a:solidFill>
              </a:endParaRPr>
            </a:p>
            <a:p>
              <a:pPr algn="ctr"/>
              <a:endParaRPr lang="en-IN" sz="2800" dirty="0" smtClean="0">
                <a:solidFill>
                  <a:srgbClr val="FFC000"/>
                </a:solidFill>
              </a:endParaRPr>
            </a:p>
            <a:p>
              <a:pPr algn="ctr"/>
              <a:endParaRPr lang="en-IN" sz="2800" dirty="0" smtClean="0">
                <a:solidFill>
                  <a:srgbClr val="FFC000"/>
                </a:solidFill>
              </a:endParaRPr>
            </a:p>
            <a:p>
              <a:pPr algn="ctr"/>
              <a:endParaRPr lang="en-IN" sz="100" dirty="0">
                <a:solidFill>
                  <a:srgbClr val="FFC000"/>
                </a:solidFill>
              </a:endParaRPr>
            </a:p>
            <a:p>
              <a:pPr algn="ctr"/>
              <a:endParaRPr lang="en-IN" sz="100" dirty="0" smtClean="0">
                <a:solidFill>
                  <a:srgbClr val="FFC000"/>
                </a:solidFill>
              </a:endParaRPr>
            </a:p>
            <a:p>
              <a:pPr algn="ctr"/>
              <a:endParaRPr lang="en-IN" sz="100" dirty="0">
                <a:solidFill>
                  <a:srgbClr val="FFC000"/>
                </a:solidFill>
              </a:endParaRPr>
            </a:p>
            <a:p>
              <a:pPr algn="ctr"/>
              <a:endParaRPr lang="en-IN" sz="100" dirty="0" smtClean="0">
                <a:solidFill>
                  <a:srgbClr val="FFC000"/>
                </a:solidFill>
              </a:endParaRPr>
            </a:p>
            <a:p>
              <a:pPr algn="ctr"/>
              <a:endParaRPr lang="en-IN" sz="100" dirty="0" smtClean="0">
                <a:solidFill>
                  <a:srgbClr val="FFC000"/>
                </a:solidFill>
              </a:endParaRPr>
            </a:p>
            <a:p>
              <a:pPr algn="ctr"/>
              <a:endParaRPr lang="en-IN" sz="100" dirty="0">
                <a:solidFill>
                  <a:srgbClr val="FFC000"/>
                </a:solidFill>
              </a:endParaRPr>
            </a:p>
            <a:p>
              <a:pPr algn="ctr"/>
              <a:endParaRPr lang="en-IN" sz="100" dirty="0" smtClean="0">
                <a:solidFill>
                  <a:srgbClr val="FFC000"/>
                </a:solidFill>
              </a:endParaRPr>
            </a:p>
            <a:p>
              <a:pPr algn="ctr"/>
              <a:endParaRPr lang="en-IN" sz="100" dirty="0">
                <a:solidFill>
                  <a:srgbClr val="FFC000"/>
                </a:solidFill>
              </a:endParaRPr>
            </a:p>
            <a:p>
              <a:pPr algn="ctr"/>
              <a:endParaRPr lang="en-IN" sz="100" dirty="0" smtClean="0">
                <a:solidFill>
                  <a:srgbClr val="FFC000"/>
                </a:solidFill>
              </a:endParaRPr>
            </a:p>
            <a:p>
              <a:pPr algn="ctr"/>
              <a:endParaRPr lang="en-IN" sz="100" dirty="0">
                <a:solidFill>
                  <a:srgbClr val="FFC000"/>
                </a:solidFill>
              </a:endParaRPr>
            </a:p>
            <a:p>
              <a:pPr algn="ctr"/>
              <a:endParaRPr lang="en-IN" sz="100" dirty="0" smtClean="0">
                <a:solidFill>
                  <a:srgbClr val="FFC000"/>
                </a:solidFill>
              </a:endParaRPr>
            </a:p>
            <a:p>
              <a:pPr algn="ctr"/>
              <a:endParaRPr lang="en-IN" sz="100" dirty="0">
                <a:solidFill>
                  <a:srgbClr val="FFC000"/>
                </a:solidFill>
              </a:endParaRPr>
            </a:p>
            <a:p>
              <a:pPr algn="ctr"/>
              <a:endParaRPr lang="en-IN" sz="100" dirty="0" smtClean="0">
                <a:solidFill>
                  <a:srgbClr val="FFC000"/>
                </a:solidFill>
              </a:endParaRPr>
            </a:p>
            <a:p>
              <a:pPr algn="ctr"/>
              <a:endParaRPr lang="en-IN" sz="100" dirty="0">
                <a:solidFill>
                  <a:srgbClr val="FFC000"/>
                </a:solidFill>
              </a:endParaRPr>
            </a:p>
            <a:p>
              <a:pPr algn="ctr"/>
              <a:r>
                <a:rPr lang="en-IN" sz="2800" dirty="0" smtClean="0">
                  <a:solidFill>
                    <a:srgbClr val="FFC000"/>
                  </a:solidFill>
                </a:rPr>
                <a:t>Presents</a:t>
              </a:r>
            </a:p>
            <a:p>
              <a:pPr algn="ctr"/>
              <a:endParaRPr lang="en-IN" dirty="0" smtClean="0">
                <a:solidFill>
                  <a:srgbClr val="FFC000"/>
                </a:solidFill>
              </a:endParaRPr>
            </a:p>
            <a:p>
              <a:pPr algn="ctr"/>
              <a:r>
                <a:rPr lang="en-IN" sz="2800" dirty="0" smtClean="0">
                  <a:solidFill>
                    <a:srgbClr val="FFC000"/>
                  </a:solidFill>
                </a:rPr>
                <a:t>A Glimpse of</a:t>
              </a:r>
            </a:p>
            <a:p>
              <a:pPr algn="ctr"/>
              <a:r>
                <a:rPr lang="en-IN" sz="7200" dirty="0" smtClean="0">
                  <a:solidFill>
                    <a:srgbClr val="FFC000"/>
                  </a:solidFill>
                </a:rPr>
                <a:t>MEGHALAYA</a:t>
              </a:r>
              <a:endParaRPr sz="2800" dirty="0">
                <a:solidFill>
                  <a:srgbClr val="FFC000"/>
                </a:solidFill>
              </a:endParaRPr>
            </a:p>
          </p:txBody>
        </p:sp>
        <p:sp>
          <p:nvSpPr>
            <p:cNvPr id="5" name="object 5"/>
            <p:cNvSpPr/>
            <p:nvPr/>
          </p:nvSpPr>
          <p:spPr>
            <a:xfrm>
              <a:off x="152400" y="5105400"/>
              <a:ext cx="8991600" cy="64129"/>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152399" y="5105400"/>
              <a:ext cx="9000653" cy="64129"/>
            </a:xfrm>
            <a:custGeom>
              <a:avLst/>
              <a:gdLst/>
              <a:ahLst/>
              <a:cxnLst/>
              <a:rect l="l" t="t" r="r" b="b"/>
              <a:pathLst>
                <a:path w="9144000" h="45720">
                  <a:moveTo>
                    <a:pt x="9144000" y="0"/>
                  </a:moveTo>
                  <a:lnTo>
                    <a:pt x="0" y="0"/>
                  </a:lnTo>
                  <a:lnTo>
                    <a:pt x="0" y="45719"/>
                  </a:lnTo>
                  <a:lnTo>
                    <a:pt x="9144000" y="45719"/>
                  </a:lnTo>
                  <a:lnTo>
                    <a:pt x="9144000" y="0"/>
                  </a:lnTo>
                  <a:close/>
                </a:path>
              </a:pathLst>
            </a:custGeom>
            <a:solidFill>
              <a:srgbClr val="FFFFFF"/>
            </a:solidFill>
          </p:spPr>
          <p:txBody>
            <a:bodyPr wrap="square" lIns="0" tIns="0" rIns="0" bIns="0" rtlCol="0"/>
            <a:lstStyle/>
            <a:p>
              <a:endParaRPr/>
            </a:p>
          </p:txBody>
        </p:sp>
      </p:gr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72200" y="1878616"/>
            <a:ext cx="1601705" cy="1016984"/>
          </a:xfrm>
          <a:prstGeom prst="rect">
            <a:avLst/>
          </a:prstGeom>
        </p:spPr>
      </p:pic>
      <p:pic>
        <p:nvPicPr>
          <p:cNvPr id="13" name="Picture 12"/>
          <p:cNvPicPr>
            <a:picLocks noChangeAspect="1"/>
          </p:cNvPicPr>
          <p:nvPr/>
        </p:nvPicPr>
        <p:blipFill rotWithShape="1">
          <a:blip r:embed="rId5">
            <a:extLst>
              <a:ext uri="{28A0092B-C50C-407E-A947-70E740481C1C}">
                <a14:useLocalDpi xmlns:a14="http://schemas.microsoft.com/office/drawing/2010/main" val="0"/>
              </a:ext>
            </a:extLst>
          </a:blip>
          <a:srcRect b="1166"/>
          <a:stretch/>
        </p:blipFill>
        <p:spPr>
          <a:xfrm>
            <a:off x="152400" y="170689"/>
            <a:ext cx="4238244" cy="6534911"/>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3"/>
          <p:cNvSpPr/>
          <p:nvPr/>
        </p:nvSpPr>
        <p:spPr>
          <a:xfrm>
            <a:off x="0" y="0"/>
            <a:ext cx="9144000" cy="1447800"/>
          </a:xfrm>
          <a:prstGeom prst="rect">
            <a:avLst/>
          </a:prstGeom>
          <a:blipFill>
            <a:blip r:embed="rId2"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smtClean="0"/>
          </a:p>
          <a:p>
            <a:r>
              <a:rPr lang="en-IN" sz="100" dirty="0" smtClean="0"/>
              <a:t>                                     </a:t>
            </a:r>
            <a:r>
              <a:rPr lang="en-IN" sz="5400" dirty="0" smtClean="0">
                <a:solidFill>
                  <a:srgbClr val="FFC000"/>
                </a:solidFill>
              </a:rPr>
              <a:t>Demographics:</a:t>
            </a:r>
            <a:endParaRPr sz="5400" dirty="0">
              <a:solidFill>
                <a:srgbClr val="FFC000"/>
              </a:solidFill>
            </a:endParaRPr>
          </a:p>
        </p:txBody>
      </p:sp>
      <p:sp>
        <p:nvSpPr>
          <p:cNvPr id="2" name="Rectangle 1"/>
          <p:cNvSpPr/>
          <p:nvPr/>
        </p:nvSpPr>
        <p:spPr>
          <a:xfrm>
            <a:off x="405602" y="1691894"/>
            <a:ext cx="8305800" cy="4524315"/>
          </a:xfrm>
          <a:prstGeom prst="rect">
            <a:avLst/>
          </a:prstGeom>
        </p:spPr>
        <p:txBody>
          <a:bodyPr wrap="square">
            <a:spAutoFit/>
          </a:bodyPr>
          <a:lstStyle/>
          <a:p>
            <a:pPr algn="just"/>
            <a:r>
              <a:rPr lang="en-US" sz="3200" dirty="0"/>
              <a:t>The population of Meghalaya as of 2011 has been estimated at 2,964,007 of which females comprise 1,492,668 and males 1,471,339. </a:t>
            </a:r>
            <a:endParaRPr lang="en-US" sz="3200" dirty="0" smtClean="0"/>
          </a:p>
          <a:p>
            <a:pPr algn="just"/>
            <a:endParaRPr lang="en-US" sz="3200" dirty="0"/>
          </a:p>
          <a:p>
            <a:pPr algn="just"/>
            <a:r>
              <a:rPr lang="en-US" sz="3200" dirty="0" smtClean="0"/>
              <a:t>As </a:t>
            </a:r>
            <a:r>
              <a:rPr lang="en-US" sz="3200" dirty="0"/>
              <a:t>per the census of India 2011, the sex ratio in the state was 986 females per 1,000 males which was far higher than the national average of 940. The urban female sex ratio of 985 was higher than the rural sex ratio of 972</a:t>
            </a:r>
            <a:r>
              <a:rPr lang="en-US" sz="3200" dirty="0" smtClean="0"/>
              <a:t>.</a:t>
            </a:r>
            <a:endParaRPr lang="en-US" sz="3200" dirty="0"/>
          </a:p>
        </p:txBody>
      </p:sp>
      <p:sp>
        <p:nvSpPr>
          <p:cNvPr id="4" name="object 3"/>
          <p:cNvSpPr/>
          <p:nvPr/>
        </p:nvSpPr>
        <p:spPr>
          <a:xfrm>
            <a:off x="152400" y="1752600"/>
            <a:ext cx="411480" cy="306324"/>
          </a:xfrm>
          <a:prstGeom prst="rect">
            <a:avLst/>
          </a:prstGeom>
          <a:blipFill>
            <a:blip r:embed="rId3" cstate="print"/>
            <a:stretch>
              <a:fillRect/>
            </a:stretch>
          </a:blipFill>
        </p:spPr>
        <p:txBody>
          <a:bodyPr wrap="square" lIns="0" tIns="0" rIns="0" bIns="0" rtlCol="0"/>
          <a:lstStyle/>
          <a:p>
            <a:endParaRPr/>
          </a:p>
        </p:txBody>
      </p:sp>
      <p:sp>
        <p:nvSpPr>
          <p:cNvPr id="7" name="object 3"/>
          <p:cNvSpPr/>
          <p:nvPr/>
        </p:nvSpPr>
        <p:spPr>
          <a:xfrm>
            <a:off x="199862" y="3800889"/>
            <a:ext cx="411480" cy="306324"/>
          </a:xfrm>
          <a:prstGeom prst="rect">
            <a:avLst/>
          </a:prstGeom>
          <a:blipFill>
            <a:blip r:embed="rId3"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0538112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173736" y="1679701"/>
            <a:ext cx="350520" cy="260603"/>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73736" y="3432220"/>
            <a:ext cx="350520" cy="260603"/>
          </a:xfrm>
          <a:prstGeom prst="rect">
            <a:avLst/>
          </a:prstGeom>
          <a:blipFill>
            <a:blip r:embed="rId2" cstate="print"/>
            <a:stretch>
              <a:fillRect/>
            </a:stretch>
          </a:blipFill>
        </p:spPr>
        <p:txBody>
          <a:bodyPr wrap="square" lIns="0" tIns="0" rIns="0" bIns="0" rtlCol="0"/>
          <a:lstStyle/>
          <a:p>
            <a:endParaRPr/>
          </a:p>
        </p:txBody>
      </p:sp>
      <p:sp>
        <p:nvSpPr>
          <p:cNvPr id="6" name="object 6"/>
          <p:cNvSpPr txBox="1"/>
          <p:nvPr/>
        </p:nvSpPr>
        <p:spPr>
          <a:xfrm>
            <a:off x="481076" y="1583182"/>
            <a:ext cx="8472805" cy="3706784"/>
          </a:xfrm>
          <a:prstGeom prst="rect">
            <a:avLst/>
          </a:prstGeom>
        </p:spPr>
        <p:txBody>
          <a:bodyPr vert="horz" wrap="square" lIns="0" tIns="13335" rIns="0" bIns="0" rtlCol="0">
            <a:spAutoFit/>
          </a:bodyPr>
          <a:lstStyle/>
          <a:p>
            <a:pPr marL="12700" marR="325120" algn="just">
              <a:lnSpc>
                <a:spcPct val="100000"/>
              </a:lnSpc>
              <a:spcBef>
                <a:spcPts val="105"/>
              </a:spcBef>
            </a:pPr>
            <a:r>
              <a:rPr sz="2400" spc="-75" dirty="0">
                <a:latin typeface="Arial"/>
                <a:cs typeface="Arial"/>
              </a:rPr>
              <a:t>Religion</a:t>
            </a:r>
            <a:r>
              <a:rPr sz="2400" spc="-190" dirty="0">
                <a:latin typeface="Arial"/>
                <a:cs typeface="Arial"/>
              </a:rPr>
              <a:t> </a:t>
            </a:r>
            <a:r>
              <a:rPr sz="2400" spc="-25" dirty="0">
                <a:latin typeface="Arial"/>
                <a:cs typeface="Arial"/>
              </a:rPr>
              <a:t>in</a:t>
            </a:r>
            <a:r>
              <a:rPr sz="2400" spc="-175" dirty="0">
                <a:latin typeface="Arial"/>
                <a:cs typeface="Arial"/>
              </a:rPr>
              <a:t> </a:t>
            </a:r>
            <a:r>
              <a:rPr sz="2400" spc="-85" dirty="0">
                <a:latin typeface="Arial"/>
                <a:cs typeface="Arial"/>
              </a:rPr>
              <a:t>Meghalaya</a:t>
            </a:r>
            <a:r>
              <a:rPr sz="2400" spc="-195" dirty="0">
                <a:latin typeface="Arial"/>
                <a:cs typeface="Arial"/>
              </a:rPr>
              <a:t> </a:t>
            </a:r>
            <a:r>
              <a:rPr sz="2400" spc="-100" dirty="0">
                <a:latin typeface="Arial"/>
                <a:cs typeface="Arial"/>
              </a:rPr>
              <a:t>is</a:t>
            </a:r>
            <a:r>
              <a:rPr sz="2400" spc="-180" dirty="0">
                <a:latin typeface="Arial"/>
                <a:cs typeface="Arial"/>
              </a:rPr>
              <a:t> </a:t>
            </a:r>
            <a:r>
              <a:rPr sz="2400" spc="-80" dirty="0">
                <a:latin typeface="Arial"/>
                <a:cs typeface="Arial"/>
              </a:rPr>
              <a:t>closely</a:t>
            </a:r>
            <a:r>
              <a:rPr sz="2400" spc="-190" dirty="0">
                <a:latin typeface="Arial"/>
                <a:cs typeface="Arial"/>
              </a:rPr>
              <a:t> </a:t>
            </a:r>
            <a:r>
              <a:rPr sz="2400" spc="-40" dirty="0">
                <a:latin typeface="Arial"/>
                <a:cs typeface="Arial"/>
              </a:rPr>
              <a:t>related</a:t>
            </a:r>
            <a:r>
              <a:rPr sz="2400" spc="-175" dirty="0">
                <a:latin typeface="Arial"/>
                <a:cs typeface="Arial"/>
              </a:rPr>
              <a:t> </a:t>
            </a:r>
            <a:r>
              <a:rPr sz="2400" spc="50" dirty="0">
                <a:latin typeface="Arial"/>
                <a:cs typeface="Arial"/>
              </a:rPr>
              <a:t>to</a:t>
            </a:r>
            <a:r>
              <a:rPr sz="2400" spc="-165" dirty="0">
                <a:latin typeface="Arial"/>
                <a:cs typeface="Arial"/>
              </a:rPr>
              <a:t> </a:t>
            </a:r>
            <a:r>
              <a:rPr sz="2400" spc="-25" dirty="0">
                <a:latin typeface="Arial"/>
                <a:cs typeface="Arial"/>
              </a:rPr>
              <a:t>ethnicity.</a:t>
            </a:r>
            <a:r>
              <a:rPr sz="2400" spc="-285" dirty="0">
                <a:latin typeface="Arial"/>
                <a:cs typeface="Arial"/>
              </a:rPr>
              <a:t> </a:t>
            </a:r>
            <a:r>
              <a:rPr sz="2400" spc="-145" dirty="0">
                <a:latin typeface="Arial"/>
                <a:cs typeface="Arial"/>
              </a:rPr>
              <a:t>Close</a:t>
            </a:r>
            <a:r>
              <a:rPr sz="2400" spc="-185" dirty="0">
                <a:latin typeface="Arial"/>
                <a:cs typeface="Arial"/>
              </a:rPr>
              <a:t> </a:t>
            </a:r>
            <a:r>
              <a:rPr sz="2400" spc="50" dirty="0">
                <a:latin typeface="Arial"/>
                <a:cs typeface="Arial"/>
              </a:rPr>
              <a:t>to</a:t>
            </a:r>
            <a:r>
              <a:rPr sz="2400" spc="-175" dirty="0">
                <a:latin typeface="Arial"/>
                <a:cs typeface="Arial"/>
              </a:rPr>
              <a:t> </a:t>
            </a:r>
            <a:r>
              <a:rPr sz="2400" spc="-125" dirty="0">
                <a:latin typeface="Arial"/>
                <a:cs typeface="Arial"/>
              </a:rPr>
              <a:t>90%</a:t>
            </a:r>
            <a:r>
              <a:rPr sz="2400" spc="-185" dirty="0">
                <a:latin typeface="Arial"/>
                <a:cs typeface="Arial"/>
              </a:rPr>
              <a:t> </a:t>
            </a:r>
            <a:r>
              <a:rPr sz="2400" spc="15" dirty="0">
                <a:latin typeface="Arial"/>
                <a:cs typeface="Arial"/>
              </a:rPr>
              <a:t>of  </a:t>
            </a:r>
            <a:r>
              <a:rPr sz="2400" spc="-15" dirty="0">
                <a:latin typeface="Arial"/>
                <a:cs typeface="Arial"/>
              </a:rPr>
              <a:t>the</a:t>
            </a:r>
            <a:r>
              <a:rPr sz="2400" spc="-265" dirty="0">
                <a:latin typeface="Arial"/>
                <a:cs typeface="Arial"/>
              </a:rPr>
              <a:t> </a:t>
            </a:r>
            <a:r>
              <a:rPr sz="2400" spc="-114" dirty="0">
                <a:latin typeface="Arial"/>
                <a:cs typeface="Arial"/>
              </a:rPr>
              <a:t>Garo</a:t>
            </a:r>
            <a:r>
              <a:rPr sz="2400" spc="-185" dirty="0">
                <a:latin typeface="Arial"/>
                <a:cs typeface="Arial"/>
              </a:rPr>
              <a:t> </a:t>
            </a:r>
            <a:r>
              <a:rPr sz="2400" spc="-90" dirty="0">
                <a:latin typeface="Arial"/>
                <a:cs typeface="Arial"/>
              </a:rPr>
              <a:t>and</a:t>
            </a:r>
            <a:r>
              <a:rPr sz="2400" spc="-185" dirty="0">
                <a:latin typeface="Arial"/>
                <a:cs typeface="Arial"/>
              </a:rPr>
              <a:t> </a:t>
            </a:r>
            <a:r>
              <a:rPr sz="2400" spc="-65" dirty="0">
                <a:latin typeface="Arial"/>
                <a:cs typeface="Arial"/>
              </a:rPr>
              <a:t>nearly</a:t>
            </a:r>
            <a:r>
              <a:rPr sz="2400" spc="-180" dirty="0">
                <a:latin typeface="Arial"/>
                <a:cs typeface="Arial"/>
              </a:rPr>
              <a:t> </a:t>
            </a:r>
            <a:r>
              <a:rPr sz="2400" spc="-130" dirty="0">
                <a:latin typeface="Arial"/>
                <a:cs typeface="Arial"/>
              </a:rPr>
              <a:t>80%</a:t>
            </a:r>
            <a:r>
              <a:rPr sz="2400" spc="-175" dirty="0">
                <a:latin typeface="Arial"/>
                <a:cs typeface="Arial"/>
              </a:rPr>
              <a:t> </a:t>
            </a:r>
            <a:r>
              <a:rPr sz="2400" spc="15" dirty="0">
                <a:latin typeface="Arial"/>
                <a:cs typeface="Arial"/>
              </a:rPr>
              <a:t>of</a:t>
            </a:r>
            <a:r>
              <a:rPr sz="2400" spc="-190" dirty="0">
                <a:latin typeface="Arial"/>
                <a:cs typeface="Arial"/>
              </a:rPr>
              <a:t> </a:t>
            </a:r>
            <a:r>
              <a:rPr sz="2400" spc="-15" dirty="0">
                <a:latin typeface="Arial"/>
                <a:cs typeface="Arial"/>
              </a:rPr>
              <a:t>the</a:t>
            </a:r>
            <a:r>
              <a:rPr sz="2400" spc="-165" dirty="0">
                <a:latin typeface="Arial"/>
                <a:cs typeface="Arial"/>
              </a:rPr>
              <a:t> </a:t>
            </a:r>
            <a:r>
              <a:rPr sz="2400" spc="-110" dirty="0">
                <a:latin typeface="Arial"/>
                <a:cs typeface="Arial"/>
              </a:rPr>
              <a:t>Khasi</a:t>
            </a:r>
            <a:r>
              <a:rPr sz="2400" spc="-180" dirty="0">
                <a:latin typeface="Arial"/>
                <a:cs typeface="Arial"/>
              </a:rPr>
              <a:t> </a:t>
            </a:r>
            <a:r>
              <a:rPr sz="2400" spc="-95" dirty="0">
                <a:latin typeface="Arial"/>
                <a:cs typeface="Arial"/>
              </a:rPr>
              <a:t>are</a:t>
            </a:r>
            <a:r>
              <a:rPr sz="2400" spc="-260" dirty="0">
                <a:latin typeface="Arial"/>
                <a:cs typeface="Arial"/>
              </a:rPr>
              <a:t> </a:t>
            </a:r>
            <a:r>
              <a:rPr sz="2400" spc="-65" dirty="0">
                <a:latin typeface="Arial"/>
                <a:cs typeface="Arial"/>
              </a:rPr>
              <a:t>Christian,</a:t>
            </a:r>
            <a:r>
              <a:rPr sz="2400" spc="-185" dirty="0">
                <a:latin typeface="Arial"/>
                <a:cs typeface="Arial"/>
              </a:rPr>
              <a:t> </a:t>
            </a:r>
            <a:r>
              <a:rPr sz="2400" spc="-30" dirty="0">
                <a:latin typeface="Arial"/>
                <a:cs typeface="Arial"/>
              </a:rPr>
              <a:t>while</a:t>
            </a:r>
            <a:r>
              <a:rPr sz="2400" spc="-175" dirty="0">
                <a:latin typeface="Arial"/>
                <a:cs typeface="Arial"/>
              </a:rPr>
              <a:t> </a:t>
            </a:r>
            <a:r>
              <a:rPr sz="2400" spc="-45" dirty="0">
                <a:latin typeface="Arial"/>
                <a:cs typeface="Arial"/>
              </a:rPr>
              <a:t>more</a:t>
            </a:r>
            <a:r>
              <a:rPr sz="2400" spc="-175" dirty="0">
                <a:latin typeface="Arial"/>
                <a:cs typeface="Arial"/>
              </a:rPr>
              <a:t> </a:t>
            </a:r>
            <a:r>
              <a:rPr sz="2400" spc="-35" dirty="0">
                <a:latin typeface="Arial"/>
                <a:cs typeface="Arial"/>
              </a:rPr>
              <a:t>than  </a:t>
            </a:r>
            <a:r>
              <a:rPr sz="2400" spc="-190" dirty="0">
                <a:latin typeface="Arial"/>
                <a:cs typeface="Arial"/>
              </a:rPr>
              <a:t>97%</a:t>
            </a:r>
            <a:r>
              <a:rPr sz="2400" spc="-200" dirty="0">
                <a:latin typeface="Arial"/>
                <a:cs typeface="Arial"/>
              </a:rPr>
              <a:t> </a:t>
            </a:r>
            <a:r>
              <a:rPr sz="2400" spc="15" dirty="0">
                <a:latin typeface="Arial"/>
                <a:cs typeface="Arial"/>
              </a:rPr>
              <a:t>of</a:t>
            </a:r>
            <a:r>
              <a:rPr sz="2400" spc="-190" dirty="0">
                <a:latin typeface="Arial"/>
                <a:cs typeface="Arial"/>
              </a:rPr>
              <a:t> </a:t>
            </a:r>
            <a:r>
              <a:rPr sz="2400" spc="-15" dirty="0">
                <a:latin typeface="Arial"/>
                <a:cs typeface="Arial"/>
              </a:rPr>
              <a:t>the</a:t>
            </a:r>
            <a:r>
              <a:rPr sz="2400" spc="-170" dirty="0">
                <a:latin typeface="Arial"/>
                <a:cs typeface="Arial"/>
              </a:rPr>
              <a:t> </a:t>
            </a:r>
            <a:r>
              <a:rPr sz="2400" spc="-70" dirty="0">
                <a:latin typeface="Arial"/>
                <a:cs typeface="Arial"/>
              </a:rPr>
              <a:t>Hajong,</a:t>
            </a:r>
            <a:r>
              <a:rPr sz="2400" spc="-170" dirty="0">
                <a:latin typeface="Arial"/>
                <a:cs typeface="Arial"/>
              </a:rPr>
              <a:t> </a:t>
            </a:r>
            <a:r>
              <a:rPr sz="2400" spc="-135" dirty="0">
                <a:latin typeface="Arial"/>
                <a:cs typeface="Arial"/>
              </a:rPr>
              <a:t>98.53%</a:t>
            </a:r>
            <a:r>
              <a:rPr sz="2400" spc="-204" dirty="0">
                <a:latin typeface="Arial"/>
                <a:cs typeface="Arial"/>
              </a:rPr>
              <a:t> </a:t>
            </a:r>
            <a:r>
              <a:rPr sz="2400" spc="15" dirty="0">
                <a:latin typeface="Arial"/>
                <a:cs typeface="Arial"/>
              </a:rPr>
              <a:t>of</a:t>
            </a:r>
            <a:r>
              <a:rPr sz="2400" spc="-190" dirty="0">
                <a:latin typeface="Arial"/>
                <a:cs typeface="Arial"/>
              </a:rPr>
              <a:t> </a:t>
            </a:r>
            <a:r>
              <a:rPr sz="2400" spc="-15" dirty="0">
                <a:latin typeface="Arial"/>
                <a:cs typeface="Arial"/>
              </a:rPr>
              <a:t>the</a:t>
            </a:r>
            <a:r>
              <a:rPr sz="2400" spc="-175" dirty="0">
                <a:latin typeface="Arial"/>
                <a:cs typeface="Arial"/>
              </a:rPr>
              <a:t> </a:t>
            </a:r>
            <a:r>
              <a:rPr sz="2400" spc="-114" dirty="0">
                <a:latin typeface="Arial"/>
                <a:cs typeface="Arial"/>
              </a:rPr>
              <a:t>Koch</a:t>
            </a:r>
            <a:r>
              <a:rPr sz="2400" spc="-185" dirty="0">
                <a:latin typeface="Arial"/>
                <a:cs typeface="Arial"/>
              </a:rPr>
              <a:t> </a:t>
            </a:r>
            <a:r>
              <a:rPr sz="2400" spc="-95" dirty="0">
                <a:latin typeface="Arial"/>
                <a:cs typeface="Arial"/>
              </a:rPr>
              <a:t>are</a:t>
            </a:r>
            <a:r>
              <a:rPr sz="2400" spc="-180" dirty="0">
                <a:latin typeface="Arial"/>
                <a:cs typeface="Arial"/>
              </a:rPr>
              <a:t> </a:t>
            </a:r>
            <a:r>
              <a:rPr sz="2400" spc="-60" dirty="0">
                <a:latin typeface="Arial"/>
                <a:cs typeface="Arial"/>
              </a:rPr>
              <a:t>Hindu.</a:t>
            </a:r>
            <a:endParaRPr sz="2400" dirty="0">
              <a:latin typeface="Arial"/>
              <a:cs typeface="Arial"/>
            </a:endParaRPr>
          </a:p>
          <a:p>
            <a:pPr algn="just">
              <a:lnSpc>
                <a:spcPct val="100000"/>
              </a:lnSpc>
            </a:pPr>
            <a:endParaRPr sz="2400" dirty="0">
              <a:latin typeface="Arial"/>
              <a:cs typeface="Arial"/>
            </a:endParaRPr>
          </a:p>
          <a:p>
            <a:pPr marL="12700" marR="237490" algn="just">
              <a:lnSpc>
                <a:spcPct val="100000"/>
              </a:lnSpc>
            </a:pPr>
            <a:r>
              <a:rPr sz="2400" spc="-20" dirty="0">
                <a:latin typeface="Arial"/>
                <a:cs typeface="Arial"/>
              </a:rPr>
              <a:t>Out</a:t>
            </a:r>
            <a:r>
              <a:rPr sz="2400" spc="-170" dirty="0">
                <a:latin typeface="Arial"/>
                <a:cs typeface="Arial"/>
              </a:rPr>
              <a:t> </a:t>
            </a:r>
            <a:r>
              <a:rPr sz="2400" spc="15" dirty="0">
                <a:latin typeface="Arial"/>
                <a:cs typeface="Arial"/>
              </a:rPr>
              <a:t>of</a:t>
            </a:r>
            <a:r>
              <a:rPr sz="2400" spc="-185" dirty="0">
                <a:latin typeface="Arial"/>
                <a:cs typeface="Arial"/>
              </a:rPr>
              <a:t> </a:t>
            </a:r>
            <a:r>
              <a:rPr sz="2400" spc="-15" dirty="0">
                <a:latin typeface="Arial"/>
                <a:cs typeface="Arial"/>
              </a:rPr>
              <a:t>the</a:t>
            </a:r>
            <a:r>
              <a:rPr sz="2400" spc="-165" dirty="0">
                <a:latin typeface="Arial"/>
                <a:cs typeface="Arial"/>
              </a:rPr>
              <a:t> </a:t>
            </a:r>
            <a:r>
              <a:rPr sz="2400" spc="-100" dirty="0">
                <a:latin typeface="Arial"/>
                <a:cs typeface="Arial"/>
              </a:rPr>
              <a:t>689,639</a:t>
            </a:r>
            <a:r>
              <a:rPr sz="2400" spc="-290" dirty="0">
                <a:latin typeface="Arial"/>
                <a:cs typeface="Arial"/>
              </a:rPr>
              <a:t> </a:t>
            </a:r>
            <a:r>
              <a:rPr sz="2400" spc="-114" dirty="0">
                <a:latin typeface="Arial"/>
                <a:cs typeface="Arial"/>
              </a:rPr>
              <a:t>Garo</a:t>
            </a:r>
            <a:r>
              <a:rPr sz="2400" spc="-160" dirty="0">
                <a:latin typeface="Arial"/>
                <a:cs typeface="Arial"/>
              </a:rPr>
              <a:t> </a:t>
            </a:r>
            <a:r>
              <a:rPr sz="2400" spc="-25" dirty="0">
                <a:latin typeface="Arial"/>
                <a:cs typeface="Arial"/>
              </a:rPr>
              <a:t>living</a:t>
            </a:r>
            <a:r>
              <a:rPr sz="2400" spc="-190" dirty="0">
                <a:latin typeface="Arial"/>
                <a:cs typeface="Arial"/>
              </a:rPr>
              <a:t> </a:t>
            </a:r>
            <a:r>
              <a:rPr sz="2400" spc="-25" dirty="0">
                <a:latin typeface="Arial"/>
                <a:cs typeface="Arial"/>
              </a:rPr>
              <a:t>in</a:t>
            </a:r>
            <a:r>
              <a:rPr sz="2400" spc="-170" dirty="0">
                <a:latin typeface="Arial"/>
                <a:cs typeface="Arial"/>
              </a:rPr>
              <a:t> </a:t>
            </a:r>
            <a:r>
              <a:rPr sz="2400" spc="-80" dirty="0">
                <a:latin typeface="Arial"/>
                <a:cs typeface="Arial"/>
              </a:rPr>
              <a:t>Meghalaya,</a:t>
            </a:r>
            <a:r>
              <a:rPr sz="2400" spc="-185" dirty="0">
                <a:latin typeface="Arial"/>
                <a:cs typeface="Arial"/>
              </a:rPr>
              <a:t> </a:t>
            </a:r>
            <a:r>
              <a:rPr sz="2400" spc="-40" dirty="0">
                <a:latin typeface="Arial"/>
                <a:cs typeface="Arial"/>
              </a:rPr>
              <a:t>only</a:t>
            </a:r>
            <a:r>
              <a:rPr sz="2400" spc="-180" dirty="0">
                <a:latin typeface="Arial"/>
                <a:cs typeface="Arial"/>
              </a:rPr>
              <a:t> </a:t>
            </a:r>
            <a:r>
              <a:rPr sz="2400" spc="-145" dirty="0">
                <a:latin typeface="Arial"/>
                <a:cs typeface="Arial"/>
              </a:rPr>
              <a:t>49,917</a:t>
            </a:r>
            <a:r>
              <a:rPr sz="2400" spc="-190" dirty="0">
                <a:latin typeface="Arial"/>
                <a:cs typeface="Arial"/>
              </a:rPr>
              <a:t> </a:t>
            </a:r>
            <a:r>
              <a:rPr sz="2400" dirty="0">
                <a:latin typeface="Arial"/>
                <a:cs typeface="Arial"/>
              </a:rPr>
              <a:t>follow</a:t>
            </a:r>
            <a:r>
              <a:rPr sz="2400" spc="-180" dirty="0">
                <a:latin typeface="Arial"/>
                <a:cs typeface="Arial"/>
              </a:rPr>
              <a:t> </a:t>
            </a:r>
            <a:r>
              <a:rPr sz="2400" spc="-5" dirty="0">
                <a:latin typeface="Arial"/>
                <a:cs typeface="Arial"/>
              </a:rPr>
              <a:t>their  </a:t>
            </a:r>
            <a:r>
              <a:rPr sz="2400" spc="-35" dirty="0">
                <a:latin typeface="Arial"/>
                <a:cs typeface="Arial"/>
              </a:rPr>
              <a:t>original</a:t>
            </a:r>
            <a:r>
              <a:rPr sz="2400" spc="-180" dirty="0">
                <a:latin typeface="Arial"/>
                <a:cs typeface="Arial"/>
              </a:rPr>
              <a:t> </a:t>
            </a:r>
            <a:r>
              <a:rPr sz="2400" spc="-30" dirty="0">
                <a:latin typeface="Arial"/>
                <a:cs typeface="Arial"/>
              </a:rPr>
              <a:t>religion</a:t>
            </a:r>
            <a:r>
              <a:rPr sz="2400" spc="-190" dirty="0">
                <a:latin typeface="Arial"/>
                <a:cs typeface="Arial"/>
              </a:rPr>
              <a:t> </a:t>
            </a:r>
            <a:r>
              <a:rPr sz="2400" spc="-105" dirty="0">
                <a:latin typeface="Arial"/>
                <a:cs typeface="Arial"/>
              </a:rPr>
              <a:t>(Songsarek)</a:t>
            </a:r>
            <a:r>
              <a:rPr sz="2400" spc="-175" dirty="0">
                <a:latin typeface="Arial"/>
                <a:cs typeface="Arial"/>
              </a:rPr>
              <a:t> </a:t>
            </a:r>
            <a:r>
              <a:rPr sz="2400" spc="-185" dirty="0">
                <a:latin typeface="Arial"/>
                <a:cs typeface="Arial"/>
              </a:rPr>
              <a:t>as</a:t>
            </a:r>
            <a:r>
              <a:rPr sz="2400" spc="-195" dirty="0">
                <a:latin typeface="Arial"/>
                <a:cs typeface="Arial"/>
              </a:rPr>
              <a:t> </a:t>
            </a:r>
            <a:r>
              <a:rPr sz="2400" spc="15" dirty="0">
                <a:latin typeface="Arial"/>
                <a:cs typeface="Arial"/>
              </a:rPr>
              <a:t>of</a:t>
            </a:r>
            <a:r>
              <a:rPr sz="2400" spc="-195" dirty="0">
                <a:latin typeface="Arial"/>
                <a:cs typeface="Arial"/>
              </a:rPr>
              <a:t> </a:t>
            </a:r>
            <a:r>
              <a:rPr sz="2400" spc="-150" dirty="0">
                <a:latin typeface="Arial"/>
                <a:cs typeface="Arial"/>
              </a:rPr>
              <a:t>2001</a:t>
            </a:r>
            <a:r>
              <a:rPr sz="2400" spc="-260" dirty="0">
                <a:latin typeface="Arial"/>
                <a:cs typeface="Arial"/>
              </a:rPr>
              <a:t> </a:t>
            </a:r>
            <a:r>
              <a:rPr sz="2400" spc="-175" dirty="0">
                <a:latin typeface="Arial"/>
                <a:cs typeface="Arial"/>
              </a:rPr>
              <a:t>Census</a:t>
            </a:r>
            <a:r>
              <a:rPr sz="2400" spc="-210" dirty="0">
                <a:latin typeface="Arial"/>
                <a:cs typeface="Arial"/>
              </a:rPr>
              <a:t> </a:t>
            </a:r>
            <a:r>
              <a:rPr sz="2400" spc="-60" dirty="0">
                <a:latin typeface="Arial"/>
                <a:cs typeface="Arial"/>
              </a:rPr>
              <a:t>(down</a:t>
            </a:r>
            <a:r>
              <a:rPr sz="2400" spc="-185" dirty="0">
                <a:latin typeface="Arial"/>
                <a:cs typeface="Arial"/>
              </a:rPr>
              <a:t> </a:t>
            </a:r>
            <a:r>
              <a:rPr sz="2400" spc="5" dirty="0">
                <a:latin typeface="Arial"/>
                <a:cs typeface="Arial"/>
              </a:rPr>
              <a:t>from</a:t>
            </a:r>
            <a:r>
              <a:rPr sz="2400" spc="-185" dirty="0">
                <a:latin typeface="Arial"/>
                <a:cs typeface="Arial"/>
              </a:rPr>
              <a:t> </a:t>
            </a:r>
            <a:r>
              <a:rPr sz="2400" spc="-95" dirty="0">
                <a:latin typeface="Arial"/>
                <a:cs typeface="Arial"/>
              </a:rPr>
              <a:t>90,456</a:t>
            </a:r>
            <a:r>
              <a:rPr sz="2400" spc="-210" dirty="0">
                <a:latin typeface="Arial"/>
                <a:cs typeface="Arial"/>
              </a:rPr>
              <a:t> </a:t>
            </a:r>
            <a:r>
              <a:rPr sz="2400" spc="-20" dirty="0">
                <a:latin typeface="Arial"/>
                <a:cs typeface="Arial"/>
              </a:rPr>
              <a:t>in  </a:t>
            </a:r>
            <a:r>
              <a:rPr sz="2400" spc="-130" dirty="0">
                <a:latin typeface="Arial"/>
                <a:cs typeface="Arial"/>
              </a:rPr>
              <a:t>1991).</a:t>
            </a:r>
            <a:r>
              <a:rPr sz="2400" spc="-204" dirty="0">
                <a:latin typeface="Arial"/>
                <a:cs typeface="Arial"/>
              </a:rPr>
              <a:t> </a:t>
            </a:r>
            <a:r>
              <a:rPr sz="2400" spc="-110" dirty="0">
                <a:latin typeface="Arial"/>
                <a:cs typeface="Arial"/>
              </a:rPr>
              <a:t>9,129</a:t>
            </a:r>
            <a:r>
              <a:rPr sz="2400" spc="-200" dirty="0">
                <a:latin typeface="Arial"/>
                <a:cs typeface="Arial"/>
              </a:rPr>
              <a:t> </a:t>
            </a:r>
            <a:r>
              <a:rPr sz="2400" spc="15" dirty="0">
                <a:latin typeface="Arial"/>
                <a:cs typeface="Arial"/>
              </a:rPr>
              <a:t>of</a:t>
            </a:r>
            <a:r>
              <a:rPr sz="2400" spc="-185" dirty="0">
                <a:latin typeface="Arial"/>
                <a:cs typeface="Arial"/>
              </a:rPr>
              <a:t> </a:t>
            </a:r>
            <a:r>
              <a:rPr sz="2400" spc="-15" dirty="0">
                <a:latin typeface="Arial"/>
                <a:cs typeface="Arial"/>
              </a:rPr>
              <a:t>the</a:t>
            </a:r>
            <a:r>
              <a:rPr sz="2400" spc="-254" dirty="0">
                <a:latin typeface="Arial"/>
                <a:cs typeface="Arial"/>
              </a:rPr>
              <a:t> </a:t>
            </a:r>
            <a:r>
              <a:rPr sz="2400" spc="-114" dirty="0">
                <a:latin typeface="Arial"/>
                <a:cs typeface="Arial"/>
              </a:rPr>
              <a:t>Garo</a:t>
            </a:r>
            <a:r>
              <a:rPr sz="2400" spc="-170" dirty="0">
                <a:latin typeface="Arial"/>
                <a:cs typeface="Arial"/>
              </a:rPr>
              <a:t> </a:t>
            </a:r>
            <a:r>
              <a:rPr sz="2400" spc="-70" dirty="0">
                <a:latin typeface="Arial"/>
                <a:cs typeface="Arial"/>
              </a:rPr>
              <a:t>were</a:t>
            </a:r>
            <a:r>
              <a:rPr sz="2400" spc="-170" dirty="0">
                <a:latin typeface="Arial"/>
                <a:cs typeface="Arial"/>
              </a:rPr>
              <a:t> </a:t>
            </a:r>
            <a:r>
              <a:rPr sz="2400" spc="-65" dirty="0">
                <a:latin typeface="Arial"/>
                <a:cs typeface="Arial"/>
              </a:rPr>
              <a:t>Hindu</a:t>
            </a:r>
            <a:r>
              <a:rPr sz="2400" spc="-180" dirty="0">
                <a:latin typeface="Arial"/>
                <a:cs typeface="Arial"/>
              </a:rPr>
              <a:t> </a:t>
            </a:r>
            <a:r>
              <a:rPr sz="2400" spc="-85" dirty="0">
                <a:latin typeface="Arial"/>
                <a:cs typeface="Arial"/>
              </a:rPr>
              <a:t>(Up</a:t>
            </a:r>
            <a:r>
              <a:rPr sz="2400" spc="-190" dirty="0">
                <a:latin typeface="Arial"/>
                <a:cs typeface="Arial"/>
              </a:rPr>
              <a:t> </a:t>
            </a:r>
            <a:r>
              <a:rPr sz="2400" spc="5" dirty="0">
                <a:latin typeface="Arial"/>
                <a:cs typeface="Arial"/>
              </a:rPr>
              <a:t>from</a:t>
            </a:r>
            <a:r>
              <a:rPr sz="2400" spc="-180" dirty="0">
                <a:latin typeface="Arial"/>
                <a:cs typeface="Arial"/>
              </a:rPr>
              <a:t> </a:t>
            </a:r>
            <a:r>
              <a:rPr sz="2400" spc="-170" dirty="0">
                <a:latin typeface="Arial"/>
                <a:cs typeface="Arial"/>
              </a:rPr>
              <a:t>2,707</a:t>
            </a:r>
            <a:r>
              <a:rPr sz="2400" spc="-165" dirty="0">
                <a:latin typeface="Arial"/>
                <a:cs typeface="Arial"/>
              </a:rPr>
              <a:t> </a:t>
            </a:r>
            <a:r>
              <a:rPr sz="2400" spc="-25" dirty="0">
                <a:latin typeface="Arial"/>
                <a:cs typeface="Arial"/>
              </a:rPr>
              <a:t>in</a:t>
            </a:r>
            <a:r>
              <a:rPr sz="2400" spc="-165" dirty="0">
                <a:latin typeface="Arial"/>
                <a:cs typeface="Arial"/>
              </a:rPr>
              <a:t> </a:t>
            </a:r>
            <a:r>
              <a:rPr sz="2400" spc="-150" dirty="0">
                <a:latin typeface="Arial"/>
                <a:cs typeface="Arial"/>
              </a:rPr>
              <a:t>1991)</a:t>
            </a:r>
            <a:r>
              <a:rPr sz="2400" spc="-210" dirty="0">
                <a:latin typeface="Arial"/>
                <a:cs typeface="Arial"/>
              </a:rPr>
              <a:t> </a:t>
            </a:r>
            <a:r>
              <a:rPr sz="2400" spc="-90" dirty="0">
                <a:latin typeface="Arial"/>
                <a:cs typeface="Arial"/>
              </a:rPr>
              <a:t>and</a:t>
            </a:r>
            <a:r>
              <a:rPr sz="2400" spc="-175" dirty="0">
                <a:latin typeface="Arial"/>
                <a:cs typeface="Arial"/>
              </a:rPr>
              <a:t> </a:t>
            </a:r>
            <a:r>
              <a:rPr sz="2400" spc="-75" dirty="0">
                <a:latin typeface="Arial"/>
                <a:cs typeface="Arial"/>
              </a:rPr>
              <a:t>999  </a:t>
            </a:r>
            <a:r>
              <a:rPr sz="2400" spc="-70" dirty="0">
                <a:latin typeface="Arial"/>
                <a:cs typeface="Arial"/>
              </a:rPr>
              <a:t>were</a:t>
            </a:r>
            <a:r>
              <a:rPr sz="2400" spc="-180" dirty="0">
                <a:latin typeface="Arial"/>
                <a:cs typeface="Arial"/>
              </a:rPr>
              <a:t> </a:t>
            </a:r>
            <a:r>
              <a:rPr sz="2400" spc="-60" dirty="0">
                <a:latin typeface="Arial"/>
                <a:cs typeface="Arial"/>
              </a:rPr>
              <a:t>Budhist</a:t>
            </a:r>
            <a:r>
              <a:rPr sz="2400" spc="-180" dirty="0">
                <a:latin typeface="Arial"/>
                <a:cs typeface="Arial"/>
              </a:rPr>
              <a:t> </a:t>
            </a:r>
            <a:r>
              <a:rPr sz="2400" spc="-85" dirty="0">
                <a:latin typeface="Arial"/>
                <a:cs typeface="Arial"/>
              </a:rPr>
              <a:t>(Up</a:t>
            </a:r>
            <a:r>
              <a:rPr sz="2400" spc="-185" dirty="0">
                <a:latin typeface="Arial"/>
                <a:cs typeface="Arial"/>
              </a:rPr>
              <a:t> </a:t>
            </a:r>
            <a:r>
              <a:rPr sz="2400" spc="5" dirty="0">
                <a:latin typeface="Arial"/>
                <a:cs typeface="Arial"/>
              </a:rPr>
              <a:t>from</a:t>
            </a:r>
            <a:r>
              <a:rPr sz="2400" spc="-175" dirty="0">
                <a:latin typeface="Arial"/>
                <a:cs typeface="Arial"/>
              </a:rPr>
              <a:t> </a:t>
            </a:r>
            <a:r>
              <a:rPr sz="2400" spc="-145" dirty="0">
                <a:latin typeface="Arial"/>
                <a:cs typeface="Arial"/>
              </a:rPr>
              <a:t>109</a:t>
            </a:r>
            <a:r>
              <a:rPr sz="2400" spc="-190" dirty="0">
                <a:latin typeface="Arial"/>
                <a:cs typeface="Arial"/>
              </a:rPr>
              <a:t> </a:t>
            </a:r>
            <a:r>
              <a:rPr sz="2400" spc="-25" dirty="0">
                <a:latin typeface="Arial"/>
                <a:cs typeface="Arial"/>
              </a:rPr>
              <a:t>in</a:t>
            </a:r>
            <a:r>
              <a:rPr sz="2400" spc="-175" dirty="0">
                <a:latin typeface="Arial"/>
                <a:cs typeface="Arial"/>
              </a:rPr>
              <a:t> </a:t>
            </a:r>
            <a:r>
              <a:rPr sz="2400" spc="-130" dirty="0">
                <a:latin typeface="Arial"/>
                <a:cs typeface="Arial"/>
              </a:rPr>
              <a:t>1991).</a:t>
            </a:r>
            <a:r>
              <a:rPr sz="2400" spc="-360" dirty="0">
                <a:latin typeface="Arial"/>
                <a:cs typeface="Arial"/>
              </a:rPr>
              <a:t> </a:t>
            </a:r>
            <a:r>
              <a:rPr sz="2400" spc="-90" dirty="0">
                <a:latin typeface="Arial"/>
                <a:cs typeface="Arial"/>
              </a:rPr>
              <a:t>There</a:t>
            </a:r>
            <a:r>
              <a:rPr sz="2400" spc="-180" dirty="0">
                <a:latin typeface="Arial"/>
                <a:cs typeface="Arial"/>
              </a:rPr>
              <a:t> </a:t>
            </a:r>
            <a:r>
              <a:rPr sz="2400" spc="-75" dirty="0">
                <a:latin typeface="Arial"/>
                <a:cs typeface="Arial"/>
              </a:rPr>
              <a:t>were</a:t>
            </a:r>
            <a:r>
              <a:rPr sz="2400" spc="-175" dirty="0">
                <a:latin typeface="Arial"/>
                <a:cs typeface="Arial"/>
              </a:rPr>
              <a:t> </a:t>
            </a:r>
            <a:r>
              <a:rPr sz="2400" spc="-100" dirty="0">
                <a:latin typeface="Arial"/>
                <a:cs typeface="Arial"/>
              </a:rPr>
              <a:t>also</a:t>
            </a:r>
            <a:r>
              <a:rPr sz="2400" spc="-185" dirty="0">
                <a:latin typeface="Arial"/>
                <a:cs typeface="Arial"/>
              </a:rPr>
              <a:t> </a:t>
            </a:r>
            <a:r>
              <a:rPr sz="2400" spc="-80" dirty="0">
                <a:latin typeface="Arial"/>
                <a:cs typeface="Arial"/>
              </a:rPr>
              <a:t>8,980</a:t>
            </a:r>
            <a:r>
              <a:rPr sz="2400" spc="-185" dirty="0">
                <a:latin typeface="Arial"/>
                <a:cs typeface="Arial"/>
              </a:rPr>
              <a:t> </a:t>
            </a:r>
            <a:r>
              <a:rPr sz="2400" spc="-70" dirty="0">
                <a:latin typeface="Arial"/>
                <a:cs typeface="Arial"/>
              </a:rPr>
              <a:t>Muslims</a:t>
            </a:r>
            <a:r>
              <a:rPr sz="2400" spc="-70" dirty="0" smtClean="0">
                <a:latin typeface="Arial"/>
                <a:cs typeface="Arial"/>
              </a:rPr>
              <a:t>.</a:t>
            </a:r>
            <a:endParaRPr sz="2400" dirty="0">
              <a:latin typeface="Arial"/>
              <a:cs typeface="Arial"/>
            </a:endParaRPr>
          </a:p>
        </p:txBody>
      </p:sp>
      <p:sp>
        <p:nvSpPr>
          <p:cNvPr id="8" name="object 3"/>
          <p:cNvSpPr/>
          <p:nvPr/>
        </p:nvSpPr>
        <p:spPr>
          <a:xfrm>
            <a:off x="0" y="0"/>
            <a:ext cx="9144000" cy="1447800"/>
          </a:xfrm>
          <a:prstGeom prst="rect">
            <a:avLst/>
          </a:prstGeom>
          <a:blipFill>
            <a:blip r:embed="rId3"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r>
              <a:rPr lang="en-IN" sz="100" dirty="0" smtClean="0"/>
              <a:t>                                     </a:t>
            </a:r>
            <a:r>
              <a:rPr lang="en-IN" sz="5400" dirty="0" smtClean="0">
                <a:solidFill>
                  <a:srgbClr val="FFC000"/>
                </a:solidFill>
              </a:rPr>
              <a:t>Religion:</a:t>
            </a:r>
            <a:endParaRPr sz="5400" dirty="0">
              <a:solidFill>
                <a:srgbClr val="FFC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173736" y="1679701"/>
            <a:ext cx="350520" cy="260603"/>
          </a:xfrm>
          <a:prstGeom prst="rect">
            <a:avLst/>
          </a:prstGeom>
          <a:blipFill>
            <a:blip r:embed="rId2" cstate="print"/>
            <a:stretch>
              <a:fillRect/>
            </a:stretch>
          </a:blipFill>
        </p:spPr>
        <p:txBody>
          <a:bodyPr wrap="square" lIns="0" tIns="0" rIns="0" bIns="0" rtlCol="0"/>
          <a:lstStyle/>
          <a:p>
            <a:endParaRPr/>
          </a:p>
        </p:txBody>
      </p:sp>
      <p:sp>
        <p:nvSpPr>
          <p:cNvPr id="6" name="object 6"/>
          <p:cNvSpPr txBox="1"/>
          <p:nvPr/>
        </p:nvSpPr>
        <p:spPr>
          <a:xfrm>
            <a:off x="524256" y="1600200"/>
            <a:ext cx="8472805" cy="1860125"/>
          </a:xfrm>
          <a:prstGeom prst="rect">
            <a:avLst/>
          </a:prstGeom>
        </p:spPr>
        <p:txBody>
          <a:bodyPr vert="horz" wrap="square" lIns="0" tIns="13335" rIns="0" bIns="0" rtlCol="0">
            <a:spAutoFit/>
          </a:bodyPr>
          <a:lstStyle/>
          <a:p>
            <a:pPr marL="12700" marR="5080" algn="just">
              <a:lnSpc>
                <a:spcPct val="100000"/>
              </a:lnSpc>
              <a:spcBef>
                <a:spcPts val="5"/>
              </a:spcBef>
            </a:pPr>
            <a:r>
              <a:rPr lang="en-US" sz="2400" spc="-75" dirty="0">
                <a:latin typeface="Arial"/>
                <a:cs typeface="Arial"/>
              </a:rPr>
              <a:t>A</a:t>
            </a:r>
            <a:r>
              <a:rPr lang="en-US" sz="2400" spc="-180" dirty="0">
                <a:latin typeface="Arial"/>
                <a:cs typeface="Arial"/>
              </a:rPr>
              <a:t> </a:t>
            </a:r>
            <a:r>
              <a:rPr lang="en-US" sz="2400" spc="-60" dirty="0">
                <a:latin typeface="Arial"/>
                <a:cs typeface="Arial"/>
              </a:rPr>
              <a:t>number</a:t>
            </a:r>
            <a:r>
              <a:rPr lang="en-US" sz="2400" spc="-170" dirty="0">
                <a:latin typeface="Arial"/>
                <a:cs typeface="Arial"/>
              </a:rPr>
              <a:t> </a:t>
            </a:r>
            <a:r>
              <a:rPr lang="en-US" sz="2400" spc="15" dirty="0">
                <a:latin typeface="Arial"/>
                <a:cs typeface="Arial"/>
              </a:rPr>
              <a:t>of</a:t>
            </a:r>
            <a:r>
              <a:rPr lang="en-US" sz="2400" spc="-190" dirty="0">
                <a:latin typeface="Arial"/>
                <a:cs typeface="Arial"/>
              </a:rPr>
              <a:t> </a:t>
            </a:r>
            <a:r>
              <a:rPr lang="en-US" sz="2400" spc="-20" dirty="0">
                <a:latin typeface="Arial"/>
                <a:cs typeface="Arial"/>
              </a:rPr>
              <a:t>minor</a:t>
            </a:r>
            <a:r>
              <a:rPr lang="en-US" sz="2400" spc="-185" dirty="0">
                <a:latin typeface="Arial"/>
                <a:cs typeface="Arial"/>
              </a:rPr>
              <a:t> </a:t>
            </a:r>
            <a:r>
              <a:rPr lang="en-US" sz="2400" spc="-40" dirty="0">
                <a:latin typeface="Arial"/>
                <a:cs typeface="Arial"/>
              </a:rPr>
              <a:t>tribes</a:t>
            </a:r>
            <a:r>
              <a:rPr lang="en-US" sz="2400" spc="-175" dirty="0">
                <a:latin typeface="Arial"/>
                <a:cs typeface="Arial"/>
              </a:rPr>
              <a:t> </a:t>
            </a:r>
            <a:r>
              <a:rPr lang="en-US" sz="2400" spc="-45" dirty="0">
                <a:latin typeface="Arial"/>
                <a:cs typeface="Arial"/>
              </a:rPr>
              <a:t>live</a:t>
            </a:r>
            <a:r>
              <a:rPr lang="en-US" sz="2400" spc="-185" dirty="0">
                <a:latin typeface="Arial"/>
                <a:cs typeface="Arial"/>
              </a:rPr>
              <a:t> </a:t>
            </a:r>
            <a:r>
              <a:rPr lang="en-US" sz="2400" spc="-25" dirty="0">
                <a:latin typeface="Arial"/>
                <a:cs typeface="Arial"/>
              </a:rPr>
              <a:t>in</a:t>
            </a:r>
            <a:r>
              <a:rPr lang="en-US" sz="2400" spc="-165" dirty="0">
                <a:latin typeface="Arial"/>
                <a:cs typeface="Arial"/>
              </a:rPr>
              <a:t> </a:t>
            </a:r>
            <a:r>
              <a:rPr lang="en-US" sz="2400" spc="-80" dirty="0">
                <a:latin typeface="Arial"/>
                <a:cs typeface="Arial"/>
              </a:rPr>
              <a:t>Meghalaya,</a:t>
            </a:r>
            <a:r>
              <a:rPr lang="en-US" sz="2400" spc="-204" dirty="0">
                <a:latin typeface="Arial"/>
                <a:cs typeface="Arial"/>
              </a:rPr>
              <a:t> </a:t>
            </a:r>
            <a:r>
              <a:rPr lang="en-US" sz="2400" spc="-45" dirty="0">
                <a:latin typeface="Arial"/>
                <a:cs typeface="Arial"/>
              </a:rPr>
              <a:t>including</a:t>
            </a:r>
            <a:r>
              <a:rPr lang="en-US" sz="2400" spc="-155" dirty="0">
                <a:latin typeface="Arial"/>
                <a:cs typeface="Arial"/>
              </a:rPr>
              <a:t> </a:t>
            </a:r>
            <a:r>
              <a:rPr lang="en-US" sz="2400" spc="-75" dirty="0">
                <a:latin typeface="Arial"/>
                <a:cs typeface="Arial"/>
              </a:rPr>
              <a:t>Hajong</a:t>
            </a:r>
            <a:r>
              <a:rPr lang="en-US" sz="2400" spc="-180" dirty="0">
                <a:latin typeface="Arial"/>
                <a:cs typeface="Arial"/>
              </a:rPr>
              <a:t> </a:t>
            </a:r>
            <a:r>
              <a:rPr lang="en-US" sz="2400" spc="-170" dirty="0">
                <a:latin typeface="Arial"/>
                <a:cs typeface="Arial"/>
              </a:rPr>
              <a:t>(31,381</a:t>
            </a:r>
            <a:r>
              <a:rPr lang="en-US" sz="2400" spc="-200" dirty="0">
                <a:latin typeface="Arial"/>
                <a:cs typeface="Arial"/>
              </a:rPr>
              <a:t> </a:t>
            </a:r>
            <a:r>
              <a:rPr lang="en-US" sz="2400" spc="-155" dirty="0">
                <a:latin typeface="Arial"/>
                <a:cs typeface="Arial"/>
              </a:rPr>
              <a:t>–  </a:t>
            </a:r>
            <a:r>
              <a:rPr lang="en-US" sz="2400" spc="-170" dirty="0">
                <a:latin typeface="Arial"/>
                <a:cs typeface="Arial"/>
              </a:rPr>
              <a:t>97.23%</a:t>
            </a:r>
            <a:r>
              <a:rPr lang="en-US" sz="2400" spc="-195" dirty="0">
                <a:latin typeface="Arial"/>
                <a:cs typeface="Arial"/>
              </a:rPr>
              <a:t> </a:t>
            </a:r>
            <a:r>
              <a:rPr lang="en-US" sz="2400" spc="-65" dirty="0">
                <a:latin typeface="Arial"/>
                <a:cs typeface="Arial"/>
              </a:rPr>
              <a:t>Hindu),</a:t>
            </a:r>
            <a:r>
              <a:rPr lang="en-US" sz="2400" spc="-180" dirty="0">
                <a:latin typeface="Arial"/>
                <a:cs typeface="Arial"/>
              </a:rPr>
              <a:t> </a:t>
            </a:r>
            <a:r>
              <a:rPr lang="en-US" sz="2400" spc="-114" dirty="0">
                <a:latin typeface="Arial"/>
                <a:cs typeface="Arial"/>
              </a:rPr>
              <a:t>Koch</a:t>
            </a:r>
            <a:r>
              <a:rPr lang="en-US" sz="2400" spc="-180" dirty="0">
                <a:latin typeface="Arial"/>
                <a:cs typeface="Arial"/>
              </a:rPr>
              <a:t> </a:t>
            </a:r>
            <a:r>
              <a:rPr lang="en-US" sz="2400" spc="-150" dirty="0">
                <a:latin typeface="Arial"/>
                <a:cs typeface="Arial"/>
              </a:rPr>
              <a:t>(21,381</a:t>
            </a:r>
            <a:r>
              <a:rPr lang="en-US" sz="2400" spc="-170" dirty="0">
                <a:latin typeface="Arial"/>
                <a:cs typeface="Arial"/>
              </a:rPr>
              <a:t> </a:t>
            </a:r>
            <a:r>
              <a:rPr lang="en-US" sz="2400" spc="-155" dirty="0">
                <a:latin typeface="Arial"/>
                <a:cs typeface="Arial"/>
              </a:rPr>
              <a:t>–</a:t>
            </a:r>
            <a:r>
              <a:rPr lang="en-US" sz="2400" spc="-175" dirty="0">
                <a:latin typeface="Arial"/>
                <a:cs typeface="Arial"/>
              </a:rPr>
              <a:t> </a:t>
            </a:r>
            <a:r>
              <a:rPr lang="en-US" sz="2400" spc="-135" dirty="0">
                <a:latin typeface="Arial"/>
                <a:cs typeface="Arial"/>
              </a:rPr>
              <a:t>98.53%</a:t>
            </a:r>
            <a:r>
              <a:rPr lang="en-US" sz="2400" spc="-200" dirty="0">
                <a:latin typeface="Arial"/>
                <a:cs typeface="Arial"/>
              </a:rPr>
              <a:t> </a:t>
            </a:r>
            <a:r>
              <a:rPr lang="en-US" sz="2400" spc="-65" dirty="0">
                <a:latin typeface="Arial"/>
                <a:cs typeface="Arial"/>
              </a:rPr>
              <a:t>Hindu),</a:t>
            </a:r>
            <a:r>
              <a:rPr lang="en-US" sz="2400" spc="-210" dirty="0">
                <a:latin typeface="Arial"/>
                <a:cs typeface="Arial"/>
              </a:rPr>
              <a:t> </a:t>
            </a:r>
            <a:r>
              <a:rPr lang="en-US" sz="2400" spc="-70" dirty="0" err="1">
                <a:latin typeface="Arial"/>
                <a:cs typeface="Arial"/>
              </a:rPr>
              <a:t>Synteng</a:t>
            </a:r>
            <a:r>
              <a:rPr lang="en-US" sz="2400" spc="-180" dirty="0">
                <a:latin typeface="Arial"/>
                <a:cs typeface="Arial"/>
              </a:rPr>
              <a:t> </a:t>
            </a:r>
            <a:r>
              <a:rPr lang="en-US" sz="2400" spc="-130" dirty="0">
                <a:latin typeface="Arial"/>
                <a:cs typeface="Arial"/>
              </a:rPr>
              <a:t>(18,342</a:t>
            </a:r>
            <a:r>
              <a:rPr lang="en-US" sz="2400" spc="-200" dirty="0">
                <a:latin typeface="Arial"/>
                <a:cs typeface="Arial"/>
              </a:rPr>
              <a:t> </a:t>
            </a:r>
            <a:r>
              <a:rPr lang="en-US" sz="2400" spc="-155" dirty="0">
                <a:latin typeface="Arial"/>
                <a:cs typeface="Arial"/>
              </a:rPr>
              <a:t>–</a:t>
            </a:r>
            <a:r>
              <a:rPr lang="en-US" sz="2400" spc="-175" dirty="0">
                <a:latin typeface="Arial"/>
                <a:cs typeface="Arial"/>
              </a:rPr>
              <a:t> </a:t>
            </a:r>
            <a:r>
              <a:rPr lang="en-US" sz="2400" spc="-130" dirty="0" smtClean="0">
                <a:latin typeface="Arial"/>
                <a:cs typeface="Arial"/>
              </a:rPr>
              <a:t>80%</a:t>
            </a:r>
            <a:r>
              <a:rPr lang="en-US" sz="2400" dirty="0" smtClean="0">
                <a:latin typeface="Arial"/>
                <a:cs typeface="Arial"/>
              </a:rPr>
              <a:t> </a:t>
            </a:r>
            <a:r>
              <a:rPr lang="en-US" sz="2400" spc="-70" dirty="0" smtClean="0">
                <a:latin typeface="Arial"/>
                <a:cs typeface="Arial"/>
              </a:rPr>
              <a:t>Christian</a:t>
            </a:r>
            <a:r>
              <a:rPr lang="en-US" sz="2400" spc="-70" dirty="0">
                <a:latin typeface="Arial"/>
                <a:cs typeface="Arial"/>
              </a:rPr>
              <a:t>), </a:t>
            </a:r>
            <a:r>
              <a:rPr lang="en-US" sz="2400" spc="-140" dirty="0">
                <a:latin typeface="Arial"/>
                <a:cs typeface="Arial"/>
              </a:rPr>
              <a:t>Rabha (28,153 </a:t>
            </a:r>
            <a:r>
              <a:rPr lang="en-US" sz="2400" spc="-155" dirty="0">
                <a:latin typeface="Arial"/>
                <a:cs typeface="Arial"/>
              </a:rPr>
              <a:t>– </a:t>
            </a:r>
            <a:r>
              <a:rPr lang="en-US" sz="2400" spc="-95" dirty="0">
                <a:latin typeface="Arial"/>
                <a:cs typeface="Arial"/>
              </a:rPr>
              <a:t>94.60% </a:t>
            </a:r>
            <a:r>
              <a:rPr lang="en-US" sz="2400" spc="-65" dirty="0">
                <a:latin typeface="Arial"/>
                <a:cs typeface="Arial"/>
              </a:rPr>
              <a:t>Hindu), </a:t>
            </a:r>
            <a:r>
              <a:rPr lang="en-US" sz="2400" dirty="0" err="1">
                <a:latin typeface="Arial"/>
                <a:cs typeface="Arial"/>
              </a:rPr>
              <a:t>Mikir</a:t>
            </a:r>
            <a:r>
              <a:rPr lang="en-US" sz="2400" dirty="0">
                <a:latin typeface="Arial"/>
                <a:cs typeface="Arial"/>
              </a:rPr>
              <a:t> </a:t>
            </a:r>
            <a:r>
              <a:rPr lang="en-US" sz="2400" spc="-145" dirty="0">
                <a:latin typeface="Arial"/>
                <a:cs typeface="Arial"/>
              </a:rPr>
              <a:t>(11,399 </a:t>
            </a:r>
            <a:r>
              <a:rPr lang="en-US" sz="2400" spc="-155" dirty="0">
                <a:latin typeface="Arial"/>
                <a:cs typeface="Arial"/>
              </a:rPr>
              <a:t>– </a:t>
            </a:r>
            <a:r>
              <a:rPr lang="en-US" sz="2400" spc="-160" dirty="0">
                <a:latin typeface="Arial"/>
                <a:cs typeface="Arial"/>
              </a:rPr>
              <a:t>52%  </a:t>
            </a:r>
            <a:r>
              <a:rPr lang="en-US" sz="2400" spc="-70" dirty="0">
                <a:latin typeface="Arial"/>
                <a:cs typeface="Arial"/>
              </a:rPr>
              <a:t>Christian</a:t>
            </a:r>
            <a:r>
              <a:rPr lang="en-US" sz="2400" spc="-190" dirty="0">
                <a:latin typeface="Arial"/>
                <a:cs typeface="Arial"/>
              </a:rPr>
              <a:t> </a:t>
            </a:r>
            <a:r>
              <a:rPr lang="en-US" sz="2400" spc="-90" dirty="0">
                <a:latin typeface="Arial"/>
                <a:cs typeface="Arial"/>
              </a:rPr>
              <a:t>and</a:t>
            </a:r>
            <a:r>
              <a:rPr lang="en-US" sz="2400" spc="-180" dirty="0">
                <a:latin typeface="Arial"/>
                <a:cs typeface="Arial"/>
              </a:rPr>
              <a:t> 30%</a:t>
            </a:r>
            <a:r>
              <a:rPr lang="en-US" sz="2400" spc="-185" dirty="0">
                <a:latin typeface="Arial"/>
                <a:cs typeface="Arial"/>
              </a:rPr>
              <a:t> </a:t>
            </a:r>
            <a:r>
              <a:rPr lang="en-US" sz="2400" spc="-65" dirty="0">
                <a:latin typeface="Arial"/>
                <a:cs typeface="Arial"/>
              </a:rPr>
              <a:t>Hindu),</a:t>
            </a:r>
            <a:r>
              <a:rPr lang="en-US" sz="2400" spc="-180" dirty="0">
                <a:latin typeface="Arial"/>
                <a:cs typeface="Arial"/>
              </a:rPr>
              <a:t> </a:t>
            </a:r>
            <a:r>
              <a:rPr lang="en-US" sz="2400" spc="-90" dirty="0">
                <a:latin typeface="Arial"/>
                <a:cs typeface="Arial"/>
              </a:rPr>
              <a:t>and</a:t>
            </a:r>
            <a:r>
              <a:rPr lang="en-US" sz="2400" spc="-145" dirty="0">
                <a:latin typeface="Arial"/>
                <a:cs typeface="Arial"/>
              </a:rPr>
              <a:t> </a:t>
            </a:r>
            <a:r>
              <a:rPr lang="en-US" sz="2400" spc="-75" dirty="0">
                <a:latin typeface="Arial"/>
                <a:cs typeface="Arial"/>
              </a:rPr>
              <a:t>Kuki-Chin</a:t>
            </a:r>
            <a:r>
              <a:rPr lang="en-US" sz="2400" spc="-195" dirty="0">
                <a:latin typeface="Arial"/>
                <a:cs typeface="Arial"/>
              </a:rPr>
              <a:t> </a:t>
            </a:r>
            <a:r>
              <a:rPr lang="en-US" sz="2400" spc="-114" dirty="0">
                <a:latin typeface="Arial"/>
                <a:cs typeface="Arial"/>
              </a:rPr>
              <a:t>(10,085</a:t>
            </a:r>
            <a:r>
              <a:rPr lang="en-US" sz="2400" spc="-185" dirty="0">
                <a:latin typeface="Arial"/>
                <a:cs typeface="Arial"/>
              </a:rPr>
              <a:t> </a:t>
            </a:r>
            <a:r>
              <a:rPr lang="en-US" sz="2400" spc="-155" dirty="0">
                <a:latin typeface="Arial"/>
                <a:cs typeface="Arial"/>
              </a:rPr>
              <a:t>–</a:t>
            </a:r>
            <a:r>
              <a:rPr lang="en-US" sz="2400" spc="-165" dirty="0">
                <a:latin typeface="Arial"/>
                <a:cs typeface="Arial"/>
              </a:rPr>
              <a:t> </a:t>
            </a:r>
            <a:r>
              <a:rPr lang="en-US" sz="2400" spc="-240" dirty="0">
                <a:latin typeface="Arial"/>
                <a:cs typeface="Arial"/>
              </a:rPr>
              <a:t>73%</a:t>
            </a:r>
            <a:r>
              <a:rPr lang="en-US" sz="2400" spc="-270" dirty="0">
                <a:latin typeface="Arial"/>
                <a:cs typeface="Arial"/>
              </a:rPr>
              <a:t> </a:t>
            </a:r>
            <a:r>
              <a:rPr lang="en-US" sz="2400" spc="-70" dirty="0">
                <a:latin typeface="Arial"/>
                <a:cs typeface="Arial"/>
              </a:rPr>
              <a:t>Christian</a:t>
            </a:r>
            <a:r>
              <a:rPr lang="en-US" sz="2400" spc="-204" dirty="0">
                <a:latin typeface="Arial"/>
                <a:cs typeface="Arial"/>
              </a:rPr>
              <a:t> </a:t>
            </a:r>
            <a:r>
              <a:rPr lang="en-US" sz="2400" spc="-90" dirty="0">
                <a:latin typeface="Arial"/>
                <a:cs typeface="Arial"/>
              </a:rPr>
              <a:t>and  </a:t>
            </a:r>
            <a:r>
              <a:rPr lang="en-US" sz="2400" spc="-125" dirty="0">
                <a:latin typeface="Arial"/>
                <a:cs typeface="Arial"/>
              </a:rPr>
              <a:t>26%</a:t>
            </a:r>
            <a:r>
              <a:rPr lang="en-US" sz="2400" spc="-195" dirty="0">
                <a:latin typeface="Arial"/>
                <a:cs typeface="Arial"/>
              </a:rPr>
              <a:t> </a:t>
            </a:r>
            <a:r>
              <a:rPr lang="en-US" sz="2400" spc="-65" dirty="0">
                <a:latin typeface="Arial"/>
                <a:cs typeface="Arial"/>
              </a:rPr>
              <a:t>Hindu).</a:t>
            </a:r>
            <a:endParaRPr lang="en-US" sz="2400" dirty="0">
              <a:latin typeface="Arial"/>
              <a:cs typeface="Arial"/>
            </a:endParaRPr>
          </a:p>
        </p:txBody>
      </p:sp>
      <p:sp>
        <p:nvSpPr>
          <p:cNvPr id="8" name="object 3"/>
          <p:cNvSpPr/>
          <p:nvPr/>
        </p:nvSpPr>
        <p:spPr>
          <a:xfrm>
            <a:off x="0" y="0"/>
            <a:ext cx="9144000" cy="1447800"/>
          </a:xfrm>
          <a:prstGeom prst="rect">
            <a:avLst/>
          </a:prstGeom>
          <a:blipFill>
            <a:blip r:embed="rId3"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r>
              <a:rPr lang="en-IN" sz="100" dirty="0" smtClean="0"/>
              <a:t>                                     </a:t>
            </a:r>
            <a:r>
              <a:rPr lang="en-IN" sz="5400" dirty="0" smtClean="0">
                <a:solidFill>
                  <a:srgbClr val="FFC000"/>
                </a:solidFill>
              </a:rPr>
              <a:t>Religion:</a:t>
            </a:r>
            <a:endParaRPr sz="5400" dirty="0">
              <a:solidFill>
                <a:srgbClr val="FFC000"/>
              </a:solidFill>
            </a:endParaRPr>
          </a:p>
        </p:txBody>
      </p:sp>
    </p:spTree>
    <p:extLst>
      <p:ext uri="{BB962C8B-B14F-4D97-AF65-F5344CB8AC3E}">
        <p14:creationId xmlns:p14="http://schemas.microsoft.com/office/powerpoint/2010/main" val="8092886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173736" y="1679701"/>
            <a:ext cx="350520" cy="260603"/>
          </a:xfrm>
          <a:prstGeom prst="rect">
            <a:avLst/>
          </a:prstGeom>
          <a:blipFill>
            <a:blip r:embed="rId3" cstate="print"/>
            <a:stretch>
              <a:fillRect/>
            </a:stretch>
          </a:blipFill>
        </p:spPr>
        <p:txBody>
          <a:bodyPr wrap="square" lIns="0" tIns="0" rIns="0" bIns="0" rtlCol="0"/>
          <a:lstStyle/>
          <a:p>
            <a:endParaRPr/>
          </a:p>
        </p:txBody>
      </p:sp>
      <p:sp>
        <p:nvSpPr>
          <p:cNvPr id="8" name="object 3"/>
          <p:cNvSpPr/>
          <p:nvPr/>
        </p:nvSpPr>
        <p:spPr>
          <a:xfrm>
            <a:off x="0" y="0"/>
            <a:ext cx="9144000" cy="1447800"/>
          </a:xfrm>
          <a:prstGeom prst="rect">
            <a:avLst/>
          </a:prstGeom>
          <a:blipFill>
            <a:blip r:embed="rId4"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r>
              <a:rPr lang="en-IN" sz="100" dirty="0" smtClean="0"/>
              <a:t>                                     </a:t>
            </a:r>
            <a:r>
              <a:rPr lang="en-IN" sz="5400" dirty="0" smtClean="0">
                <a:solidFill>
                  <a:srgbClr val="FFC000"/>
                </a:solidFill>
              </a:rPr>
              <a:t>Language:</a:t>
            </a:r>
            <a:endParaRPr sz="5400" dirty="0">
              <a:solidFill>
                <a:srgbClr val="FFC000"/>
              </a:solidFill>
            </a:endParaRPr>
          </a:p>
        </p:txBody>
      </p:sp>
      <p:sp>
        <p:nvSpPr>
          <p:cNvPr id="2" name="Rectangle 1"/>
          <p:cNvSpPr/>
          <p:nvPr/>
        </p:nvSpPr>
        <p:spPr>
          <a:xfrm>
            <a:off x="348996" y="1625336"/>
            <a:ext cx="5487592" cy="461665"/>
          </a:xfrm>
          <a:prstGeom prst="rect">
            <a:avLst/>
          </a:prstGeom>
        </p:spPr>
        <p:txBody>
          <a:bodyPr wrap="none">
            <a:spAutoFit/>
          </a:bodyPr>
          <a:lstStyle/>
          <a:p>
            <a:r>
              <a:rPr lang="en-US" sz="2400" dirty="0"/>
              <a:t>English is the official language of the state.</a:t>
            </a:r>
            <a:endParaRPr lang="en-IN" sz="2400" dirty="0"/>
          </a:p>
        </p:txBody>
      </p:sp>
      <p:sp>
        <p:nvSpPr>
          <p:cNvPr id="4" name="Rectangle 3"/>
          <p:cNvSpPr/>
          <p:nvPr/>
        </p:nvSpPr>
        <p:spPr>
          <a:xfrm>
            <a:off x="348996" y="2226569"/>
            <a:ext cx="8686800" cy="1154162"/>
          </a:xfrm>
          <a:prstGeom prst="rect">
            <a:avLst/>
          </a:prstGeom>
        </p:spPr>
        <p:txBody>
          <a:bodyPr wrap="square">
            <a:spAutoFit/>
          </a:bodyPr>
          <a:lstStyle/>
          <a:p>
            <a:pPr algn="just"/>
            <a:r>
              <a:rPr lang="en-US" sz="2300" dirty="0"/>
              <a:t>The most spoken languages in Meghalaya are </a:t>
            </a:r>
            <a:r>
              <a:rPr lang="en-US" sz="2300" b="1" i="1" dirty="0"/>
              <a:t>Khasi (33.82%) </a:t>
            </a:r>
            <a:r>
              <a:rPr lang="en-US" sz="2300" dirty="0"/>
              <a:t>and </a:t>
            </a:r>
            <a:r>
              <a:rPr lang="en-US" sz="2300" b="1" i="1" dirty="0"/>
              <a:t>Garo (31.60%)</a:t>
            </a:r>
            <a:r>
              <a:rPr lang="en-US" sz="2300" dirty="0"/>
              <a:t> followed by </a:t>
            </a:r>
            <a:r>
              <a:rPr lang="en-US" sz="2300" b="1" i="1" dirty="0"/>
              <a:t>Pnar (10.69%)</a:t>
            </a:r>
            <a:r>
              <a:rPr lang="en-US" sz="2300" dirty="0"/>
              <a:t>, </a:t>
            </a:r>
            <a:r>
              <a:rPr lang="en-US" sz="2300" b="1" i="1" dirty="0"/>
              <a:t>Bengali (6.44%)</a:t>
            </a:r>
            <a:r>
              <a:rPr lang="en-US" sz="2300" dirty="0"/>
              <a:t>, </a:t>
            </a:r>
            <a:r>
              <a:rPr lang="en-US" sz="2300" b="1" i="1" dirty="0"/>
              <a:t>Nepali (1.85%)</a:t>
            </a:r>
            <a:r>
              <a:rPr lang="en-US" sz="2300" dirty="0"/>
              <a:t>, </a:t>
            </a:r>
            <a:r>
              <a:rPr lang="en-US" sz="2300" b="1" i="1" dirty="0"/>
              <a:t>War (1.73%)</a:t>
            </a:r>
            <a:r>
              <a:rPr lang="en-US" sz="2300" dirty="0"/>
              <a:t>, </a:t>
            </a:r>
            <a:r>
              <a:rPr lang="en-US" sz="2300" b="1" i="1" dirty="0"/>
              <a:t>Hindi (1.62%)</a:t>
            </a:r>
            <a:r>
              <a:rPr lang="en-US" sz="2300" dirty="0"/>
              <a:t>, </a:t>
            </a:r>
            <a:r>
              <a:rPr lang="en-US" sz="2300" b="1" i="1" dirty="0"/>
              <a:t>Hajong (1.40%)</a:t>
            </a:r>
            <a:r>
              <a:rPr lang="en-US" sz="2300" dirty="0"/>
              <a:t> and </a:t>
            </a:r>
            <a:r>
              <a:rPr lang="en-US" sz="2300" b="1" i="1" dirty="0"/>
              <a:t>Assamese (1.34</a:t>
            </a:r>
            <a:r>
              <a:rPr lang="en-US" sz="2300" b="1" i="1" dirty="0" smtClean="0"/>
              <a:t>%)</a:t>
            </a:r>
            <a:r>
              <a:rPr lang="en-US" sz="2300" dirty="0" smtClean="0"/>
              <a:t>.</a:t>
            </a:r>
            <a:endParaRPr lang="en-IN" sz="2300" dirty="0"/>
          </a:p>
        </p:txBody>
      </p:sp>
      <p:sp>
        <p:nvSpPr>
          <p:cNvPr id="7" name="object 3"/>
          <p:cNvSpPr/>
          <p:nvPr/>
        </p:nvSpPr>
        <p:spPr>
          <a:xfrm>
            <a:off x="173736" y="2286000"/>
            <a:ext cx="350520" cy="260603"/>
          </a:xfrm>
          <a:prstGeom prst="rect">
            <a:avLst/>
          </a:prstGeom>
          <a:blipFill>
            <a:blip r:embed="rId3" cstate="print"/>
            <a:stretch>
              <a:fillRect/>
            </a:stretch>
          </a:blipFill>
        </p:spPr>
        <p:txBody>
          <a:bodyPr wrap="square" lIns="0" tIns="0" rIns="0" bIns="0" rtlCol="0"/>
          <a:lstStyle/>
          <a:p>
            <a:endParaRPr/>
          </a:p>
        </p:txBody>
      </p:sp>
      <p:sp>
        <p:nvSpPr>
          <p:cNvPr id="5" name="Rectangle 4"/>
          <p:cNvSpPr/>
          <p:nvPr/>
        </p:nvSpPr>
        <p:spPr>
          <a:xfrm>
            <a:off x="294894" y="3520299"/>
            <a:ext cx="8795004" cy="2923877"/>
          </a:xfrm>
          <a:prstGeom prst="rect">
            <a:avLst/>
          </a:prstGeom>
        </p:spPr>
        <p:txBody>
          <a:bodyPr wrap="square">
            <a:spAutoFit/>
          </a:bodyPr>
          <a:lstStyle/>
          <a:p>
            <a:pPr algn="just"/>
            <a:r>
              <a:rPr lang="en-US" sz="2300" b="1" dirty="0"/>
              <a:t>Khasi</a:t>
            </a:r>
            <a:r>
              <a:rPr lang="en-US" sz="2300" dirty="0"/>
              <a:t> (also spelled </a:t>
            </a:r>
            <a:r>
              <a:rPr lang="en-US" sz="2300" dirty="0" err="1"/>
              <a:t>Khasia</a:t>
            </a:r>
            <a:r>
              <a:rPr lang="en-US" sz="2300" dirty="0"/>
              <a:t>, </a:t>
            </a:r>
            <a:r>
              <a:rPr lang="en-US" sz="2300" dirty="0" err="1"/>
              <a:t>Khassee</a:t>
            </a:r>
            <a:r>
              <a:rPr lang="en-US" sz="2300" dirty="0"/>
              <a:t>, </a:t>
            </a:r>
            <a:r>
              <a:rPr lang="en-US" sz="2300" dirty="0" err="1"/>
              <a:t>Cossyah</a:t>
            </a:r>
            <a:r>
              <a:rPr lang="en-US" sz="2300" dirty="0"/>
              <a:t>, and </a:t>
            </a:r>
            <a:r>
              <a:rPr lang="en-US" sz="2300" dirty="0" err="1"/>
              <a:t>Kyi</a:t>
            </a:r>
            <a:r>
              <a:rPr lang="en-US" sz="2300" dirty="0"/>
              <a:t>) is a branch of the </a:t>
            </a:r>
            <a:r>
              <a:rPr lang="en-US" sz="2300" i="1" dirty="0"/>
              <a:t>Mon–Khmer</a:t>
            </a:r>
            <a:r>
              <a:rPr lang="en-US" sz="2300" dirty="0"/>
              <a:t> family of the Austroasiatic stock and according to 2001 census, Khasi is spoken by about 1,128,575 people residing in Meghalaya. Many words in the Khasi language have been borrowed from Indo-Aryan languages such as Assamese, Bengali and Nepali. Moreover, the Khasi language originally had no script of its own. The Khasi language is one of the very few surviving Mon–Khmer languages in India today. </a:t>
            </a:r>
          </a:p>
        </p:txBody>
      </p:sp>
      <p:sp>
        <p:nvSpPr>
          <p:cNvPr id="9" name="object 3"/>
          <p:cNvSpPr/>
          <p:nvPr/>
        </p:nvSpPr>
        <p:spPr>
          <a:xfrm>
            <a:off x="119634" y="3579730"/>
            <a:ext cx="350520" cy="260603"/>
          </a:xfrm>
          <a:prstGeom prst="rect">
            <a:avLst/>
          </a:prstGeom>
          <a:blipFill>
            <a:blip r:embed="rId3"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0150629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173736" y="1796797"/>
            <a:ext cx="350520" cy="260603"/>
          </a:xfrm>
          <a:prstGeom prst="rect">
            <a:avLst/>
          </a:prstGeom>
          <a:blipFill>
            <a:blip r:embed="rId3" cstate="print"/>
            <a:stretch>
              <a:fillRect/>
            </a:stretch>
          </a:blipFill>
        </p:spPr>
        <p:txBody>
          <a:bodyPr wrap="square" lIns="0" tIns="0" rIns="0" bIns="0" rtlCol="0"/>
          <a:lstStyle/>
          <a:p>
            <a:endParaRPr/>
          </a:p>
        </p:txBody>
      </p:sp>
      <p:sp>
        <p:nvSpPr>
          <p:cNvPr id="8" name="object 3"/>
          <p:cNvSpPr/>
          <p:nvPr/>
        </p:nvSpPr>
        <p:spPr>
          <a:xfrm>
            <a:off x="0" y="0"/>
            <a:ext cx="9144000" cy="1447800"/>
          </a:xfrm>
          <a:prstGeom prst="rect">
            <a:avLst/>
          </a:prstGeom>
          <a:blipFill>
            <a:blip r:embed="rId4"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r>
              <a:rPr lang="en-IN" sz="100" dirty="0" smtClean="0"/>
              <a:t>                                     </a:t>
            </a:r>
            <a:r>
              <a:rPr lang="en-IN" sz="5400" dirty="0" smtClean="0">
                <a:solidFill>
                  <a:srgbClr val="FFC000"/>
                </a:solidFill>
              </a:rPr>
              <a:t>Language:</a:t>
            </a:r>
            <a:endParaRPr sz="5400" dirty="0">
              <a:solidFill>
                <a:srgbClr val="FFC000"/>
              </a:solidFill>
            </a:endParaRPr>
          </a:p>
        </p:txBody>
      </p:sp>
      <p:sp>
        <p:nvSpPr>
          <p:cNvPr id="6" name="Rectangle 5"/>
          <p:cNvSpPr/>
          <p:nvPr/>
        </p:nvSpPr>
        <p:spPr>
          <a:xfrm>
            <a:off x="348996" y="1712358"/>
            <a:ext cx="8634549" cy="4693593"/>
          </a:xfrm>
          <a:prstGeom prst="rect">
            <a:avLst/>
          </a:prstGeom>
        </p:spPr>
        <p:txBody>
          <a:bodyPr wrap="square">
            <a:spAutoFit/>
          </a:bodyPr>
          <a:lstStyle/>
          <a:p>
            <a:pPr algn="just"/>
            <a:r>
              <a:rPr lang="en-US" sz="2300" dirty="0"/>
              <a:t>The </a:t>
            </a:r>
            <a:r>
              <a:rPr lang="en-US" sz="2300" b="1" dirty="0"/>
              <a:t>Garo</a:t>
            </a:r>
            <a:r>
              <a:rPr lang="en-US" sz="2300" dirty="0"/>
              <a:t> language has a close affinity with the Koch and Bodo languages, a small family of Tibeto-Burman languages. Garo, spoken by the majority of the population, is spoken in many dialects such as </a:t>
            </a:r>
            <a:r>
              <a:rPr lang="en-US" sz="2300" dirty="0" err="1"/>
              <a:t>Abeng</a:t>
            </a:r>
            <a:r>
              <a:rPr lang="en-US" sz="2300" dirty="0"/>
              <a:t> or </a:t>
            </a:r>
            <a:r>
              <a:rPr lang="en-US" sz="2300" dirty="0" err="1" smtClean="0"/>
              <a:t>Ambeng</a:t>
            </a:r>
            <a:r>
              <a:rPr lang="en-US" sz="2300" dirty="0" smtClean="0"/>
              <a:t>, </a:t>
            </a:r>
            <a:r>
              <a:rPr lang="en-US" sz="2300" dirty="0" err="1" smtClean="0"/>
              <a:t>Atong</a:t>
            </a:r>
            <a:r>
              <a:rPr lang="en-US" sz="2300" dirty="0"/>
              <a:t>, </a:t>
            </a:r>
            <a:r>
              <a:rPr lang="en-US" sz="2300" dirty="0" err="1"/>
              <a:t>Akawe</a:t>
            </a:r>
            <a:r>
              <a:rPr lang="en-US" sz="2300" dirty="0"/>
              <a:t> (or Awe), </a:t>
            </a:r>
            <a:r>
              <a:rPr lang="en-US" sz="2300" dirty="0" err="1"/>
              <a:t>Matchi</a:t>
            </a:r>
            <a:r>
              <a:rPr lang="en-US" sz="2300" dirty="0"/>
              <a:t> Dual, </a:t>
            </a:r>
            <a:r>
              <a:rPr lang="en-US" sz="2300" dirty="0" err="1"/>
              <a:t>Chibok</a:t>
            </a:r>
            <a:r>
              <a:rPr lang="en-US" sz="2300" dirty="0"/>
              <a:t>, </a:t>
            </a:r>
            <a:r>
              <a:rPr lang="en-US" sz="2300" dirty="0" err="1"/>
              <a:t>Chisak</a:t>
            </a:r>
            <a:r>
              <a:rPr lang="en-US" sz="2300" dirty="0"/>
              <a:t> </a:t>
            </a:r>
            <a:r>
              <a:rPr lang="en-US" sz="2300" dirty="0" err="1"/>
              <a:t>Megam</a:t>
            </a:r>
            <a:r>
              <a:rPr lang="en-US" sz="2300" dirty="0"/>
              <a:t> or </a:t>
            </a:r>
            <a:r>
              <a:rPr lang="en-US" sz="2300" dirty="0" err="1"/>
              <a:t>Lyngngam</a:t>
            </a:r>
            <a:r>
              <a:rPr lang="en-US" sz="2300" dirty="0"/>
              <a:t>, </a:t>
            </a:r>
            <a:r>
              <a:rPr lang="en-US" sz="2300" dirty="0" err="1"/>
              <a:t>Ruga</a:t>
            </a:r>
            <a:r>
              <a:rPr lang="en-US" sz="2300" dirty="0"/>
              <a:t>, </a:t>
            </a:r>
            <a:r>
              <a:rPr lang="en-US" sz="2300" dirty="0" err="1"/>
              <a:t>Gara-Ganching</a:t>
            </a:r>
            <a:r>
              <a:rPr lang="en-US" sz="2300" dirty="0"/>
              <a:t> and </a:t>
            </a:r>
            <a:r>
              <a:rPr lang="en-US" sz="2300" dirty="0" err="1"/>
              <a:t>Matabeng</a:t>
            </a:r>
            <a:r>
              <a:rPr lang="en-US" sz="2300" dirty="0"/>
              <a:t>. </a:t>
            </a:r>
          </a:p>
          <a:p>
            <a:pPr algn="just"/>
            <a:endParaRPr lang="en-US" sz="2300" dirty="0" smtClean="0"/>
          </a:p>
          <a:p>
            <a:pPr algn="just"/>
            <a:r>
              <a:rPr lang="en-US" sz="2300" b="1" dirty="0" smtClean="0"/>
              <a:t>Pnar</a:t>
            </a:r>
            <a:r>
              <a:rPr lang="en-US" sz="2300" dirty="0" smtClean="0"/>
              <a:t> </a:t>
            </a:r>
            <a:r>
              <a:rPr lang="en-US" sz="2300" dirty="0"/>
              <a:t>is spoken by many people of the both West and East </a:t>
            </a:r>
            <a:r>
              <a:rPr lang="en-US" sz="2300" dirty="0" err="1"/>
              <a:t>Jaintia</a:t>
            </a:r>
            <a:r>
              <a:rPr lang="en-US" sz="2300" dirty="0"/>
              <a:t> Hills. The language is related to the Khasi language. Apart from the main languages, various local dialect are being spoken by the War </a:t>
            </a:r>
            <a:r>
              <a:rPr lang="en-US" sz="2300" dirty="0" err="1"/>
              <a:t>Jaintia</a:t>
            </a:r>
            <a:r>
              <a:rPr lang="en-US" sz="2300" dirty="0"/>
              <a:t> (West </a:t>
            </a:r>
            <a:r>
              <a:rPr lang="en-US" sz="2300" dirty="0" err="1"/>
              <a:t>Jaintia</a:t>
            </a:r>
            <a:r>
              <a:rPr lang="en-US" sz="2300" dirty="0"/>
              <a:t> Hills), </a:t>
            </a:r>
            <a:r>
              <a:rPr lang="en-US" sz="2300" dirty="0" err="1"/>
              <a:t>Maram</a:t>
            </a:r>
            <a:r>
              <a:rPr lang="en-US" sz="2300" dirty="0"/>
              <a:t> and </a:t>
            </a:r>
            <a:r>
              <a:rPr lang="en-US" sz="2300" dirty="0" err="1"/>
              <a:t>Lynngam</a:t>
            </a:r>
            <a:r>
              <a:rPr lang="en-US" sz="2300" dirty="0"/>
              <a:t> (West Khasi Hills), War </a:t>
            </a:r>
            <a:r>
              <a:rPr lang="en-US" sz="2300" dirty="0" err="1"/>
              <a:t>Pynursla</a:t>
            </a:r>
            <a:r>
              <a:rPr lang="en-US" sz="2300" dirty="0"/>
              <a:t> (East Khasi Hills), Tiwa language by Tiwa peoples of </a:t>
            </a:r>
            <a:r>
              <a:rPr lang="en-US" sz="2300" dirty="0" err="1"/>
              <a:t>Ri-Bhoi</a:t>
            </a:r>
            <a:r>
              <a:rPr lang="en-US" sz="2300" dirty="0"/>
              <a:t> district. Another example is the </a:t>
            </a:r>
            <a:r>
              <a:rPr lang="en-US" sz="2300" dirty="0" err="1"/>
              <a:t>Biate</a:t>
            </a:r>
            <a:r>
              <a:rPr lang="en-US" sz="2300" dirty="0"/>
              <a:t> language spoken by many people inhabiting the south-eastern part of Meghalaya bordering Assam. </a:t>
            </a:r>
          </a:p>
        </p:txBody>
      </p:sp>
    </p:spTree>
    <p:extLst>
      <p:ext uri="{BB962C8B-B14F-4D97-AF65-F5344CB8AC3E}">
        <p14:creationId xmlns:p14="http://schemas.microsoft.com/office/powerpoint/2010/main" val="19842077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173736" y="1796797"/>
            <a:ext cx="350520" cy="260603"/>
          </a:xfrm>
          <a:prstGeom prst="rect">
            <a:avLst/>
          </a:prstGeom>
          <a:blipFill>
            <a:blip r:embed="rId3" cstate="print"/>
            <a:stretch>
              <a:fillRect/>
            </a:stretch>
          </a:blipFill>
        </p:spPr>
        <p:txBody>
          <a:bodyPr wrap="square" lIns="0" tIns="0" rIns="0" bIns="0" rtlCol="0"/>
          <a:lstStyle/>
          <a:p>
            <a:endParaRPr/>
          </a:p>
        </p:txBody>
      </p:sp>
      <p:sp>
        <p:nvSpPr>
          <p:cNvPr id="8" name="object 3"/>
          <p:cNvSpPr/>
          <p:nvPr/>
        </p:nvSpPr>
        <p:spPr>
          <a:xfrm>
            <a:off x="0" y="0"/>
            <a:ext cx="9144000" cy="1447800"/>
          </a:xfrm>
          <a:prstGeom prst="rect">
            <a:avLst/>
          </a:prstGeom>
          <a:blipFill>
            <a:blip r:embed="rId4"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r>
              <a:rPr lang="en-IN" sz="100" dirty="0" smtClean="0"/>
              <a:t>                                     </a:t>
            </a:r>
            <a:r>
              <a:rPr lang="en-IN" sz="5400" dirty="0" smtClean="0">
                <a:solidFill>
                  <a:srgbClr val="FFC000"/>
                </a:solidFill>
              </a:rPr>
              <a:t>Language:</a:t>
            </a:r>
            <a:endParaRPr sz="5400" dirty="0">
              <a:solidFill>
                <a:srgbClr val="FFC000"/>
              </a:solidFill>
            </a:endParaRPr>
          </a:p>
        </p:txBody>
      </p:sp>
      <p:sp>
        <p:nvSpPr>
          <p:cNvPr id="6" name="Rectangle 5"/>
          <p:cNvSpPr/>
          <p:nvPr/>
        </p:nvSpPr>
        <p:spPr>
          <a:xfrm>
            <a:off x="348996" y="1712358"/>
            <a:ext cx="8634549" cy="2569934"/>
          </a:xfrm>
          <a:prstGeom prst="rect">
            <a:avLst/>
          </a:prstGeom>
        </p:spPr>
        <p:txBody>
          <a:bodyPr wrap="square">
            <a:spAutoFit/>
          </a:bodyPr>
          <a:lstStyle/>
          <a:p>
            <a:pPr algn="just"/>
            <a:r>
              <a:rPr lang="en-US" sz="2300" b="1" dirty="0"/>
              <a:t>Indo-Aryan</a:t>
            </a:r>
            <a:r>
              <a:rPr lang="en-US" sz="2300" dirty="0"/>
              <a:t> languages like Assamese, Bengali, Nepali and Hindi are spoken by many people residing mostly in the East Khasi Hills district and the West Garo Hills district. </a:t>
            </a:r>
          </a:p>
          <a:p>
            <a:pPr algn="just"/>
            <a:endParaRPr lang="en-US" sz="2300" dirty="0"/>
          </a:p>
          <a:p>
            <a:pPr algn="just"/>
            <a:r>
              <a:rPr lang="en-US" sz="2300" b="1" dirty="0"/>
              <a:t>English</a:t>
            </a:r>
            <a:r>
              <a:rPr lang="en-US" sz="2300" dirty="0"/>
              <a:t> is spoken as a common language across the diverse ethnic and demographic groups. In urban </a:t>
            </a:r>
            <a:r>
              <a:rPr lang="en-US" sz="2300" dirty="0" err="1"/>
              <a:t>centres</a:t>
            </a:r>
            <a:r>
              <a:rPr lang="en-US" sz="2300" dirty="0"/>
              <a:t> most of the people can speak English; rural residents vary in their ability. </a:t>
            </a:r>
          </a:p>
        </p:txBody>
      </p:sp>
      <p:sp>
        <p:nvSpPr>
          <p:cNvPr id="5" name="object 3"/>
          <p:cNvSpPr/>
          <p:nvPr/>
        </p:nvSpPr>
        <p:spPr>
          <a:xfrm>
            <a:off x="173736" y="3200400"/>
            <a:ext cx="350520" cy="260603"/>
          </a:xfrm>
          <a:prstGeom prst="rect">
            <a:avLst/>
          </a:prstGeom>
          <a:blipFill>
            <a:blip r:embed="rId3"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4097348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173736" y="1828800"/>
            <a:ext cx="350520" cy="260603"/>
          </a:xfrm>
          <a:prstGeom prst="rect">
            <a:avLst/>
          </a:prstGeom>
          <a:blipFill>
            <a:blip r:embed="rId3" cstate="print"/>
            <a:stretch>
              <a:fillRect/>
            </a:stretch>
          </a:blipFill>
        </p:spPr>
        <p:txBody>
          <a:bodyPr wrap="square" lIns="0" tIns="0" rIns="0" bIns="0" rtlCol="0"/>
          <a:lstStyle/>
          <a:p>
            <a:endParaRPr/>
          </a:p>
        </p:txBody>
      </p:sp>
      <p:sp>
        <p:nvSpPr>
          <p:cNvPr id="8" name="object 3"/>
          <p:cNvSpPr/>
          <p:nvPr/>
        </p:nvSpPr>
        <p:spPr>
          <a:xfrm>
            <a:off x="0" y="0"/>
            <a:ext cx="9144000" cy="1447800"/>
          </a:xfrm>
          <a:prstGeom prst="rect">
            <a:avLst/>
          </a:prstGeom>
          <a:blipFill>
            <a:blip r:embed="rId4"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r>
              <a:rPr lang="en-IN" sz="100" dirty="0" smtClean="0"/>
              <a:t>                                     </a:t>
            </a:r>
            <a:r>
              <a:rPr lang="en-IN" sz="5400" dirty="0" smtClean="0">
                <a:solidFill>
                  <a:srgbClr val="FFC000"/>
                </a:solidFill>
              </a:rPr>
              <a:t>Festivals:</a:t>
            </a:r>
            <a:endParaRPr sz="5400" dirty="0">
              <a:solidFill>
                <a:srgbClr val="FFC000"/>
              </a:solidFill>
            </a:endParaRPr>
          </a:p>
        </p:txBody>
      </p:sp>
      <p:sp>
        <p:nvSpPr>
          <p:cNvPr id="6" name="Rectangle 5"/>
          <p:cNvSpPr/>
          <p:nvPr/>
        </p:nvSpPr>
        <p:spPr>
          <a:xfrm>
            <a:off x="348996" y="1712358"/>
            <a:ext cx="8634549" cy="2600712"/>
          </a:xfrm>
          <a:prstGeom prst="rect">
            <a:avLst/>
          </a:prstGeom>
        </p:spPr>
        <p:txBody>
          <a:bodyPr wrap="square">
            <a:spAutoFit/>
          </a:bodyPr>
          <a:lstStyle/>
          <a:p>
            <a:pPr algn="just"/>
            <a:r>
              <a:rPr lang="en-US" sz="2300" b="1" dirty="0" smtClean="0"/>
              <a:t>Khasi:</a:t>
            </a:r>
            <a:endParaRPr lang="en-US" sz="2300" b="1" dirty="0"/>
          </a:p>
          <a:p>
            <a:pPr marL="800100" lvl="1" indent="-342900" algn="just">
              <a:buFont typeface="Arial" panose="020B0604020202020204" pitchFamily="34" charset="0"/>
              <a:buChar char="•"/>
            </a:pPr>
            <a:r>
              <a:rPr lang="en-IN" sz="2000" dirty="0"/>
              <a:t>Dance is central to the culture of Khasi life, and a part of the rites of passage. Dances are performed in </a:t>
            </a:r>
            <a:r>
              <a:rPr lang="en-IN" sz="2000" i="1" dirty="0" err="1"/>
              <a:t>Shnong</a:t>
            </a:r>
            <a:r>
              <a:rPr lang="en-IN" sz="2000" dirty="0"/>
              <a:t> (village), a </a:t>
            </a:r>
            <a:r>
              <a:rPr lang="en-IN" sz="2000" i="1" dirty="0"/>
              <a:t>Raid</a:t>
            </a:r>
            <a:r>
              <a:rPr lang="en-IN" sz="2000" dirty="0"/>
              <a:t> (group of villages), and a </a:t>
            </a:r>
            <a:r>
              <a:rPr lang="en-IN" sz="2000" i="1" dirty="0" err="1"/>
              <a:t>Hima</a:t>
            </a:r>
            <a:r>
              <a:rPr lang="en-IN" sz="2000" dirty="0"/>
              <a:t> (conglomeration of Raids). </a:t>
            </a:r>
          </a:p>
          <a:p>
            <a:pPr marL="800100" lvl="1" indent="-342900" algn="just">
              <a:buFont typeface="Arial" panose="020B0604020202020204" pitchFamily="34" charset="0"/>
              <a:buChar char="•"/>
            </a:pPr>
            <a:endParaRPr lang="en-IN" sz="2000" dirty="0"/>
          </a:p>
          <a:p>
            <a:pPr marL="800100" lvl="1" indent="-342900" algn="just">
              <a:buFont typeface="Arial" panose="020B0604020202020204" pitchFamily="34" charset="0"/>
              <a:buChar char="•"/>
            </a:pPr>
            <a:r>
              <a:rPr lang="en-IN" sz="2000" dirty="0"/>
              <a:t>Some festivals includes </a:t>
            </a:r>
            <a:r>
              <a:rPr lang="en-IN" sz="2000" b="1" i="1" dirty="0" err="1"/>
              <a:t>Ka</a:t>
            </a:r>
            <a:r>
              <a:rPr lang="en-IN" sz="2000" b="1" i="1" dirty="0"/>
              <a:t> Shad Suk </a:t>
            </a:r>
            <a:r>
              <a:rPr lang="en-IN" sz="2000" b="1" i="1" dirty="0" err="1"/>
              <a:t>Mynsiem</a:t>
            </a:r>
            <a:r>
              <a:rPr lang="en-IN" sz="2000" dirty="0"/>
              <a:t>, </a:t>
            </a:r>
            <a:r>
              <a:rPr lang="en-IN" sz="2000" dirty="0" err="1"/>
              <a:t>Ka</a:t>
            </a:r>
            <a:r>
              <a:rPr lang="en-IN" sz="2000" dirty="0"/>
              <a:t> </a:t>
            </a:r>
            <a:r>
              <a:rPr lang="en-IN" sz="2000" dirty="0" err="1"/>
              <a:t>Pom-Blang</a:t>
            </a:r>
            <a:r>
              <a:rPr lang="en-IN" sz="2000" dirty="0"/>
              <a:t> </a:t>
            </a:r>
            <a:r>
              <a:rPr lang="en-IN" sz="2000" dirty="0" err="1"/>
              <a:t>Nongkrem</a:t>
            </a:r>
            <a:r>
              <a:rPr lang="en-IN" sz="2000" dirty="0"/>
              <a:t>, </a:t>
            </a:r>
            <a:r>
              <a:rPr lang="en-IN" sz="2000" dirty="0" err="1"/>
              <a:t>Ka</a:t>
            </a:r>
            <a:r>
              <a:rPr lang="en-IN" sz="2000" dirty="0"/>
              <a:t>-Shad </a:t>
            </a:r>
            <a:r>
              <a:rPr lang="en-IN" sz="2000" dirty="0" err="1"/>
              <a:t>Shyngwiang-Thangiap</a:t>
            </a:r>
            <a:r>
              <a:rPr lang="en-IN" sz="2000" dirty="0"/>
              <a:t>, </a:t>
            </a:r>
            <a:r>
              <a:rPr lang="en-IN" sz="2000" dirty="0" err="1"/>
              <a:t>Ka</a:t>
            </a:r>
            <a:r>
              <a:rPr lang="en-IN" sz="2000" dirty="0"/>
              <a:t>-Shad-</a:t>
            </a:r>
            <a:r>
              <a:rPr lang="en-IN" sz="2000" dirty="0" err="1"/>
              <a:t>Kynjoh</a:t>
            </a:r>
            <a:r>
              <a:rPr lang="en-IN" sz="2000" dirty="0"/>
              <a:t> </a:t>
            </a:r>
            <a:r>
              <a:rPr lang="en-IN" sz="2000" dirty="0" err="1"/>
              <a:t>Khaskain</a:t>
            </a:r>
            <a:r>
              <a:rPr lang="en-IN" sz="2000" dirty="0"/>
              <a:t>, </a:t>
            </a:r>
            <a:r>
              <a:rPr lang="en-IN" sz="2000" dirty="0" err="1"/>
              <a:t>Ka</a:t>
            </a:r>
            <a:r>
              <a:rPr lang="en-IN" sz="2000" dirty="0"/>
              <a:t> Bam </a:t>
            </a:r>
            <a:r>
              <a:rPr lang="en-IN" sz="2000" dirty="0" err="1"/>
              <a:t>Khana</a:t>
            </a:r>
            <a:r>
              <a:rPr lang="en-IN" sz="2000" dirty="0"/>
              <a:t> </a:t>
            </a:r>
            <a:r>
              <a:rPr lang="en-IN" sz="2000" dirty="0" err="1"/>
              <a:t>Shnong</a:t>
            </a:r>
            <a:r>
              <a:rPr lang="en-IN" sz="2000" dirty="0"/>
              <a:t>, </a:t>
            </a:r>
            <a:r>
              <a:rPr lang="en-IN" sz="2000" dirty="0" err="1"/>
              <a:t>Umsan</a:t>
            </a:r>
            <a:r>
              <a:rPr lang="en-IN" sz="2000" dirty="0"/>
              <a:t> </a:t>
            </a:r>
            <a:r>
              <a:rPr lang="en-IN" sz="2000" dirty="0" err="1"/>
              <a:t>Nongkharai</a:t>
            </a:r>
            <a:r>
              <a:rPr lang="en-IN" sz="2000" dirty="0"/>
              <a:t>, Shad </a:t>
            </a:r>
            <a:r>
              <a:rPr lang="en-IN" sz="2000" dirty="0" err="1"/>
              <a:t>Beh</a:t>
            </a:r>
            <a:r>
              <a:rPr lang="en-IN" sz="2000" dirty="0"/>
              <a:t> </a:t>
            </a:r>
            <a:r>
              <a:rPr lang="en-IN" sz="2000" dirty="0" err="1"/>
              <a:t>Sier</a:t>
            </a:r>
            <a:r>
              <a:rPr lang="en-IN" sz="2000" dirty="0"/>
              <a:t>.</a:t>
            </a:r>
            <a:endParaRPr lang="en-US" sz="2000" dirty="0"/>
          </a:p>
        </p:txBody>
      </p:sp>
    </p:spTree>
    <p:extLst>
      <p:ext uri="{BB962C8B-B14F-4D97-AF65-F5344CB8AC3E}">
        <p14:creationId xmlns:p14="http://schemas.microsoft.com/office/powerpoint/2010/main" val="35883929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173736" y="1828800"/>
            <a:ext cx="350520" cy="260603"/>
          </a:xfrm>
          <a:prstGeom prst="rect">
            <a:avLst/>
          </a:prstGeom>
          <a:blipFill>
            <a:blip r:embed="rId3" cstate="print"/>
            <a:stretch>
              <a:fillRect/>
            </a:stretch>
          </a:blipFill>
        </p:spPr>
        <p:txBody>
          <a:bodyPr wrap="square" lIns="0" tIns="0" rIns="0" bIns="0" rtlCol="0"/>
          <a:lstStyle/>
          <a:p>
            <a:endParaRPr/>
          </a:p>
        </p:txBody>
      </p:sp>
      <p:sp>
        <p:nvSpPr>
          <p:cNvPr id="8" name="object 3"/>
          <p:cNvSpPr/>
          <p:nvPr/>
        </p:nvSpPr>
        <p:spPr>
          <a:xfrm>
            <a:off x="0" y="0"/>
            <a:ext cx="9144000" cy="1447800"/>
          </a:xfrm>
          <a:prstGeom prst="rect">
            <a:avLst/>
          </a:prstGeom>
          <a:blipFill>
            <a:blip r:embed="rId4"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r>
              <a:rPr lang="en-IN" sz="100" dirty="0" smtClean="0"/>
              <a:t>                                     </a:t>
            </a:r>
            <a:r>
              <a:rPr lang="en-IN" sz="5400" dirty="0" smtClean="0">
                <a:solidFill>
                  <a:srgbClr val="FFC000"/>
                </a:solidFill>
              </a:rPr>
              <a:t>Festivals:</a:t>
            </a:r>
            <a:endParaRPr sz="5400" dirty="0">
              <a:solidFill>
                <a:srgbClr val="FFC000"/>
              </a:solidFill>
            </a:endParaRPr>
          </a:p>
        </p:txBody>
      </p:sp>
      <p:sp>
        <p:nvSpPr>
          <p:cNvPr id="6" name="Rectangle 5"/>
          <p:cNvSpPr/>
          <p:nvPr/>
        </p:nvSpPr>
        <p:spPr>
          <a:xfrm>
            <a:off x="348996" y="1712358"/>
            <a:ext cx="8634549" cy="1677382"/>
          </a:xfrm>
          <a:prstGeom prst="rect">
            <a:avLst/>
          </a:prstGeom>
        </p:spPr>
        <p:txBody>
          <a:bodyPr wrap="square">
            <a:spAutoFit/>
          </a:bodyPr>
          <a:lstStyle/>
          <a:p>
            <a:pPr algn="just"/>
            <a:r>
              <a:rPr lang="en-US" sz="2300" b="1" dirty="0"/>
              <a:t>Jaiñtia:</a:t>
            </a:r>
          </a:p>
          <a:p>
            <a:pPr marL="800100" lvl="1" indent="-342900" algn="just">
              <a:buFont typeface="Arial" panose="020B0604020202020204" pitchFamily="34" charset="0"/>
              <a:buChar char="•"/>
            </a:pPr>
            <a:r>
              <a:rPr lang="en-US" sz="2000" dirty="0"/>
              <a:t>Festivals of the </a:t>
            </a:r>
            <a:r>
              <a:rPr lang="en-US" sz="2000" dirty="0" err="1"/>
              <a:t>Jaintia</a:t>
            </a:r>
            <a:r>
              <a:rPr lang="en-US" sz="2000" dirty="0"/>
              <a:t> Hills, like others, is integral to the culture of people of </a:t>
            </a:r>
            <a:r>
              <a:rPr lang="en-US" sz="2000" dirty="0" err="1"/>
              <a:t>Jaintia</a:t>
            </a:r>
            <a:r>
              <a:rPr lang="en-US" sz="2000" dirty="0"/>
              <a:t> Hills. It celebrates nature, balance and solidarity among its people. Festivals of </a:t>
            </a:r>
            <a:r>
              <a:rPr lang="en-US" sz="2000" dirty="0" err="1"/>
              <a:t>Jaintias</a:t>
            </a:r>
            <a:r>
              <a:rPr lang="en-US" sz="2000" dirty="0"/>
              <a:t> includes </a:t>
            </a:r>
            <a:r>
              <a:rPr lang="en-US" sz="2000" dirty="0" err="1"/>
              <a:t>Behdienkhlam</a:t>
            </a:r>
            <a:r>
              <a:rPr lang="en-US" sz="2000" dirty="0"/>
              <a:t>, </a:t>
            </a:r>
            <a:r>
              <a:rPr lang="en-US" sz="2000" dirty="0" err="1"/>
              <a:t>Laho</a:t>
            </a:r>
            <a:r>
              <a:rPr lang="en-US" sz="2000" dirty="0"/>
              <a:t> Dance, Sowing Ritual Ceremony.</a:t>
            </a:r>
            <a:endParaRPr lang="en-US" sz="2000" dirty="0"/>
          </a:p>
        </p:txBody>
      </p:sp>
    </p:spTree>
    <p:extLst>
      <p:ext uri="{BB962C8B-B14F-4D97-AF65-F5344CB8AC3E}">
        <p14:creationId xmlns:p14="http://schemas.microsoft.com/office/powerpoint/2010/main" val="18366999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173736" y="1828800"/>
            <a:ext cx="350520" cy="260603"/>
          </a:xfrm>
          <a:prstGeom prst="rect">
            <a:avLst/>
          </a:prstGeom>
          <a:blipFill>
            <a:blip r:embed="rId3" cstate="print"/>
            <a:stretch>
              <a:fillRect/>
            </a:stretch>
          </a:blipFill>
        </p:spPr>
        <p:txBody>
          <a:bodyPr wrap="square" lIns="0" tIns="0" rIns="0" bIns="0" rtlCol="0"/>
          <a:lstStyle/>
          <a:p>
            <a:endParaRPr/>
          </a:p>
        </p:txBody>
      </p:sp>
      <p:sp>
        <p:nvSpPr>
          <p:cNvPr id="8" name="object 3"/>
          <p:cNvSpPr/>
          <p:nvPr/>
        </p:nvSpPr>
        <p:spPr>
          <a:xfrm>
            <a:off x="0" y="0"/>
            <a:ext cx="9144000" cy="1447800"/>
          </a:xfrm>
          <a:prstGeom prst="rect">
            <a:avLst/>
          </a:prstGeom>
          <a:blipFill>
            <a:blip r:embed="rId4"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r>
              <a:rPr lang="en-IN" sz="100" dirty="0" smtClean="0"/>
              <a:t>                                     </a:t>
            </a:r>
            <a:r>
              <a:rPr lang="en-IN" sz="5400" dirty="0" smtClean="0">
                <a:solidFill>
                  <a:srgbClr val="FFC000"/>
                </a:solidFill>
              </a:rPr>
              <a:t>Festivals:</a:t>
            </a:r>
            <a:endParaRPr sz="5400" dirty="0">
              <a:solidFill>
                <a:srgbClr val="FFC000"/>
              </a:solidFill>
            </a:endParaRPr>
          </a:p>
        </p:txBody>
      </p:sp>
      <p:sp>
        <p:nvSpPr>
          <p:cNvPr id="6" name="Rectangle 5"/>
          <p:cNvSpPr/>
          <p:nvPr/>
        </p:nvSpPr>
        <p:spPr>
          <a:xfrm>
            <a:off x="348996" y="1712358"/>
            <a:ext cx="8634549" cy="2600712"/>
          </a:xfrm>
          <a:prstGeom prst="rect">
            <a:avLst/>
          </a:prstGeom>
        </p:spPr>
        <p:txBody>
          <a:bodyPr wrap="square">
            <a:spAutoFit/>
          </a:bodyPr>
          <a:lstStyle/>
          <a:p>
            <a:pPr algn="just"/>
            <a:r>
              <a:rPr lang="en-US" sz="2300" b="1" dirty="0" smtClean="0"/>
              <a:t>Garo:</a:t>
            </a:r>
            <a:endParaRPr lang="en-US" sz="2300" b="1" dirty="0"/>
          </a:p>
          <a:p>
            <a:pPr marL="800100" lvl="1" indent="-342900" algn="just">
              <a:buFont typeface="Arial" panose="020B0604020202020204" pitchFamily="34" charset="0"/>
              <a:buChar char="•"/>
            </a:pPr>
            <a:r>
              <a:rPr lang="en-IN" sz="2000" dirty="0"/>
              <a:t>For </a:t>
            </a:r>
            <a:r>
              <a:rPr lang="en-IN" sz="2000" dirty="0" err="1"/>
              <a:t>Garos</a:t>
            </a:r>
            <a:r>
              <a:rPr lang="en-IN" sz="2000" dirty="0"/>
              <a:t>, festivals sustain their cultural heritage. They were often dedicated to religious events, nature and seasons as well as community events such as stages of </a:t>
            </a:r>
            <a:r>
              <a:rPr lang="en-IN" sz="2000" i="1" dirty="0" err="1"/>
              <a:t>jhum</a:t>
            </a:r>
            <a:r>
              <a:rPr lang="en-IN" sz="2000" dirty="0"/>
              <a:t> cultivation. The main festivals of </a:t>
            </a:r>
            <a:r>
              <a:rPr lang="en-IN" sz="2000" dirty="0" err="1"/>
              <a:t>Garos</a:t>
            </a:r>
            <a:r>
              <a:rPr lang="en-IN" sz="2000" dirty="0"/>
              <a:t> are Den </a:t>
            </a:r>
            <a:r>
              <a:rPr lang="en-IN" sz="2000" dirty="0" err="1"/>
              <a:t>Bilsia</a:t>
            </a:r>
            <a:r>
              <a:rPr lang="en-IN" sz="2000" dirty="0"/>
              <a:t>, </a:t>
            </a:r>
            <a:r>
              <a:rPr lang="en-IN" sz="2000" dirty="0" err="1"/>
              <a:t>Wangala</a:t>
            </a:r>
            <a:r>
              <a:rPr lang="en-IN" sz="2000" dirty="0"/>
              <a:t>, </a:t>
            </a:r>
            <a:r>
              <a:rPr lang="en-IN" sz="2000" dirty="0" err="1"/>
              <a:t>Rongchu</a:t>
            </a:r>
            <a:r>
              <a:rPr lang="en-IN" sz="2000" dirty="0"/>
              <a:t> gala, </a:t>
            </a:r>
            <a:r>
              <a:rPr lang="en-IN" sz="2000" dirty="0" err="1"/>
              <a:t>Mi</a:t>
            </a:r>
            <a:r>
              <a:rPr lang="en-IN" sz="2000" dirty="0"/>
              <a:t> </a:t>
            </a:r>
            <a:r>
              <a:rPr lang="en-IN" sz="2000" dirty="0" err="1"/>
              <a:t>Amua</a:t>
            </a:r>
            <a:r>
              <a:rPr lang="en-IN" sz="2000" dirty="0"/>
              <a:t>, </a:t>
            </a:r>
            <a:r>
              <a:rPr lang="en-IN" sz="2000" dirty="0" err="1"/>
              <a:t>Mangona</a:t>
            </a:r>
            <a:r>
              <a:rPr lang="en-IN" sz="2000" dirty="0"/>
              <a:t>, </a:t>
            </a:r>
            <a:r>
              <a:rPr lang="en-IN" sz="2000" dirty="0" err="1"/>
              <a:t>Grengdik</a:t>
            </a:r>
            <a:r>
              <a:rPr lang="en-IN" sz="2000" dirty="0"/>
              <a:t> </a:t>
            </a:r>
            <a:r>
              <a:rPr lang="en-IN" sz="2000" dirty="0" err="1"/>
              <a:t>BaA</a:t>
            </a:r>
            <a:r>
              <a:rPr lang="en-IN" sz="2000" dirty="0"/>
              <a:t>, </a:t>
            </a:r>
            <a:r>
              <a:rPr lang="en-IN" sz="2000" dirty="0" err="1"/>
              <a:t>Jamang</a:t>
            </a:r>
            <a:r>
              <a:rPr lang="en-IN" sz="2000" dirty="0"/>
              <a:t> </a:t>
            </a:r>
            <a:r>
              <a:rPr lang="en-IN" sz="2000" dirty="0" err="1"/>
              <a:t>Sia</a:t>
            </a:r>
            <a:r>
              <a:rPr lang="en-IN" sz="2000" dirty="0"/>
              <a:t>, </a:t>
            </a:r>
            <a:r>
              <a:rPr lang="en-IN" sz="2000" dirty="0" err="1"/>
              <a:t>Ja</a:t>
            </a:r>
            <a:r>
              <a:rPr lang="en-IN" sz="2000" dirty="0"/>
              <a:t> </a:t>
            </a:r>
            <a:r>
              <a:rPr lang="en-IN" sz="2000" dirty="0" err="1"/>
              <a:t>Megapa</a:t>
            </a:r>
            <a:r>
              <a:rPr lang="en-IN" sz="2000" dirty="0"/>
              <a:t>, Sa Sat Ra Chaka, </a:t>
            </a:r>
            <a:r>
              <a:rPr lang="en-IN" sz="2000" dirty="0" err="1"/>
              <a:t>Ajeaor</a:t>
            </a:r>
            <a:r>
              <a:rPr lang="en-IN" sz="2000" dirty="0"/>
              <a:t> </a:t>
            </a:r>
            <a:r>
              <a:rPr lang="en-IN" sz="2000" dirty="0" err="1"/>
              <a:t>Ahaoea</a:t>
            </a:r>
            <a:r>
              <a:rPr lang="en-IN" sz="2000" dirty="0"/>
              <a:t>, Dore Rata Dance, </a:t>
            </a:r>
            <a:r>
              <a:rPr lang="en-IN" sz="2000" dirty="0" err="1"/>
              <a:t>Chambil</a:t>
            </a:r>
            <a:r>
              <a:rPr lang="en-IN" sz="2000" dirty="0"/>
              <a:t> </a:t>
            </a:r>
            <a:r>
              <a:rPr lang="en-IN" sz="2000" dirty="0" err="1"/>
              <a:t>Mesara</a:t>
            </a:r>
            <a:r>
              <a:rPr lang="en-IN" sz="2000" dirty="0"/>
              <a:t>, </a:t>
            </a:r>
            <a:r>
              <a:rPr lang="en-IN" sz="2000" dirty="0" err="1"/>
              <a:t>Do'KruSua</a:t>
            </a:r>
            <a:r>
              <a:rPr lang="en-IN" sz="2000" dirty="0"/>
              <a:t>, </a:t>
            </a:r>
            <a:r>
              <a:rPr lang="en-IN" sz="2000" dirty="0" err="1"/>
              <a:t>Saram</a:t>
            </a:r>
            <a:r>
              <a:rPr lang="en-IN" sz="2000" dirty="0"/>
              <a:t> </a:t>
            </a:r>
            <a:r>
              <a:rPr lang="en-IN" sz="2000" dirty="0" err="1"/>
              <a:t>Cha'A</a:t>
            </a:r>
            <a:r>
              <a:rPr lang="en-IN" sz="2000" dirty="0"/>
              <a:t>, A Se Mania or Tata which celebrated </a:t>
            </a:r>
            <a:endParaRPr lang="en-US" sz="2000" dirty="0"/>
          </a:p>
        </p:txBody>
      </p:sp>
    </p:spTree>
    <p:extLst>
      <p:ext uri="{BB962C8B-B14F-4D97-AF65-F5344CB8AC3E}">
        <p14:creationId xmlns:p14="http://schemas.microsoft.com/office/powerpoint/2010/main" val="41552249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173736" y="1828800"/>
            <a:ext cx="350520" cy="260603"/>
          </a:xfrm>
          <a:prstGeom prst="rect">
            <a:avLst/>
          </a:prstGeom>
          <a:blipFill>
            <a:blip r:embed="rId3" cstate="print"/>
            <a:stretch>
              <a:fillRect/>
            </a:stretch>
          </a:blipFill>
        </p:spPr>
        <p:txBody>
          <a:bodyPr wrap="square" lIns="0" tIns="0" rIns="0" bIns="0" rtlCol="0"/>
          <a:lstStyle/>
          <a:p>
            <a:endParaRPr/>
          </a:p>
        </p:txBody>
      </p:sp>
      <p:sp>
        <p:nvSpPr>
          <p:cNvPr id="8" name="object 3"/>
          <p:cNvSpPr/>
          <p:nvPr/>
        </p:nvSpPr>
        <p:spPr>
          <a:xfrm>
            <a:off x="0" y="0"/>
            <a:ext cx="9144000" cy="1447800"/>
          </a:xfrm>
          <a:prstGeom prst="rect">
            <a:avLst/>
          </a:prstGeom>
          <a:blipFill>
            <a:blip r:embed="rId4"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r>
              <a:rPr lang="en-IN" sz="100" dirty="0" smtClean="0"/>
              <a:t>                                     </a:t>
            </a:r>
            <a:r>
              <a:rPr lang="en-IN" sz="5400" dirty="0" smtClean="0">
                <a:solidFill>
                  <a:srgbClr val="FFC000"/>
                </a:solidFill>
              </a:rPr>
              <a:t>Meghalaya’s Uniqueness</a:t>
            </a:r>
            <a:r>
              <a:rPr lang="en-IN" sz="5400" dirty="0" smtClean="0">
                <a:solidFill>
                  <a:srgbClr val="FFC000"/>
                </a:solidFill>
              </a:rPr>
              <a:t>:</a:t>
            </a:r>
            <a:endParaRPr sz="5400" dirty="0">
              <a:solidFill>
                <a:srgbClr val="FFC000"/>
              </a:solidFill>
            </a:endParaRPr>
          </a:p>
        </p:txBody>
      </p:sp>
      <p:sp>
        <p:nvSpPr>
          <p:cNvPr id="6" name="Rectangle 5"/>
          <p:cNvSpPr/>
          <p:nvPr/>
        </p:nvSpPr>
        <p:spPr>
          <a:xfrm>
            <a:off x="348996" y="1752600"/>
            <a:ext cx="8718804" cy="3785652"/>
          </a:xfrm>
          <a:prstGeom prst="rect">
            <a:avLst/>
          </a:prstGeom>
        </p:spPr>
        <p:txBody>
          <a:bodyPr wrap="square">
            <a:spAutoFit/>
          </a:bodyPr>
          <a:lstStyle/>
          <a:p>
            <a:pPr algn="just"/>
            <a:r>
              <a:rPr lang="en-IN" sz="2000" b="1" dirty="0"/>
              <a:t>Living Root </a:t>
            </a:r>
            <a:r>
              <a:rPr lang="en-IN" sz="2000" b="1" dirty="0" smtClean="0"/>
              <a:t>Bridges</a:t>
            </a:r>
            <a:r>
              <a:rPr lang="en-US" sz="2000" dirty="0" smtClean="0"/>
              <a:t>:</a:t>
            </a:r>
          </a:p>
          <a:p>
            <a:pPr marL="800100" lvl="1" indent="-342900" algn="just">
              <a:buFont typeface="Arial" panose="020B0604020202020204" pitchFamily="34" charset="0"/>
              <a:buChar char="•"/>
            </a:pPr>
            <a:r>
              <a:rPr lang="en-US" sz="2000" dirty="0"/>
              <a:t>The practice of creating Living root bridges can be found in Meghalaya. Here, functional, living, architecture is created by slowly training the </a:t>
            </a:r>
            <a:r>
              <a:rPr lang="en-US" sz="2000" b="1" i="1" dirty="0"/>
              <a:t>Aerial roots</a:t>
            </a:r>
            <a:r>
              <a:rPr lang="en-US" sz="2000" dirty="0"/>
              <a:t> of the </a:t>
            </a:r>
            <a:r>
              <a:rPr lang="en-US" sz="2000" b="1" i="1" dirty="0" err="1"/>
              <a:t>Ficus</a:t>
            </a:r>
            <a:r>
              <a:rPr lang="en-US" sz="2000" b="1" i="1" dirty="0"/>
              <a:t> elastica tree</a:t>
            </a:r>
            <a:r>
              <a:rPr lang="en-US" sz="2000" dirty="0"/>
              <a:t>. </a:t>
            </a:r>
          </a:p>
          <a:p>
            <a:pPr lvl="1" algn="just"/>
            <a:r>
              <a:rPr lang="en-US" sz="2000" dirty="0"/>
              <a:t> </a:t>
            </a:r>
            <a:r>
              <a:rPr lang="en-US" sz="2000" dirty="0" smtClean="0"/>
              <a:t>     Examples </a:t>
            </a:r>
            <a:r>
              <a:rPr lang="en-US" sz="2000" dirty="0"/>
              <a:t>of these structures </a:t>
            </a:r>
            <a:endParaRPr lang="en-US" sz="2000" dirty="0" smtClean="0"/>
          </a:p>
          <a:p>
            <a:pPr lvl="1" algn="just"/>
            <a:r>
              <a:rPr lang="en-US" sz="2000" dirty="0" smtClean="0"/>
              <a:t>      can be </a:t>
            </a:r>
            <a:r>
              <a:rPr lang="en-US" sz="2000" dirty="0"/>
              <a:t>found as far west </a:t>
            </a:r>
            <a:r>
              <a:rPr lang="en-US" sz="2000" dirty="0" smtClean="0"/>
              <a:t>as</a:t>
            </a:r>
          </a:p>
          <a:p>
            <a:pPr lvl="1" algn="just"/>
            <a:r>
              <a:rPr lang="en-US" sz="2000" dirty="0"/>
              <a:t> </a:t>
            </a:r>
            <a:r>
              <a:rPr lang="en-US" sz="2000" dirty="0" smtClean="0"/>
              <a:t>     the valley </a:t>
            </a:r>
            <a:r>
              <a:rPr lang="en-US" sz="2000" dirty="0"/>
              <a:t>east of </a:t>
            </a:r>
            <a:r>
              <a:rPr lang="en-US" sz="2000" b="1" i="1" dirty="0" err="1" smtClean="0"/>
              <a:t>Sohra</a:t>
            </a:r>
            <a:r>
              <a:rPr lang="en-US" sz="2000" b="1" i="1" dirty="0" smtClean="0"/>
              <a:t>,</a:t>
            </a:r>
          </a:p>
          <a:p>
            <a:pPr lvl="1" algn="just"/>
            <a:r>
              <a:rPr lang="en-US" sz="2000" b="1" i="1" dirty="0"/>
              <a:t> </a:t>
            </a:r>
            <a:r>
              <a:rPr lang="en-US" sz="2000" b="1" i="1" dirty="0" smtClean="0"/>
              <a:t>     </a:t>
            </a:r>
            <a:r>
              <a:rPr lang="en-US" sz="2000" b="1" i="1" dirty="0" err="1" smtClean="0"/>
              <a:t>Mawlynnong</a:t>
            </a:r>
            <a:r>
              <a:rPr lang="en-US" sz="2000" dirty="0" smtClean="0"/>
              <a:t>, and </a:t>
            </a:r>
            <a:r>
              <a:rPr lang="en-US" sz="2000" dirty="0"/>
              <a:t>as far </a:t>
            </a:r>
            <a:endParaRPr lang="en-US" sz="2000" dirty="0" smtClean="0"/>
          </a:p>
          <a:p>
            <a:pPr lvl="1" algn="just"/>
            <a:r>
              <a:rPr lang="en-US" sz="2000" dirty="0"/>
              <a:t> </a:t>
            </a:r>
            <a:r>
              <a:rPr lang="en-US" sz="2000" dirty="0" smtClean="0"/>
              <a:t>     east </a:t>
            </a:r>
            <a:r>
              <a:rPr lang="en-US" sz="2000" dirty="0"/>
              <a:t>as the </a:t>
            </a:r>
            <a:r>
              <a:rPr lang="en-US" sz="2000" dirty="0" smtClean="0"/>
              <a:t>East </a:t>
            </a:r>
            <a:r>
              <a:rPr lang="en-US" sz="2000" dirty="0" err="1"/>
              <a:t>Jaintia</a:t>
            </a:r>
            <a:r>
              <a:rPr lang="en-US" sz="2000" dirty="0"/>
              <a:t> </a:t>
            </a:r>
            <a:endParaRPr lang="en-US" sz="2000" dirty="0" smtClean="0"/>
          </a:p>
          <a:p>
            <a:pPr lvl="1" algn="just"/>
            <a:r>
              <a:rPr lang="en-US" sz="2000" dirty="0"/>
              <a:t> </a:t>
            </a:r>
            <a:r>
              <a:rPr lang="en-US" sz="2000" dirty="0" smtClean="0"/>
              <a:t>     Hills District, meaning that</a:t>
            </a:r>
          </a:p>
          <a:p>
            <a:pPr lvl="1" algn="just"/>
            <a:r>
              <a:rPr lang="en-US" sz="2000" dirty="0" smtClean="0"/>
              <a:t>      they are made by </a:t>
            </a:r>
            <a:r>
              <a:rPr lang="en-US" sz="2000" dirty="0"/>
              <a:t>both </a:t>
            </a:r>
            <a:endParaRPr lang="en-US" sz="2000" dirty="0" smtClean="0"/>
          </a:p>
          <a:p>
            <a:pPr lvl="1" algn="just"/>
            <a:r>
              <a:rPr lang="en-US" sz="2000" dirty="0"/>
              <a:t> </a:t>
            </a:r>
            <a:r>
              <a:rPr lang="en-US" sz="2000" dirty="0" smtClean="0"/>
              <a:t>     Khasis </a:t>
            </a:r>
            <a:r>
              <a:rPr lang="en-US" sz="2000" dirty="0"/>
              <a:t>and </a:t>
            </a:r>
            <a:r>
              <a:rPr lang="en-US" sz="2000" dirty="0" err="1"/>
              <a:t>Jaintias</a:t>
            </a:r>
            <a:r>
              <a:rPr lang="en-US" sz="2000" dirty="0"/>
              <a:t>. </a:t>
            </a:r>
            <a:endParaRPr lang="en-IN" sz="2000" b="1" dirty="0"/>
          </a:p>
        </p:txBody>
      </p:sp>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91000" y="3352800"/>
            <a:ext cx="4953000" cy="3505200"/>
          </a:xfrm>
          <a:prstGeom prst="rect">
            <a:avLst/>
          </a:prstGeom>
        </p:spPr>
      </p:pic>
    </p:spTree>
    <p:extLst>
      <p:ext uri="{BB962C8B-B14F-4D97-AF65-F5344CB8AC3E}">
        <p14:creationId xmlns:p14="http://schemas.microsoft.com/office/powerpoint/2010/main" val="4232026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3"/>
          <p:cNvSpPr/>
          <p:nvPr/>
        </p:nvSpPr>
        <p:spPr>
          <a:xfrm>
            <a:off x="0" y="-21464"/>
            <a:ext cx="9144000" cy="1447800"/>
          </a:xfrm>
          <a:prstGeom prst="rect">
            <a:avLst/>
          </a:prstGeom>
          <a:blipFill>
            <a:blip r:embed="rId2" cstate="print"/>
            <a:srcRect/>
            <a:stretch>
              <a:fillRect b="-373684"/>
            </a:stretch>
          </a:blipFill>
        </p:spPr>
        <p:txBody>
          <a:bodyPr wrap="square" lIns="0" tIns="0" rIns="0" bIns="0" rtlCol="0"/>
          <a:lstStyle/>
          <a:p>
            <a:endParaRPr dirty="0"/>
          </a:p>
        </p:txBody>
      </p:sp>
      <p:sp>
        <p:nvSpPr>
          <p:cNvPr id="2" name="object 2"/>
          <p:cNvSpPr/>
          <p:nvPr/>
        </p:nvSpPr>
        <p:spPr>
          <a:xfrm>
            <a:off x="173736" y="1828800"/>
            <a:ext cx="411480" cy="306628"/>
          </a:xfrm>
          <a:prstGeom prst="rect">
            <a:avLst/>
          </a:prstGeom>
          <a:blipFill>
            <a:blip r:embed="rId3" cstate="print"/>
            <a:stretch>
              <a:fillRect/>
            </a:stretch>
          </a:blipFill>
        </p:spPr>
        <p:txBody>
          <a:bodyPr wrap="square" lIns="0" tIns="0" rIns="0" bIns="0" rtlCol="0"/>
          <a:lstStyle/>
          <a:p>
            <a:endParaRPr/>
          </a:p>
        </p:txBody>
      </p:sp>
      <p:sp>
        <p:nvSpPr>
          <p:cNvPr id="3" name="object 3"/>
          <p:cNvSpPr/>
          <p:nvPr/>
        </p:nvSpPr>
        <p:spPr>
          <a:xfrm>
            <a:off x="173736" y="3276600"/>
            <a:ext cx="411480" cy="306628"/>
          </a:xfrm>
          <a:prstGeom prst="rect">
            <a:avLst/>
          </a:prstGeom>
          <a:blipFill>
            <a:blip r:embed="rId3" cstate="print"/>
            <a:stretch>
              <a:fillRect/>
            </a:stretch>
          </a:blipFill>
        </p:spPr>
        <p:txBody>
          <a:bodyPr wrap="square" lIns="0" tIns="0" rIns="0" bIns="0" rtlCol="0"/>
          <a:lstStyle/>
          <a:p>
            <a:endParaRPr/>
          </a:p>
        </p:txBody>
      </p:sp>
      <p:sp>
        <p:nvSpPr>
          <p:cNvPr id="4" name="object 4"/>
          <p:cNvSpPr txBox="1"/>
          <p:nvPr/>
        </p:nvSpPr>
        <p:spPr>
          <a:xfrm>
            <a:off x="481076" y="1768805"/>
            <a:ext cx="7977124" cy="4124975"/>
          </a:xfrm>
          <a:prstGeom prst="rect">
            <a:avLst/>
          </a:prstGeom>
        </p:spPr>
        <p:txBody>
          <a:bodyPr vert="horz" wrap="square" lIns="0" tIns="59055" rIns="0" bIns="0" rtlCol="0">
            <a:spAutoFit/>
          </a:bodyPr>
          <a:lstStyle/>
          <a:p>
            <a:pPr marL="33655" marR="1889760" indent="-21590" algn="just">
              <a:lnSpc>
                <a:spcPts val="2920"/>
              </a:lnSpc>
              <a:spcBef>
                <a:spcPts val="465"/>
              </a:spcBef>
            </a:pPr>
            <a:r>
              <a:rPr sz="2400" b="1" spc="-3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Meghalaya</a:t>
            </a:r>
            <a:r>
              <a:rPr sz="2400" b="1" spc="-280" dirty="0">
                <a:latin typeface="Calibri" panose="020F0502020204030204" pitchFamily="34" charset="0"/>
                <a:cs typeface="Calibri" panose="020F0502020204030204" pitchFamily="34" charset="0"/>
              </a:rPr>
              <a:t> </a:t>
            </a:r>
            <a:r>
              <a:rPr sz="2400" spc="-120" dirty="0">
                <a:latin typeface="Calibri" panose="020F0502020204030204" pitchFamily="34" charset="0"/>
                <a:cs typeface="Calibri" panose="020F0502020204030204" pitchFamily="34" charset="0"/>
              </a:rPr>
              <a:t>is</a:t>
            </a:r>
            <a:r>
              <a:rPr sz="2400" spc="-229" dirty="0">
                <a:latin typeface="Calibri" panose="020F0502020204030204" pitchFamily="34" charset="0"/>
                <a:cs typeface="Calibri" panose="020F0502020204030204" pitchFamily="34" charset="0"/>
              </a:rPr>
              <a:t> </a:t>
            </a:r>
            <a:r>
              <a:rPr sz="2400" spc="-180" dirty="0">
                <a:latin typeface="Calibri" panose="020F0502020204030204" pitchFamily="34" charset="0"/>
                <a:cs typeface="Calibri" panose="020F0502020204030204" pitchFamily="34" charset="0"/>
              </a:rPr>
              <a:t>a</a:t>
            </a:r>
            <a:r>
              <a:rPr sz="2400" spc="-215" dirty="0">
                <a:latin typeface="Calibri" panose="020F0502020204030204" pitchFamily="34" charset="0"/>
                <a:cs typeface="Calibri" panose="020F0502020204030204" pitchFamily="34" charset="0"/>
              </a:rPr>
              <a:t> </a:t>
            </a:r>
            <a:r>
              <a:rPr sz="2400" spc="-50" dirty="0">
                <a:latin typeface="Calibri" panose="020F0502020204030204" pitchFamily="34" charset="0"/>
                <a:cs typeface="Calibri" panose="020F0502020204030204" pitchFamily="34" charset="0"/>
              </a:rPr>
              <a:t>state</a:t>
            </a:r>
            <a:r>
              <a:rPr sz="2400" spc="-215" dirty="0">
                <a:latin typeface="Calibri" panose="020F0502020204030204" pitchFamily="34" charset="0"/>
                <a:cs typeface="Calibri" panose="020F0502020204030204" pitchFamily="34" charset="0"/>
              </a:rPr>
              <a:t> </a:t>
            </a:r>
            <a:r>
              <a:rPr sz="2400" spc="-25" dirty="0">
                <a:latin typeface="Calibri" panose="020F0502020204030204" pitchFamily="34" charset="0"/>
                <a:cs typeface="Calibri" panose="020F0502020204030204" pitchFamily="34" charset="0"/>
              </a:rPr>
              <a:t>in</a:t>
            </a:r>
            <a:r>
              <a:rPr sz="2400" spc="-215" dirty="0">
                <a:latin typeface="Calibri" panose="020F0502020204030204" pitchFamily="34" charset="0"/>
                <a:cs typeface="Calibri" panose="020F0502020204030204" pitchFamily="34" charset="0"/>
              </a:rPr>
              <a:t> </a:t>
            </a:r>
            <a:r>
              <a:rPr sz="2400" spc="-15" dirty="0">
                <a:latin typeface="Calibri" panose="020F0502020204030204" pitchFamily="34" charset="0"/>
                <a:cs typeface="Calibri" panose="020F0502020204030204" pitchFamily="34" charset="0"/>
              </a:rPr>
              <a:t>the</a:t>
            </a:r>
            <a:r>
              <a:rPr sz="2400" spc="-229" dirty="0">
                <a:latin typeface="Calibri" panose="020F0502020204030204" pitchFamily="34" charset="0"/>
                <a:cs typeface="Calibri" panose="020F0502020204030204" pitchFamily="34" charset="0"/>
              </a:rPr>
              <a:t> </a:t>
            </a:r>
            <a:r>
              <a:rPr sz="2400" spc="-10" dirty="0">
                <a:latin typeface="Calibri" panose="020F0502020204030204" pitchFamily="34" charset="0"/>
                <a:cs typeface="Calibri" panose="020F0502020204030204" pitchFamily="34" charset="0"/>
              </a:rPr>
              <a:t>north</a:t>
            </a:r>
            <a:r>
              <a:rPr sz="2400" spc="-225" dirty="0">
                <a:latin typeface="Calibri" panose="020F0502020204030204" pitchFamily="34" charset="0"/>
                <a:cs typeface="Calibri" panose="020F0502020204030204" pitchFamily="34" charset="0"/>
              </a:rPr>
              <a:t> </a:t>
            </a:r>
            <a:r>
              <a:rPr sz="2400" spc="-105" dirty="0">
                <a:latin typeface="Calibri" panose="020F0502020204030204" pitchFamily="34" charset="0"/>
                <a:cs typeface="Calibri" panose="020F0502020204030204" pitchFamily="34" charset="0"/>
              </a:rPr>
              <a:t>east</a:t>
            </a:r>
            <a:r>
              <a:rPr sz="2400" spc="-235" dirty="0">
                <a:latin typeface="Calibri" panose="020F0502020204030204" pitchFamily="34" charset="0"/>
                <a:cs typeface="Calibri" panose="020F0502020204030204" pitchFamily="34" charset="0"/>
              </a:rPr>
              <a:t> </a:t>
            </a:r>
            <a:r>
              <a:rPr sz="2400" spc="15" dirty="0">
                <a:latin typeface="Calibri" panose="020F0502020204030204" pitchFamily="34" charset="0"/>
                <a:cs typeface="Calibri" panose="020F0502020204030204" pitchFamily="34" charset="0"/>
              </a:rPr>
              <a:t>of  </a:t>
            </a:r>
            <a:r>
              <a:rPr sz="2400" spc="-70" dirty="0">
                <a:latin typeface="Calibri" panose="020F0502020204030204" pitchFamily="34" charset="0"/>
                <a:cs typeface="Calibri" panose="020F0502020204030204" pitchFamily="34" charset="0"/>
              </a:rPr>
              <a:t>India.</a:t>
            </a:r>
            <a:r>
              <a:rPr sz="2400" spc="-400" dirty="0">
                <a:latin typeface="Calibri" panose="020F0502020204030204" pitchFamily="34" charset="0"/>
                <a:cs typeface="Calibri" panose="020F0502020204030204" pitchFamily="34" charset="0"/>
              </a:rPr>
              <a:t> </a:t>
            </a:r>
            <a:r>
              <a:rPr sz="2400" spc="-130" dirty="0">
                <a:latin typeface="Calibri" panose="020F0502020204030204" pitchFamily="34" charset="0"/>
                <a:cs typeface="Calibri" panose="020F0502020204030204" pitchFamily="34" charset="0"/>
              </a:rPr>
              <a:t>The</a:t>
            </a:r>
            <a:r>
              <a:rPr sz="2400" spc="-215" dirty="0">
                <a:latin typeface="Calibri" panose="020F0502020204030204" pitchFamily="34" charset="0"/>
                <a:cs typeface="Calibri" panose="020F0502020204030204" pitchFamily="34" charset="0"/>
              </a:rPr>
              <a:t> </a:t>
            </a:r>
            <a:r>
              <a:rPr sz="2400" spc="-114" dirty="0">
                <a:latin typeface="Calibri" panose="020F0502020204030204" pitchFamily="34" charset="0"/>
                <a:cs typeface="Calibri" panose="020F0502020204030204" pitchFamily="34" charset="0"/>
              </a:rPr>
              <a:t>name</a:t>
            </a:r>
            <a:r>
              <a:rPr sz="2400" spc="-210" dirty="0">
                <a:latin typeface="Calibri" panose="020F0502020204030204" pitchFamily="34" charset="0"/>
                <a:cs typeface="Calibri" panose="020F0502020204030204" pitchFamily="34" charset="0"/>
              </a:rPr>
              <a:t> </a:t>
            </a:r>
            <a:r>
              <a:rPr sz="2400" spc="-145" dirty="0">
                <a:latin typeface="Calibri" panose="020F0502020204030204" pitchFamily="34" charset="0"/>
                <a:cs typeface="Calibri" panose="020F0502020204030204" pitchFamily="34" charset="0"/>
              </a:rPr>
              <a:t>means</a:t>
            </a:r>
            <a:r>
              <a:rPr sz="2400" spc="-220" dirty="0">
                <a:latin typeface="Calibri" panose="020F0502020204030204" pitchFamily="34" charset="0"/>
                <a:cs typeface="Calibri" panose="020F0502020204030204" pitchFamily="34" charset="0"/>
              </a:rPr>
              <a:t> </a:t>
            </a:r>
            <a:r>
              <a:rPr sz="2400" i="1" spc="-95"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"The</a:t>
            </a:r>
            <a:r>
              <a:rPr sz="2400" i="1" spc="-345"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sz="2400" i="1" spc="-9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Abode</a:t>
            </a:r>
            <a:r>
              <a:rPr sz="2400" i="1" spc="-235"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sz="2400" i="1" spc="15" dirty="0" smtClean="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of</a:t>
            </a:r>
            <a:r>
              <a:rPr lang="en-IN" sz="2400" i="1"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sz="2400" i="1" spc="-120" dirty="0" smtClean="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Clouds</a:t>
            </a:r>
            <a:r>
              <a:rPr sz="2400" i="1" spc="-12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t>
            </a:r>
            <a:r>
              <a:rPr sz="2400" i="1" spc="-22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sz="2400" spc="-30" dirty="0">
                <a:latin typeface="Calibri" panose="020F0502020204030204" pitchFamily="34" charset="0"/>
                <a:cs typeface="Calibri" panose="020F0502020204030204" pitchFamily="34" charset="0"/>
              </a:rPr>
              <a:t>in</a:t>
            </a:r>
            <a:r>
              <a:rPr sz="2400" spc="-275" dirty="0">
                <a:latin typeface="Calibri" panose="020F0502020204030204" pitchFamily="34" charset="0"/>
                <a:cs typeface="Calibri" panose="020F0502020204030204" pitchFamily="34" charset="0"/>
              </a:rPr>
              <a:t> </a:t>
            </a:r>
            <a:r>
              <a:rPr sz="2400" spc="-85" dirty="0">
                <a:latin typeface="Calibri" panose="020F0502020204030204" pitchFamily="34" charset="0"/>
                <a:cs typeface="Calibri" panose="020F0502020204030204" pitchFamily="34" charset="0"/>
              </a:rPr>
              <a:t>Sanskrit</a:t>
            </a:r>
            <a:r>
              <a:rPr sz="2400" spc="-210" dirty="0">
                <a:latin typeface="Calibri" panose="020F0502020204030204" pitchFamily="34" charset="0"/>
                <a:cs typeface="Calibri" panose="020F0502020204030204" pitchFamily="34" charset="0"/>
              </a:rPr>
              <a:t> </a:t>
            </a:r>
            <a:r>
              <a:rPr sz="2400" spc="-105" dirty="0">
                <a:latin typeface="Calibri" panose="020F0502020204030204" pitchFamily="34" charset="0"/>
                <a:cs typeface="Calibri" panose="020F0502020204030204" pitchFamily="34" charset="0"/>
              </a:rPr>
              <a:t>and</a:t>
            </a:r>
            <a:r>
              <a:rPr sz="2400" spc="-204" dirty="0">
                <a:latin typeface="Calibri" panose="020F0502020204030204" pitchFamily="34" charset="0"/>
                <a:cs typeface="Calibri" panose="020F0502020204030204" pitchFamily="34" charset="0"/>
              </a:rPr>
              <a:t> </a:t>
            </a:r>
            <a:r>
              <a:rPr sz="2400" spc="-25" dirty="0">
                <a:latin typeface="Calibri" panose="020F0502020204030204" pitchFamily="34" charset="0"/>
                <a:cs typeface="Calibri" panose="020F0502020204030204" pitchFamily="34" charset="0"/>
              </a:rPr>
              <a:t>other</a:t>
            </a:r>
            <a:r>
              <a:rPr sz="2400" spc="-229" dirty="0">
                <a:latin typeface="Calibri" panose="020F0502020204030204" pitchFamily="34" charset="0"/>
                <a:cs typeface="Calibri" panose="020F0502020204030204" pitchFamily="34" charset="0"/>
              </a:rPr>
              <a:t> </a:t>
            </a:r>
            <a:r>
              <a:rPr sz="2400" spc="-75" dirty="0">
                <a:latin typeface="Calibri" panose="020F0502020204030204" pitchFamily="34" charset="0"/>
                <a:cs typeface="Calibri" panose="020F0502020204030204" pitchFamily="34" charset="0"/>
              </a:rPr>
              <a:t>Indo-Iranian</a:t>
            </a:r>
            <a:r>
              <a:rPr sz="2400" spc="-204" dirty="0">
                <a:latin typeface="Calibri" panose="020F0502020204030204" pitchFamily="34" charset="0"/>
                <a:cs typeface="Calibri" panose="020F0502020204030204" pitchFamily="34" charset="0"/>
              </a:rPr>
              <a:t> </a:t>
            </a:r>
            <a:r>
              <a:rPr sz="2400" spc="-114" dirty="0">
                <a:latin typeface="Calibri" panose="020F0502020204030204" pitchFamily="34" charset="0"/>
                <a:cs typeface="Calibri" panose="020F0502020204030204" pitchFamily="34" charset="0"/>
              </a:rPr>
              <a:t>languages.</a:t>
            </a:r>
            <a:endParaRPr sz="2400" dirty="0">
              <a:latin typeface="Calibri" panose="020F0502020204030204" pitchFamily="34" charset="0"/>
              <a:cs typeface="Calibri" panose="020F0502020204030204" pitchFamily="34" charset="0"/>
            </a:endParaRPr>
          </a:p>
          <a:p>
            <a:pPr algn="just">
              <a:lnSpc>
                <a:spcPct val="100000"/>
              </a:lnSpc>
              <a:spcBef>
                <a:spcPts val="25"/>
              </a:spcBef>
            </a:pPr>
            <a:endParaRPr sz="2400" dirty="0">
              <a:latin typeface="Calibri" panose="020F0502020204030204" pitchFamily="34" charset="0"/>
              <a:cs typeface="Calibri" panose="020F0502020204030204" pitchFamily="34" charset="0"/>
            </a:endParaRPr>
          </a:p>
          <a:p>
            <a:pPr marL="12700" marR="500380" algn="just">
              <a:lnSpc>
                <a:spcPts val="2920"/>
              </a:lnSpc>
            </a:pPr>
            <a:r>
              <a:rPr sz="2400" spc="-175" dirty="0">
                <a:latin typeface="Calibri" panose="020F0502020204030204" pitchFamily="34" charset="0"/>
                <a:cs typeface="Calibri" panose="020F0502020204030204" pitchFamily="34" charset="0"/>
              </a:rPr>
              <a:t>As</a:t>
            </a:r>
            <a:r>
              <a:rPr sz="2400" spc="-229" dirty="0">
                <a:latin typeface="Calibri" panose="020F0502020204030204" pitchFamily="34" charset="0"/>
                <a:cs typeface="Calibri" panose="020F0502020204030204" pitchFamily="34" charset="0"/>
              </a:rPr>
              <a:t> </a:t>
            </a:r>
            <a:r>
              <a:rPr sz="2400" spc="20" dirty="0">
                <a:latin typeface="Calibri" panose="020F0502020204030204" pitchFamily="34" charset="0"/>
                <a:cs typeface="Calibri" panose="020F0502020204030204" pitchFamily="34" charset="0"/>
              </a:rPr>
              <a:t>of</a:t>
            </a:r>
            <a:r>
              <a:rPr sz="2400" spc="-215" dirty="0">
                <a:latin typeface="Calibri" panose="020F0502020204030204" pitchFamily="34" charset="0"/>
                <a:cs typeface="Calibri" panose="020F0502020204030204" pitchFamily="34" charset="0"/>
              </a:rPr>
              <a:t> </a:t>
            </a:r>
            <a:r>
              <a:rPr sz="2400" spc="-185" dirty="0">
                <a:latin typeface="Calibri" panose="020F0502020204030204" pitchFamily="34" charset="0"/>
                <a:cs typeface="Calibri" panose="020F0502020204030204" pitchFamily="34" charset="0"/>
              </a:rPr>
              <a:t>2011,</a:t>
            </a:r>
            <a:r>
              <a:rPr sz="2400" spc="-225" dirty="0">
                <a:latin typeface="Calibri" panose="020F0502020204030204" pitchFamily="34" charset="0"/>
                <a:cs typeface="Calibri" panose="020F0502020204030204" pitchFamily="34" charset="0"/>
              </a:rPr>
              <a:t> </a:t>
            </a:r>
            <a:r>
              <a:rPr sz="2400" spc="-15" dirty="0">
                <a:latin typeface="Calibri" panose="020F0502020204030204" pitchFamily="34" charset="0"/>
                <a:cs typeface="Calibri" panose="020F0502020204030204" pitchFamily="34" charset="0"/>
              </a:rPr>
              <a:t>the</a:t>
            </a:r>
            <a:r>
              <a:rPr sz="2400" spc="-225" dirty="0">
                <a:latin typeface="Calibri" panose="020F0502020204030204" pitchFamily="34" charset="0"/>
                <a:cs typeface="Calibri" panose="020F0502020204030204" pitchFamily="34" charset="0"/>
              </a:rPr>
              <a:t> </a:t>
            </a:r>
            <a:r>
              <a:rPr sz="2400" spc="-50" dirty="0">
                <a:latin typeface="Calibri" panose="020F0502020204030204" pitchFamily="34" charset="0"/>
                <a:cs typeface="Calibri" panose="020F0502020204030204" pitchFamily="34" charset="0"/>
              </a:rPr>
              <a:t>state</a:t>
            </a:r>
            <a:r>
              <a:rPr sz="2400" spc="-235" dirty="0">
                <a:latin typeface="Calibri" panose="020F0502020204030204" pitchFamily="34" charset="0"/>
                <a:cs typeface="Calibri" panose="020F0502020204030204" pitchFamily="34" charset="0"/>
              </a:rPr>
              <a:t> </a:t>
            </a:r>
            <a:r>
              <a:rPr sz="2400" spc="-170" dirty="0">
                <a:latin typeface="Calibri" panose="020F0502020204030204" pitchFamily="34" charset="0"/>
                <a:cs typeface="Calibri" panose="020F0502020204030204" pitchFamily="34" charset="0"/>
              </a:rPr>
              <a:t>has</a:t>
            </a:r>
            <a:r>
              <a:rPr sz="2400" spc="-215" dirty="0">
                <a:latin typeface="Calibri" panose="020F0502020204030204" pitchFamily="34" charset="0"/>
                <a:cs typeface="Calibri" panose="020F0502020204030204" pitchFamily="34" charset="0"/>
              </a:rPr>
              <a:t> </a:t>
            </a:r>
            <a:r>
              <a:rPr sz="2400" spc="-180" dirty="0">
                <a:latin typeface="Calibri" panose="020F0502020204030204" pitchFamily="34" charset="0"/>
                <a:cs typeface="Calibri" panose="020F0502020204030204" pitchFamily="34" charset="0"/>
              </a:rPr>
              <a:t>a</a:t>
            </a:r>
            <a:r>
              <a:rPr sz="2400" spc="-210" dirty="0">
                <a:latin typeface="Calibri" panose="020F0502020204030204" pitchFamily="34" charset="0"/>
                <a:cs typeface="Calibri" panose="020F0502020204030204" pitchFamily="34" charset="0"/>
              </a:rPr>
              <a:t> </a:t>
            </a:r>
            <a:r>
              <a:rPr lang="en-IN" sz="2400" b="1" i="1" spc="-45" dirty="0" smtClean="0">
                <a:latin typeface="Calibri" panose="020F0502020204030204" pitchFamily="34" charset="0"/>
                <a:cs typeface="Calibri" panose="020F0502020204030204" pitchFamily="34" charset="0"/>
              </a:rPr>
              <a:t>P</a:t>
            </a:r>
            <a:r>
              <a:rPr sz="2400" b="1" i="1" spc="-45" dirty="0" err="1" smtClean="0">
                <a:latin typeface="Calibri" panose="020F0502020204030204" pitchFamily="34" charset="0"/>
                <a:cs typeface="Calibri" panose="020F0502020204030204" pitchFamily="34" charset="0"/>
              </a:rPr>
              <a:t>opulation</a:t>
            </a:r>
            <a:r>
              <a:rPr sz="2400" spc="-190" dirty="0" smtClean="0">
                <a:latin typeface="Calibri" panose="020F0502020204030204" pitchFamily="34" charset="0"/>
                <a:cs typeface="Calibri" panose="020F0502020204030204" pitchFamily="34" charset="0"/>
              </a:rPr>
              <a:t> </a:t>
            </a:r>
            <a:r>
              <a:rPr sz="2400" spc="20" dirty="0">
                <a:latin typeface="Calibri" panose="020F0502020204030204" pitchFamily="34" charset="0"/>
                <a:cs typeface="Calibri" panose="020F0502020204030204" pitchFamily="34" charset="0"/>
              </a:rPr>
              <a:t>of</a:t>
            </a:r>
            <a:r>
              <a:rPr sz="2400" spc="-215" dirty="0">
                <a:latin typeface="Calibri" panose="020F0502020204030204" pitchFamily="34" charset="0"/>
                <a:cs typeface="Calibri" panose="020F0502020204030204" pitchFamily="34" charset="0"/>
              </a:rPr>
              <a:t> </a:t>
            </a:r>
            <a:r>
              <a:rPr sz="2400" b="1" i="1" spc="-12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2,964,007</a:t>
            </a:r>
            <a:r>
              <a:rPr sz="2400" spc="-120" dirty="0">
                <a:latin typeface="Calibri" panose="020F0502020204030204" pitchFamily="34" charset="0"/>
                <a:cs typeface="Calibri" panose="020F0502020204030204" pitchFamily="34" charset="0"/>
              </a:rPr>
              <a:t>  </a:t>
            </a:r>
            <a:r>
              <a:rPr sz="2400" spc="-105" dirty="0">
                <a:latin typeface="Calibri" panose="020F0502020204030204" pitchFamily="34" charset="0"/>
                <a:cs typeface="Calibri" panose="020F0502020204030204" pitchFamily="34" charset="0"/>
              </a:rPr>
              <a:t>and</a:t>
            </a:r>
            <a:r>
              <a:rPr sz="2400" spc="-215" dirty="0">
                <a:latin typeface="Calibri" panose="020F0502020204030204" pitchFamily="34" charset="0"/>
                <a:cs typeface="Calibri" panose="020F0502020204030204" pitchFamily="34" charset="0"/>
              </a:rPr>
              <a:t> </a:t>
            </a:r>
            <a:r>
              <a:rPr sz="2400" spc="-120" dirty="0">
                <a:latin typeface="Calibri" panose="020F0502020204030204" pitchFamily="34" charset="0"/>
                <a:cs typeface="Calibri" panose="020F0502020204030204" pitchFamily="34" charset="0"/>
              </a:rPr>
              <a:t>is</a:t>
            </a:r>
            <a:r>
              <a:rPr sz="2400" spc="-210" dirty="0">
                <a:latin typeface="Calibri" panose="020F0502020204030204" pitchFamily="34" charset="0"/>
                <a:cs typeface="Calibri" panose="020F0502020204030204" pitchFamily="34" charset="0"/>
              </a:rPr>
              <a:t> </a:t>
            </a:r>
            <a:r>
              <a:rPr sz="2400" spc="-20" dirty="0">
                <a:latin typeface="Calibri" panose="020F0502020204030204" pitchFamily="34" charset="0"/>
                <a:cs typeface="Calibri" panose="020F0502020204030204" pitchFamily="34" charset="0"/>
              </a:rPr>
              <a:t>the</a:t>
            </a:r>
            <a:r>
              <a:rPr sz="2400" spc="-229" dirty="0">
                <a:latin typeface="Calibri" panose="020F0502020204030204" pitchFamily="34" charset="0"/>
                <a:cs typeface="Calibri" panose="020F0502020204030204" pitchFamily="34" charset="0"/>
              </a:rPr>
              <a:t> </a:t>
            </a:r>
            <a:r>
              <a:rPr sz="2400" spc="-140" dirty="0">
                <a:latin typeface="Calibri" panose="020F0502020204030204" pitchFamily="34" charset="0"/>
                <a:cs typeface="Calibri" panose="020F0502020204030204" pitchFamily="34" charset="0"/>
              </a:rPr>
              <a:t>23rd</a:t>
            </a:r>
            <a:r>
              <a:rPr sz="2400" spc="-215" dirty="0">
                <a:latin typeface="Calibri" panose="020F0502020204030204" pitchFamily="34" charset="0"/>
                <a:cs typeface="Calibri" panose="020F0502020204030204" pitchFamily="34" charset="0"/>
              </a:rPr>
              <a:t> </a:t>
            </a:r>
            <a:r>
              <a:rPr sz="2400" spc="-40" dirty="0">
                <a:latin typeface="Calibri" panose="020F0502020204030204" pitchFamily="34" charset="0"/>
                <a:cs typeface="Calibri" panose="020F0502020204030204" pitchFamily="34" charset="0"/>
              </a:rPr>
              <a:t>most</a:t>
            </a:r>
            <a:r>
              <a:rPr sz="2400" spc="-210" dirty="0">
                <a:latin typeface="Calibri" panose="020F0502020204030204" pitchFamily="34" charset="0"/>
                <a:cs typeface="Calibri" panose="020F0502020204030204" pitchFamily="34" charset="0"/>
              </a:rPr>
              <a:t> </a:t>
            </a:r>
            <a:r>
              <a:rPr sz="2400" spc="-95" dirty="0">
                <a:latin typeface="Calibri" panose="020F0502020204030204" pitchFamily="34" charset="0"/>
                <a:cs typeface="Calibri" panose="020F0502020204030204" pitchFamily="34" charset="0"/>
              </a:rPr>
              <a:t>populous</a:t>
            </a:r>
            <a:r>
              <a:rPr sz="2400" spc="-190" dirty="0">
                <a:latin typeface="Calibri" panose="020F0502020204030204" pitchFamily="34" charset="0"/>
                <a:cs typeface="Calibri" panose="020F0502020204030204" pitchFamily="34" charset="0"/>
              </a:rPr>
              <a:t> </a:t>
            </a:r>
            <a:r>
              <a:rPr sz="2400" spc="-30" dirty="0">
                <a:latin typeface="Calibri" panose="020F0502020204030204" pitchFamily="34" charset="0"/>
                <a:cs typeface="Calibri" panose="020F0502020204030204" pitchFamily="34" charset="0"/>
              </a:rPr>
              <a:t>in</a:t>
            </a:r>
            <a:r>
              <a:rPr sz="2400" spc="-210" dirty="0">
                <a:latin typeface="Calibri" panose="020F0502020204030204" pitchFamily="34" charset="0"/>
                <a:cs typeface="Calibri" panose="020F0502020204030204" pitchFamily="34" charset="0"/>
              </a:rPr>
              <a:t> </a:t>
            </a:r>
            <a:r>
              <a:rPr sz="2400" spc="-20" dirty="0" smtClean="0">
                <a:latin typeface="Calibri" panose="020F0502020204030204" pitchFamily="34" charset="0"/>
                <a:cs typeface="Calibri" panose="020F0502020204030204" pitchFamily="34" charset="0"/>
              </a:rPr>
              <a:t>the</a:t>
            </a:r>
            <a:r>
              <a:rPr lang="en-IN" sz="2400" dirty="0">
                <a:latin typeface="Calibri" panose="020F0502020204030204" pitchFamily="34" charset="0"/>
                <a:cs typeface="Calibri" panose="020F0502020204030204" pitchFamily="34" charset="0"/>
              </a:rPr>
              <a:t> </a:t>
            </a:r>
            <a:r>
              <a:rPr sz="2400" spc="-55" dirty="0" err="1" smtClean="0">
                <a:latin typeface="Calibri" panose="020F0502020204030204" pitchFamily="34" charset="0"/>
                <a:cs typeface="Calibri" panose="020F0502020204030204" pitchFamily="34" charset="0"/>
              </a:rPr>
              <a:t>countrry</a:t>
            </a:r>
            <a:r>
              <a:rPr sz="2400" spc="-55" dirty="0">
                <a:latin typeface="Calibri" panose="020F0502020204030204" pitchFamily="34" charset="0"/>
                <a:cs typeface="Calibri" panose="020F0502020204030204" pitchFamily="34" charset="0"/>
              </a:rPr>
              <a:t>.</a:t>
            </a:r>
            <a:r>
              <a:rPr sz="2400" spc="-204" dirty="0">
                <a:latin typeface="Calibri" panose="020F0502020204030204" pitchFamily="34" charset="0"/>
                <a:cs typeface="Calibri" panose="020F0502020204030204" pitchFamily="34" charset="0"/>
              </a:rPr>
              <a:t> </a:t>
            </a:r>
            <a:r>
              <a:rPr sz="2400" spc="-105" dirty="0">
                <a:latin typeface="Calibri" panose="020F0502020204030204" pitchFamily="34" charset="0"/>
                <a:cs typeface="Calibri" panose="020F0502020204030204" pitchFamily="34" charset="0"/>
              </a:rPr>
              <a:t>Meghalaya</a:t>
            </a:r>
            <a:r>
              <a:rPr sz="2400" spc="-190" dirty="0">
                <a:latin typeface="Calibri" panose="020F0502020204030204" pitchFamily="34" charset="0"/>
                <a:cs typeface="Calibri" panose="020F0502020204030204" pitchFamily="34" charset="0"/>
              </a:rPr>
              <a:t> </a:t>
            </a:r>
            <a:r>
              <a:rPr sz="2400" spc="-130" dirty="0">
                <a:latin typeface="Calibri" panose="020F0502020204030204" pitchFamily="34" charset="0"/>
                <a:cs typeface="Calibri" panose="020F0502020204030204" pitchFamily="34" charset="0"/>
              </a:rPr>
              <a:t>covers</a:t>
            </a:r>
            <a:r>
              <a:rPr sz="2400" spc="-220" dirty="0">
                <a:latin typeface="Calibri" panose="020F0502020204030204" pitchFamily="34" charset="0"/>
                <a:cs typeface="Calibri" panose="020F0502020204030204" pitchFamily="34" charset="0"/>
              </a:rPr>
              <a:t> </a:t>
            </a:r>
            <a:r>
              <a:rPr sz="2400" spc="-130" dirty="0">
                <a:latin typeface="Calibri" panose="020F0502020204030204" pitchFamily="34" charset="0"/>
                <a:cs typeface="Calibri" panose="020F0502020204030204" pitchFamily="34" charset="0"/>
              </a:rPr>
              <a:t>an</a:t>
            </a:r>
            <a:r>
              <a:rPr sz="2400" spc="-220" dirty="0">
                <a:latin typeface="Calibri" panose="020F0502020204030204" pitchFamily="34" charset="0"/>
                <a:cs typeface="Calibri" panose="020F0502020204030204" pitchFamily="34" charset="0"/>
              </a:rPr>
              <a:t> </a:t>
            </a:r>
            <a:r>
              <a:rPr sz="2400" spc="-135" dirty="0">
                <a:latin typeface="Calibri" panose="020F0502020204030204" pitchFamily="34" charset="0"/>
                <a:cs typeface="Calibri" panose="020F0502020204030204" pitchFamily="34" charset="0"/>
              </a:rPr>
              <a:t>area</a:t>
            </a:r>
            <a:r>
              <a:rPr sz="2400" spc="-204" dirty="0">
                <a:latin typeface="Calibri" panose="020F0502020204030204" pitchFamily="34" charset="0"/>
                <a:cs typeface="Calibri" panose="020F0502020204030204" pitchFamily="34" charset="0"/>
              </a:rPr>
              <a:t> </a:t>
            </a:r>
            <a:r>
              <a:rPr sz="2400" spc="20" dirty="0">
                <a:latin typeface="Calibri" panose="020F0502020204030204" pitchFamily="34" charset="0"/>
                <a:cs typeface="Calibri" panose="020F0502020204030204" pitchFamily="34" charset="0"/>
              </a:rPr>
              <a:t>of</a:t>
            </a:r>
            <a:r>
              <a:rPr sz="2400" spc="-210" dirty="0">
                <a:latin typeface="Calibri" panose="020F0502020204030204" pitchFamily="34" charset="0"/>
                <a:cs typeface="Calibri" panose="020F0502020204030204" pitchFamily="34" charset="0"/>
              </a:rPr>
              <a:t> </a:t>
            </a:r>
            <a:r>
              <a:rPr sz="2400" spc="-55" dirty="0" smtClean="0">
                <a:latin typeface="Calibri" panose="020F0502020204030204" pitchFamily="34" charset="0"/>
                <a:cs typeface="Calibri" panose="020F0502020204030204" pitchFamily="34" charset="0"/>
              </a:rPr>
              <a:t>approximately</a:t>
            </a:r>
            <a:r>
              <a:rPr lang="en-IN" sz="2400" spc="-55" dirty="0" smtClean="0">
                <a:latin typeface="Calibri" panose="020F0502020204030204" pitchFamily="34" charset="0"/>
                <a:cs typeface="Calibri" panose="020F0502020204030204" pitchFamily="34" charset="0"/>
              </a:rPr>
              <a:t> </a:t>
            </a:r>
            <a:r>
              <a:rPr sz="2400" b="1" i="1" spc="-175" dirty="0" smtClean="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300</a:t>
            </a:r>
            <a:r>
              <a:rPr sz="2400" b="1" i="1" spc="-204" dirty="0" smtClean="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sz="2400" b="1" i="1" spc="-5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kilometres</a:t>
            </a:r>
            <a:r>
              <a:rPr sz="2400" b="1" i="1" spc="-229"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sz="2400" b="1" i="1" spc="-3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in</a:t>
            </a:r>
            <a:r>
              <a:rPr sz="2400" b="1" i="1" spc="-204"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sz="2400" b="1" i="1" spc="-3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length</a:t>
            </a:r>
            <a:r>
              <a:rPr sz="2400" b="1" i="1" spc="-2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sz="2400" spc="-105" dirty="0">
                <a:latin typeface="Calibri" panose="020F0502020204030204" pitchFamily="34" charset="0"/>
                <a:cs typeface="Calibri" panose="020F0502020204030204" pitchFamily="34" charset="0"/>
              </a:rPr>
              <a:t>and</a:t>
            </a:r>
            <a:r>
              <a:rPr sz="2400" spc="-200" dirty="0">
                <a:latin typeface="Calibri" panose="020F0502020204030204" pitchFamily="34" charset="0"/>
                <a:cs typeface="Calibri" panose="020F0502020204030204" pitchFamily="34" charset="0"/>
              </a:rPr>
              <a:t> </a:t>
            </a:r>
            <a:r>
              <a:rPr sz="2400" spc="-45" dirty="0">
                <a:latin typeface="Calibri" panose="020F0502020204030204" pitchFamily="34" charset="0"/>
                <a:cs typeface="Calibri" panose="020F0502020204030204" pitchFamily="34" charset="0"/>
              </a:rPr>
              <a:t>about</a:t>
            </a:r>
            <a:r>
              <a:rPr sz="2400" spc="-200" dirty="0">
                <a:latin typeface="Calibri" panose="020F0502020204030204" pitchFamily="34" charset="0"/>
                <a:cs typeface="Calibri" panose="020F0502020204030204" pitchFamily="34" charset="0"/>
              </a:rPr>
              <a:t> </a:t>
            </a:r>
            <a:r>
              <a:rPr sz="2400" b="1" i="1" spc="-18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100</a:t>
            </a:r>
            <a:r>
              <a:rPr sz="2400" b="1" i="1" spc="-204"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sz="2400" b="1" i="1" spc="-5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kilometres</a:t>
            </a:r>
            <a:r>
              <a:rPr sz="2400" b="1" i="1" spc="-22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sz="2400" b="1" i="1" spc="-3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in  </a:t>
            </a:r>
            <a:r>
              <a:rPr sz="2400" b="1" i="1" spc="-45"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breadth</a:t>
            </a:r>
            <a:r>
              <a:rPr sz="2400" spc="-45" dirty="0">
                <a:latin typeface="Calibri" panose="020F0502020204030204" pitchFamily="34" charset="0"/>
                <a:cs typeface="Calibri" panose="020F0502020204030204" pitchFamily="34" charset="0"/>
              </a:rPr>
              <a:t>.</a:t>
            </a:r>
            <a:r>
              <a:rPr sz="2400" spc="-415" dirty="0">
                <a:latin typeface="Calibri" panose="020F0502020204030204" pitchFamily="34" charset="0"/>
                <a:cs typeface="Calibri" panose="020F0502020204030204" pitchFamily="34" charset="0"/>
              </a:rPr>
              <a:t> </a:t>
            </a:r>
            <a:r>
              <a:rPr sz="2400" spc="-114" dirty="0">
                <a:latin typeface="Calibri" panose="020F0502020204030204" pitchFamily="34" charset="0"/>
                <a:cs typeface="Calibri" panose="020F0502020204030204" pitchFamily="34" charset="0"/>
              </a:rPr>
              <a:t>This</a:t>
            </a:r>
            <a:r>
              <a:rPr sz="2400" spc="-215" dirty="0">
                <a:latin typeface="Calibri" panose="020F0502020204030204" pitchFamily="34" charset="0"/>
                <a:cs typeface="Calibri" panose="020F0502020204030204" pitchFamily="34" charset="0"/>
              </a:rPr>
              <a:t> </a:t>
            </a:r>
            <a:r>
              <a:rPr sz="2400" spc="-50" dirty="0">
                <a:latin typeface="Calibri" panose="020F0502020204030204" pitchFamily="34" charset="0"/>
                <a:cs typeface="Calibri" panose="020F0502020204030204" pitchFamily="34" charset="0"/>
              </a:rPr>
              <a:t>state</a:t>
            </a:r>
            <a:r>
              <a:rPr sz="2400" spc="-225" dirty="0">
                <a:latin typeface="Calibri" panose="020F0502020204030204" pitchFamily="34" charset="0"/>
                <a:cs typeface="Calibri" panose="020F0502020204030204" pitchFamily="34" charset="0"/>
              </a:rPr>
              <a:t> </a:t>
            </a:r>
            <a:r>
              <a:rPr sz="2400" spc="-120" dirty="0">
                <a:latin typeface="Calibri" panose="020F0502020204030204" pitchFamily="34" charset="0"/>
                <a:cs typeface="Calibri" panose="020F0502020204030204" pitchFamily="34" charset="0"/>
              </a:rPr>
              <a:t>is</a:t>
            </a:r>
            <a:r>
              <a:rPr sz="2400" spc="-215" dirty="0">
                <a:latin typeface="Calibri" panose="020F0502020204030204" pitchFamily="34" charset="0"/>
                <a:cs typeface="Calibri" panose="020F0502020204030204" pitchFamily="34" charset="0"/>
              </a:rPr>
              <a:t> </a:t>
            </a:r>
            <a:r>
              <a:rPr sz="2400" spc="-80" dirty="0">
                <a:latin typeface="Calibri" panose="020F0502020204030204" pitchFamily="34" charset="0"/>
                <a:cs typeface="Calibri" panose="020F0502020204030204" pitchFamily="34" charset="0"/>
              </a:rPr>
              <a:t>bounded</a:t>
            </a:r>
            <a:r>
              <a:rPr sz="2400" spc="-220" dirty="0">
                <a:latin typeface="Calibri" panose="020F0502020204030204" pitchFamily="34" charset="0"/>
                <a:cs typeface="Calibri" panose="020F0502020204030204" pitchFamily="34" charset="0"/>
              </a:rPr>
              <a:t> </a:t>
            </a:r>
            <a:r>
              <a:rPr sz="2400" spc="60" dirty="0">
                <a:latin typeface="Calibri" panose="020F0502020204030204" pitchFamily="34" charset="0"/>
                <a:cs typeface="Calibri" panose="020F0502020204030204" pitchFamily="34" charset="0"/>
              </a:rPr>
              <a:t>to</a:t>
            </a:r>
            <a:r>
              <a:rPr sz="2400" spc="-225" dirty="0">
                <a:latin typeface="Calibri" panose="020F0502020204030204" pitchFamily="34" charset="0"/>
                <a:cs typeface="Calibri" panose="020F0502020204030204" pitchFamily="34" charset="0"/>
              </a:rPr>
              <a:t> </a:t>
            </a:r>
            <a:r>
              <a:rPr sz="2400" spc="-15" dirty="0">
                <a:latin typeface="Calibri" panose="020F0502020204030204" pitchFamily="34" charset="0"/>
                <a:cs typeface="Calibri" panose="020F0502020204030204" pitchFamily="34" charset="0"/>
              </a:rPr>
              <a:t>the</a:t>
            </a:r>
            <a:r>
              <a:rPr sz="2400" spc="-229" dirty="0">
                <a:latin typeface="Calibri" panose="020F0502020204030204" pitchFamily="34" charset="0"/>
                <a:cs typeface="Calibri" panose="020F0502020204030204" pitchFamily="34" charset="0"/>
              </a:rPr>
              <a:t> </a:t>
            </a:r>
            <a:r>
              <a:rPr sz="2400" spc="-10" dirty="0" smtClean="0">
                <a:latin typeface="Calibri" panose="020F0502020204030204" pitchFamily="34" charset="0"/>
                <a:cs typeface="Calibri" panose="020F0502020204030204" pitchFamily="34" charset="0"/>
              </a:rPr>
              <a:t>north</a:t>
            </a:r>
            <a:r>
              <a:rPr lang="en-IN" sz="2400" spc="-10" dirty="0" smtClean="0">
                <a:latin typeface="Calibri" panose="020F0502020204030204" pitchFamily="34" charset="0"/>
                <a:cs typeface="Calibri" panose="020F0502020204030204" pitchFamily="34" charset="0"/>
              </a:rPr>
              <a:t> </a:t>
            </a:r>
            <a:r>
              <a:rPr sz="2400" spc="-55" dirty="0" smtClean="0">
                <a:latin typeface="Calibri" panose="020F0502020204030204" pitchFamily="34" charset="0"/>
                <a:cs typeface="Calibri" panose="020F0502020204030204" pitchFamily="34" charset="0"/>
              </a:rPr>
              <a:t>by</a:t>
            </a:r>
            <a:r>
              <a:rPr sz="2400" spc="-335" dirty="0" smtClean="0">
                <a:latin typeface="Calibri" panose="020F0502020204030204" pitchFamily="34" charset="0"/>
                <a:cs typeface="Calibri" panose="020F0502020204030204" pitchFamily="34" charset="0"/>
              </a:rPr>
              <a:t> </a:t>
            </a:r>
            <a:r>
              <a:rPr sz="2400" spc="-160" dirty="0">
                <a:latin typeface="Calibri" panose="020F0502020204030204" pitchFamily="34" charset="0"/>
                <a:cs typeface="Calibri" panose="020F0502020204030204" pitchFamily="34" charset="0"/>
              </a:rPr>
              <a:t>Assam</a:t>
            </a:r>
            <a:r>
              <a:rPr sz="2400" spc="-225" dirty="0">
                <a:latin typeface="Calibri" panose="020F0502020204030204" pitchFamily="34" charset="0"/>
                <a:cs typeface="Calibri" panose="020F0502020204030204" pitchFamily="34" charset="0"/>
              </a:rPr>
              <a:t> </a:t>
            </a:r>
            <a:r>
              <a:rPr sz="2400" spc="-105" dirty="0">
                <a:latin typeface="Calibri" panose="020F0502020204030204" pitchFamily="34" charset="0"/>
                <a:cs typeface="Calibri" panose="020F0502020204030204" pitchFamily="34" charset="0"/>
              </a:rPr>
              <a:t>and</a:t>
            </a:r>
            <a:r>
              <a:rPr sz="2400" spc="-215" dirty="0">
                <a:latin typeface="Calibri" panose="020F0502020204030204" pitchFamily="34" charset="0"/>
                <a:cs typeface="Calibri" panose="020F0502020204030204" pitchFamily="34" charset="0"/>
              </a:rPr>
              <a:t> </a:t>
            </a:r>
            <a:r>
              <a:rPr sz="2400" spc="-55" dirty="0">
                <a:latin typeface="Calibri" panose="020F0502020204030204" pitchFamily="34" charset="0"/>
                <a:cs typeface="Calibri" panose="020F0502020204030204" pitchFamily="34" charset="0"/>
              </a:rPr>
              <a:t>by</a:t>
            </a:r>
            <a:r>
              <a:rPr sz="2400" spc="-220" dirty="0">
                <a:latin typeface="Calibri" panose="020F0502020204030204" pitchFamily="34" charset="0"/>
                <a:cs typeface="Calibri" panose="020F0502020204030204" pitchFamily="34" charset="0"/>
              </a:rPr>
              <a:t> </a:t>
            </a:r>
            <a:r>
              <a:rPr sz="2400" spc="-125" dirty="0">
                <a:latin typeface="Calibri" panose="020F0502020204030204" pitchFamily="34" charset="0"/>
                <a:cs typeface="Calibri" panose="020F0502020204030204" pitchFamily="34" charset="0"/>
              </a:rPr>
              <a:t>Bangladesh</a:t>
            </a:r>
            <a:r>
              <a:rPr sz="2400" spc="-204" dirty="0">
                <a:latin typeface="Calibri" panose="020F0502020204030204" pitchFamily="34" charset="0"/>
                <a:cs typeface="Calibri" panose="020F0502020204030204" pitchFamily="34" charset="0"/>
              </a:rPr>
              <a:t> </a:t>
            </a:r>
            <a:r>
              <a:rPr sz="2400" spc="60" dirty="0">
                <a:latin typeface="Calibri" panose="020F0502020204030204" pitchFamily="34" charset="0"/>
                <a:cs typeface="Calibri" panose="020F0502020204030204" pitchFamily="34" charset="0"/>
              </a:rPr>
              <a:t>to</a:t>
            </a:r>
            <a:r>
              <a:rPr sz="2400" spc="-225" dirty="0">
                <a:latin typeface="Calibri" panose="020F0502020204030204" pitchFamily="34" charset="0"/>
                <a:cs typeface="Calibri" panose="020F0502020204030204" pitchFamily="34" charset="0"/>
              </a:rPr>
              <a:t> </a:t>
            </a:r>
            <a:r>
              <a:rPr sz="2400" spc="-20" dirty="0">
                <a:latin typeface="Calibri" panose="020F0502020204030204" pitchFamily="34" charset="0"/>
                <a:cs typeface="Calibri" panose="020F0502020204030204" pitchFamily="34" charset="0"/>
              </a:rPr>
              <a:t>the</a:t>
            </a:r>
            <a:r>
              <a:rPr sz="2400" spc="-220" dirty="0">
                <a:latin typeface="Calibri" panose="020F0502020204030204" pitchFamily="34" charset="0"/>
                <a:cs typeface="Calibri" panose="020F0502020204030204" pitchFamily="34" charset="0"/>
              </a:rPr>
              <a:t> </a:t>
            </a:r>
            <a:r>
              <a:rPr sz="2400" spc="-65" dirty="0">
                <a:latin typeface="Calibri" panose="020F0502020204030204" pitchFamily="34" charset="0"/>
                <a:cs typeface="Calibri" panose="020F0502020204030204" pitchFamily="34" charset="0"/>
              </a:rPr>
              <a:t>south.</a:t>
            </a:r>
            <a:r>
              <a:rPr sz="2400" spc="-409" dirty="0">
                <a:latin typeface="Calibri" panose="020F0502020204030204" pitchFamily="34" charset="0"/>
                <a:cs typeface="Calibri" panose="020F0502020204030204" pitchFamily="34" charset="0"/>
              </a:rPr>
              <a:t> </a:t>
            </a:r>
            <a:r>
              <a:rPr sz="2400" spc="-130" dirty="0">
                <a:latin typeface="Calibri" panose="020F0502020204030204" pitchFamily="34" charset="0"/>
                <a:cs typeface="Calibri" panose="020F0502020204030204" pitchFamily="34" charset="0"/>
              </a:rPr>
              <a:t>The</a:t>
            </a:r>
            <a:r>
              <a:rPr sz="2400" spc="-220" dirty="0">
                <a:latin typeface="Calibri" panose="020F0502020204030204" pitchFamily="34" charset="0"/>
                <a:cs typeface="Calibri" panose="020F0502020204030204" pitchFamily="34" charset="0"/>
              </a:rPr>
              <a:t> </a:t>
            </a:r>
            <a:r>
              <a:rPr lang="en-IN" sz="2400" b="1" spc="-55" dirty="0" smtClean="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a:t>
            </a:r>
            <a:r>
              <a:rPr sz="2400" b="1" spc="-55" dirty="0" err="1" smtClean="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apital</a:t>
            </a:r>
            <a:r>
              <a:rPr lang="en-IN" sz="2400" b="1" spc="-55" dirty="0" smtClean="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sz="2400" b="1" spc="-120" dirty="0" smtClean="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is</a:t>
            </a:r>
            <a:r>
              <a:rPr sz="2400" b="1" spc="-285" dirty="0" smtClean="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sz="2400" b="1" spc="-65"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Shillong</a:t>
            </a:r>
            <a:r>
              <a:rPr sz="2400" spc="-65" dirty="0">
                <a:latin typeface="Calibri" panose="020F0502020204030204" pitchFamily="34" charset="0"/>
                <a:cs typeface="Calibri" panose="020F0502020204030204" pitchFamily="34" charset="0"/>
              </a:rPr>
              <a:t>,</a:t>
            </a:r>
            <a:r>
              <a:rPr sz="2400" spc="-210" dirty="0">
                <a:latin typeface="Calibri" panose="020F0502020204030204" pitchFamily="34" charset="0"/>
                <a:cs typeface="Calibri" panose="020F0502020204030204" pitchFamily="34" charset="0"/>
              </a:rPr>
              <a:t> </a:t>
            </a:r>
            <a:r>
              <a:rPr sz="2400" spc="-60" dirty="0">
                <a:latin typeface="Calibri" panose="020F0502020204030204" pitchFamily="34" charset="0"/>
                <a:cs typeface="Calibri" panose="020F0502020204030204" pitchFamily="34" charset="0"/>
              </a:rPr>
              <a:t>known</a:t>
            </a:r>
            <a:r>
              <a:rPr sz="2400" spc="-225" dirty="0">
                <a:latin typeface="Calibri" panose="020F0502020204030204" pitchFamily="34" charset="0"/>
                <a:cs typeface="Calibri" panose="020F0502020204030204" pitchFamily="34" charset="0"/>
              </a:rPr>
              <a:t> </a:t>
            </a:r>
            <a:r>
              <a:rPr sz="2400" spc="-220" dirty="0">
                <a:latin typeface="Calibri" panose="020F0502020204030204" pitchFamily="34" charset="0"/>
                <a:cs typeface="Calibri" panose="020F0502020204030204" pitchFamily="34" charset="0"/>
              </a:rPr>
              <a:t>as</a:t>
            </a:r>
            <a:r>
              <a:rPr sz="2400" spc="-210" dirty="0">
                <a:latin typeface="Calibri" panose="020F0502020204030204" pitchFamily="34" charset="0"/>
                <a:cs typeface="Calibri" panose="020F0502020204030204" pitchFamily="34" charset="0"/>
              </a:rPr>
              <a:t> </a:t>
            </a:r>
            <a:r>
              <a:rPr sz="2400" spc="-20" dirty="0">
                <a:latin typeface="Calibri" panose="020F0502020204030204" pitchFamily="34" charset="0"/>
                <a:cs typeface="Calibri" panose="020F0502020204030204" pitchFamily="34" charset="0"/>
              </a:rPr>
              <a:t>the</a:t>
            </a:r>
            <a:r>
              <a:rPr sz="2400" spc="-220" dirty="0">
                <a:latin typeface="Calibri" panose="020F0502020204030204" pitchFamily="34" charset="0"/>
                <a:cs typeface="Calibri" panose="020F0502020204030204" pitchFamily="34" charset="0"/>
              </a:rPr>
              <a:t> </a:t>
            </a:r>
            <a:r>
              <a:rPr lang="en-IN" sz="2400" b="1" i="1" spc="-50" dirty="0" smtClean="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t>
            </a:r>
            <a:r>
              <a:rPr sz="2400" b="1" i="1" spc="-50" dirty="0" smtClean="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Scotland</a:t>
            </a:r>
            <a:r>
              <a:rPr sz="2400" b="1" i="1" spc="-260" dirty="0" smtClean="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sz="2400" b="1" i="1" spc="-7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of</a:t>
            </a:r>
            <a:r>
              <a:rPr sz="2400" b="1" i="1" spc="-25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sz="2400" b="1" i="1" spc="-105"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the</a:t>
            </a:r>
            <a:r>
              <a:rPr sz="2400" b="1" i="1" spc="-25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sz="2400" b="1" i="1" spc="65" dirty="0" err="1" smtClean="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Eas</a:t>
            </a:r>
            <a:r>
              <a:rPr lang="en-IN" sz="2400" b="1" i="1" spc="65"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t</a:t>
            </a:r>
            <a:r>
              <a:rPr lang="en-IN" sz="2400" b="1" i="1" spc="65" dirty="0" smtClean="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t>
            </a:r>
            <a:r>
              <a:rPr sz="2400" spc="65" dirty="0" smtClean="0">
                <a:latin typeface="Calibri" panose="020F0502020204030204" pitchFamily="34" charset="0"/>
                <a:cs typeface="Calibri" panose="020F0502020204030204" pitchFamily="34" charset="0"/>
              </a:rPr>
              <a:t>,</a:t>
            </a:r>
            <a:r>
              <a:rPr sz="2400" spc="-210" dirty="0" smtClean="0">
                <a:latin typeface="Calibri" panose="020F0502020204030204" pitchFamily="34" charset="0"/>
                <a:cs typeface="Calibri" panose="020F0502020204030204" pitchFamily="34" charset="0"/>
              </a:rPr>
              <a:t> </a:t>
            </a:r>
            <a:r>
              <a:rPr sz="2400" spc="-105" dirty="0">
                <a:latin typeface="Calibri" panose="020F0502020204030204" pitchFamily="34" charset="0"/>
                <a:cs typeface="Calibri" panose="020F0502020204030204" pitchFamily="34" charset="0"/>
              </a:rPr>
              <a:t>and  </a:t>
            </a:r>
            <a:r>
              <a:rPr sz="2400" spc="-60" dirty="0">
                <a:latin typeface="Calibri" panose="020F0502020204030204" pitchFamily="34" charset="0"/>
                <a:cs typeface="Calibri" panose="020F0502020204030204" pitchFamily="34" charset="0"/>
              </a:rPr>
              <a:t>which</a:t>
            </a:r>
            <a:r>
              <a:rPr sz="2400" spc="-215" dirty="0">
                <a:latin typeface="Calibri" panose="020F0502020204030204" pitchFamily="34" charset="0"/>
                <a:cs typeface="Calibri" panose="020F0502020204030204" pitchFamily="34" charset="0"/>
              </a:rPr>
              <a:t> </a:t>
            </a:r>
            <a:r>
              <a:rPr sz="2400" spc="-170" dirty="0">
                <a:latin typeface="Calibri" panose="020F0502020204030204" pitchFamily="34" charset="0"/>
                <a:cs typeface="Calibri" panose="020F0502020204030204" pitchFamily="34" charset="0"/>
              </a:rPr>
              <a:t>has</a:t>
            </a:r>
            <a:r>
              <a:rPr sz="2400" spc="-225" dirty="0">
                <a:latin typeface="Calibri" panose="020F0502020204030204" pitchFamily="34" charset="0"/>
                <a:cs typeface="Calibri" panose="020F0502020204030204" pitchFamily="34" charset="0"/>
              </a:rPr>
              <a:t> </a:t>
            </a:r>
            <a:r>
              <a:rPr sz="2400" spc="-180" dirty="0">
                <a:latin typeface="Calibri" panose="020F0502020204030204" pitchFamily="34" charset="0"/>
                <a:cs typeface="Calibri" panose="020F0502020204030204" pitchFamily="34" charset="0"/>
              </a:rPr>
              <a:t>a</a:t>
            </a:r>
            <a:r>
              <a:rPr sz="2400" spc="-204" dirty="0">
                <a:latin typeface="Calibri" panose="020F0502020204030204" pitchFamily="34" charset="0"/>
                <a:cs typeface="Calibri" panose="020F0502020204030204" pitchFamily="34" charset="0"/>
              </a:rPr>
              <a:t> </a:t>
            </a:r>
            <a:r>
              <a:rPr lang="en-IN" sz="2400" spc="-45" dirty="0" smtClean="0">
                <a:latin typeface="Calibri" panose="020F0502020204030204" pitchFamily="34" charset="0"/>
                <a:cs typeface="Calibri" panose="020F0502020204030204" pitchFamily="34" charset="0"/>
              </a:rPr>
              <a:t>P</a:t>
            </a:r>
            <a:r>
              <a:rPr sz="2400" spc="-45" dirty="0" err="1" smtClean="0">
                <a:latin typeface="Calibri" panose="020F0502020204030204" pitchFamily="34" charset="0"/>
                <a:cs typeface="Calibri" panose="020F0502020204030204" pitchFamily="34" charset="0"/>
              </a:rPr>
              <a:t>opulation</a:t>
            </a:r>
            <a:r>
              <a:rPr sz="2400" spc="-190" dirty="0" smtClean="0">
                <a:latin typeface="Calibri" panose="020F0502020204030204" pitchFamily="34" charset="0"/>
                <a:cs typeface="Calibri" panose="020F0502020204030204" pitchFamily="34" charset="0"/>
              </a:rPr>
              <a:t> </a:t>
            </a:r>
            <a:r>
              <a:rPr sz="2400" spc="20" dirty="0">
                <a:latin typeface="Calibri" panose="020F0502020204030204" pitchFamily="34" charset="0"/>
                <a:cs typeface="Calibri" panose="020F0502020204030204" pitchFamily="34" charset="0"/>
              </a:rPr>
              <a:t>of</a:t>
            </a:r>
            <a:r>
              <a:rPr sz="2400" spc="-215" dirty="0">
                <a:latin typeface="Calibri" panose="020F0502020204030204" pitchFamily="34" charset="0"/>
                <a:cs typeface="Calibri" panose="020F0502020204030204" pitchFamily="34" charset="0"/>
              </a:rPr>
              <a:t> </a:t>
            </a:r>
            <a:r>
              <a:rPr sz="2400" i="1" spc="-190" dirty="0">
                <a:latin typeface="Calibri" panose="020F0502020204030204" pitchFamily="34" charset="0"/>
                <a:cs typeface="Calibri" panose="020F0502020204030204" pitchFamily="34" charset="0"/>
              </a:rPr>
              <a:t>143,007</a:t>
            </a:r>
            <a:endParaRPr sz="2400" i="1" dirty="0">
              <a:latin typeface="Calibri" panose="020F0502020204030204" pitchFamily="34" charset="0"/>
              <a:cs typeface="Calibri" panose="020F0502020204030204" pitchFamily="34" charset="0"/>
            </a:endParaRPr>
          </a:p>
        </p:txBody>
      </p:sp>
      <p:sp>
        <p:nvSpPr>
          <p:cNvPr id="5" name="object 5"/>
          <p:cNvSpPr/>
          <p:nvPr/>
        </p:nvSpPr>
        <p:spPr>
          <a:xfrm>
            <a:off x="6553200" y="1"/>
            <a:ext cx="2590800" cy="2286000"/>
          </a:xfrm>
          <a:prstGeom prst="rect">
            <a:avLst/>
          </a:prstGeom>
          <a:blipFill>
            <a:blip r:embed="rId4" cstate="print"/>
            <a:srcRect/>
            <a:stretch>
              <a:fillRect b="-31424"/>
            </a:stretch>
          </a:blipFill>
        </p:spPr>
        <p:txBody>
          <a:bodyPr wrap="square" lIns="0" tIns="0" rIns="0" bIns="0" rtlCol="0"/>
          <a:lstStyle/>
          <a:p>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3"/>
          <p:cNvSpPr/>
          <p:nvPr/>
        </p:nvSpPr>
        <p:spPr>
          <a:xfrm>
            <a:off x="0" y="0"/>
            <a:ext cx="9144000" cy="1447800"/>
          </a:xfrm>
          <a:prstGeom prst="rect">
            <a:avLst/>
          </a:prstGeom>
          <a:blipFill>
            <a:blip r:embed="rId3"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r>
              <a:rPr lang="en-IN" sz="100" dirty="0" smtClean="0"/>
              <a:t>                                     </a:t>
            </a:r>
            <a:r>
              <a:rPr lang="en-IN" sz="5400" dirty="0" smtClean="0">
                <a:solidFill>
                  <a:srgbClr val="FFC000"/>
                </a:solidFill>
              </a:rPr>
              <a:t>Meghalaya’s Uniqueness</a:t>
            </a:r>
            <a:r>
              <a:rPr lang="en-IN" sz="5400" dirty="0" smtClean="0">
                <a:solidFill>
                  <a:srgbClr val="FFC000"/>
                </a:solidFill>
              </a:rPr>
              <a:t>:</a:t>
            </a:r>
            <a:endParaRPr sz="5400" dirty="0">
              <a:solidFill>
                <a:srgbClr val="FFC000"/>
              </a:solidFill>
            </a:endParaRPr>
          </a:p>
        </p:txBody>
      </p:sp>
      <p:sp>
        <p:nvSpPr>
          <p:cNvPr id="6" name="Rectangle 5"/>
          <p:cNvSpPr/>
          <p:nvPr/>
        </p:nvSpPr>
        <p:spPr>
          <a:xfrm>
            <a:off x="-304800" y="1295400"/>
            <a:ext cx="9220200" cy="3854901"/>
          </a:xfrm>
          <a:prstGeom prst="rect">
            <a:avLst/>
          </a:prstGeom>
        </p:spPr>
        <p:txBody>
          <a:bodyPr wrap="square">
            <a:spAutoFit/>
          </a:bodyPr>
          <a:lstStyle/>
          <a:p>
            <a:pPr marL="800100" lvl="1" indent="-342900" algn="just">
              <a:buFont typeface="Arial" panose="020B0604020202020204" pitchFamily="34" charset="0"/>
              <a:buChar char="•"/>
            </a:pPr>
            <a:endParaRPr lang="en-US" dirty="0"/>
          </a:p>
          <a:p>
            <a:pPr marL="800100" lvl="1" indent="-342900" algn="just">
              <a:buFont typeface="Arial" panose="020B0604020202020204" pitchFamily="34" charset="0"/>
              <a:buChar char="•"/>
            </a:pPr>
            <a:r>
              <a:rPr lang="en-US" dirty="0"/>
              <a:t>Large numbers of these man-made living structures exist in the mountainous terrain along the southern border of the Shillong Plateau, though as a cultural practice they are fading, with many individual examples having disappeared recently, either falling in landslides or floods or being replaced with more standard steel bridges.</a:t>
            </a:r>
            <a:endParaRPr lang="en-IN" b="1" dirty="0"/>
          </a:p>
          <a:p>
            <a:pPr lvl="1" algn="just"/>
            <a:endParaRPr lang="en-US" sz="1200" dirty="0" smtClean="0"/>
          </a:p>
          <a:p>
            <a:pPr marL="800100" lvl="1" indent="-342900" algn="just">
              <a:buFont typeface="Arial" panose="020B0604020202020204" pitchFamily="34" charset="0"/>
              <a:buChar char="•"/>
            </a:pPr>
            <a:r>
              <a:rPr lang="en-US" dirty="0" smtClean="0"/>
              <a:t>Examples of these structures can be found as far west as the valley east of </a:t>
            </a:r>
            <a:r>
              <a:rPr lang="en-US" b="1" i="1" dirty="0" err="1" smtClean="0"/>
              <a:t>Mawlynnong</a:t>
            </a:r>
            <a:r>
              <a:rPr lang="en-US" dirty="0" smtClean="0"/>
              <a:t>, </a:t>
            </a:r>
            <a:r>
              <a:rPr lang="en-US" b="1" i="1" dirty="0" err="1" smtClean="0"/>
              <a:t>Sohra</a:t>
            </a:r>
            <a:r>
              <a:rPr lang="en-US" dirty="0" smtClean="0"/>
              <a:t> and as far east as the </a:t>
            </a:r>
            <a:r>
              <a:rPr lang="en-US" b="1" i="1" dirty="0" smtClean="0"/>
              <a:t>East </a:t>
            </a:r>
            <a:r>
              <a:rPr lang="en-US" b="1" i="1" dirty="0" err="1" smtClean="0"/>
              <a:t>Jaintia</a:t>
            </a:r>
            <a:r>
              <a:rPr lang="en-US" b="1" i="1" dirty="0" smtClean="0"/>
              <a:t> Hills District</a:t>
            </a:r>
            <a:r>
              <a:rPr lang="en-US" dirty="0" smtClean="0"/>
              <a:t>, meaning that they are made by both </a:t>
            </a:r>
            <a:r>
              <a:rPr lang="en-US" b="1" i="1" dirty="0" smtClean="0"/>
              <a:t>Khasis and </a:t>
            </a:r>
            <a:r>
              <a:rPr lang="en-US" b="1" i="1" dirty="0" err="1" smtClean="0"/>
              <a:t>Jaintias</a:t>
            </a:r>
            <a:r>
              <a:rPr lang="en-US" dirty="0" smtClean="0"/>
              <a:t>. </a:t>
            </a:r>
          </a:p>
          <a:p>
            <a:pPr lvl="1" algn="just"/>
            <a:endParaRPr lang="en-US" sz="1200" dirty="0" smtClean="0"/>
          </a:p>
          <a:p>
            <a:pPr marL="800100" lvl="1" indent="-342900" algn="just">
              <a:buFont typeface="Arial" panose="020B0604020202020204" pitchFamily="34" charset="0"/>
              <a:buChar char="•"/>
            </a:pPr>
            <a:r>
              <a:rPr lang="en-US" dirty="0" smtClean="0"/>
              <a:t>Large numbers of these man-made living structures exist in the mountainous terrain along the southern border of the Shillong Plateau, though as a cultural practice they are fading, with many individual examples having disappeared recently, either falling in landslides or floods or being replaced with more standard steel bridges.</a:t>
            </a:r>
            <a:endParaRPr lang="en-IN" b="1" dirty="0"/>
          </a:p>
        </p:txBody>
      </p:sp>
      <p:sp>
        <p:nvSpPr>
          <p:cNvPr id="2" name="Rectangle 1"/>
          <p:cNvSpPr/>
          <p:nvPr/>
        </p:nvSpPr>
        <p:spPr>
          <a:xfrm>
            <a:off x="152400" y="5181600"/>
            <a:ext cx="8534400" cy="369332"/>
          </a:xfrm>
          <a:prstGeom prst="rect">
            <a:avLst/>
          </a:prstGeom>
        </p:spPr>
        <p:txBody>
          <a:bodyPr wrap="square">
            <a:spAutoFit/>
          </a:bodyPr>
          <a:lstStyle/>
          <a:p>
            <a:pPr marL="285750" indent="-285750">
              <a:buFont typeface="Arial" panose="020B0604020202020204" pitchFamily="34" charset="0"/>
              <a:buChar char="•"/>
            </a:pPr>
            <a:r>
              <a:rPr lang="en-US" dirty="0"/>
              <a:t>Meghalaya is also known for its </a:t>
            </a:r>
            <a:r>
              <a:rPr lang="en-US" b="1" i="1" dirty="0"/>
              <a:t>"sacred groves"</a:t>
            </a:r>
            <a:endParaRPr lang="en-IN" b="1" i="1" dirty="0"/>
          </a:p>
        </p:txBody>
      </p:sp>
      <p:sp>
        <p:nvSpPr>
          <p:cNvPr id="5" name="Rectangle 4"/>
          <p:cNvSpPr/>
          <p:nvPr/>
        </p:nvSpPr>
        <p:spPr>
          <a:xfrm>
            <a:off x="152400" y="5668565"/>
            <a:ext cx="8763000" cy="923330"/>
          </a:xfrm>
          <a:prstGeom prst="rect">
            <a:avLst/>
          </a:prstGeom>
        </p:spPr>
        <p:txBody>
          <a:bodyPr wrap="square">
            <a:spAutoFit/>
          </a:bodyPr>
          <a:lstStyle/>
          <a:p>
            <a:pPr marL="285750" indent="-285750" algn="just">
              <a:buFont typeface="Arial" panose="020B0604020202020204" pitchFamily="34" charset="0"/>
              <a:buChar char="•"/>
            </a:pPr>
            <a:r>
              <a:rPr lang="en-US" dirty="0"/>
              <a:t>The </a:t>
            </a:r>
            <a:r>
              <a:rPr lang="en-US" b="1" i="1" dirty="0" err="1"/>
              <a:t>Mawphlang</a:t>
            </a:r>
            <a:r>
              <a:rPr lang="en-US" b="1" i="1" dirty="0"/>
              <a:t> sacred forest</a:t>
            </a:r>
            <a:r>
              <a:rPr lang="en-US" dirty="0"/>
              <a:t>, also known as </a:t>
            </a:r>
            <a:r>
              <a:rPr lang="en-US" b="1" i="1" dirty="0"/>
              <a:t>"Law </a:t>
            </a:r>
            <a:r>
              <a:rPr lang="en-US" b="1" i="1" dirty="0" err="1" smtClean="0"/>
              <a:t>Lyngdoh</a:t>
            </a:r>
            <a:r>
              <a:rPr lang="en-US" b="1" i="1" dirty="0" smtClean="0"/>
              <a:t>"</a:t>
            </a:r>
            <a:r>
              <a:rPr lang="en-US" dirty="0" smtClean="0"/>
              <a:t> </a:t>
            </a:r>
            <a:r>
              <a:rPr lang="en-US" dirty="0"/>
              <a:t>is one of the most famous sacred forests in Meghalaya. It's located about 25 </a:t>
            </a:r>
            <a:r>
              <a:rPr lang="en-US" dirty="0" err="1"/>
              <a:t>kilometres</a:t>
            </a:r>
            <a:r>
              <a:rPr lang="en-US" dirty="0"/>
              <a:t> from Shillong. It's a scenic nature destination, and one can find the sacred Rudraksha tree here.</a:t>
            </a:r>
            <a:endParaRPr lang="en-IN" dirty="0"/>
          </a:p>
        </p:txBody>
      </p:sp>
    </p:spTree>
    <p:extLst>
      <p:ext uri="{BB962C8B-B14F-4D97-AF65-F5344CB8AC3E}">
        <p14:creationId xmlns:p14="http://schemas.microsoft.com/office/powerpoint/2010/main" val="8663720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3"/>
          <p:cNvSpPr/>
          <p:nvPr/>
        </p:nvSpPr>
        <p:spPr>
          <a:xfrm>
            <a:off x="0" y="0"/>
            <a:ext cx="9144000" cy="1447800"/>
          </a:xfrm>
          <a:prstGeom prst="rect">
            <a:avLst/>
          </a:prstGeom>
          <a:blipFill>
            <a:blip r:embed="rId3"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r>
              <a:rPr lang="en-IN" sz="100" dirty="0" smtClean="0"/>
              <a:t>                                     </a:t>
            </a:r>
            <a:r>
              <a:rPr lang="en-IN" sz="5400" dirty="0" smtClean="0">
                <a:solidFill>
                  <a:srgbClr val="FFC000"/>
                </a:solidFill>
              </a:rPr>
              <a:t>Meghalaya’s Uniqueness</a:t>
            </a:r>
            <a:r>
              <a:rPr lang="en-IN" sz="5400" dirty="0" smtClean="0">
                <a:solidFill>
                  <a:srgbClr val="FFC000"/>
                </a:solidFill>
              </a:rPr>
              <a:t>:</a:t>
            </a:r>
            <a:endParaRPr sz="5400" dirty="0">
              <a:solidFill>
                <a:srgbClr val="FFC000"/>
              </a:solidFill>
            </a:endParaRPr>
          </a:p>
        </p:txBody>
      </p:sp>
      <p:sp>
        <p:nvSpPr>
          <p:cNvPr id="6" name="Rectangle 5"/>
          <p:cNvSpPr/>
          <p:nvPr/>
        </p:nvSpPr>
        <p:spPr>
          <a:xfrm>
            <a:off x="-304800" y="1295400"/>
            <a:ext cx="9220200" cy="646331"/>
          </a:xfrm>
          <a:prstGeom prst="rect">
            <a:avLst/>
          </a:prstGeom>
        </p:spPr>
        <p:txBody>
          <a:bodyPr wrap="square">
            <a:spAutoFit/>
          </a:bodyPr>
          <a:lstStyle/>
          <a:p>
            <a:pPr marL="800100" lvl="1" indent="-342900" algn="just">
              <a:buFont typeface="Arial" panose="020B0604020202020204" pitchFamily="34" charset="0"/>
              <a:buChar char="•"/>
            </a:pPr>
            <a:endParaRPr lang="en-US" dirty="0"/>
          </a:p>
          <a:p>
            <a:pPr marL="800100" lvl="1" indent="-342900" algn="just">
              <a:buFont typeface="Arial" panose="020B0604020202020204" pitchFamily="34" charset="0"/>
              <a:buChar char="•"/>
            </a:pPr>
            <a:endParaRPr lang="en-IN" b="1" dirty="0"/>
          </a:p>
        </p:txBody>
      </p:sp>
      <p:sp>
        <p:nvSpPr>
          <p:cNvPr id="7" name="object 3"/>
          <p:cNvSpPr/>
          <p:nvPr/>
        </p:nvSpPr>
        <p:spPr>
          <a:xfrm>
            <a:off x="53340" y="1635935"/>
            <a:ext cx="350520" cy="260603"/>
          </a:xfrm>
          <a:prstGeom prst="rect">
            <a:avLst/>
          </a:prstGeom>
          <a:blipFill>
            <a:blip r:embed="rId4" cstate="print"/>
            <a:stretch>
              <a:fillRect/>
            </a:stretch>
          </a:blipFill>
        </p:spPr>
        <p:txBody>
          <a:bodyPr wrap="square" lIns="0" tIns="0" rIns="0" bIns="0" rtlCol="0"/>
          <a:lstStyle/>
          <a:p>
            <a:endParaRPr/>
          </a:p>
        </p:txBody>
      </p:sp>
      <p:sp>
        <p:nvSpPr>
          <p:cNvPr id="3" name="Rectangle 2"/>
          <p:cNvSpPr/>
          <p:nvPr/>
        </p:nvSpPr>
        <p:spPr>
          <a:xfrm>
            <a:off x="228600" y="1563469"/>
            <a:ext cx="8885573" cy="646331"/>
          </a:xfrm>
          <a:prstGeom prst="rect">
            <a:avLst/>
          </a:prstGeom>
        </p:spPr>
        <p:txBody>
          <a:bodyPr wrap="square">
            <a:spAutoFit/>
          </a:bodyPr>
          <a:lstStyle/>
          <a:p>
            <a:r>
              <a:rPr lang="en-US" dirty="0" smtClean="0"/>
              <a:t>Meghalaya is also Famous of the </a:t>
            </a:r>
            <a:r>
              <a:rPr lang="en-US" b="1" i="1" dirty="0" smtClean="0"/>
              <a:t>“Dawki River” </a:t>
            </a:r>
            <a:r>
              <a:rPr lang="en-US" dirty="0"/>
              <a:t>located in </a:t>
            </a:r>
            <a:r>
              <a:rPr lang="en-US" b="1" i="1" dirty="0" smtClean="0"/>
              <a:t>“</a:t>
            </a:r>
            <a:r>
              <a:rPr lang="en-US" b="1" i="1" dirty="0" err="1" smtClean="0"/>
              <a:t>Shnong</a:t>
            </a:r>
            <a:r>
              <a:rPr lang="en-US" b="1" i="1" dirty="0" err="1"/>
              <a:t>p</a:t>
            </a:r>
            <a:r>
              <a:rPr lang="en-US" b="1" i="1" dirty="0" err="1" smtClean="0"/>
              <a:t>deng</a:t>
            </a:r>
            <a:r>
              <a:rPr lang="en-US" b="1" i="1" dirty="0" smtClean="0"/>
              <a:t>”</a:t>
            </a:r>
            <a:r>
              <a:rPr lang="en-US" dirty="0" smtClean="0"/>
              <a:t> in the </a:t>
            </a:r>
            <a:r>
              <a:rPr lang="en-US" dirty="0" err="1"/>
              <a:t>Jaintia</a:t>
            </a:r>
            <a:r>
              <a:rPr lang="en-US" dirty="0"/>
              <a:t> </a:t>
            </a:r>
            <a:r>
              <a:rPr lang="en-US" dirty="0" smtClean="0"/>
              <a:t>Hills District.</a:t>
            </a:r>
            <a:endParaRPr lang="en-IN" dirty="0"/>
          </a:p>
        </p:txBody>
      </p:sp>
      <p:pic>
        <p:nvPicPr>
          <p:cNvPr id="16" name="Picture 15"/>
          <p:cNvPicPr>
            <a:picLocks noChangeAspect="1"/>
          </p:cNvPicPr>
          <p:nvPr/>
        </p:nvPicPr>
        <p:blipFill rotWithShape="1">
          <a:blip r:embed="rId5">
            <a:extLst>
              <a:ext uri="{28A0092B-C50C-407E-A947-70E740481C1C}">
                <a14:useLocalDpi xmlns:a14="http://schemas.microsoft.com/office/drawing/2010/main" val="0"/>
              </a:ext>
            </a:extLst>
          </a:blip>
          <a:srcRect b="12351"/>
          <a:stretch/>
        </p:blipFill>
        <p:spPr>
          <a:xfrm>
            <a:off x="228600" y="2362200"/>
            <a:ext cx="4606443" cy="3028112"/>
          </a:xfrm>
          <a:prstGeom prst="rect">
            <a:avLst/>
          </a:prstGeom>
        </p:spPr>
      </p:pic>
      <p:pic>
        <p:nvPicPr>
          <p:cNvPr id="17" name="Picture 16"/>
          <p:cNvPicPr>
            <a:picLocks noChangeAspect="1"/>
          </p:cNvPicPr>
          <p:nvPr/>
        </p:nvPicPr>
        <p:blipFill rotWithShape="1">
          <a:blip r:embed="rId6">
            <a:extLst>
              <a:ext uri="{28A0092B-C50C-407E-A947-70E740481C1C}">
                <a14:useLocalDpi xmlns:a14="http://schemas.microsoft.com/office/drawing/2010/main" val="0"/>
              </a:ext>
            </a:extLst>
          </a:blip>
          <a:srcRect t="644"/>
          <a:stretch/>
        </p:blipFill>
        <p:spPr>
          <a:xfrm>
            <a:off x="4952999" y="2362200"/>
            <a:ext cx="4051997" cy="3019404"/>
          </a:xfrm>
          <a:prstGeom prst="rect">
            <a:avLst/>
          </a:prstGeom>
        </p:spPr>
      </p:pic>
      <p:sp>
        <p:nvSpPr>
          <p:cNvPr id="18" name="Rectangle 17"/>
          <p:cNvSpPr/>
          <p:nvPr/>
        </p:nvSpPr>
        <p:spPr>
          <a:xfrm>
            <a:off x="306106" y="5638800"/>
            <a:ext cx="8698890" cy="646331"/>
          </a:xfrm>
          <a:prstGeom prst="rect">
            <a:avLst/>
          </a:prstGeom>
        </p:spPr>
        <p:txBody>
          <a:bodyPr wrap="square">
            <a:spAutoFit/>
          </a:bodyPr>
          <a:lstStyle/>
          <a:p>
            <a:pPr algn="just"/>
            <a:r>
              <a:rPr lang="en-US" dirty="0"/>
              <a:t>First because the waters are so </a:t>
            </a:r>
            <a:r>
              <a:rPr lang="en-US" dirty="0" smtClean="0"/>
              <a:t>clear </a:t>
            </a:r>
            <a:r>
              <a:rPr lang="en-US" dirty="0"/>
              <a:t>that you can see the rocky river bottom.... yes the bottom of the river is mostly made of rocks of all sizes &amp; </a:t>
            </a:r>
            <a:r>
              <a:rPr lang="en-US" dirty="0" err="1"/>
              <a:t>colour</a:t>
            </a:r>
            <a:r>
              <a:rPr lang="en-US" dirty="0"/>
              <a:t>.</a:t>
            </a:r>
            <a:endParaRPr lang="en-IN" dirty="0"/>
          </a:p>
        </p:txBody>
      </p:sp>
      <p:sp>
        <p:nvSpPr>
          <p:cNvPr id="19" name="object 3"/>
          <p:cNvSpPr/>
          <p:nvPr/>
        </p:nvSpPr>
        <p:spPr>
          <a:xfrm>
            <a:off x="130846" y="5683865"/>
            <a:ext cx="350520" cy="260603"/>
          </a:xfrm>
          <a:prstGeom prst="rect">
            <a:avLst/>
          </a:prstGeom>
          <a:blipFill>
            <a:blip r:embed="rId4"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3199973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3"/>
          <p:cNvSpPr/>
          <p:nvPr/>
        </p:nvSpPr>
        <p:spPr>
          <a:xfrm>
            <a:off x="0" y="0"/>
            <a:ext cx="9144000" cy="1447800"/>
          </a:xfrm>
          <a:prstGeom prst="rect">
            <a:avLst/>
          </a:prstGeom>
          <a:blipFill>
            <a:blip r:embed="rId3"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r>
              <a:rPr lang="en-IN" sz="100" dirty="0" smtClean="0"/>
              <a:t>                                     </a:t>
            </a:r>
            <a:r>
              <a:rPr lang="en-IN" sz="5400" dirty="0" smtClean="0">
                <a:solidFill>
                  <a:srgbClr val="FFC000"/>
                </a:solidFill>
              </a:rPr>
              <a:t>Meghalaya’s Uniqueness</a:t>
            </a:r>
            <a:r>
              <a:rPr lang="en-IN" sz="5400" dirty="0" smtClean="0">
                <a:solidFill>
                  <a:srgbClr val="FFC000"/>
                </a:solidFill>
              </a:rPr>
              <a:t>:</a:t>
            </a:r>
            <a:endParaRPr sz="5400" dirty="0">
              <a:solidFill>
                <a:srgbClr val="FFC000"/>
              </a:solidFill>
            </a:endParaRPr>
          </a:p>
        </p:txBody>
      </p:sp>
      <p:sp>
        <p:nvSpPr>
          <p:cNvPr id="6" name="Rectangle 5"/>
          <p:cNvSpPr/>
          <p:nvPr/>
        </p:nvSpPr>
        <p:spPr>
          <a:xfrm>
            <a:off x="-304800" y="1295400"/>
            <a:ext cx="9220200" cy="646331"/>
          </a:xfrm>
          <a:prstGeom prst="rect">
            <a:avLst/>
          </a:prstGeom>
        </p:spPr>
        <p:txBody>
          <a:bodyPr wrap="square">
            <a:spAutoFit/>
          </a:bodyPr>
          <a:lstStyle/>
          <a:p>
            <a:pPr marL="800100" lvl="1" indent="-342900" algn="just">
              <a:buFont typeface="Arial" panose="020B0604020202020204" pitchFamily="34" charset="0"/>
              <a:buChar char="•"/>
            </a:pPr>
            <a:endParaRPr lang="en-US" dirty="0"/>
          </a:p>
          <a:p>
            <a:pPr marL="800100" lvl="1" indent="-342900" algn="just">
              <a:buFont typeface="Arial" panose="020B0604020202020204" pitchFamily="34" charset="0"/>
              <a:buChar char="•"/>
            </a:pPr>
            <a:endParaRPr lang="en-IN" b="1" dirty="0"/>
          </a:p>
        </p:txBody>
      </p:sp>
      <p:pic>
        <p:nvPicPr>
          <p:cNvPr id="11" name="Picture 10"/>
          <p:cNvPicPr>
            <a:picLocks noChangeAspect="1"/>
          </p:cNvPicPr>
          <p:nvPr/>
        </p:nvPicPr>
        <p:blipFill rotWithShape="1">
          <a:blip r:embed="rId4" cstate="print">
            <a:extLst>
              <a:ext uri="{28A0092B-C50C-407E-A947-70E740481C1C}">
                <a14:useLocalDpi xmlns:a14="http://schemas.microsoft.com/office/drawing/2010/main" val="0"/>
              </a:ext>
            </a:extLst>
          </a:blip>
          <a:srcRect b="7289"/>
          <a:stretch/>
        </p:blipFill>
        <p:spPr>
          <a:xfrm>
            <a:off x="3725963" y="1524000"/>
            <a:ext cx="5418037" cy="2548171"/>
          </a:xfrm>
          <a:prstGeom prst="rect">
            <a:avLst/>
          </a:prstGeom>
        </p:spPr>
      </p:pic>
      <p:sp>
        <p:nvSpPr>
          <p:cNvPr id="12" name="Rectangle 11"/>
          <p:cNvSpPr/>
          <p:nvPr/>
        </p:nvSpPr>
        <p:spPr>
          <a:xfrm>
            <a:off x="348996" y="1453277"/>
            <a:ext cx="3398738" cy="2585323"/>
          </a:xfrm>
          <a:prstGeom prst="rect">
            <a:avLst/>
          </a:prstGeom>
        </p:spPr>
        <p:txBody>
          <a:bodyPr wrap="square">
            <a:spAutoFit/>
          </a:bodyPr>
          <a:lstStyle/>
          <a:p>
            <a:pPr algn="just"/>
            <a:r>
              <a:rPr lang="en-US" dirty="0"/>
              <a:t>Second because </a:t>
            </a:r>
            <a:r>
              <a:rPr lang="en-US" dirty="0" smtClean="0"/>
              <a:t>it is located </a:t>
            </a:r>
            <a:r>
              <a:rPr lang="en-US" dirty="0"/>
              <a:t>at the border of India &amp; </a:t>
            </a:r>
            <a:r>
              <a:rPr lang="en-US" dirty="0" smtClean="0"/>
              <a:t>Bangladesh</a:t>
            </a:r>
            <a:r>
              <a:rPr lang="en-US" dirty="0"/>
              <a:t>.</a:t>
            </a:r>
            <a:r>
              <a:rPr lang="en-US" dirty="0" smtClean="0"/>
              <a:t> </a:t>
            </a:r>
            <a:r>
              <a:rPr lang="en-US" dirty="0"/>
              <a:t>On the rocky beach a huge boulder &amp; a signage propped against stones indicates the border not to be crossed </a:t>
            </a:r>
            <a:r>
              <a:rPr lang="en-US" dirty="0" smtClean="0"/>
              <a:t>across. One </a:t>
            </a:r>
            <a:r>
              <a:rPr lang="en-US" dirty="0"/>
              <a:t>BSF stationed on duty near the signage making sure no one crosses over &amp; vice versa.</a:t>
            </a:r>
            <a:endParaRPr lang="en-IN" dirty="0"/>
          </a:p>
        </p:txBody>
      </p:sp>
      <p:sp>
        <p:nvSpPr>
          <p:cNvPr id="13" name="object 3"/>
          <p:cNvSpPr/>
          <p:nvPr/>
        </p:nvSpPr>
        <p:spPr>
          <a:xfrm>
            <a:off x="125839" y="1491997"/>
            <a:ext cx="350520" cy="260603"/>
          </a:xfrm>
          <a:prstGeom prst="rect">
            <a:avLst/>
          </a:prstGeom>
          <a:blipFill>
            <a:blip r:embed="rId5" cstate="print"/>
            <a:stretch>
              <a:fillRect/>
            </a:stretch>
          </a:blipFill>
        </p:spPr>
        <p:txBody>
          <a:bodyPr wrap="square" lIns="0" tIns="0" rIns="0" bIns="0" rtlCol="0"/>
          <a:lstStyle/>
          <a:p>
            <a:endParaRPr/>
          </a:p>
        </p:txBody>
      </p:sp>
      <p:sp>
        <p:nvSpPr>
          <p:cNvPr id="14" name="Rectangle 13"/>
          <p:cNvSpPr/>
          <p:nvPr/>
        </p:nvSpPr>
        <p:spPr>
          <a:xfrm>
            <a:off x="370767" y="4072171"/>
            <a:ext cx="8810244" cy="646331"/>
          </a:xfrm>
          <a:prstGeom prst="rect">
            <a:avLst/>
          </a:prstGeom>
        </p:spPr>
        <p:txBody>
          <a:bodyPr wrap="square">
            <a:spAutoFit/>
          </a:bodyPr>
          <a:lstStyle/>
          <a:p>
            <a:pPr algn="just"/>
            <a:r>
              <a:rPr lang="en-US" dirty="0"/>
              <a:t>Third reason </a:t>
            </a:r>
            <a:r>
              <a:rPr lang="en-US" dirty="0" smtClean="0"/>
              <a:t>being </a:t>
            </a:r>
            <a:r>
              <a:rPr lang="en-US" dirty="0"/>
              <a:t>a 45 minute boat ride on the clear jewel like blue green waters </a:t>
            </a:r>
            <a:r>
              <a:rPr lang="en-US" dirty="0" smtClean="0"/>
              <a:t>at Rs.700.00 </a:t>
            </a:r>
            <a:r>
              <a:rPr lang="en-US" dirty="0"/>
              <a:t>for max four people on a </a:t>
            </a:r>
            <a:r>
              <a:rPr lang="en-US" dirty="0" smtClean="0"/>
              <a:t>boat.</a:t>
            </a:r>
            <a:endParaRPr lang="en-IN" dirty="0"/>
          </a:p>
        </p:txBody>
      </p:sp>
      <p:sp>
        <p:nvSpPr>
          <p:cNvPr id="15" name="object 3"/>
          <p:cNvSpPr/>
          <p:nvPr/>
        </p:nvSpPr>
        <p:spPr>
          <a:xfrm>
            <a:off x="173736" y="4116368"/>
            <a:ext cx="350520" cy="260603"/>
          </a:xfrm>
          <a:prstGeom prst="rect">
            <a:avLst/>
          </a:prstGeom>
          <a:blipFill>
            <a:blip r:embed="rId5" cstate="print"/>
            <a:stretch>
              <a:fillRect/>
            </a:stretch>
          </a:blipFill>
        </p:spPr>
        <p:txBody>
          <a:bodyPr wrap="square" lIns="0" tIns="0" rIns="0" bIns="0" rtlCol="0"/>
          <a:lstStyle/>
          <a:p>
            <a:endParaRPr/>
          </a:p>
        </p:txBody>
      </p:sp>
      <p:pic>
        <p:nvPicPr>
          <p:cNvPr id="2" name="Picture 1"/>
          <p:cNvPicPr>
            <a:picLocks noChangeAspect="1"/>
          </p:cNvPicPr>
          <p:nvPr/>
        </p:nvPicPr>
        <p:blipFill rotWithShape="1">
          <a:blip r:embed="rId6" cstate="print">
            <a:extLst>
              <a:ext uri="{28A0092B-C50C-407E-A947-70E740481C1C}">
                <a14:useLocalDpi xmlns:a14="http://schemas.microsoft.com/office/drawing/2010/main" val="0"/>
              </a:ext>
            </a:extLst>
          </a:blip>
          <a:srcRect t="321" b="7500"/>
          <a:stretch/>
        </p:blipFill>
        <p:spPr>
          <a:xfrm>
            <a:off x="5244737" y="4430170"/>
            <a:ext cx="3886200" cy="2388163"/>
          </a:xfrm>
          <a:prstGeom prst="rect">
            <a:avLst/>
          </a:prstGeom>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38358" y="4696100"/>
            <a:ext cx="3105042" cy="2122233"/>
          </a:xfrm>
          <a:prstGeom prst="rect">
            <a:avLst/>
          </a:prstGeom>
        </p:spPr>
      </p:pic>
    </p:spTree>
    <p:extLst>
      <p:ext uri="{BB962C8B-B14F-4D97-AF65-F5344CB8AC3E}">
        <p14:creationId xmlns:p14="http://schemas.microsoft.com/office/powerpoint/2010/main" val="30152056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3"/>
          <p:cNvSpPr/>
          <p:nvPr/>
        </p:nvSpPr>
        <p:spPr>
          <a:xfrm>
            <a:off x="0" y="0"/>
            <a:ext cx="9144000" cy="1447800"/>
          </a:xfrm>
          <a:prstGeom prst="rect">
            <a:avLst/>
          </a:prstGeom>
          <a:blipFill>
            <a:blip r:embed="rId3"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r>
              <a:rPr lang="en-IN" sz="100" dirty="0" smtClean="0"/>
              <a:t>                                     </a:t>
            </a:r>
            <a:r>
              <a:rPr lang="en-IN" sz="5400" dirty="0" smtClean="0">
                <a:solidFill>
                  <a:srgbClr val="FFC000"/>
                </a:solidFill>
              </a:rPr>
              <a:t>Meghalaya’s Uniqueness</a:t>
            </a:r>
            <a:r>
              <a:rPr lang="en-IN" sz="5400" dirty="0" smtClean="0">
                <a:solidFill>
                  <a:srgbClr val="FFC000"/>
                </a:solidFill>
              </a:rPr>
              <a:t>:</a:t>
            </a:r>
            <a:endParaRPr sz="5400" dirty="0">
              <a:solidFill>
                <a:srgbClr val="FFC000"/>
              </a:solidFill>
            </a:endParaRPr>
          </a:p>
        </p:txBody>
      </p:sp>
      <p:sp>
        <p:nvSpPr>
          <p:cNvPr id="6" name="Rectangle 5"/>
          <p:cNvSpPr/>
          <p:nvPr/>
        </p:nvSpPr>
        <p:spPr>
          <a:xfrm>
            <a:off x="190500" y="1456509"/>
            <a:ext cx="8763000" cy="4893647"/>
          </a:xfrm>
          <a:prstGeom prst="rect">
            <a:avLst/>
          </a:prstGeom>
        </p:spPr>
        <p:txBody>
          <a:bodyPr wrap="square">
            <a:spAutoFit/>
          </a:bodyPr>
          <a:lstStyle/>
          <a:p>
            <a:pPr marL="800100" lvl="1" indent="-342900" algn="just">
              <a:buFont typeface="Arial" panose="020B0604020202020204" pitchFamily="34" charset="0"/>
              <a:buChar char="•"/>
            </a:pPr>
            <a:endParaRPr lang="en-US" sz="1400" dirty="0"/>
          </a:p>
          <a:p>
            <a:pPr algn="just"/>
            <a:r>
              <a:rPr lang="en-US" b="1" dirty="0"/>
              <a:t>Other important places of tourism interest Meghalaya include: </a:t>
            </a:r>
          </a:p>
          <a:p>
            <a:pPr marL="742950" lvl="1" indent="-285750" algn="just">
              <a:buFont typeface="Arial" panose="020B0604020202020204" pitchFamily="34" charset="0"/>
              <a:buChar char="•"/>
            </a:pPr>
            <a:r>
              <a:rPr lang="en-US" sz="1400" b="1" dirty="0" err="1"/>
              <a:t>Jakrem</a:t>
            </a:r>
            <a:r>
              <a:rPr lang="en-US" sz="1400" dirty="0"/>
              <a:t>: 64 km from Shillong, a potential health resort having gushing hot-spring of </a:t>
            </a:r>
            <a:r>
              <a:rPr lang="en-US" sz="1400" dirty="0" err="1"/>
              <a:t>sulphur</a:t>
            </a:r>
            <a:r>
              <a:rPr lang="en-US" sz="1400" dirty="0"/>
              <a:t> water, believed to have curative medicinal properties.</a:t>
            </a:r>
          </a:p>
          <a:p>
            <a:pPr marL="742950" lvl="1" indent="-285750" algn="just">
              <a:buFont typeface="Arial" panose="020B0604020202020204" pitchFamily="34" charset="0"/>
              <a:buChar char="•"/>
            </a:pPr>
            <a:r>
              <a:rPr lang="en-US" sz="1400" b="1" dirty="0" err="1"/>
              <a:t>Ranikor</a:t>
            </a:r>
            <a:r>
              <a:rPr lang="en-US" sz="1400" dirty="0"/>
              <a:t>: 140 km from Shillong, is one of Meghalaya's most popular spots for angling, with an abundance of carp and other freshwater fish.</a:t>
            </a:r>
          </a:p>
          <a:p>
            <a:pPr marL="742950" lvl="1" indent="-285750" algn="just">
              <a:buFont typeface="Arial" panose="020B0604020202020204" pitchFamily="34" charset="0"/>
              <a:buChar char="•"/>
            </a:pPr>
            <a:r>
              <a:rPr lang="en-US" sz="1400" b="1" dirty="0"/>
              <a:t>Dawki</a:t>
            </a:r>
            <a:r>
              <a:rPr lang="en-US" sz="1400" dirty="0"/>
              <a:t>: 96 km from Shillong, is a border town, where one can have a glimpse of the </a:t>
            </a:r>
            <a:r>
              <a:rPr lang="en-US" sz="1400" dirty="0" err="1"/>
              <a:t>neighbouring</a:t>
            </a:r>
            <a:r>
              <a:rPr lang="en-US" sz="1400" dirty="0"/>
              <a:t> country of Bangladesh. The </a:t>
            </a:r>
            <a:r>
              <a:rPr lang="en-US" sz="1400" dirty="0" err="1"/>
              <a:t>colourful</a:t>
            </a:r>
            <a:r>
              <a:rPr lang="en-US" sz="1400" dirty="0"/>
              <a:t> annual boat race during spring at the </a:t>
            </a:r>
            <a:r>
              <a:rPr lang="en-US" sz="1400" dirty="0" err="1"/>
              <a:t>Umngot</a:t>
            </a:r>
            <a:r>
              <a:rPr lang="en-US" sz="1400" dirty="0"/>
              <a:t> river is an added attraction.</a:t>
            </a:r>
          </a:p>
          <a:p>
            <a:pPr marL="742950" lvl="1" indent="-285750" algn="just">
              <a:buFont typeface="Arial" panose="020B0604020202020204" pitchFamily="34" charset="0"/>
              <a:buChar char="•"/>
            </a:pPr>
            <a:r>
              <a:rPr lang="en-US" sz="1400" b="1" dirty="0" err="1"/>
              <a:t>Kshaid</a:t>
            </a:r>
            <a:r>
              <a:rPr lang="en-US" sz="1400" b="1" dirty="0"/>
              <a:t> Dain </a:t>
            </a:r>
            <a:r>
              <a:rPr lang="en-US" sz="1400" b="1" dirty="0" err="1"/>
              <a:t>Thlen</a:t>
            </a:r>
            <a:r>
              <a:rPr lang="en-US" sz="1400" b="1" dirty="0"/>
              <a:t> Falls</a:t>
            </a:r>
            <a:r>
              <a:rPr lang="en-US" sz="1400" dirty="0"/>
              <a:t>: Located near </a:t>
            </a:r>
            <a:r>
              <a:rPr lang="en-US" sz="1400" dirty="0" err="1"/>
              <a:t>Sohra</a:t>
            </a:r>
            <a:r>
              <a:rPr lang="en-US" sz="1400" dirty="0"/>
              <a:t>, meaning the falls where the mythical monster of Khasi legend was finally butchered. The axe-marks made on the rocks where </a:t>
            </a:r>
            <a:r>
              <a:rPr lang="en-US" sz="1400" dirty="0" err="1"/>
              <a:t>Thlen</a:t>
            </a:r>
            <a:r>
              <a:rPr lang="en-US" sz="1400" dirty="0"/>
              <a:t> was butchered are </a:t>
            </a:r>
            <a:r>
              <a:rPr lang="en-US" sz="1400" dirty="0" err="1"/>
              <a:t>stillintact</a:t>
            </a:r>
            <a:r>
              <a:rPr lang="en-US" sz="1400" dirty="0"/>
              <a:t> and visible.</a:t>
            </a:r>
          </a:p>
          <a:p>
            <a:pPr marL="742950" lvl="1" indent="-285750" algn="just">
              <a:buFont typeface="Arial" panose="020B0604020202020204" pitchFamily="34" charset="0"/>
              <a:buChar char="•"/>
            </a:pPr>
            <a:r>
              <a:rPr lang="en-US" sz="1400" b="1" dirty="0" err="1"/>
              <a:t>Diengiei</a:t>
            </a:r>
            <a:r>
              <a:rPr lang="en-US" sz="1400" b="1" dirty="0"/>
              <a:t> Peak</a:t>
            </a:r>
            <a:r>
              <a:rPr lang="en-US" sz="1400" dirty="0"/>
              <a:t>: Located to the west of the Shillong plateau, </a:t>
            </a:r>
            <a:r>
              <a:rPr lang="en-US" sz="1400" dirty="0" err="1"/>
              <a:t>Diengiei</a:t>
            </a:r>
            <a:r>
              <a:rPr lang="en-US" sz="1400" dirty="0"/>
              <a:t> Peak is just 200 feet lower than Shillong peak. On the top of </a:t>
            </a:r>
            <a:r>
              <a:rPr lang="en-US" sz="1400" dirty="0" err="1"/>
              <a:t>Diengiei</a:t>
            </a:r>
            <a:r>
              <a:rPr lang="en-US" sz="1400" dirty="0"/>
              <a:t>, there is a huge hollow, shaped like a cup, believed to be the crater of an extinct pre-historic volcano.</a:t>
            </a:r>
          </a:p>
          <a:p>
            <a:pPr marL="742950" lvl="1" indent="-285750" algn="just">
              <a:buFont typeface="Arial" panose="020B0604020202020204" pitchFamily="34" charset="0"/>
              <a:buChar char="•"/>
            </a:pPr>
            <a:r>
              <a:rPr lang="en-US" sz="1400" b="1" dirty="0" err="1"/>
              <a:t>Dwarksuid</a:t>
            </a:r>
            <a:r>
              <a:rPr lang="en-US" sz="1400" dirty="0"/>
              <a:t>: A scenic pool with wide, rocky sandbanks located on a stream alongside the </a:t>
            </a:r>
            <a:r>
              <a:rPr lang="en-US" sz="1400" dirty="0" err="1"/>
              <a:t>Umroi-Bhoilymbong</a:t>
            </a:r>
            <a:r>
              <a:rPr lang="en-US" sz="1400" dirty="0"/>
              <a:t> Road is known as </a:t>
            </a:r>
            <a:r>
              <a:rPr lang="en-US" sz="1400" dirty="0" err="1"/>
              <a:t>Dwarksuid</a:t>
            </a:r>
            <a:r>
              <a:rPr lang="en-US" sz="1400" dirty="0"/>
              <a:t> or Devil's </a:t>
            </a:r>
            <a:r>
              <a:rPr lang="en-US" sz="1400" dirty="0" smtClean="0"/>
              <a:t>doorway.</a:t>
            </a:r>
            <a:endParaRPr lang="en-US" sz="1400" dirty="0"/>
          </a:p>
          <a:p>
            <a:pPr marL="742950" lvl="1" indent="-285750" algn="just">
              <a:buFont typeface="Arial" panose="020B0604020202020204" pitchFamily="34" charset="0"/>
              <a:buChar char="•"/>
            </a:pPr>
            <a:r>
              <a:rPr lang="en-US" sz="1400" b="1" dirty="0" err="1"/>
              <a:t>Kyllang</a:t>
            </a:r>
            <a:r>
              <a:rPr lang="en-US" sz="1400" b="1" dirty="0"/>
              <a:t> Rock</a:t>
            </a:r>
            <a:r>
              <a:rPr lang="en-US" sz="1400" dirty="0"/>
              <a:t>: Located about 11 </a:t>
            </a:r>
            <a:r>
              <a:rPr lang="en-US" sz="1400" dirty="0" err="1"/>
              <a:t>kilometres</a:t>
            </a:r>
            <a:r>
              <a:rPr lang="en-US" sz="1400" dirty="0"/>
              <a:t> off </a:t>
            </a:r>
            <a:r>
              <a:rPr lang="en-US" sz="1400" dirty="0" err="1"/>
              <a:t>Mairang</a:t>
            </a:r>
            <a:r>
              <a:rPr lang="en-US" sz="1400" dirty="0"/>
              <a:t>, is a several million years old steep dome of red granite rising to an elevation of about 5400 feet above sea level.</a:t>
            </a:r>
          </a:p>
          <a:p>
            <a:pPr marL="742950" lvl="1" indent="-285750" algn="just">
              <a:buFont typeface="Arial" panose="020B0604020202020204" pitchFamily="34" charset="0"/>
              <a:buChar char="•"/>
            </a:pPr>
            <a:r>
              <a:rPr lang="en-US" sz="1400" b="1" dirty="0"/>
              <a:t>Sacred Forest </a:t>
            </a:r>
            <a:r>
              <a:rPr lang="en-US" sz="1400" b="1" dirty="0" err="1"/>
              <a:t>Mawphlang</a:t>
            </a:r>
            <a:r>
              <a:rPr lang="en-US" sz="1400" dirty="0"/>
              <a:t>: One of the most celebrated sacred-groves of the State is the grove at </a:t>
            </a:r>
            <a:r>
              <a:rPr lang="en-US" sz="1400" dirty="0" err="1"/>
              <a:t>Mawphlang</a:t>
            </a:r>
            <a:r>
              <a:rPr lang="en-US" sz="1400" dirty="0"/>
              <a:t> about 25 </a:t>
            </a:r>
            <a:r>
              <a:rPr lang="en-US" sz="1400" dirty="0" err="1"/>
              <a:t>kilometres</a:t>
            </a:r>
            <a:r>
              <a:rPr lang="en-US" sz="1400" dirty="0"/>
              <a:t> off Shillong. Preserved since time immemorial, these sacred groves have wide range of flora, thick cushion of humus on the grounds accumulated over the centuries, and trees heavily loaded with epiphytic growth of aroids, pipers, ferns, fern-allies and orchids.</a:t>
            </a:r>
          </a:p>
        </p:txBody>
      </p:sp>
    </p:spTree>
    <p:extLst>
      <p:ext uri="{BB962C8B-B14F-4D97-AF65-F5344CB8AC3E}">
        <p14:creationId xmlns:p14="http://schemas.microsoft.com/office/powerpoint/2010/main" val="1406977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3"/>
          <p:cNvSpPr/>
          <p:nvPr/>
        </p:nvSpPr>
        <p:spPr>
          <a:xfrm>
            <a:off x="0" y="0"/>
            <a:ext cx="9144000" cy="1447800"/>
          </a:xfrm>
          <a:prstGeom prst="rect">
            <a:avLst/>
          </a:prstGeom>
          <a:blipFill>
            <a:blip r:embed="rId3"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r>
              <a:rPr lang="en-IN" sz="100" dirty="0" smtClean="0"/>
              <a:t>                                     </a:t>
            </a:r>
            <a:r>
              <a:rPr lang="en-IN" sz="5400" dirty="0" smtClean="0">
                <a:solidFill>
                  <a:srgbClr val="FFC000"/>
                </a:solidFill>
              </a:rPr>
              <a:t>Important Cities:</a:t>
            </a:r>
            <a:endParaRPr sz="5400" dirty="0">
              <a:solidFill>
                <a:srgbClr val="FFC000"/>
              </a:solidFill>
            </a:endParaRPr>
          </a:p>
        </p:txBody>
      </p:sp>
      <p:sp>
        <p:nvSpPr>
          <p:cNvPr id="2" name="Rectangle 1"/>
          <p:cNvSpPr/>
          <p:nvPr/>
        </p:nvSpPr>
        <p:spPr>
          <a:xfrm>
            <a:off x="228600" y="1447800"/>
            <a:ext cx="8915400" cy="1107996"/>
          </a:xfrm>
          <a:prstGeom prst="rect">
            <a:avLst/>
          </a:prstGeom>
        </p:spPr>
        <p:txBody>
          <a:bodyPr wrap="square">
            <a:spAutoFit/>
          </a:bodyPr>
          <a:lstStyle/>
          <a:p>
            <a:pPr algn="just"/>
            <a:r>
              <a:rPr lang="en-US" b="1" dirty="0"/>
              <a:t>Shillong</a:t>
            </a:r>
          </a:p>
          <a:p>
            <a:pPr marL="285750" indent="-285750" algn="just">
              <a:buFont typeface="Arial" panose="020B0604020202020204" pitchFamily="34" charset="0"/>
              <a:buChar char="•"/>
            </a:pPr>
            <a:r>
              <a:rPr lang="en-US" sz="1600" dirty="0"/>
              <a:t>Shillong is the capital and hill station of Meghalaya, also known as 'The Abode of Clouds', one of the smallest states in India. It is said that the rolling hills around the town reminded the European settlers of Scotland. Hence, they would also refer to it as the 'Scotland of the East</a:t>
            </a:r>
            <a:r>
              <a:rPr lang="en-US" sz="1600" dirty="0" smtClean="0"/>
              <a:t>'.</a:t>
            </a:r>
          </a:p>
        </p:txBody>
      </p:sp>
      <p:sp>
        <p:nvSpPr>
          <p:cNvPr id="5" name="object 3"/>
          <p:cNvSpPr/>
          <p:nvPr/>
        </p:nvSpPr>
        <p:spPr>
          <a:xfrm>
            <a:off x="125839" y="1491997"/>
            <a:ext cx="350520" cy="260603"/>
          </a:xfrm>
          <a:prstGeom prst="rect">
            <a:avLst/>
          </a:prstGeom>
          <a:blipFill>
            <a:blip r:embed="rId4" cstate="print"/>
            <a:stretch>
              <a:fillRect/>
            </a:stretch>
          </a:blipFill>
        </p:spPr>
        <p:txBody>
          <a:bodyPr wrap="square" lIns="0" tIns="0" rIns="0" bIns="0" rtlCol="0"/>
          <a:lstStyle/>
          <a:p>
            <a:endParaRPr/>
          </a:p>
        </p:txBody>
      </p:sp>
      <p:pic>
        <p:nvPicPr>
          <p:cNvPr id="3" name="Picture 2"/>
          <p:cNvPicPr>
            <a:picLocks noChangeAspect="1"/>
          </p:cNvPicPr>
          <p:nvPr/>
        </p:nvPicPr>
        <p:blipFill rotWithShape="1">
          <a:blip r:embed="rId5">
            <a:extLst>
              <a:ext uri="{28A0092B-C50C-407E-A947-70E740481C1C}">
                <a14:useLocalDpi xmlns:a14="http://schemas.microsoft.com/office/drawing/2010/main" val="0"/>
              </a:ext>
            </a:extLst>
          </a:blip>
          <a:srcRect b="4936"/>
          <a:stretch/>
        </p:blipFill>
        <p:spPr>
          <a:xfrm>
            <a:off x="4866350" y="2514599"/>
            <a:ext cx="4201451" cy="3505201"/>
          </a:xfrm>
          <a:prstGeom prst="rect">
            <a:avLst/>
          </a:prstGeom>
        </p:spPr>
      </p:pic>
      <p:sp>
        <p:nvSpPr>
          <p:cNvPr id="4" name="Rectangle 3"/>
          <p:cNvSpPr/>
          <p:nvPr/>
        </p:nvSpPr>
        <p:spPr>
          <a:xfrm>
            <a:off x="228600" y="2416076"/>
            <a:ext cx="4572000" cy="2062103"/>
          </a:xfrm>
          <a:prstGeom prst="rect">
            <a:avLst/>
          </a:prstGeom>
        </p:spPr>
        <p:txBody>
          <a:bodyPr>
            <a:spAutoFit/>
          </a:bodyPr>
          <a:lstStyle/>
          <a:p>
            <a:pPr marL="285750" indent="-285750" algn="just">
              <a:buFont typeface="Arial" panose="020B0604020202020204" pitchFamily="34" charset="0"/>
              <a:buChar char="•"/>
            </a:pPr>
            <a:r>
              <a:rPr lang="en-US" sz="1600" dirty="0"/>
              <a:t>It is the headquarters of the East Khasi Hills district and is situated at an average altitude of 4,908 feet (1,496 m) above sea level, with the highest point being Shillong Peak at 6,449 feet (1,966 m). </a:t>
            </a:r>
          </a:p>
          <a:p>
            <a:pPr marL="285750" indent="-285750" algn="just">
              <a:buFont typeface="Arial" panose="020B0604020202020204" pitchFamily="34" charset="0"/>
              <a:buChar char="•"/>
            </a:pPr>
            <a:r>
              <a:rPr lang="en-US" sz="1600" dirty="0"/>
              <a:t>Shillong is the 330th most populous city in India with population of 143,007 according to the 2011 census</a:t>
            </a:r>
            <a:r>
              <a:rPr lang="en-US" sz="1600" dirty="0" smtClean="0"/>
              <a:t>.</a:t>
            </a:r>
            <a:endParaRPr lang="en-US" sz="1600" dirty="0"/>
          </a:p>
        </p:txBody>
      </p:sp>
      <p:sp>
        <p:nvSpPr>
          <p:cNvPr id="7" name="Rectangle 6"/>
          <p:cNvSpPr/>
          <p:nvPr/>
        </p:nvSpPr>
        <p:spPr>
          <a:xfrm>
            <a:off x="235131" y="4297740"/>
            <a:ext cx="4567646" cy="1877437"/>
          </a:xfrm>
          <a:prstGeom prst="rect">
            <a:avLst/>
          </a:prstGeom>
        </p:spPr>
        <p:txBody>
          <a:bodyPr wrap="square">
            <a:spAutoFit/>
          </a:bodyPr>
          <a:lstStyle/>
          <a:p>
            <a:pPr marL="285750" indent="-285750" algn="just">
              <a:buFont typeface="Arial" panose="020B0604020202020204" pitchFamily="34" charset="0"/>
              <a:buChar char="•"/>
            </a:pPr>
            <a:r>
              <a:rPr lang="en-US" sz="1600" dirty="0"/>
              <a:t>In 1874, on the formation of Assam as the Chief Commissioner's Province, it was chosen as the headquarters of the new administration because of its convenient location between the Brahmaputra and </a:t>
            </a:r>
            <a:r>
              <a:rPr lang="en-US" sz="1600" dirty="0" err="1"/>
              <a:t>Surma</a:t>
            </a:r>
            <a:r>
              <a:rPr lang="en-US" sz="1600" dirty="0"/>
              <a:t> valleys and more so because </a:t>
            </a:r>
            <a:r>
              <a:rPr lang="en-US" sz="1600" dirty="0" smtClean="0"/>
              <a:t>the </a:t>
            </a:r>
            <a:r>
              <a:rPr lang="en-US" sz="1600" dirty="0"/>
              <a:t> climate of Shillong was much cooler than tropical India. </a:t>
            </a:r>
            <a:endParaRPr lang="en-US" sz="1600" dirty="0"/>
          </a:p>
        </p:txBody>
      </p:sp>
      <p:sp>
        <p:nvSpPr>
          <p:cNvPr id="9" name="Rectangle 8"/>
          <p:cNvSpPr/>
          <p:nvPr/>
        </p:nvSpPr>
        <p:spPr>
          <a:xfrm>
            <a:off x="224900" y="6019588"/>
            <a:ext cx="8842901" cy="830997"/>
          </a:xfrm>
          <a:prstGeom prst="rect">
            <a:avLst/>
          </a:prstGeom>
        </p:spPr>
        <p:txBody>
          <a:bodyPr wrap="square">
            <a:spAutoFit/>
          </a:bodyPr>
          <a:lstStyle/>
          <a:p>
            <a:pPr marL="285750" indent="-285750" algn="just">
              <a:buFont typeface="Arial" panose="020B0604020202020204" pitchFamily="34" charset="0"/>
              <a:buChar char="•"/>
            </a:pPr>
            <a:r>
              <a:rPr lang="en-US" sz="1600" dirty="0" smtClean="0"/>
              <a:t>Shillong </a:t>
            </a:r>
            <a:r>
              <a:rPr lang="en-US" sz="1600" dirty="0"/>
              <a:t>remained the capital of undivided Assam until the creation of the new state of Meghalaya on 21 January 1972, when Shillong became the capital of Meghalaya, and Assam moved its capital to </a:t>
            </a:r>
            <a:r>
              <a:rPr lang="en-US" sz="1600" dirty="0" err="1"/>
              <a:t>Dispur</a:t>
            </a:r>
            <a:r>
              <a:rPr lang="en-US" sz="1600" dirty="0"/>
              <a:t> in Guwahati.</a:t>
            </a:r>
            <a:endParaRPr lang="en-US" sz="1600" dirty="0"/>
          </a:p>
        </p:txBody>
      </p:sp>
    </p:spTree>
    <p:extLst>
      <p:ext uri="{BB962C8B-B14F-4D97-AF65-F5344CB8AC3E}">
        <p14:creationId xmlns:p14="http://schemas.microsoft.com/office/powerpoint/2010/main" val="20972233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3"/>
          <p:cNvSpPr/>
          <p:nvPr/>
        </p:nvSpPr>
        <p:spPr>
          <a:xfrm>
            <a:off x="0" y="0"/>
            <a:ext cx="9144000" cy="1447800"/>
          </a:xfrm>
          <a:prstGeom prst="rect">
            <a:avLst/>
          </a:prstGeom>
          <a:blipFill>
            <a:blip r:embed="rId3"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r>
              <a:rPr lang="en-IN" sz="100" dirty="0" smtClean="0"/>
              <a:t>                                     </a:t>
            </a:r>
            <a:r>
              <a:rPr lang="en-IN" sz="5400" dirty="0" smtClean="0">
                <a:solidFill>
                  <a:srgbClr val="FFC000"/>
                </a:solidFill>
              </a:rPr>
              <a:t>Important Cities:</a:t>
            </a:r>
            <a:endParaRPr sz="5400" dirty="0">
              <a:solidFill>
                <a:srgbClr val="FFC000"/>
              </a:solidFill>
            </a:endParaRPr>
          </a:p>
        </p:txBody>
      </p:sp>
      <p:sp>
        <p:nvSpPr>
          <p:cNvPr id="2" name="Rectangle 1"/>
          <p:cNvSpPr/>
          <p:nvPr/>
        </p:nvSpPr>
        <p:spPr>
          <a:xfrm>
            <a:off x="228599" y="1447800"/>
            <a:ext cx="8779933" cy="615553"/>
          </a:xfrm>
          <a:prstGeom prst="rect">
            <a:avLst/>
          </a:prstGeom>
        </p:spPr>
        <p:txBody>
          <a:bodyPr wrap="square">
            <a:spAutoFit/>
          </a:bodyPr>
          <a:lstStyle/>
          <a:p>
            <a:r>
              <a:rPr lang="en-IN" b="1" dirty="0" smtClean="0"/>
              <a:t>Tura</a:t>
            </a:r>
          </a:p>
          <a:p>
            <a:pPr marL="285750" indent="-285750">
              <a:buFont typeface="Arial" panose="020B0604020202020204" pitchFamily="34" charset="0"/>
              <a:buChar char="•"/>
            </a:pPr>
            <a:r>
              <a:rPr lang="en-US" sz="1600" dirty="0"/>
              <a:t>Tura is a hilly town and a municipality in West Garo Hills district in the Indian state of Meghalaya. </a:t>
            </a:r>
            <a:endParaRPr lang="en-US" sz="1600" dirty="0" smtClean="0"/>
          </a:p>
        </p:txBody>
      </p:sp>
      <p:sp>
        <p:nvSpPr>
          <p:cNvPr id="5" name="object 3"/>
          <p:cNvSpPr/>
          <p:nvPr/>
        </p:nvSpPr>
        <p:spPr>
          <a:xfrm>
            <a:off x="125839" y="1491997"/>
            <a:ext cx="350520" cy="260603"/>
          </a:xfrm>
          <a:prstGeom prst="rect">
            <a:avLst/>
          </a:prstGeom>
          <a:blipFill>
            <a:blip r:embed="rId4" cstate="print"/>
            <a:stretch>
              <a:fillRect/>
            </a:stretch>
          </a:blipFill>
        </p:spPr>
        <p:txBody>
          <a:bodyPr wrap="square" lIns="0" tIns="0" rIns="0" bIns="0" rtlCol="0"/>
          <a:lstStyle/>
          <a:p>
            <a:endParaRPr/>
          </a:p>
        </p:txBody>
      </p:sp>
      <p:pic>
        <p:nvPicPr>
          <p:cNvPr id="10" name="Picture 9"/>
          <p:cNvPicPr>
            <a:picLocks noChangeAspect="1"/>
          </p:cNvPicPr>
          <p:nvPr/>
        </p:nvPicPr>
        <p:blipFill rotWithShape="1">
          <a:blip r:embed="rId5" cstate="print">
            <a:extLst>
              <a:ext uri="{28A0092B-C50C-407E-A947-70E740481C1C}">
                <a14:useLocalDpi xmlns:a14="http://schemas.microsoft.com/office/drawing/2010/main" val="0"/>
              </a:ext>
            </a:extLst>
          </a:blip>
          <a:srcRect l="9422" t="4020" r="4648"/>
          <a:stretch/>
        </p:blipFill>
        <p:spPr>
          <a:xfrm>
            <a:off x="4876800" y="2133600"/>
            <a:ext cx="4214538" cy="2647950"/>
          </a:xfrm>
          <a:prstGeom prst="rect">
            <a:avLst/>
          </a:prstGeom>
        </p:spPr>
      </p:pic>
      <p:sp>
        <p:nvSpPr>
          <p:cNvPr id="11" name="Rectangle 10"/>
          <p:cNvSpPr/>
          <p:nvPr/>
        </p:nvSpPr>
        <p:spPr>
          <a:xfrm>
            <a:off x="228599" y="2050290"/>
            <a:ext cx="4700863" cy="2862322"/>
          </a:xfrm>
          <a:prstGeom prst="rect">
            <a:avLst/>
          </a:prstGeom>
        </p:spPr>
        <p:txBody>
          <a:bodyPr wrap="square">
            <a:spAutoFit/>
          </a:bodyPr>
          <a:lstStyle/>
          <a:p>
            <a:pPr marL="285750" indent="-285750" algn="just">
              <a:buFont typeface="Arial" panose="020B0604020202020204" pitchFamily="34" charset="0"/>
              <a:buChar char="•"/>
            </a:pPr>
            <a:r>
              <a:rPr lang="en-US" dirty="0"/>
              <a:t>One of the largest towns in Meghalaya, Tura is a valley located at the foothills of the Tura Hills and right below the Tura Peak. The climate in Tura is moderate throughout the year and has a large number of interesting and unexplored areas. </a:t>
            </a:r>
          </a:p>
          <a:p>
            <a:pPr marL="285750" indent="-285750" algn="just">
              <a:buFont typeface="Arial" panose="020B0604020202020204" pitchFamily="34" charset="0"/>
              <a:buChar char="•"/>
            </a:pPr>
            <a:r>
              <a:rPr lang="en-US" dirty="0"/>
              <a:t>The native god </a:t>
            </a:r>
            <a:r>
              <a:rPr lang="en-US" dirty="0" err="1"/>
              <a:t>Durama</a:t>
            </a:r>
            <a:r>
              <a:rPr lang="en-US" dirty="0"/>
              <a:t> was believed to reside in the hills. </a:t>
            </a:r>
          </a:p>
          <a:p>
            <a:pPr marL="285750" indent="-285750" algn="just">
              <a:buFont typeface="Arial" panose="020B0604020202020204" pitchFamily="34" charset="0"/>
              <a:buChar char="•"/>
            </a:pPr>
            <a:r>
              <a:rPr lang="en-US" dirty="0"/>
              <a:t>The name Tura is said to be a corruption (by the British) of the god's name. </a:t>
            </a:r>
          </a:p>
        </p:txBody>
      </p:sp>
      <p:sp>
        <p:nvSpPr>
          <p:cNvPr id="12" name="Rectangle 11"/>
          <p:cNvSpPr/>
          <p:nvPr/>
        </p:nvSpPr>
        <p:spPr>
          <a:xfrm>
            <a:off x="228600" y="4800600"/>
            <a:ext cx="8934789" cy="1754326"/>
          </a:xfrm>
          <a:prstGeom prst="rect">
            <a:avLst/>
          </a:prstGeom>
        </p:spPr>
        <p:txBody>
          <a:bodyPr wrap="square">
            <a:spAutoFit/>
          </a:bodyPr>
          <a:lstStyle/>
          <a:p>
            <a:pPr marL="285750" indent="-285750" algn="just">
              <a:buFont typeface="Arial" panose="020B0604020202020204" pitchFamily="34" charset="0"/>
              <a:buChar char="•"/>
            </a:pPr>
            <a:r>
              <a:rPr lang="en-US" dirty="0"/>
              <a:t>It is 220 </a:t>
            </a:r>
            <a:r>
              <a:rPr lang="en-US" dirty="0" err="1"/>
              <a:t>kilometres</a:t>
            </a:r>
            <a:r>
              <a:rPr lang="en-US" dirty="0"/>
              <a:t> from the nearest city Guwahati and is also the district capital of the West Garo Hills district. It is filled with small rivulets and green valleys all around. </a:t>
            </a:r>
          </a:p>
          <a:p>
            <a:pPr marL="285750" indent="-285750" algn="just">
              <a:buFont typeface="Arial" panose="020B0604020202020204" pitchFamily="34" charset="0"/>
              <a:buChar char="•"/>
            </a:pPr>
            <a:r>
              <a:rPr lang="en-US" dirty="0"/>
              <a:t>The principal languages are Garo and English. The city has 4 colleges and a host of good secondary schools. In 1973, the town was made the seat of the Roman Catholic Diocese of Tura. </a:t>
            </a:r>
          </a:p>
          <a:p>
            <a:pPr marL="285750" indent="-285750" algn="just">
              <a:buFont typeface="Arial" panose="020B0604020202020204" pitchFamily="34" charset="0"/>
              <a:buChar char="•"/>
            </a:pPr>
            <a:r>
              <a:rPr lang="en-US" dirty="0"/>
              <a:t>Tourist destinations such as </a:t>
            </a:r>
            <a:r>
              <a:rPr lang="en-US" dirty="0" err="1"/>
              <a:t>Balpakram</a:t>
            </a:r>
            <a:r>
              <a:rPr lang="en-US" dirty="0"/>
              <a:t>, </a:t>
            </a:r>
            <a:r>
              <a:rPr lang="en-US" dirty="0" err="1"/>
              <a:t>Nokrek</a:t>
            </a:r>
            <a:r>
              <a:rPr lang="en-US" dirty="0"/>
              <a:t> and </a:t>
            </a:r>
            <a:r>
              <a:rPr lang="en-US" dirty="0" err="1"/>
              <a:t>Siju</a:t>
            </a:r>
            <a:r>
              <a:rPr lang="en-US" dirty="0"/>
              <a:t> Cave are found in Tura.</a:t>
            </a:r>
            <a:endParaRPr lang="en-IN" b="1" dirty="0"/>
          </a:p>
        </p:txBody>
      </p:sp>
    </p:spTree>
    <p:extLst>
      <p:ext uri="{BB962C8B-B14F-4D97-AF65-F5344CB8AC3E}">
        <p14:creationId xmlns:p14="http://schemas.microsoft.com/office/powerpoint/2010/main" val="29334829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3"/>
          <p:cNvSpPr/>
          <p:nvPr/>
        </p:nvSpPr>
        <p:spPr>
          <a:xfrm>
            <a:off x="0" y="0"/>
            <a:ext cx="9144000" cy="1447800"/>
          </a:xfrm>
          <a:prstGeom prst="rect">
            <a:avLst/>
          </a:prstGeom>
          <a:blipFill>
            <a:blip r:embed="rId3"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r>
              <a:rPr lang="en-IN" sz="100" dirty="0" smtClean="0"/>
              <a:t>                                     </a:t>
            </a:r>
            <a:r>
              <a:rPr lang="en-IN" sz="5400" dirty="0" smtClean="0">
                <a:solidFill>
                  <a:srgbClr val="FFC000"/>
                </a:solidFill>
              </a:rPr>
              <a:t>Important Cities:</a:t>
            </a:r>
            <a:endParaRPr sz="5400" dirty="0">
              <a:solidFill>
                <a:srgbClr val="FFC000"/>
              </a:solidFill>
            </a:endParaRPr>
          </a:p>
        </p:txBody>
      </p:sp>
      <p:sp>
        <p:nvSpPr>
          <p:cNvPr id="2" name="Rectangle 1"/>
          <p:cNvSpPr/>
          <p:nvPr/>
        </p:nvSpPr>
        <p:spPr>
          <a:xfrm>
            <a:off x="228599" y="1447800"/>
            <a:ext cx="8779933" cy="369332"/>
          </a:xfrm>
          <a:prstGeom prst="rect">
            <a:avLst/>
          </a:prstGeom>
        </p:spPr>
        <p:txBody>
          <a:bodyPr wrap="square">
            <a:spAutoFit/>
          </a:bodyPr>
          <a:lstStyle/>
          <a:p>
            <a:r>
              <a:rPr lang="en-IN" b="1" dirty="0" err="1" smtClean="0"/>
              <a:t>Nongstoin</a:t>
            </a:r>
            <a:endParaRPr lang="en-IN" b="1" dirty="0" smtClean="0"/>
          </a:p>
        </p:txBody>
      </p:sp>
      <p:sp>
        <p:nvSpPr>
          <p:cNvPr id="5" name="object 3"/>
          <p:cNvSpPr/>
          <p:nvPr/>
        </p:nvSpPr>
        <p:spPr>
          <a:xfrm>
            <a:off x="125839" y="1491997"/>
            <a:ext cx="350520" cy="260603"/>
          </a:xfrm>
          <a:prstGeom prst="rect">
            <a:avLst/>
          </a:prstGeom>
          <a:blipFill>
            <a:blip r:embed="rId4" cstate="print"/>
            <a:stretch>
              <a:fillRect/>
            </a:stretch>
          </a:blipFill>
        </p:spPr>
        <p:txBody>
          <a:bodyPr wrap="square" lIns="0" tIns="0" rIns="0" bIns="0" rtlCol="0"/>
          <a:lstStyle/>
          <a:p>
            <a:endParaRPr/>
          </a:p>
        </p:txBody>
      </p:sp>
      <p:sp>
        <p:nvSpPr>
          <p:cNvPr id="3" name="Rectangle 2"/>
          <p:cNvSpPr/>
          <p:nvPr/>
        </p:nvSpPr>
        <p:spPr>
          <a:xfrm>
            <a:off x="228598" y="1737360"/>
            <a:ext cx="8915401" cy="1200329"/>
          </a:xfrm>
          <a:prstGeom prst="rect">
            <a:avLst/>
          </a:prstGeom>
        </p:spPr>
        <p:txBody>
          <a:bodyPr wrap="square">
            <a:spAutoFit/>
          </a:bodyPr>
          <a:lstStyle/>
          <a:p>
            <a:pPr marL="285750" indent="-285750" algn="just">
              <a:buFont typeface="Arial" panose="020B0604020202020204" pitchFamily="34" charset="0"/>
              <a:buChar char="•"/>
            </a:pPr>
            <a:r>
              <a:rPr lang="en-US" dirty="0" err="1" smtClean="0"/>
              <a:t>Nongstoin</a:t>
            </a:r>
            <a:r>
              <a:rPr lang="en-US" dirty="0" smtClean="0"/>
              <a:t> is the headquarters of West Khasi Hills district in the state of Meghalaya in India. In January 2006, Pope Benedict XVI erected a diocese in </a:t>
            </a:r>
            <a:r>
              <a:rPr lang="en-US" dirty="0" err="1" smtClean="0"/>
              <a:t>Nongstoin</a:t>
            </a:r>
            <a:r>
              <a:rPr lang="en-US" dirty="0" smtClean="0"/>
              <a:t>, covering the West Khasi Hills district. The Franciscan Missionary Brothers of the Catholic Church run a College and a School at </a:t>
            </a:r>
            <a:r>
              <a:rPr lang="en-US" dirty="0" err="1" smtClean="0"/>
              <a:t>Siejlieh</a:t>
            </a:r>
            <a:r>
              <a:rPr lang="en-US" dirty="0" smtClean="0"/>
              <a:t>, </a:t>
            </a:r>
            <a:r>
              <a:rPr lang="en-US" dirty="0" err="1" smtClean="0"/>
              <a:t>Nongstoin</a:t>
            </a:r>
            <a:r>
              <a:rPr lang="en-US" dirty="0" smtClean="0"/>
              <a:t>. </a:t>
            </a:r>
            <a:endParaRPr lang="en-IN" dirty="0"/>
          </a:p>
        </p:txBody>
      </p:sp>
      <p:sp>
        <p:nvSpPr>
          <p:cNvPr id="4" name="Rectangle 3"/>
          <p:cNvSpPr/>
          <p:nvPr/>
        </p:nvSpPr>
        <p:spPr>
          <a:xfrm>
            <a:off x="228599" y="2819400"/>
            <a:ext cx="8915400" cy="3970318"/>
          </a:xfrm>
          <a:prstGeom prst="rect">
            <a:avLst/>
          </a:prstGeom>
        </p:spPr>
        <p:txBody>
          <a:bodyPr wrap="square">
            <a:spAutoFit/>
          </a:bodyPr>
          <a:lstStyle/>
          <a:p>
            <a:pPr marL="285750" indent="-285750" algn="just">
              <a:buFont typeface="Arial" panose="020B0604020202020204" pitchFamily="34" charset="0"/>
              <a:buChar char="•"/>
            </a:pPr>
            <a:r>
              <a:rPr lang="en-US" dirty="0"/>
              <a:t>Since 2015 the annual </a:t>
            </a:r>
            <a:r>
              <a:rPr lang="en-US" dirty="0" err="1"/>
              <a:t>Nongkhnum</a:t>
            </a:r>
            <a:r>
              <a:rPr lang="en-US" dirty="0"/>
              <a:t> Festival was held </a:t>
            </a:r>
            <a:r>
              <a:rPr lang="en-US" dirty="0" err="1"/>
              <a:t>Nongkhnum</a:t>
            </a:r>
            <a:r>
              <a:rPr lang="en-US" dirty="0"/>
              <a:t> River Island. The program conducts are right from pole climbing, trekking, beauty contest, to Moto-Cross and many more. </a:t>
            </a:r>
            <a:endParaRPr lang="en-US" dirty="0" smtClean="0"/>
          </a:p>
          <a:p>
            <a:pPr marL="285750" indent="-285750" algn="just">
              <a:buFont typeface="Arial" panose="020B0604020202020204" pitchFamily="34" charset="0"/>
              <a:buChar char="•"/>
            </a:pPr>
            <a:r>
              <a:rPr lang="en-US" dirty="0" smtClean="0"/>
              <a:t>Since </a:t>
            </a:r>
            <a:r>
              <a:rPr lang="en-US" dirty="0"/>
              <a:t>the event is co-</a:t>
            </a:r>
            <a:r>
              <a:rPr lang="en-US" dirty="0" err="1"/>
              <a:t>organised</a:t>
            </a:r>
            <a:r>
              <a:rPr lang="en-US" dirty="0"/>
              <a:t> with </a:t>
            </a:r>
            <a:r>
              <a:rPr lang="en-US" dirty="0" err="1"/>
              <a:t>swacch</a:t>
            </a:r>
            <a:r>
              <a:rPr lang="en-US" dirty="0"/>
              <a:t> </a:t>
            </a:r>
            <a:r>
              <a:rPr lang="en-US" dirty="0" err="1"/>
              <a:t>bharat</a:t>
            </a:r>
            <a:r>
              <a:rPr lang="en-US" dirty="0"/>
              <a:t> it was meant to make awareness about Cleanliness. The event is supposed </a:t>
            </a:r>
            <a:r>
              <a:rPr lang="en-US" dirty="0" smtClean="0"/>
              <a:t>to </a:t>
            </a:r>
            <a:r>
              <a:rPr lang="en-US" dirty="0"/>
              <a:t>be </a:t>
            </a:r>
            <a:endParaRPr lang="en-US" dirty="0" smtClean="0"/>
          </a:p>
          <a:p>
            <a:pPr algn="just"/>
            <a:r>
              <a:rPr lang="en-US" dirty="0"/>
              <a:t> </a:t>
            </a:r>
            <a:r>
              <a:rPr lang="en-US" dirty="0" smtClean="0"/>
              <a:t>     plastic </a:t>
            </a:r>
            <a:r>
              <a:rPr lang="en-US" dirty="0"/>
              <a:t>free zone. </a:t>
            </a:r>
            <a:endParaRPr lang="en-US" dirty="0" smtClean="0"/>
          </a:p>
          <a:p>
            <a:pPr marL="285750" indent="-285750" algn="just">
              <a:buFont typeface="Arial" panose="020B0604020202020204" pitchFamily="34" charset="0"/>
              <a:buChar char="•"/>
            </a:pPr>
            <a:r>
              <a:rPr lang="en-US" dirty="0" smtClean="0"/>
              <a:t>Place </a:t>
            </a:r>
            <a:r>
              <a:rPr lang="en-US" dirty="0"/>
              <a:t>of Interest: </a:t>
            </a:r>
            <a:r>
              <a:rPr lang="en-US" dirty="0" err="1"/>
              <a:t>Nongkhnum</a:t>
            </a:r>
            <a:r>
              <a:rPr lang="en-US" dirty="0"/>
              <a:t> River Island </a:t>
            </a:r>
            <a:endParaRPr lang="en-US" dirty="0" smtClean="0"/>
          </a:p>
          <a:p>
            <a:pPr algn="just"/>
            <a:r>
              <a:rPr lang="en-US" dirty="0"/>
              <a:t> </a:t>
            </a:r>
            <a:r>
              <a:rPr lang="en-US" dirty="0" smtClean="0"/>
              <a:t>     and </a:t>
            </a:r>
            <a:r>
              <a:rPr lang="en-US" dirty="0"/>
              <a:t>Beach, </a:t>
            </a:r>
            <a:r>
              <a:rPr lang="en-US" dirty="0" err="1"/>
              <a:t>Weinia</a:t>
            </a:r>
            <a:r>
              <a:rPr lang="en-US" dirty="0"/>
              <a:t> Falls, </a:t>
            </a:r>
            <a:r>
              <a:rPr lang="en-US" dirty="0" err="1"/>
              <a:t>Shadthum</a:t>
            </a:r>
            <a:r>
              <a:rPr lang="en-US" dirty="0"/>
              <a:t> Falls, </a:t>
            </a:r>
            <a:endParaRPr lang="en-US" dirty="0" smtClean="0"/>
          </a:p>
          <a:p>
            <a:pPr algn="just"/>
            <a:r>
              <a:rPr lang="en-US" dirty="0"/>
              <a:t> </a:t>
            </a:r>
            <a:r>
              <a:rPr lang="en-US" dirty="0" smtClean="0"/>
              <a:t>     </a:t>
            </a:r>
            <a:r>
              <a:rPr lang="en-US" dirty="0" err="1" smtClean="0"/>
              <a:t>Riatsohkhe</a:t>
            </a:r>
            <a:r>
              <a:rPr lang="en-US" dirty="0" smtClean="0"/>
              <a:t> </a:t>
            </a:r>
            <a:r>
              <a:rPr lang="en-US" dirty="0"/>
              <a:t>Falls, </a:t>
            </a:r>
            <a:r>
              <a:rPr lang="en-US" dirty="0" err="1"/>
              <a:t>Langshiang</a:t>
            </a:r>
            <a:r>
              <a:rPr lang="en-US" dirty="0"/>
              <a:t> Falls, </a:t>
            </a:r>
            <a:r>
              <a:rPr lang="en-US" dirty="0" smtClean="0"/>
              <a:t>Wei </a:t>
            </a:r>
            <a:r>
              <a:rPr lang="en-US" dirty="0" err="1"/>
              <a:t>Spi</a:t>
            </a:r>
            <a:r>
              <a:rPr lang="en-US" dirty="0"/>
              <a:t> </a:t>
            </a:r>
            <a:endParaRPr lang="en-US" dirty="0" smtClean="0"/>
          </a:p>
          <a:p>
            <a:pPr algn="just"/>
            <a:r>
              <a:rPr lang="en-US" dirty="0"/>
              <a:t> </a:t>
            </a:r>
            <a:r>
              <a:rPr lang="en-US" dirty="0" smtClean="0"/>
              <a:t>     Falls</a:t>
            </a:r>
            <a:r>
              <a:rPr lang="en-US" dirty="0"/>
              <a:t>, Shad Chong Falls</a:t>
            </a:r>
            <a:r>
              <a:rPr lang="en-US" dirty="0" smtClean="0"/>
              <a:t>, </a:t>
            </a:r>
            <a:r>
              <a:rPr lang="en-US" dirty="0" err="1" smtClean="0"/>
              <a:t>Mawthadraishan</a:t>
            </a:r>
            <a:r>
              <a:rPr lang="en-US" dirty="0" smtClean="0"/>
              <a:t> </a:t>
            </a:r>
          </a:p>
          <a:p>
            <a:pPr algn="just"/>
            <a:r>
              <a:rPr lang="en-US" dirty="0"/>
              <a:t> </a:t>
            </a:r>
            <a:r>
              <a:rPr lang="en-US" dirty="0" smtClean="0"/>
              <a:t>     Peak </a:t>
            </a:r>
            <a:r>
              <a:rPr lang="en-US" dirty="0"/>
              <a:t>and </a:t>
            </a:r>
            <a:r>
              <a:rPr lang="en-US" dirty="0" smtClean="0"/>
              <a:t>Lakes, </a:t>
            </a:r>
            <a:r>
              <a:rPr lang="en-US" dirty="0" err="1" smtClean="0"/>
              <a:t>Pamphyrnai</a:t>
            </a:r>
            <a:r>
              <a:rPr lang="en-US" dirty="0" smtClean="0"/>
              <a:t> Lake, </a:t>
            </a:r>
            <a:r>
              <a:rPr lang="en-US" dirty="0" err="1" smtClean="0"/>
              <a:t>Umyiap</a:t>
            </a:r>
            <a:endParaRPr lang="en-US" dirty="0" smtClean="0"/>
          </a:p>
          <a:p>
            <a:pPr algn="just"/>
            <a:r>
              <a:rPr lang="en-US" dirty="0" smtClean="0"/>
              <a:t>      Paddy Field, </a:t>
            </a:r>
            <a:r>
              <a:rPr lang="en-US" dirty="0" err="1" smtClean="0"/>
              <a:t>Rambrai</a:t>
            </a:r>
            <a:r>
              <a:rPr lang="en-US" dirty="0"/>
              <a:t>, </a:t>
            </a:r>
            <a:r>
              <a:rPr lang="en-US" dirty="0" err="1"/>
              <a:t>Urkhli</a:t>
            </a:r>
            <a:r>
              <a:rPr lang="en-US" dirty="0"/>
              <a:t>, </a:t>
            </a:r>
            <a:r>
              <a:rPr lang="en-US" dirty="0" err="1"/>
              <a:t>Mawlangsu</a:t>
            </a:r>
            <a:r>
              <a:rPr lang="en-US" dirty="0"/>
              <a:t>, </a:t>
            </a:r>
            <a:endParaRPr lang="en-US" dirty="0" smtClean="0"/>
          </a:p>
          <a:p>
            <a:pPr algn="just"/>
            <a:r>
              <a:rPr lang="en-US" dirty="0"/>
              <a:t> </a:t>
            </a:r>
            <a:r>
              <a:rPr lang="en-US" dirty="0" smtClean="0"/>
              <a:t>     </a:t>
            </a:r>
            <a:r>
              <a:rPr lang="en-US" dirty="0" err="1" smtClean="0"/>
              <a:t>Punglieh</a:t>
            </a:r>
            <a:r>
              <a:rPr lang="en-US" dirty="0" smtClean="0"/>
              <a:t>, </a:t>
            </a:r>
            <a:r>
              <a:rPr lang="en-US" dirty="0" err="1" smtClean="0"/>
              <a:t>Syllei</a:t>
            </a:r>
            <a:r>
              <a:rPr lang="en-US" dirty="0" smtClean="0"/>
              <a:t> </a:t>
            </a:r>
            <a:r>
              <a:rPr lang="en-US" dirty="0" err="1"/>
              <a:t>Iawkhein</a:t>
            </a:r>
            <a:r>
              <a:rPr lang="en-US" dirty="0"/>
              <a:t>, </a:t>
            </a:r>
            <a:r>
              <a:rPr lang="en-US" dirty="0" err="1"/>
              <a:t>Wahriat</a:t>
            </a:r>
            <a:r>
              <a:rPr lang="en-US" dirty="0"/>
              <a:t> Falls, </a:t>
            </a:r>
            <a:endParaRPr lang="en-US" dirty="0" smtClean="0"/>
          </a:p>
          <a:p>
            <a:pPr algn="just"/>
            <a:r>
              <a:rPr lang="en-US" dirty="0"/>
              <a:t> </a:t>
            </a:r>
            <a:r>
              <a:rPr lang="en-US" dirty="0" smtClean="0"/>
              <a:t>     </a:t>
            </a:r>
            <a:r>
              <a:rPr lang="en-US" dirty="0" err="1" smtClean="0"/>
              <a:t>Nongstoin</a:t>
            </a:r>
            <a:r>
              <a:rPr lang="en-US" dirty="0" smtClean="0"/>
              <a:t> </a:t>
            </a:r>
            <a:r>
              <a:rPr lang="en-US" dirty="0"/>
              <a:t>Bye Pass, </a:t>
            </a:r>
            <a:r>
              <a:rPr lang="en-US" dirty="0" err="1"/>
              <a:t>Kynroh</a:t>
            </a:r>
            <a:r>
              <a:rPr lang="en-US" dirty="0"/>
              <a:t>, </a:t>
            </a:r>
            <a:r>
              <a:rPr lang="en-US" dirty="0" err="1"/>
              <a:t>Rwiang</a:t>
            </a:r>
            <a:r>
              <a:rPr lang="en-US" dirty="0"/>
              <a:t> river, </a:t>
            </a:r>
            <a:r>
              <a:rPr lang="en-US" dirty="0" err="1"/>
              <a:t>Wahblei</a:t>
            </a:r>
            <a:r>
              <a:rPr lang="en-US" dirty="0"/>
              <a:t> river. </a:t>
            </a:r>
            <a:endParaRPr lang="en-IN" dirty="0"/>
          </a:p>
        </p:txBody>
      </p:sp>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l="10199" t="21899" b="18141"/>
          <a:stretch/>
        </p:blipFill>
        <p:spPr>
          <a:xfrm>
            <a:off x="4572001" y="3962400"/>
            <a:ext cx="4571997" cy="2452349"/>
          </a:xfrm>
          <a:prstGeom prst="rect">
            <a:avLst/>
          </a:prstGeom>
        </p:spPr>
      </p:pic>
    </p:spTree>
    <p:extLst>
      <p:ext uri="{BB962C8B-B14F-4D97-AF65-F5344CB8AC3E}">
        <p14:creationId xmlns:p14="http://schemas.microsoft.com/office/powerpoint/2010/main" val="28354334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3"/>
          <p:cNvSpPr/>
          <p:nvPr/>
        </p:nvSpPr>
        <p:spPr>
          <a:xfrm>
            <a:off x="0" y="0"/>
            <a:ext cx="9144000" cy="1447800"/>
          </a:xfrm>
          <a:prstGeom prst="rect">
            <a:avLst/>
          </a:prstGeom>
          <a:blipFill>
            <a:blip r:embed="rId3"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r>
              <a:rPr lang="en-IN" sz="100" dirty="0" smtClean="0"/>
              <a:t>                                     </a:t>
            </a:r>
            <a:r>
              <a:rPr lang="en-IN" sz="5400" dirty="0" smtClean="0">
                <a:solidFill>
                  <a:srgbClr val="FFC000"/>
                </a:solidFill>
              </a:rPr>
              <a:t>Important Cities:</a:t>
            </a:r>
            <a:endParaRPr sz="5400" dirty="0">
              <a:solidFill>
                <a:srgbClr val="FFC000"/>
              </a:solidFill>
            </a:endParaRPr>
          </a:p>
        </p:txBody>
      </p:sp>
      <p:sp>
        <p:nvSpPr>
          <p:cNvPr id="2" name="Rectangle 1"/>
          <p:cNvSpPr/>
          <p:nvPr/>
        </p:nvSpPr>
        <p:spPr>
          <a:xfrm>
            <a:off x="228599" y="1447800"/>
            <a:ext cx="8915401" cy="2585323"/>
          </a:xfrm>
          <a:prstGeom prst="rect">
            <a:avLst/>
          </a:prstGeom>
        </p:spPr>
        <p:txBody>
          <a:bodyPr wrap="square">
            <a:spAutoFit/>
          </a:bodyPr>
          <a:lstStyle/>
          <a:p>
            <a:pPr algn="just"/>
            <a:r>
              <a:rPr lang="en-IN" b="1" dirty="0" err="1" smtClean="0"/>
              <a:t>Jowai</a:t>
            </a:r>
            <a:endParaRPr lang="en-IN" b="1" dirty="0" smtClean="0"/>
          </a:p>
          <a:p>
            <a:pPr marL="285750" indent="-285750" algn="just">
              <a:buFont typeface="Arial" panose="020B0604020202020204" pitchFamily="34" charset="0"/>
              <a:buChar char="•"/>
            </a:pPr>
            <a:r>
              <a:rPr lang="en-US" dirty="0" err="1"/>
              <a:t>Jowai</a:t>
            </a:r>
            <a:r>
              <a:rPr lang="en-US" dirty="0"/>
              <a:t> is the headquarters of West </a:t>
            </a:r>
            <a:r>
              <a:rPr lang="en-US" dirty="0" err="1"/>
              <a:t>Jaintia</a:t>
            </a:r>
            <a:r>
              <a:rPr lang="en-US" dirty="0"/>
              <a:t> Hills district of the state of Meghalaya, India and is home to the Pnar tribe. It is a scenic place located on a plateau surrounded on three sides by the </a:t>
            </a:r>
            <a:r>
              <a:rPr lang="en-US" dirty="0" err="1"/>
              <a:t>Myntdu</a:t>
            </a:r>
            <a:r>
              <a:rPr lang="en-US" dirty="0"/>
              <a:t> river bordering Bangladesh to the south (about 50 km from the Indo-Bangladesh border). Due to its high altitude of 1380 m above sea level, </a:t>
            </a:r>
            <a:r>
              <a:rPr lang="en-US" dirty="0" err="1"/>
              <a:t>Jowai</a:t>
            </a:r>
            <a:r>
              <a:rPr lang="en-US" dirty="0"/>
              <a:t> experiences warm and pleasant summers with cool to chilly winters. </a:t>
            </a:r>
            <a:r>
              <a:rPr lang="en-US" dirty="0" err="1"/>
              <a:t>Jowai</a:t>
            </a:r>
            <a:r>
              <a:rPr lang="en-US" dirty="0"/>
              <a:t> is an important business and education hub of the entire district catering to students from all over the district as well as the adjacent parts of Assam and Bangladesh. It is well equipped with amenities such as schools, colleges, hospitals, post office </a:t>
            </a:r>
            <a:r>
              <a:rPr lang="en-US" dirty="0" smtClean="0"/>
              <a:t>etc.</a:t>
            </a:r>
            <a:endParaRPr lang="en-IN" b="1" dirty="0" smtClean="0"/>
          </a:p>
        </p:txBody>
      </p:sp>
      <p:sp>
        <p:nvSpPr>
          <p:cNvPr id="5" name="object 3"/>
          <p:cNvSpPr/>
          <p:nvPr/>
        </p:nvSpPr>
        <p:spPr>
          <a:xfrm>
            <a:off x="125839" y="1491997"/>
            <a:ext cx="350520" cy="260603"/>
          </a:xfrm>
          <a:prstGeom prst="rect">
            <a:avLst/>
          </a:prstGeom>
          <a:blipFill>
            <a:blip r:embed="rId4" cstate="print"/>
            <a:stretch>
              <a:fillRect/>
            </a:stretch>
          </a:blipFill>
        </p:spPr>
        <p:txBody>
          <a:bodyPr wrap="square" lIns="0" tIns="0" rIns="0" bIns="0" rtlCol="0"/>
          <a:lstStyle/>
          <a:p>
            <a:endParaRPr/>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62200" y="3962400"/>
            <a:ext cx="4229100" cy="2819400"/>
          </a:xfrm>
          <a:prstGeom prst="rect">
            <a:avLst/>
          </a:prstGeom>
        </p:spPr>
      </p:pic>
    </p:spTree>
    <p:extLst>
      <p:ext uri="{BB962C8B-B14F-4D97-AF65-F5344CB8AC3E}">
        <p14:creationId xmlns:p14="http://schemas.microsoft.com/office/powerpoint/2010/main" val="7985237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3"/>
          <p:cNvSpPr/>
          <p:nvPr/>
        </p:nvSpPr>
        <p:spPr>
          <a:xfrm>
            <a:off x="0" y="0"/>
            <a:ext cx="9144000" cy="1447800"/>
          </a:xfrm>
          <a:prstGeom prst="rect">
            <a:avLst/>
          </a:prstGeom>
          <a:blipFill>
            <a:blip r:embed="rId3"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r>
              <a:rPr lang="en-IN" sz="100" dirty="0" smtClean="0"/>
              <a:t>                                     </a:t>
            </a:r>
            <a:r>
              <a:rPr lang="en-IN" sz="5400" dirty="0" smtClean="0">
                <a:solidFill>
                  <a:srgbClr val="FFC000"/>
                </a:solidFill>
              </a:rPr>
              <a:t>Traditional Dance:</a:t>
            </a:r>
            <a:endParaRPr sz="5400" dirty="0">
              <a:solidFill>
                <a:srgbClr val="FFC000"/>
              </a:solidFill>
            </a:endParaRPr>
          </a:p>
        </p:txBody>
      </p:sp>
      <p:sp>
        <p:nvSpPr>
          <p:cNvPr id="2" name="Rectangle 1"/>
          <p:cNvSpPr/>
          <p:nvPr/>
        </p:nvSpPr>
        <p:spPr>
          <a:xfrm>
            <a:off x="0" y="1447800"/>
            <a:ext cx="9144000" cy="923330"/>
          </a:xfrm>
          <a:prstGeom prst="rect">
            <a:avLst/>
          </a:prstGeom>
        </p:spPr>
        <p:txBody>
          <a:bodyPr wrap="square">
            <a:spAutoFit/>
          </a:bodyPr>
          <a:lstStyle/>
          <a:p>
            <a:pPr algn="just"/>
            <a:r>
              <a:rPr lang="en-IN" dirty="0"/>
              <a:t>Dance in Meghalaya forms an important part of the Meghalaya society: birth, marriage, annual </a:t>
            </a:r>
            <a:r>
              <a:rPr lang="en-IN" b="1" dirty="0"/>
              <a:t>festivals</a:t>
            </a:r>
            <a:r>
              <a:rPr lang="en-IN" dirty="0"/>
              <a:t>, etc. some of the Meghalaya dance are (shad </a:t>
            </a:r>
            <a:r>
              <a:rPr lang="en-IN" dirty="0" err="1"/>
              <a:t>sukmysiem</a:t>
            </a:r>
            <a:r>
              <a:rPr lang="en-IN" dirty="0"/>
              <a:t>, shad </a:t>
            </a:r>
            <a:r>
              <a:rPr lang="en-IN" dirty="0" err="1"/>
              <a:t>nongkrem</a:t>
            </a:r>
            <a:r>
              <a:rPr lang="en-IN" dirty="0"/>
              <a:t>, </a:t>
            </a:r>
            <a:r>
              <a:rPr lang="en-IN" dirty="0" err="1"/>
              <a:t>derogata</a:t>
            </a:r>
            <a:r>
              <a:rPr lang="en-IN" dirty="0"/>
              <a:t>, do </a:t>
            </a:r>
            <a:r>
              <a:rPr lang="en-IN" dirty="0" err="1"/>
              <a:t>dru</a:t>
            </a:r>
            <a:r>
              <a:rPr lang="en-IN" dirty="0"/>
              <a:t> </a:t>
            </a:r>
            <a:r>
              <a:rPr lang="en-IN" dirty="0" err="1"/>
              <a:t>Sua</a:t>
            </a:r>
            <a:r>
              <a:rPr lang="en-IN" dirty="0"/>
              <a:t>, </a:t>
            </a:r>
            <a:r>
              <a:rPr lang="en-IN" dirty="0" err="1"/>
              <a:t>laho</a:t>
            </a:r>
            <a:r>
              <a:rPr lang="en-IN" dirty="0"/>
              <a:t>, etc.</a:t>
            </a:r>
            <a:endParaRPr lang="en-IN" b="1" dirty="0" smtClean="0"/>
          </a:p>
        </p:txBody>
      </p:sp>
      <p:sp>
        <p:nvSpPr>
          <p:cNvPr id="6" name="object 3"/>
          <p:cNvSpPr/>
          <p:nvPr/>
        </p:nvSpPr>
        <p:spPr>
          <a:xfrm>
            <a:off x="76200" y="2368953"/>
            <a:ext cx="350520" cy="260603"/>
          </a:xfrm>
          <a:prstGeom prst="rect">
            <a:avLst/>
          </a:prstGeom>
          <a:blipFill>
            <a:blip r:embed="rId4" cstate="print"/>
            <a:stretch>
              <a:fillRect/>
            </a:stretch>
          </a:blipFill>
        </p:spPr>
        <p:txBody>
          <a:bodyPr wrap="square" lIns="0" tIns="0" rIns="0" bIns="0" rtlCol="0"/>
          <a:lstStyle/>
          <a:p>
            <a:endParaRPr/>
          </a:p>
        </p:txBody>
      </p:sp>
      <p:sp>
        <p:nvSpPr>
          <p:cNvPr id="3" name="Rectangle 2"/>
          <p:cNvSpPr/>
          <p:nvPr/>
        </p:nvSpPr>
        <p:spPr>
          <a:xfrm>
            <a:off x="251460" y="2368953"/>
            <a:ext cx="5311140" cy="4462760"/>
          </a:xfrm>
          <a:prstGeom prst="rect">
            <a:avLst/>
          </a:prstGeom>
        </p:spPr>
        <p:txBody>
          <a:bodyPr wrap="square">
            <a:spAutoFit/>
          </a:bodyPr>
          <a:lstStyle/>
          <a:p>
            <a:r>
              <a:rPr lang="en-US" b="1" dirty="0" err="1" smtClean="0"/>
              <a:t>Nongkrem</a:t>
            </a:r>
            <a:r>
              <a:rPr lang="en-US" b="1" dirty="0" smtClean="0"/>
              <a:t> Dance</a:t>
            </a:r>
          </a:p>
          <a:p>
            <a:pPr marL="285750" indent="-285750">
              <a:buFont typeface="Arial" panose="020B0604020202020204" pitchFamily="34" charset="0"/>
              <a:buChar char="•"/>
            </a:pPr>
            <a:r>
              <a:rPr lang="en-US" sz="1400" dirty="0" smtClean="0"/>
              <a:t>The </a:t>
            </a:r>
            <a:r>
              <a:rPr lang="en-US" sz="1400" dirty="0" err="1"/>
              <a:t>Nongkrem</a:t>
            </a:r>
            <a:r>
              <a:rPr lang="en-US" sz="1400" dirty="0"/>
              <a:t> dance festival is celebrated during Autumn at </a:t>
            </a:r>
            <a:r>
              <a:rPr lang="en-US" sz="1400" dirty="0" err="1"/>
              <a:t>Smit</a:t>
            </a:r>
            <a:r>
              <a:rPr lang="en-US" sz="1400" dirty="0"/>
              <a:t>, the cultural </a:t>
            </a:r>
            <a:r>
              <a:rPr lang="en-US" sz="1400" dirty="0" err="1"/>
              <a:t>centre</a:t>
            </a:r>
            <a:r>
              <a:rPr lang="en-US" sz="1400" dirty="0"/>
              <a:t> of the Khasi Hills. A five day long religious festival of the Khasis, </a:t>
            </a:r>
            <a:r>
              <a:rPr lang="en-US" sz="1400" dirty="0" err="1"/>
              <a:t>Ka</a:t>
            </a:r>
            <a:r>
              <a:rPr lang="en-US" sz="1400" dirty="0"/>
              <a:t> </a:t>
            </a:r>
            <a:r>
              <a:rPr lang="en-US" sz="1400" dirty="0" err="1"/>
              <a:t>Pemblang</a:t>
            </a:r>
            <a:r>
              <a:rPr lang="en-US" sz="1400" dirty="0"/>
              <a:t> </a:t>
            </a:r>
            <a:r>
              <a:rPr lang="en-US" sz="1400" dirty="0" err="1"/>
              <a:t>Nongrem</a:t>
            </a:r>
            <a:r>
              <a:rPr lang="en-US" sz="1400" dirty="0"/>
              <a:t> dance is popularly known as </a:t>
            </a:r>
            <a:r>
              <a:rPr lang="en-US" sz="1400" dirty="0" err="1"/>
              <a:t>Nongkrem</a:t>
            </a:r>
            <a:r>
              <a:rPr lang="en-US" sz="1400" dirty="0"/>
              <a:t> dance</a:t>
            </a:r>
          </a:p>
          <a:p>
            <a:pPr marL="285750" indent="-285750">
              <a:buFont typeface="Arial" panose="020B0604020202020204" pitchFamily="34" charset="0"/>
              <a:buChar char="•"/>
            </a:pPr>
            <a:r>
              <a:rPr lang="en-US" sz="1400" dirty="0"/>
              <a:t>Similar to all other festivals of the Meghalaya, </a:t>
            </a:r>
            <a:r>
              <a:rPr lang="en-US" sz="1400" dirty="0" err="1"/>
              <a:t>Nongkrem</a:t>
            </a:r>
            <a:r>
              <a:rPr lang="en-US" sz="1400" dirty="0"/>
              <a:t> Dance Festival is performed to appease the all powerful Goddess </a:t>
            </a:r>
            <a:r>
              <a:rPr lang="en-US" sz="1400" dirty="0" err="1"/>
              <a:t>Ka</a:t>
            </a:r>
            <a:r>
              <a:rPr lang="en-US" sz="1400" dirty="0"/>
              <a:t> </a:t>
            </a:r>
            <a:r>
              <a:rPr lang="en-US" sz="1400" dirty="0" err="1"/>
              <a:t>Blei</a:t>
            </a:r>
            <a:r>
              <a:rPr lang="en-US" sz="1400" dirty="0"/>
              <a:t> </a:t>
            </a:r>
            <a:r>
              <a:rPr lang="en-US" sz="1400" dirty="0" err="1"/>
              <a:t>Synshar</a:t>
            </a:r>
            <a:r>
              <a:rPr lang="en-US" sz="1400" dirty="0"/>
              <a:t> for a rich bumper harvest and prosperity of the people.</a:t>
            </a:r>
          </a:p>
          <a:p>
            <a:pPr marL="285750" indent="-285750" algn="just">
              <a:buFont typeface="Arial" panose="020B0604020202020204" pitchFamily="34" charset="0"/>
              <a:buChar char="•"/>
            </a:pPr>
            <a:r>
              <a:rPr lang="en-US" sz="1400" dirty="0"/>
              <a:t>The </a:t>
            </a:r>
            <a:r>
              <a:rPr lang="en-US" sz="1400" dirty="0" err="1"/>
              <a:t>Syiem</a:t>
            </a:r>
            <a:r>
              <a:rPr lang="en-US" sz="1400" dirty="0"/>
              <a:t> of </a:t>
            </a:r>
            <a:r>
              <a:rPr lang="en-US" sz="1400" dirty="0" err="1"/>
              <a:t>Khyrim</a:t>
            </a:r>
            <a:r>
              <a:rPr lang="en-US" sz="1400" dirty="0"/>
              <a:t> along with the high priest performs the </a:t>
            </a:r>
            <a:r>
              <a:rPr lang="en-US" sz="1400" dirty="0" err="1"/>
              <a:t>Pemblang</a:t>
            </a:r>
            <a:r>
              <a:rPr lang="en-US" sz="1400" dirty="0"/>
              <a:t> ceremony. He offers oblation to a Lei </a:t>
            </a:r>
            <a:r>
              <a:rPr lang="en-US" sz="1400" dirty="0" err="1"/>
              <a:t>Shyllong</a:t>
            </a:r>
            <a:r>
              <a:rPr lang="en-US" sz="1400" dirty="0"/>
              <a:t>; the god of </a:t>
            </a:r>
            <a:r>
              <a:rPr lang="en-US" sz="1400" dirty="0" err="1"/>
              <a:t>Shyllong</a:t>
            </a:r>
            <a:r>
              <a:rPr lang="en-US" sz="1400" dirty="0"/>
              <a:t> peak by sacrificing a cock. An important part of this festival is </a:t>
            </a:r>
            <a:r>
              <a:rPr lang="en-US" sz="1400" dirty="0" err="1"/>
              <a:t>Pemblang</a:t>
            </a:r>
            <a:r>
              <a:rPr lang="en-US" sz="1400" dirty="0"/>
              <a:t> (sacrifice of goats). Then offerings are made to the ancestor and ancestress of the ruling clan to the first uncle to the deity of Shillong peak</a:t>
            </a:r>
            <a:r>
              <a:rPr lang="en-US" sz="1400" dirty="0" smtClean="0"/>
              <a:t>.</a:t>
            </a:r>
          </a:p>
          <a:p>
            <a:pPr marL="285750" indent="-285750" algn="just">
              <a:buFont typeface="Arial" panose="020B0604020202020204" pitchFamily="34" charset="0"/>
              <a:buChar char="•"/>
            </a:pPr>
            <a:r>
              <a:rPr lang="en-US" sz="1400" dirty="0"/>
              <a:t>Religious part of the festival precedes dances, in which unmarried girls in all their exotic costumes participate. The men's dancing is naturally more vigorous and energetic. They hold a sword in their right hand and usually a white Yak hair whisk in their left hand, keeping time to the changing beats of drums and playing of the </a:t>
            </a:r>
            <a:r>
              <a:rPr lang="en-US" sz="1400" dirty="0" err="1"/>
              <a:t>tangmuri</a:t>
            </a:r>
            <a:r>
              <a:rPr lang="en-US" sz="1400" dirty="0"/>
              <a:t> or pipes.</a:t>
            </a:r>
            <a:endParaRPr lang="en-IN" sz="1400" dirty="0"/>
          </a:p>
        </p:txBody>
      </p:sp>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38801" y="2057401"/>
            <a:ext cx="3429000" cy="2209800"/>
          </a:xfrm>
          <a:prstGeom prst="rect">
            <a:avLst/>
          </a:prstGeom>
        </p:spPr>
      </p:pic>
      <p:pic>
        <p:nvPicPr>
          <p:cNvPr id="10" name="Picture 9"/>
          <p:cNvPicPr>
            <a:picLocks noChangeAspect="1"/>
          </p:cNvPicPr>
          <p:nvPr/>
        </p:nvPicPr>
        <p:blipFill rotWithShape="1">
          <a:blip r:embed="rId6" cstate="print">
            <a:extLst>
              <a:ext uri="{28A0092B-C50C-407E-A947-70E740481C1C}">
                <a14:useLocalDpi xmlns:a14="http://schemas.microsoft.com/office/drawing/2010/main" val="0"/>
              </a:ext>
            </a:extLst>
          </a:blip>
          <a:srcRect l="833" r="15000"/>
          <a:stretch/>
        </p:blipFill>
        <p:spPr>
          <a:xfrm>
            <a:off x="5638800" y="4267200"/>
            <a:ext cx="3429000" cy="2564513"/>
          </a:xfrm>
          <a:prstGeom prst="rect">
            <a:avLst/>
          </a:prstGeom>
        </p:spPr>
      </p:pic>
    </p:spTree>
    <p:extLst>
      <p:ext uri="{BB962C8B-B14F-4D97-AF65-F5344CB8AC3E}">
        <p14:creationId xmlns:p14="http://schemas.microsoft.com/office/powerpoint/2010/main" val="5821704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3"/>
          <p:cNvSpPr/>
          <p:nvPr/>
        </p:nvSpPr>
        <p:spPr>
          <a:xfrm>
            <a:off x="0" y="0"/>
            <a:ext cx="9144000" cy="1447800"/>
          </a:xfrm>
          <a:prstGeom prst="rect">
            <a:avLst/>
          </a:prstGeom>
          <a:blipFill>
            <a:blip r:embed="rId3"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r>
              <a:rPr lang="en-IN" sz="100" dirty="0" smtClean="0"/>
              <a:t>                                     </a:t>
            </a:r>
            <a:r>
              <a:rPr lang="en-IN" sz="5400" dirty="0" smtClean="0">
                <a:solidFill>
                  <a:srgbClr val="FFC000"/>
                </a:solidFill>
              </a:rPr>
              <a:t>Traditional Dance:</a:t>
            </a:r>
            <a:endParaRPr sz="5400" dirty="0">
              <a:solidFill>
                <a:srgbClr val="FFC000"/>
              </a:solidFill>
            </a:endParaRPr>
          </a:p>
        </p:txBody>
      </p:sp>
      <p:sp>
        <p:nvSpPr>
          <p:cNvPr id="6" name="object 3"/>
          <p:cNvSpPr/>
          <p:nvPr/>
        </p:nvSpPr>
        <p:spPr>
          <a:xfrm>
            <a:off x="76200" y="1524000"/>
            <a:ext cx="350520" cy="260603"/>
          </a:xfrm>
          <a:prstGeom prst="rect">
            <a:avLst/>
          </a:prstGeom>
          <a:blipFill>
            <a:blip r:embed="rId4" cstate="print"/>
            <a:stretch>
              <a:fillRect/>
            </a:stretch>
          </a:blipFill>
        </p:spPr>
        <p:txBody>
          <a:bodyPr wrap="square" lIns="0" tIns="0" rIns="0" bIns="0" rtlCol="0"/>
          <a:lstStyle/>
          <a:p>
            <a:endParaRPr/>
          </a:p>
        </p:txBody>
      </p:sp>
      <p:sp>
        <p:nvSpPr>
          <p:cNvPr id="3" name="Rectangle 2"/>
          <p:cNvSpPr/>
          <p:nvPr/>
        </p:nvSpPr>
        <p:spPr>
          <a:xfrm>
            <a:off x="251460" y="1447800"/>
            <a:ext cx="3939540" cy="4078039"/>
          </a:xfrm>
          <a:prstGeom prst="rect">
            <a:avLst/>
          </a:prstGeom>
        </p:spPr>
        <p:txBody>
          <a:bodyPr wrap="square">
            <a:spAutoFit/>
          </a:bodyPr>
          <a:lstStyle/>
          <a:p>
            <a:r>
              <a:rPr lang="en-US" b="1" dirty="0" err="1" smtClean="0"/>
              <a:t>Wangala</a:t>
            </a:r>
            <a:r>
              <a:rPr lang="en-US" b="1" dirty="0" smtClean="0"/>
              <a:t> Dance</a:t>
            </a:r>
          </a:p>
          <a:p>
            <a:endParaRPr lang="en-US" sz="300" b="1" dirty="0" smtClean="0"/>
          </a:p>
          <a:p>
            <a:pPr marL="285750" indent="-285750">
              <a:buFont typeface="Arial" panose="020B0604020202020204" pitchFamily="34" charset="0"/>
              <a:buChar char="•"/>
            </a:pPr>
            <a:r>
              <a:rPr lang="en-US" sz="1400" dirty="0" err="1"/>
              <a:t>Wangala</a:t>
            </a:r>
            <a:r>
              <a:rPr lang="en-US" sz="1400" dirty="0"/>
              <a:t>, an important annual festival for </a:t>
            </a:r>
            <a:r>
              <a:rPr lang="en-US" sz="1400" dirty="0" err="1"/>
              <a:t>Ambeng</a:t>
            </a:r>
            <a:r>
              <a:rPr lang="en-US" sz="1400" dirty="0"/>
              <a:t> </a:t>
            </a:r>
            <a:r>
              <a:rPr lang="en-US" sz="1400" dirty="0" err="1"/>
              <a:t>Songsareks</a:t>
            </a:r>
            <a:r>
              <a:rPr lang="en-US" sz="1400" dirty="0"/>
              <a:t>, has become, over the last couple of decades, a core element of what has emerged as a shared Garo culture. This 3-day harvest festival is celebrated by the Garo tribe to thank </a:t>
            </a:r>
            <a:r>
              <a:rPr lang="en-US" sz="1400" dirty="0" err="1"/>
              <a:t>Misi</a:t>
            </a:r>
            <a:r>
              <a:rPr lang="en-US" sz="1400" dirty="0"/>
              <a:t>-A-</a:t>
            </a:r>
            <a:r>
              <a:rPr lang="en-US" sz="1400" dirty="0" err="1"/>
              <a:t>Gilpa</a:t>
            </a:r>
            <a:r>
              <a:rPr lang="en-US" sz="1400" dirty="0"/>
              <a:t>-</a:t>
            </a:r>
            <a:r>
              <a:rPr lang="en-US" sz="1400" dirty="0" err="1"/>
              <a:t>Saljong-Galapa</a:t>
            </a:r>
            <a:r>
              <a:rPr lang="en-US" sz="1400" dirty="0"/>
              <a:t> (The Sun God) for blessing the region with good harvest. The festival signifies the beginning of winter, which also means the end of the harvesting season and </a:t>
            </a:r>
            <a:r>
              <a:rPr lang="en-US" sz="1400" dirty="0" err="1"/>
              <a:t>labour</a:t>
            </a:r>
            <a:r>
              <a:rPr lang="en-US" sz="1400" dirty="0"/>
              <a:t> in the fields. In the </a:t>
            </a:r>
            <a:r>
              <a:rPr lang="en-US" sz="1400" dirty="0" err="1"/>
              <a:t>Wangala</a:t>
            </a:r>
            <a:r>
              <a:rPr lang="en-US" sz="1400" dirty="0"/>
              <a:t> dance, one performer—the </a:t>
            </a:r>
            <a:r>
              <a:rPr lang="en-US" sz="1400" i="1" dirty="0" err="1"/>
              <a:t>nokma</a:t>
            </a:r>
            <a:r>
              <a:rPr lang="en-US" sz="1400" dirty="0"/>
              <a:t> or village headman—acts as the priest. The men of the Garo tribe play the horn and </a:t>
            </a:r>
            <a:r>
              <a:rPr lang="en-US" sz="1400" i="1" dirty="0" err="1"/>
              <a:t>lok</a:t>
            </a:r>
            <a:r>
              <a:rPr lang="en-US" sz="1400" dirty="0"/>
              <a:t> drums, and the women make formations around the </a:t>
            </a:r>
            <a:r>
              <a:rPr lang="en-US" sz="1400" dirty="0" err="1"/>
              <a:t>nokma</a:t>
            </a:r>
            <a:r>
              <a:rPr lang="en-US" sz="1400" dirty="0"/>
              <a:t> in </a:t>
            </a:r>
            <a:r>
              <a:rPr lang="en-US" sz="1400" dirty="0" err="1"/>
              <a:t>honour</a:t>
            </a:r>
            <a:r>
              <a:rPr lang="en-US" sz="1400" dirty="0"/>
              <a:t> of the </a:t>
            </a:r>
            <a:r>
              <a:rPr lang="en-US" sz="1400" dirty="0" err="1"/>
              <a:t>Misi-Saljong</a:t>
            </a:r>
            <a:r>
              <a:rPr lang="en-US" sz="1400" dirty="0"/>
              <a:t> (also known as </a:t>
            </a:r>
            <a:r>
              <a:rPr lang="en-US" sz="1400" i="1" dirty="0" err="1"/>
              <a:t>Pattigipa</a:t>
            </a:r>
            <a:r>
              <a:rPr lang="en-US" sz="1400" i="1" dirty="0"/>
              <a:t> </a:t>
            </a:r>
            <a:r>
              <a:rPr lang="en-US" sz="1400" i="1" dirty="0" err="1"/>
              <a:t>Ra'rongipa</a:t>
            </a:r>
            <a:r>
              <a:rPr lang="en-US" sz="1400" i="1" dirty="0"/>
              <a:t>)</a:t>
            </a:r>
            <a:r>
              <a:rPr lang="en-US" sz="1400" dirty="0"/>
              <a:t>. </a:t>
            </a:r>
            <a:endParaRPr lang="en-US" sz="1400" dirty="0" smtClean="0"/>
          </a:p>
          <a:p>
            <a:pPr marL="285750" indent="-285750">
              <a:buFont typeface="Arial" panose="020B0604020202020204" pitchFamily="34" charset="0"/>
              <a:buChar char="•"/>
            </a:pPr>
            <a:endParaRPr lang="en-US" sz="1400" dirty="0" smtClean="0"/>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14800" y="1828800"/>
            <a:ext cx="4953000" cy="3327971"/>
          </a:xfrm>
          <a:prstGeom prst="rect">
            <a:avLst/>
          </a:prstGeom>
        </p:spPr>
      </p:pic>
      <p:sp>
        <p:nvSpPr>
          <p:cNvPr id="5" name="Rectangle 4"/>
          <p:cNvSpPr/>
          <p:nvPr/>
        </p:nvSpPr>
        <p:spPr>
          <a:xfrm>
            <a:off x="152400" y="5599093"/>
            <a:ext cx="8991600" cy="954107"/>
          </a:xfrm>
          <a:prstGeom prst="rect">
            <a:avLst/>
          </a:prstGeom>
        </p:spPr>
        <p:txBody>
          <a:bodyPr wrap="square">
            <a:spAutoFit/>
          </a:bodyPr>
          <a:lstStyle/>
          <a:p>
            <a:pPr marL="285750" indent="-285750" algn="just">
              <a:buFont typeface="Arial" panose="020B0604020202020204" pitchFamily="34" charset="0"/>
              <a:buChar char="•"/>
            </a:pPr>
            <a:r>
              <a:rPr lang="en-US" sz="1400" dirty="0"/>
              <a:t>Traditional styles of celebrating </a:t>
            </a:r>
            <a:r>
              <a:rPr lang="en-US" sz="1400" dirty="0" err="1"/>
              <a:t>Wangala</a:t>
            </a:r>
            <a:r>
              <a:rPr lang="en-US" sz="1400" dirty="0"/>
              <a:t> can be found in remote villages such as </a:t>
            </a:r>
            <a:r>
              <a:rPr lang="en-US" sz="1400" dirty="0" err="1"/>
              <a:t>Sadolpara</a:t>
            </a:r>
            <a:r>
              <a:rPr lang="en-US" sz="1400" dirty="0"/>
              <a:t> in West Garo Hills district of Meghalaya, where people worship the old gods and still persist in the old way of life. During </a:t>
            </a:r>
            <a:r>
              <a:rPr lang="en-US" sz="1400" dirty="0" err="1"/>
              <a:t>Wangala</a:t>
            </a:r>
            <a:r>
              <a:rPr lang="en-US" sz="1400" dirty="0"/>
              <a:t>, people dress up in their </a:t>
            </a:r>
            <a:r>
              <a:rPr lang="en-US" sz="1400" dirty="0" err="1"/>
              <a:t>colourful</a:t>
            </a:r>
            <a:r>
              <a:rPr lang="en-US" sz="1400" dirty="0"/>
              <a:t> garments (</a:t>
            </a:r>
            <a:r>
              <a:rPr lang="en-US" sz="1400" i="1" dirty="0" err="1"/>
              <a:t>dakmanda</a:t>
            </a:r>
            <a:r>
              <a:rPr lang="en-US" sz="1400" i="1" dirty="0"/>
              <a:t>, </a:t>
            </a:r>
            <a:r>
              <a:rPr lang="en-US" sz="1400" i="1" dirty="0" err="1"/>
              <a:t>daksari</a:t>
            </a:r>
            <a:r>
              <a:rPr lang="en-US" sz="1400" dirty="0"/>
              <a:t>, or </a:t>
            </a:r>
            <a:r>
              <a:rPr lang="en-US" sz="1400" i="1" dirty="0" err="1"/>
              <a:t>gando</a:t>
            </a:r>
            <a:r>
              <a:rPr lang="en-US" sz="1400" dirty="0"/>
              <a:t>) and feathered headgear (</a:t>
            </a:r>
            <a:r>
              <a:rPr lang="en-US" sz="1400" i="1" dirty="0" err="1"/>
              <a:t>do'me</a:t>
            </a:r>
            <a:r>
              <a:rPr lang="en-US" sz="1400" dirty="0"/>
              <a:t>) and dance to music played on long, oval-shaped drums (</a:t>
            </a:r>
            <a:r>
              <a:rPr lang="en-US" sz="1400" i="1" dirty="0" err="1"/>
              <a:t>dama</a:t>
            </a:r>
            <a:r>
              <a:rPr lang="en-US" sz="1400" dirty="0" smtClean="0"/>
              <a:t>).</a:t>
            </a:r>
            <a:endParaRPr lang="en-US" sz="1400" b="1" dirty="0"/>
          </a:p>
        </p:txBody>
      </p:sp>
    </p:spTree>
    <p:extLst>
      <p:ext uri="{BB962C8B-B14F-4D97-AF65-F5344CB8AC3E}">
        <p14:creationId xmlns:p14="http://schemas.microsoft.com/office/powerpoint/2010/main" val="6612098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3"/>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dirty="0"/>
          </a:p>
        </p:txBody>
      </p:sp>
      <p:grpSp>
        <p:nvGrpSpPr>
          <p:cNvPr id="2" name="object 2"/>
          <p:cNvGrpSpPr/>
          <p:nvPr/>
        </p:nvGrpSpPr>
        <p:grpSpPr>
          <a:xfrm>
            <a:off x="0" y="0"/>
            <a:ext cx="9144000" cy="3641090"/>
            <a:chOff x="0" y="0"/>
            <a:chExt cx="9144000" cy="3641090"/>
          </a:xfrm>
        </p:grpSpPr>
        <p:sp>
          <p:nvSpPr>
            <p:cNvPr id="3" name="object 3"/>
            <p:cNvSpPr/>
            <p:nvPr/>
          </p:nvSpPr>
          <p:spPr>
            <a:xfrm>
              <a:off x="3505200" y="152400"/>
              <a:ext cx="5556504" cy="2743200"/>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0" y="0"/>
              <a:ext cx="4572000" cy="3640836"/>
            </a:xfrm>
            <a:prstGeom prst="rect">
              <a:avLst/>
            </a:prstGeom>
            <a:blipFill>
              <a:blip r:embed="rId4" cstate="print"/>
              <a:stretch>
                <a:fillRect/>
              </a:stretch>
            </a:blipFill>
          </p:spPr>
          <p:txBody>
            <a:bodyPr wrap="square" lIns="0" tIns="0" rIns="0" bIns="0" rtlCol="0"/>
            <a:lstStyle/>
            <a:p>
              <a:endParaRPr/>
            </a:p>
          </p:txBody>
        </p:sp>
      </p:grpSp>
      <p:grpSp>
        <p:nvGrpSpPr>
          <p:cNvPr id="5" name="object 5"/>
          <p:cNvGrpSpPr/>
          <p:nvPr/>
        </p:nvGrpSpPr>
        <p:grpSpPr>
          <a:xfrm>
            <a:off x="0" y="3636263"/>
            <a:ext cx="9144000" cy="3221990"/>
            <a:chOff x="0" y="3636263"/>
            <a:chExt cx="9144000" cy="3221990"/>
          </a:xfrm>
        </p:grpSpPr>
        <p:sp>
          <p:nvSpPr>
            <p:cNvPr id="6" name="object 6"/>
            <p:cNvSpPr/>
            <p:nvPr/>
          </p:nvSpPr>
          <p:spPr>
            <a:xfrm>
              <a:off x="0" y="4038600"/>
              <a:ext cx="3200400" cy="2229612"/>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3200400" y="3636263"/>
              <a:ext cx="5943599" cy="3221735"/>
            </a:xfrm>
            <a:prstGeom prst="rect">
              <a:avLst/>
            </a:prstGeom>
            <a:blipFill>
              <a:blip r:embed="rId6" cstate="print"/>
              <a:stretch>
                <a:fillRect/>
              </a:stretch>
            </a:blipFill>
          </p:spPr>
          <p:txBody>
            <a:bodyPr wrap="square" lIns="0" tIns="0" rIns="0" bIns="0" rtlCol="0"/>
            <a:lstStyle/>
            <a:p>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3"/>
          <p:cNvSpPr/>
          <p:nvPr/>
        </p:nvSpPr>
        <p:spPr>
          <a:xfrm>
            <a:off x="0" y="0"/>
            <a:ext cx="9144000" cy="1447800"/>
          </a:xfrm>
          <a:prstGeom prst="rect">
            <a:avLst/>
          </a:prstGeom>
          <a:blipFill>
            <a:blip r:embed="rId3"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r>
              <a:rPr lang="en-IN" sz="100" dirty="0" smtClean="0"/>
              <a:t>                                     </a:t>
            </a:r>
            <a:r>
              <a:rPr lang="en-IN" sz="5400" dirty="0" smtClean="0">
                <a:solidFill>
                  <a:srgbClr val="FFC000"/>
                </a:solidFill>
              </a:rPr>
              <a:t>Traditional Dance:</a:t>
            </a:r>
            <a:endParaRPr sz="5400" dirty="0">
              <a:solidFill>
                <a:srgbClr val="FFC000"/>
              </a:solidFill>
            </a:endParaRPr>
          </a:p>
        </p:txBody>
      </p:sp>
      <p:sp>
        <p:nvSpPr>
          <p:cNvPr id="6" name="object 3"/>
          <p:cNvSpPr/>
          <p:nvPr/>
        </p:nvSpPr>
        <p:spPr>
          <a:xfrm>
            <a:off x="76200" y="1524000"/>
            <a:ext cx="350520" cy="260603"/>
          </a:xfrm>
          <a:prstGeom prst="rect">
            <a:avLst/>
          </a:prstGeom>
          <a:blipFill>
            <a:blip r:embed="rId4" cstate="print"/>
            <a:stretch>
              <a:fillRect/>
            </a:stretch>
          </a:blipFill>
        </p:spPr>
        <p:txBody>
          <a:bodyPr wrap="square" lIns="0" tIns="0" rIns="0" bIns="0" rtlCol="0"/>
          <a:lstStyle/>
          <a:p>
            <a:endParaRPr/>
          </a:p>
        </p:txBody>
      </p:sp>
      <p:sp>
        <p:nvSpPr>
          <p:cNvPr id="3" name="Rectangle 2"/>
          <p:cNvSpPr/>
          <p:nvPr/>
        </p:nvSpPr>
        <p:spPr>
          <a:xfrm>
            <a:off x="251460" y="1447800"/>
            <a:ext cx="3939540" cy="415498"/>
          </a:xfrm>
          <a:prstGeom prst="rect">
            <a:avLst/>
          </a:prstGeom>
        </p:spPr>
        <p:txBody>
          <a:bodyPr wrap="square">
            <a:spAutoFit/>
          </a:bodyPr>
          <a:lstStyle/>
          <a:p>
            <a:r>
              <a:rPr lang="en-US" b="1" dirty="0" smtClean="0"/>
              <a:t>Chad </a:t>
            </a:r>
            <a:r>
              <a:rPr lang="en-US" b="1" dirty="0" err="1" smtClean="0"/>
              <a:t>Sukra</a:t>
            </a:r>
            <a:endParaRPr lang="en-US" b="1" dirty="0" smtClean="0"/>
          </a:p>
          <a:p>
            <a:endParaRPr lang="en-US" sz="300" b="1" dirty="0" smtClean="0"/>
          </a:p>
        </p:txBody>
      </p:sp>
      <p:sp>
        <p:nvSpPr>
          <p:cNvPr id="2" name="Rectangle 1"/>
          <p:cNvSpPr/>
          <p:nvPr/>
        </p:nvSpPr>
        <p:spPr>
          <a:xfrm>
            <a:off x="251460" y="1909742"/>
            <a:ext cx="4572000" cy="4278094"/>
          </a:xfrm>
          <a:prstGeom prst="rect">
            <a:avLst/>
          </a:prstGeom>
        </p:spPr>
        <p:txBody>
          <a:bodyPr>
            <a:spAutoFit/>
          </a:bodyPr>
          <a:lstStyle/>
          <a:p>
            <a:pPr marL="285750" indent="-285750" algn="just">
              <a:buFont typeface="Arial" panose="020B0604020202020204" pitchFamily="34" charset="0"/>
              <a:buChar char="•"/>
            </a:pPr>
            <a:r>
              <a:rPr lang="en-US" sz="1600" dirty="0"/>
              <a:t>The Chad </a:t>
            </a:r>
            <a:r>
              <a:rPr lang="en-US" sz="1600" dirty="0" err="1"/>
              <a:t>Sukra</a:t>
            </a:r>
            <a:r>
              <a:rPr lang="en-US" sz="1600" dirty="0"/>
              <a:t>, a festival of joy, is celebrated before sowing of seeds. It is believe that before one starts cultivating crops one should offer prayer to God so that crops will be protected from </a:t>
            </a:r>
            <a:r>
              <a:rPr lang="en-US" sz="1600" dirty="0" err="1"/>
              <a:t>tural</a:t>
            </a:r>
            <a:r>
              <a:rPr lang="en-US" sz="1600" dirty="0"/>
              <a:t> calamities</a:t>
            </a:r>
            <a:r>
              <a:rPr lang="en-US" sz="1600" dirty="0" smtClean="0"/>
              <a:t>.</a:t>
            </a:r>
          </a:p>
          <a:p>
            <a:pPr algn="just"/>
            <a:endParaRPr lang="en-US" sz="1600" dirty="0" smtClean="0"/>
          </a:p>
          <a:p>
            <a:pPr marL="285750" indent="-285750" algn="just">
              <a:buFont typeface="Arial" panose="020B0604020202020204" pitchFamily="34" charset="0"/>
              <a:buChar char="•"/>
            </a:pPr>
            <a:r>
              <a:rPr lang="en-IN" sz="1600" dirty="0"/>
              <a:t>Earlier thousands of people of the </a:t>
            </a:r>
            <a:r>
              <a:rPr lang="en-IN" sz="1600" dirty="0" err="1"/>
              <a:t>Nimatre</a:t>
            </a:r>
            <a:r>
              <a:rPr lang="en-IN" sz="1600" dirty="0"/>
              <a:t> (indigenous faith) gathered for the formal </a:t>
            </a:r>
            <a:r>
              <a:rPr lang="en-IN" sz="1600" dirty="0" err="1"/>
              <a:t>iuguration</a:t>
            </a:r>
            <a:r>
              <a:rPr lang="en-IN" sz="1600" dirty="0"/>
              <a:t> at </a:t>
            </a:r>
            <a:r>
              <a:rPr lang="en-IN" sz="1600" dirty="0" err="1"/>
              <a:t>Mynkhoi</a:t>
            </a:r>
            <a:r>
              <a:rPr lang="en-IN" sz="1600" dirty="0"/>
              <a:t> </a:t>
            </a:r>
            <a:r>
              <a:rPr lang="en-IN" sz="1600" dirty="0" err="1"/>
              <a:t>Loompyrdi</a:t>
            </a:r>
            <a:r>
              <a:rPr lang="en-IN" sz="1600" dirty="0"/>
              <a:t>, </a:t>
            </a:r>
            <a:r>
              <a:rPr lang="en-IN" sz="1600" dirty="0" err="1"/>
              <a:t>Iongpiah</a:t>
            </a:r>
            <a:r>
              <a:rPr lang="en-IN" sz="1600" dirty="0"/>
              <a:t> in which David </a:t>
            </a:r>
            <a:r>
              <a:rPr lang="en-IN" sz="1600" dirty="0" err="1"/>
              <a:t>Nongrum</a:t>
            </a:r>
            <a:r>
              <a:rPr lang="en-IN" sz="1600" dirty="0"/>
              <a:t>, MLA was the Chief Guest. Various </a:t>
            </a:r>
            <a:r>
              <a:rPr lang="en-IN" sz="1600" dirty="0" err="1"/>
              <a:t>traditiol</a:t>
            </a:r>
            <a:r>
              <a:rPr lang="en-IN" sz="1600" dirty="0"/>
              <a:t> dances were performed by different localities that include </a:t>
            </a:r>
            <a:r>
              <a:rPr lang="en-IN" sz="1600" dirty="0" err="1"/>
              <a:t>Dulong</a:t>
            </a:r>
            <a:r>
              <a:rPr lang="en-IN" sz="1600" dirty="0"/>
              <a:t>, </a:t>
            </a:r>
            <a:r>
              <a:rPr lang="en-IN" sz="1600" dirty="0" err="1"/>
              <a:t>Paliar,Loomionjam</a:t>
            </a:r>
            <a:r>
              <a:rPr lang="en-IN" sz="1600" dirty="0"/>
              <a:t>, </a:t>
            </a:r>
            <a:r>
              <a:rPr lang="en-IN" sz="1600" dirty="0" err="1"/>
              <a:t>Chilliang</a:t>
            </a:r>
            <a:r>
              <a:rPr lang="en-IN" sz="1600" dirty="0"/>
              <a:t> </a:t>
            </a:r>
            <a:r>
              <a:rPr lang="en-IN" sz="1600" dirty="0" err="1"/>
              <a:t>Raij,Tpep</a:t>
            </a:r>
            <a:r>
              <a:rPr lang="en-IN" sz="1600" dirty="0"/>
              <a:t>-Pale, youths from </a:t>
            </a:r>
            <a:r>
              <a:rPr lang="en-IN" sz="1600" dirty="0" err="1"/>
              <a:t>Sein</a:t>
            </a:r>
            <a:r>
              <a:rPr lang="en-IN" sz="1600" dirty="0"/>
              <a:t> Raj </a:t>
            </a:r>
            <a:r>
              <a:rPr lang="en-IN" sz="1600" dirty="0" err="1"/>
              <a:t>Shillong</a:t>
            </a:r>
            <a:r>
              <a:rPr lang="en-IN" sz="1600" dirty="0"/>
              <a:t>, </a:t>
            </a:r>
            <a:r>
              <a:rPr lang="en-IN" sz="1600" dirty="0" err="1"/>
              <a:t>Seng</a:t>
            </a:r>
            <a:r>
              <a:rPr lang="en-IN" sz="1600" dirty="0"/>
              <a:t> Khasi (</a:t>
            </a:r>
            <a:r>
              <a:rPr lang="en-IN" sz="1600" dirty="0" err="1"/>
              <a:t>Kmie</a:t>
            </a:r>
            <a:r>
              <a:rPr lang="en-IN" sz="1600" dirty="0"/>
              <a:t>) </a:t>
            </a:r>
            <a:r>
              <a:rPr lang="en-IN" sz="1600" dirty="0" err="1"/>
              <a:t>Mawkhar</a:t>
            </a:r>
            <a:r>
              <a:rPr lang="en-IN" sz="1600" dirty="0"/>
              <a:t>, </a:t>
            </a:r>
            <a:r>
              <a:rPr lang="en-IN" sz="1600" dirty="0" err="1"/>
              <a:t>Seng</a:t>
            </a:r>
            <a:r>
              <a:rPr lang="en-IN" sz="1600" dirty="0"/>
              <a:t> Khasi </a:t>
            </a:r>
            <a:r>
              <a:rPr lang="en-IN" sz="1600" dirty="0" err="1"/>
              <a:t>Ri</a:t>
            </a:r>
            <a:r>
              <a:rPr lang="en-IN" sz="1600" dirty="0"/>
              <a:t> War </a:t>
            </a:r>
            <a:r>
              <a:rPr lang="en-IN" sz="1600" dirty="0" err="1"/>
              <a:t>Mih</a:t>
            </a:r>
            <a:r>
              <a:rPr lang="en-IN" sz="1600" dirty="0"/>
              <a:t> </a:t>
            </a:r>
            <a:r>
              <a:rPr lang="en-IN" sz="1600" dirty="0" err="1"/>
              <a:t>ngi</a:t>
            </a:r>
            <a:r>
              <a:rPr lang="en-IN" sz="1600" dirty="0"/>
              <a:t> </a:t>
            </a:r>
            <a:r>
              <a:rPr lang="en-IN" sz="1600" dirty="0" err="1"/>
              <a:t>Umniuh</a:t>
            </a:r>
            <a:r>
              <a:rPr lang="en-IN" sz="1600" dirty="0"/>
              <a:t>, </a:t>
            </a:r>
            <a:r>
              <a:rPr lang="en-IN" sz="1600" dirty="0" err="1"/>
              <a:t>Sein</a:t>
            </a:r>
            <a:r>
              <a:rPr lang="en-IN" sz="1600" dirty="0"/>
              <a:t> </a:t>
            </a:r>
            <a:r>
              <a:rPr lang="en-IN" sz="1600" dirty="0" err="1"/>
              <a:t>Raij</a:t>
            </a:r>
            <a:r>
              <a:rPr lang="en-IN" sz="1600" dirty="0"/>
              <a:t> </a:t>
            </a:r>
            <a:r>
              <a:rPr lang="en-IN" sz="1600" dirty="0" err="1"/>
              <a:t>Shangpung</a:t>
            </a:r>
            <a:r>
              <a:rPr lang="en-IN" sz="1600" dirty="0"/>
              <a:t>, </a:t>
            </a:r>
            <a:r>
              <a:rPr lang="en-IN" sz="1600" dirty="0" err="1"/>
              <a:t>Sein</a:t>
            </a:r>
            <a:r>
              <a:rPr lang="en-IN" sz="1600" dirty="0"/>
              <a:t> Raj </a:t>
            </a:r>
            <a:r>
              <a:rPr lang="en-IN" sz="1600" dirty="0" err="1"/>
              <a:t>Ummulong</a:t>
            </a:r>
            <a:r>
              <a:rPr lang="en-IN" sz="1600" dirty="0"/>
              <a:t>, </a:t>
            </a:r>
            <a:r>
              <a:rPr lang="en-IN" sz="1600" dirty="0" err="1"/>
              <a:t>Pamrapaithlu</a:t>
            </a:r>
            <a:r>
              <a:rPr lang="en-IN" sz="1600" dirty="0" smtClean="0"/>
              <a:t>.</a:t>
            </a:r>
            <a:endParaRPr lang="en-US" sz="1600" dirty="0">
              <a:effectLst/>
            </a:endParaRPr>
          </a:p>
        </p:txBody>
      </p:sp>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l="11613"/>
          <a:stretch/>
        </p:blipFill>
        <p:spPr>
          <a:xfrm>
            <a:off x="4823461" y="2686050"/>
            <a:ext cx="4320540" cy="2952750"/>
          </a:xfrm>
          <a:prstGeom prst="rect">
            <a:avLst/>
          </a:prstGeom>
        </p:spPr>
      </p:pic>
    </p:spTree>
    <p:extLst>
      <p:ext uri="{BB962C8B-B14F-4D97-AF65-F5344CB8AC3E}">
        <p14:creationId xmlns:p14="http://schemas.microsoft.com/office/powerpoint/2010/main" val="28238602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3"/>
          <p:cNvSpPr/>
          <p:nvPr/>
        </p:nvSpPr>
        <p:spPr>
          <a:xfrm>
            <a:off x="0" y="0"/>
            <a:ext cx="9144000" cy="1447800"/>
          </a:xfrm>
          <a:prstGeom prst="rect">
            <a:avLst/>
          </a:prstGeom>
          <a:blipFill>
            <a:blip r:embed="rId3"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r>
              <a:rPr lang="en-IN" sz="100" dirty="0" smtClean="0"/>
              <a:t>                                     </a:t>
            </a:r>
            <a:r>
              <a:rPr lang="en-IN" sz="5400" dirty="0" smtClean="0">
                <a:solidFill>
                  <a:srgbClr val="FFC000"/>
                </a:solidFill>
              </a:rPr>
              <a:t>Monuments in Meghalaya:</a:t>
            </a:r>
            <a:endParaRPr sz="5400" dirty="0">
              <a:solidFill>
                <a:srgbClr val="FFC000"/>
              </a:solidFill>
            </a:endParaRPr>
          </a:p>
        </p:txBody>
      </p:sp>
      <p:sp>
        <p:nvSpPr>
          <p:cNvPr id="6" name="object 3"/>
          <p:cNvSpPr/>
          <p:nvPr/>
        </p:nvSpPr>
        <p:spPr>
          <a:xfrm>
            <a:off x="76200" y="1524000"/>
            <a:ext cx="350520" cy="260603"/>
          </a:xfrm>
          <a:prstGeom prst="rect">
            <a:avLst/>
          </a:prstGeom>
          <a:blipFill>
            <a:blip r:embed="rId4" cstate="print"/>
            <a:stretch>
              <a:fillRect/>
            </a:stretch>
          </a:blipFill>
        </p:spPr>
        <p:txBody>
          <a:bodyPr wrap="square" lIns="0" tIns="0" rIns="0" bIns="0" rtlCol="0"/>
          <a:lstStyle/>
          <a:p>
            <a:endParaRPr/>
          </a:p>
        </p:txBody>
      </p:sp>
      <p:sp>
        <p:nvSpPr>
          <p:cNvPr id="4" name="Rectangle 3"/>
          <p:cNvSpPr/>
          <p:nvPr/>
        </p:nvSpPr>
        <p:spPr>
          <a:xfrm>
            <a:off x="152400" y="1458686"/>
            <a:ext cx="2100255" cy="369332"/>
          </a:xfrm>
          <a:prstGeom prst="rect">
            <a:avLst/>
          </a:prstGeom>
        </p:spPr>
        <p:txBody>
          <a:bodyPr wrap="none">
            <a:spAutoFit/>
          </a:bodyPr>
          <a:lstStyle/>
          <a:p>
            <a:r>
              <a:rPr lang="en-IN" b="1" dirty="0" smtClean="0"/>
              <a:t> </a:t>
            </a:r>
            <a:r>
              <a:rPr lang="en-IN" b="1" dirty="0" err="1" smtClean="0"/>
              <a:t>Nartiang</a:t>
            </a:r>
            <a:r>
              <a:rPr lang="en-IN" b="1" dirty="0" smtClean="0"/>
              <a:t> </a:t>
            </a:r>
            <a:r>
              <a:rPr lang="en-IN" b="1" dirty="0"/>
              <a:t>Monoliths</a:t>
            </a:r>
            <a:endParaRPr lang="en-IN" dirty="0"/>
          </a:p>
        </p:txBody>
      </p:sp>
      <p:sp>
        <p:nvSpPr>
          <p:cNvPr id="5" name="Rectangle 4"/>
          <p:cNvSpPr/>
          <p:nvPr/>
        </p:nvSpPr>
        <p:spPr>
          <a:xfrm>
            <a:off x="228600" y="1723072"/>
            <a:ext cx="8839200" cy="1477328"/>
          </a:xfrm>
          <a:prstGeom prst="rect">
            <a:avLst/>
          </a:prstGeom>
        </p:spPr>
        <p:txBody>
          <a:bodyPr wrap="square">
            <a:spAutoFit/>
          </a:bodyPr>
          <a:lstStyle/>
          <a:p>
            <a:pPr marL="285750" indent="-285750" algn="just">
              <a:buFont typeface="Arial" panose="020B0604020202020204" pitchFamily="34" charset="0"/>
              <a:buChar char="•"/>
            </a:pPr>
            <a:r>
              <a:rPr lang="en-US" dirty="0"/>
              <a:t>These exist throughout the Khasi and </a:t>
            </a:r>
            <a:r>
              <a:rPr lang="en-US" dirty="0" err="1"/>
              <a:t>Jaintia</a:t>
            </a:r>
            <a:r>
              <a:rPr lang="en-US" dirty="0"/>
              <a:t> Hills. However, the biggest collection of monoliths can be witnessed in the north of the </a:t>
            </a:r>
            <a:r>
              <a:rPr lang="en-US" dirty="0" err="1"/>
              <a:t>Nartiang</a:t>
            </a:r>
            <a:r>
              <a:rPr lang="en-US" dirty="0"/>
              <a:t> market.  These are usually flat stones erected in the upright position. The site has been declared of national importance in the year 1958. Monoliths are a symbol of remembrance in the </a:t>
            </a:r>
            <a:r>
              <a:rPr lang="en-US" dirty="0" err="1"/>
              <a:t>Jaintia</a:t>
            </a:r>
            <a:r>
              <a:rPr lang="en-US" dirty="0"/>
              <a:t> Hills. </a:t>
            </a:r>
          </a:p>
          <a:p>
            <a:pPr algn="just"/>
            <a:r>
              <a:rPr lang="en-US" dirty="0"/>
              <a:t> </a:t>
            </a:r>
            <a:endParaRPr lang="en-US" dirty="0">
              <a:effectLst/>
            </a:endParaRPr>
          </a:p>
        </p:txBody>
      </p:sp>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28800" y="2971800"/>
            <a:ext cx="5260814" cy="3491865"/>
          </a:xfrm>
          <a:prstGeom prst="rect">
            <a:avLst/>
          </a:prstGeom>
        </p:spPr>
      </p:pic>
    </p:spTree>
    <p:extLst>
      <p:ext uri="{BB962C8B-B14F-4D97-AF65-F5344CB8AC3E}">
        <p14:creationId xmlns:p14="http://schemas.microsoft.com/office/powerpoint/2010/main" val="5494185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3"/>
          <p:cNvSpPr/>
          <p:nvPr/>
        </p:nvSpPr>
        <p:spPr>
          <a:xfrm>
            <a:off x="0" y="0"/>
            <a:ext cx="9144000" cy="1447800"/>
          </a:xfrm>
          <a:prstGeom prst="rect">
            <a:avLst/>
          </a:prstGeom>
          <a:blipFill>
            <a:blip r:embed="rId3"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r>
              <a:rPr lang="en-IN" sz="100" dirty="0" smtClean="0"/>
              <a:t>                                     </a:t>
            </a:r>
            <a:r>
              <a:rPr lang="en-IN" sz="5400" dirty="0" smtClean="0">
                <a:solidFill>
                  <a:srgbClr val="FFC000"/>
                </a:solidFill>
              </a:rPr>
              <a:t>Monuments in Meghalaya:</a:t>
            </a:r>
            <a:endParaRPr sz="5400" dirty="0">
              <a:solidFill>
                <a:srgbClr val="FFC000"/>
              </a:solidFill>
            </a:endParaRPr>
          </a:p>
        </p:txBody>
      </p:sp>
      <p:sp>
        <p:nvSpPr>
          <p:cNvPr id="6" name="object 3"/>
          <p:cNvSpPr/>
          <p:nvPr/>
        </p:nvSpPr>
        <p:spPr>
          <a:xfrm>
            <a:off x="76200" y="1524000"/>
            <a:ext cx="350520" cy="260603"/>
          </a:xfrm>
          <a:prstGeom prst="rect">
            <a:avLst/>
          </a:prstGeom>
          <a:blipFill>
            <a:blip r:embed="rId4" cstate="print"/>
            <a:stretch>
              <a:fillRect/>
            </a:stretch>
          </a:blipFill>
        </p:spPr>
        <p:txBody>
          <a:bodyPr wrap="square" lIns="0" tIns="0" rIns="0" bIns="0" rtlCol="0"/>
          <a:lstStyle/>
          <a:p>
            <a:endParaRPr/>
          </a:p>
        </p:txBody>
      </p:sp>
      <p:sp>
        <p:nvSpPr>
          <p:cNvPr id="4" name="Rectangle 3"/>
          <p:cNvSpPr/>
          <p:nvPr/>
        </p:nvSpPr>
        <p:spPr>
          <a:xfrm>
            <a:off x="152400" y="1458686"/>
            <a:ext cx="1767150" cy="369332"/>
          </a:xfrm>
          <a:prstGeom prst="rect">
            <a:avLst/>
          </a:prstGeom>
        </p:spPr>
        <p:txBody>
          <a:bodyPr wrap="none">
            <a:spAutoFit/>
          </a:bodyPr>
          <a:lstStyle/>
          <a:p>
            <a:r>
              <a:rPr lang="en-IN" b="1" dirty="0" smtClean="0"/>
              <a:t> </a:t>
            </a:r>
            <a:r>
              <a:rPr lang="en-IN" b="1" dirty="0" err="1" smtClean="0"/>
              <a:t>Tirot</a:t>
            </a:r>
            <a:r>
              <a:rPr lang="en-IN" b="1" dirty="0" smtClean="0"/>
              <a:t> Sing </a:t>
            </a:r>
            <a:r>
              <a:rPr lang="en-IN" b="1" dirty="0" err="1" smtClean="0"/>
              <a:t>Syiem</a:t>
            </a:r>
            <a:endParaRPr lang="en-IN" dirty="0"/>
          </a:p>
        </p:txBody>
      </p:sp>
      <p:sp>
        <p:nvSpPr>
          <p:cNvPr id="5" name="Rectangle 4"/>
          <p:cNvSpPr/>
          <p:nvPr/>
        </p:nvSpPr>
        <p:spPr>
          <a:xfrm>
            <a:off x="228600" y="1723072"/>
            <a:ext cx="8839200" cy="2585323"/>
          </a:xfrm>
          <a:prstGeom prst="rect">
            <a:avLst/>
          </a:prstGeom>
        </p:spPr>
        <p:txBody>
          <a:bodyPr wrap="square">
            <a:spAutoFit/>
          </a:bodyPr>
          <a:lstStyle/>
          <a:p>
            <a:pPr marL="285750" indent="-285750">
              <a:buFont typeface="Arial" panose="020B0604020202020204" pitchFamily="34" charset="0"/>
              <a:buChar char="•"/>
            </a:pPr>
            <a:r>
              <a:rPr lang="en-US" b="1" dirty="0" err="1"/>
              <a:t>Tirot</a:t>
            </a:r>
            <a:r>
              <a:rPr lang="en-US" b="1" dirty="0"/>
              <a:t> Sing</a:t>
            </a:r>
            <a:r>
              <a:rPr lang="en-US" dirty="0"/>
              <a:t>, also known as </a:t>
            </a:r>
            <a:r>
              <a:rPr lang="en-US" b="1" dirty="0"/>
              <a:t>U </a:t>
            </a:r>
            <a:r>
              <a:rPr lang="en-US" b="1" dirty="0" err="1"/>
              <a:t>Tirot</a:t>
            </a:r>
            <a:r>
              <a:rPr lang="en-US" b="1" dirty="0"/>
              <a:t> Sing </a:t>
            </a:r>
            <a:r>
              <a:rPr lang="en-US" b="1" dirty="0" err="1"/>
              <a:t>Syiem</a:t>
            </a:r>
            <a:r>
              <a:rPr lang="en-US" dirty="0"/>
              <a:t> born in the year 1802 and died in the year 1835, was one of the chiefs of the Khasi people in the early 19th century. He drew his lineage from the </a:t>
            </a:r>
            <a:r>
              <a:rPr lang="en-US" dirty="0" err="1"/>
              <a:t>Syiemlieh</a:t>
            </a:r>
            <a:r>
              <a:rPr lang="en-US" dirty="0"/>
              <a:t> clan. He was </a:t>
            </a:r>
            <a:r>
              <a:rPr lang="en-US" dirty="0" err="1"/>
              <a:t>Syiem</a:t>
            </a:r>
            <a:r>
              <a:rPr lang="en-US" dirty="0"/>
              <a:t> (chief) of </a:t>
            </a:r>
            <a:r>
              <a:rPr lang="en-US" i="1" dirty="0" err="1"/>
              <a:t>Nongkhlaw</a:t>
            </a:r>
            <a:r>
              <a:rPr lang="en-US" dirty="0"/>
              <a:t>, part of the Khasi Hills. His surname was </a:t>
            </a:r>
            <a:r>
              <a:rPr lang="en-US" i="1" dirty="0" err="1"/>
              <a:t>Syiem</a:t>
            </a:r>
            <a:r>
              <a:rPr lang="en-US" i="1" dirty="0"/>
              <a:t> </a:t>
            </a:r>
            <a:r>
              <a:rPr lang="en-US" i="1" dirty="0" err="1"/>
              <a:t>Lieh</a:t>
            </a:r>
            <a:r>
              <a:rPr lang="en-US" dirty="0"/>
              <a:t>. He was a constitutional head sharing corporate authority with his Council, general representatives of the leading clans within his territory. </a:t>
            </a:r>
            <a:r>
              <a:rPr lang="en-US" dirty="0" err="1"/>
              <a:t>Tirot</a:t>
            </a:r>
            <a:r>
              <a:rPr lang="en-US" dirty="0"/>
              <a:t> Sing declared war and fought against British for attempts to take over control of the Khasi </a:t>
            </a:r>
            <a:r>
              <a:rPr lang="en-US" dirty="0" smtClean="0"/>
              <a:t>Hills.</a:t>
            </a:r>
            <a:endParaRPr lang="en-US" dirty="0"/>
          </a:p>
          <a:p>
            <a:pPr marL="285750" indent="-285750">
              <a:buFont typeface="Arial" panose="020B0604020202020204" pitchFamily="34" charset="0"/>
              <a:buChar char="•"/>
            </a:pPr>
            <a:r>
              <a:rPr lang="en-US" dirty="0"/>
              <a:t>He died on 17 July 1835</a:t>
            </a:r>
            <a:r>
              <a:rPr lang="en-US" dirty="0" smtClean="0"/>
              <a:t>. </a:t>
            </a:r>
            <a:r>
              <a:rPr lang="en-US" dirty="0"/>
              <a:t>His death is commemorated in </a:t>
            </a:r>
            <a:endParaRPr lang="en-US" dirty="0" smtClean="0"/>
          </a:p>
          <a:p>
            <a:r>
              <a:rPr lang="en-US" dirty="0"/>
              <a:t> </a:t>
            </a:r>
            <a:r>
              <a:rPr lang="en-US" dirty="0" smtClean="0"/>
              <a:t>     Meghalaya </a:t>
            </a:r>
            <a:r>
              <a:rPr lang="en-US" dirty="0"/>
              <a:t>as U </a:t>
            </a:r>
            <a:r>
              <a:rPr lang="en-US" dirty="0" err="1"/>
              <a:t>Tirot</a:t>
            </a:r>
            <a:r>
              <a:rPr lang="en-US" dirty="0"/>
              <a:t> Sing Day.</a:t>
            </a: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67400" y="3429000"/>
            <a:ext cx="3276600" cy="3429000"/>
          </a:xfrm>
          <a:prstGeom prst="rect">
            <a:avLst/>
          </a:prstGeom>
        </p:spPr>
      </p:pic>
    </p:spTree>
    <p:extLst>
      <p:ext uri="{BB962C8B-B14F-4D97-AF65-F5344CB8AC3E}">
        <p14:creationId xmlns:p14="http://schemas.microsoft.com/office/powerpoint/2010/main" val="25899764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3"/>
          <p:cNvSpPr/>
          <p:nvPr/>
        </p:nvSpPr>
        <p:spPr>
          <a:xfrm>
            <a:off x="0" y="0"/>
            <a:ext cx="9144000" cy="1447800"/>
          </a:xfrm>
          <a:prstGeom prst="rect">
            <a:avLst/>
          </a:prstGeom>
          <a:blipFill>
            <a:blip r:embed="rId3"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r>
              <a:rPr lang="en-IN" sz="100" dirty="0" smtClean="0"/>
              <a:t>                                     </a:t>
            </a:r>
            <a:r>
              <a:rPr lang="en-IN" sz="5400" dirty="0" smtClean="0">
                <a:solidFill>
                  <a:srgbClr val="FFC000"/>
                </a:solidFill>
              </a:rPr>
              <a:t>Monuments in Meghalaya:</a:t>
            </a:r>
            <a:endParaRPr sz="5400" dirty="0">
              <a:solidFill>
                <a:srgbClr val="FFC000"/>
              </a:solidFill>
            </a:endParaRPr>
          </a:p>
        </p:txBody>
      </p:sp>
      <p:sp>
        <p:nvSpPr>
          <p:cNvPr id="6" name="object 3"/>
          <p:cNvSpPr/>
          <p:nvPr/>
        </p:nvSpPr>
        <p:spPr>
          <a:xfrm>
            <a:off x="76200" y="1524000"/>
            <a:ext cx="350520" cy="260603"/>
          </a:xfrm>
          <a:prstGeom prst="rect">
            <a:avLst/>
          </a:prstGeom>
          <a:blipFill>
            <a:blip r:embed="rId4" cstate="print"/>
            <a:stretch>
              <a:fillRect/>
            </a:stretch>
          </a:blipFill>
        </p:spPr>
        <p:txBody>
          <a:bodyPr wrap="square" lIns="0" tIns="0" rIns="0" bIns="0" rtlCol="0"/>
          <a:lstStyle/>
          <a:p>
            <a:endParaRPr/>
          </a:p>
        </p:txBody>
      </p:sp>
      <p:sp>
        <p:nvSpPr>
          <p:cNvPr id="4" name="Rectangle 3"/>
          <p:cNvSpPr/>
          <p:nvPr/>
        </p:nvSpPr>
        <p:spPr>
          <a:xfrm>
            <a:off x="152400" y="1458686"/>
            <a:ext cx="1678665" cy="369332"/>
          </a:xfrm>
          <a:prstGeom prst="rect">
            <a:avLst/>
          </a:prstGeom>
        </p:spPr>
        <p:txBody>
          <a:bodyPr wrap="none">
            <a:spAutoFit/>
          </a:bodyPr>
          <a:lstStyle/>
          <a:p>
            <a:r>
              <a:rPr lang="en-IN" b="1" dirty="0" smtClean="0"/>
              <a:t> Kiang </a:t>
            </a:r>
            <a:r>
              <a:rPr lang="en-IN" b="1" dirty="0" err="1" smtClean="0"/>
              <a:t>Nangbah</a:t>
            </a:r>
            <a:endParaRPr lang="en-IN" dirty="0"/>
          </a:p>
        </p:txBody>
      </p:sp>
      <p:sp>
        <p:nvSpPr>
          <p:cNvPr id="5" name="Rectangle 4"/>
          <p:cNvSpPr/>
          <p:nvPr/>
        </p:nvSpPr>
        <p:spPr>
          <a:xfrm>
            <a:off x="228600" y="1723072"/>
            <a:ext cx="8839200" cy="2031325"/>
          </a:xfrm>
          <a:prstGeom prst="rect">
            <a:avLst/>
          </a:prstGeom>
        </p:spPr>
        <p:txBody>
          <a:bodyPr wrap="square">
            <a:spAutoFit/>
          </a:bodyPr>
          <a:lstStyle/>
          <a:p>
            <a:pPr marL="285750" indent="-285750">
              <a:buFont typeface="Arial" panose="020B0604020202020204" pitchFamily="34" charset="0"/>
              <a:buChar char="•"/>
            </a:pPr>
            <a:r>
              <a:rPr lang="en-US" dirty="0"/>
              <a:t>Kiang </a:t>
            </a:r>
            <a:r>
              <a:rPr lang="en-US" dirty="0" err="1"/>
              <a:t>Nongbah</a:t>
            </a:r>
            <a:r>
              <a:rPr lang="en-US" dirty="0"/>
              <a:t> Monument was built in the </a:t>
            </a:r>
            <a:r>
              <a:rPr lang="en-US" dirty="0" err="1"/>
              <a:t>honour</a:t>
            </a:r>
            <a:r>
              <a:rPr lang="en-US" dirty="0"/>
              <a:t> of a </a:t>
            </a:r>
            <a:r>
              <a:rPr lang="en-US" dirty="0" err="1"/>
              <a:t>Jaintia</a:t>
            </a:r>
            <a:r>
              <a:rPr lang="en-US" dirty="0"/>
              <a:t> patriot by the name of U Kiang </a:t>
            </a:r>
            <a:r>
              <a:rPr lang="en-US" dirty="0" err="1"/>
              <a:t>Nongbah</a:t>
            </a:r>
            <a:r>
              <a:rPr lang="en-US" dirty="0"/>
              <a:t> who died as a martyr in the struggle to free the </a:t>
            </a:r>
            <a:r>
              <a:rPr lang="en-US" dirty="0" err="1"/>
              <a:t>Jaintia</a:t>
            </a:r>
            <a:r>
              <a:rPr lang="en-US" dirty="0"/>
              <a:t> land from the British rulers. This historical monument was built in the </a:t>
            </a:r>
            <a:r>
              <a:rPr lang="en-US" dirty="0" err="1"/>
              <a:t>centre</a:t>
            </a:r>
            <a:r>
              <a:rPr lang="en-US" dirty="0"/>
              <a:t> of a vast field known as </a:t>
            </a:r>
            <a:r>
              <a:rPr lang="en-US" dirty="0" err="1"/>
              <a:t>Madiah</a:t>
            </a:r>
            <a:r>
              <a:rPr lang="en-US" dirty="0"/>
              <a:t> </a:t>
            </a:r>
            <a:r>
              <a:rPr lang="en-US" dirty="0" err="1"/>
              <a:t>Kmai</a:t>
            </a:r>
            <a:r>
              <a:rPr lang="en-US" dirty="0"/>
              <a:t> </a:t>
            </a:r>
            <a:r>
              <a:rPr lang="en-US" dirty="0" err="1"/>
              <a:t>Blai</a:t>
            </a:r>
            <a:r>
              <a:rPr lang="en-US" dirty="0"/>
              <a:t>, which is on the banks of </a:t>
            </a:r>
            <a:r>
              <a:rPr lang="en-US" dirty="0" err="1"/>
              <a:t>Syntu</a:t>
            </a:r>
            <a:r>
              <a:rPr lang="en-US" dirty="0"/>
              <a:t> </a:t>
            </a:r>
            <a:r>
              <a:rPr lang="en-US" dirty="0" err="1"/>
              <a:t>Ksiar</a:t>
            </a:r>
            <a:r>
              <a:rPr lang="en-US" dirty="0"/>
              <a:t>, alongside river </a:t>
            </a:r>
            <a:r>
              <a:rPr lang="en-US" dirty="0" err="1"/>
              <a:t>Myntdu</a:t>
            </a:r>
            <a:r>
              <a:rPr lang="en-US" dirty="0"/>
              <a:t>. </a:t>
            </a:r>
            <a:endParaRPr lang="en-US" dirty="0" smtClean="0"/>
          </a:p>
          <a:p>
            <a:pPr marL="285750" indent="-285750">
              <a:buFont typeface="Arial" panose="020B0604020202020204" pitchFamily="34" charset="0"/>
              <a:buChar char="•"/>
            </a:pPr>
            <a:r>
              <a:rPr lang="en-US" dirty="0" smtClean="0"/>
              <a:t>This </a:t>
            </a:r>
            <a:r>
              <a:rPr lang="en-US" dirty="0"/>
              <a:t>field also has its own historical significance, as it is the place where U Kiang </a:t>
            </a:r>
            <a:r>
              <a:rPr lang="en-US" dirty="0" err="1"/>
              <a:t>Nongbah</a:t>
            </a:r>
            <a:r>
              <a:rPr lang="en-US" dirty="0"/>
              <a:t> had taken his oath to fight and drive the British out of their land without fearing any consequences</a:t>
            </a:r>
            <a:r>
              <a:rPr lang="en-US" dirty="0" smtClean="0"/>
              <a:t>.</a:t>
            </a:r>
            <a:endParaRPr lang="en-US" dirty="0"/>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80260" y="3427967"/>
            <a:ext cx="5044136" cy="3353833"/>
          </a:xfrm>
          <a:prstGeom prst="rect">
            <a:avLst/>
          </a:prstGeom>
        </p:spPr>
      </p:pic>
    </p:spTree>
    <p:extLst>
      <p:ext uri="{BB962C8B-B14F-4D97-AF65-F5344CB8AC3E}">
        <p14:creationId xmlns:p14="http://schemas.microsoft.com/office/powerpoint/2010/main" val="13123475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3"/>
          <p:cNvSpPr/>
          <p:nvPr/>
        </p:nvSpPr>
        <p:spPr>
          <a:xfrm>
            <a:off x="0" y="0"/>
            <a:ext cx="9144000" cy="1447800"/>
          </a:xfrm>
          <a:prstGeom prst="rect">
            <a:avLst/>
          </a:prstGeom>
          <a:blipFill>
            <a:blip r:embed="rId3"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r>
              <a:rPr lang="en-IN" sz="100" dirty="0" smtClean="0"/>
              <a:t>                                     </a:t>
            </a:r>
            <a:r>
              <a:rPr lang="en-IN" sz="5400" dirty="0" smtClean="0">
                <a:solidFill>
                  <a:srgbClr val="FFC000"/>
                </a:solidFill>
              </a:rPr>
              <a:t>Monuments in Meghalaya:</a:t>
            </a:r>
            <a:endParaRPr sz="5400" dirty="0">
              <a:solidFill>
                <a:srgbClr val="FFC000"/>
              </a:solidFill>
            </a:endParaRPr>
          </a:p>
        </p:txBody>
      </p:sp>
      <p:sp>
        <p:nvSpPr>
          <p:cNvPr id="6" name="object 3"/>
          <p:cNvSpPr/>
          <p:nvPr/>
        </p:nvSpPr>
        <p:spPr>
          <a:xfrm>
            <a:off x="76200" y="1524000"/>
            <a:ext cx="350520" cy="260603"/>
          </a:xfrm>
          <a:prstGeom prst="rect">
            <a:avLst/>
          </a:prstGeom>
          <a:blipFill>
            <a:blip r:embed="rId4" cstate="print"/>
            <a:stretch>
              <a:fillRect/>
            </a:stretch>
          </a:blipFill>
        </p:spPr>
        <p:txBody>
          <a:bodyPr wrap="square" lIns="0" tIns="0" rIns="0" bIns="0" rtlCol="0"/>
          <a:lstStyle/>
          <a:p>
            <a:endParaRPr/>
          </a:p>
        </p:txBody>
      </p:sp>
      <p:sp>
        <p:nvSpPr>
          <p:cNvPr id="4" name="Rectangle 3"/>
          <p:cNvSpPr/>
          <p:nvPr/>
        </p:nvSpPr>
        <p:spPr>
          <a:xfrm>
            <a:off x="152400" y="1458686"/>
            <a:ext cx="2179636" cy="369332"/>
          </a:xfrm>
          <a:prstGeom prst="rect">
            <a:avLst/>
          </a:prstGeom>
        </p:spPr>
        <p:txBody>
          <a:bodyPr wrap="none">
            <a:spAutoFit/>
          </a:bodyPr>
          <a:lstStyle/>
          <a:p>
            <a:r>
              <a:rPr lang="en-IN" b="1" dirty="0" smtClean="0"/>
              <a:t> State Central Library</a:t>
            </a:r>
            <a:endParaRPr lang="en-IN" dirty="0"/>
          </a:p>
        </p:txBody>
      </p:sp>
      <p:sp>
        <p:nvSpPr>
          <p:cNvPr id="5" name="Rectangle 4"/>
          <p:cNvSpPr/>
          <p:nvPr/>
        </p:nvSpPr>
        <p:spPr>
          <a:xfrm>
            <a:off x="228600" y="1723072"/>
            <a:ext cx="8839200" cy="2031325"/>
          </a:xfrm>
          <a:prstGeom prst="rect">
            <a:avLst/>
          </a:prstGeom>
        </p:spPr>
        <p:txBody>
          <a:bodyPr wrap="square">
            <a:spAutoFit/>
          </a:bodyPr>
          <a:lstStyle/>
          <a:p>
            <a:pPr marL="285750" indent="-285750">
              <a:buFont typeface="Arial" panose="020B0604020202020204" pitchFamily="34" charset="0"/>
              <a:buChar char="•"/>
            </a:pPr>
            <a:r>
              <a:rPr lang="en-US" dirty="0"/>
              <a:t>Kiang </a:t>
            </a:r>
            <a:r>
              <a:rPr lang="en-US" dirty="0" err="1"/>
              <a:t>Nongbah</a:t>
            </a:r>
            <a:r>
              <a:rPr lang="en-US" dirty="0"/>
              <a:t> Monument was built in the </a:t>
            </a:r>
            <a:r>
              <a:rPr lang="en-US" dirty="0" err="1"/>
              <a:t>honour</a:t>
            </a:r>
            <a:r>
              <a:rPr lang="en-US" dirty="0"/>
              <a:t> of a </a:t>
            </a:r>
            <a:r>
              <a:rPr lang="en-US" dirty="0" err="1"/>
              <a:t>Jaintia</a:t>
            </a:r>
            <a:r>
              <a:rPr lang="en-US" dirty="0"/>
              <a:t> patriot by the name of U Kiang </a:t>
            </a:r>
            <a:r>
              <a:rPr lang="en-US" dirty="0" err="1"/>
              <a:t>Nongbah</a:t>
            </a:r>
            <a:r>
              <a:rPr lang="en-US" dirty="0"/>
              <a:t> who died as a martyr in the struggle to free the </a:t>
            </a:r>
            <a:r>
              <a:rPr lang="en-US" dirty="0" err="1"/>
              <a:t>Jaintia</a:t>
            </a:r>
            <a:r>
              <a:rPr lang="en-US" dirty="0"/>
              <a:t> land from the British rulers. This historical monument was built in the </a:t>
            </a:r>
            <a:r>
              <a:rPr lang="en-US" dirty="0" err="1"/>
              <a:t>centre</a:t>
            </a:r>
            <a:r>
              <a:rPr lang="en-US" dirty="0"/>
              <a:t> of a vast field known as </a:t>
            </a:r>
            <a:r>
              <a:rPr lang="en-US" dirty="0" err="1"/>
              <a:t>Madiah</a:t>
            </a:r>
            <a:r>
              <a:rPr lang="en-US" dirty="0"/>
              <a:t> </a:t>
            </a:r>
            <a:r>
              <a:rPr lang="en-US" dirty="0" err="1"/>
              <a:t>Kmai</a:t>
            </a:r>
            <a:r>
              <a:rPr lang="en-US" dirty="0"/>
              <a:t> </a:t>
            </a:r>
            <a:r>
              <a:rPr lang="en-US" dirty="0" err="1"/>
              <a:t>Blai</a:t>
            </a:r>
            <a:r>
              <a:rPr lang="en-US" dirty="0"/>
              <a:t>, which is on the banks of </a:t>
            </a:r>
            <a:r>
              <a:rPr lang="en-US" dirty="0" err="1"/>
              <a:t>Syntu</a:t>
            </a:r>
            <a:r>
              <a:rPr lang="en-US" dirty="0"/>
              <a:t> </a:t>
            </a:r>
            <a:r>
              <a:rPr lang="en-US" dirty="0" err="1"/>
              <a:t>Ksiar</a:t>
            </a:r>
            <a:r>
              <a:rPr lang="en-US" dirty="0"/>
              <a:t>, alongside river </a:t>
            </a:r>
            <a:r>
              <a:rPr lang="en-US" dirty="0" err="1"/>
              <a:t>Myntdu</a:t>
            </a:r>
            <a:r>
              <a:rPr lang="en-US" dirty="0"/>
              <a:t>. </a:t>
            </a:r>
            <a:endParaRPr lang="en-US" dirty="0" smtClean="0"/>
          </a:p>
          <a:p>
            <a:pPr marL="285750" indent="-285750">
              <a:buFont typeface="Arial" panose="020B0604020202020204" pitchFamily="34" charset="0"/>
              <a:buChar char="•"/>
            </a:pPr>
            <a:r>
              <a:rPr lang="en-US" dirty="0" smtClean="0"/>
              <a:t>This </a:t>
            </a:r>
            <a:r>
              <a:rPr lang="en-US" dirty="0"/>
              <a:t>field also has its own historical significance, as it is the place where U Kiang </a:t>
            </a:r>
            <a:r>
              <a:rPr lang="en-US" dirty="0" err="1"/>
              <a:t>Nongbah</a:t>
            </a:r>
            <a:r>
              <a:rPr lang="en-US" dirty="0"/>
              <a:t> had taken his oath to fight and drive the British out of their land without fearing any consequences</a:t>
            </a:r>
            <a:r>
              <a:rPr lang="en-US" dirty="0" smtClean="0"/>
              <a:t>.</a:t>
            </a:r>
            <a:endParaRPr lang="en-US" dirty="0"/>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80260" y="3427967"/>
            <a:ext cx="5044136" cy="3353833"/>
          </a:xfrm>
          <a:prstGeom prst="rect">
            <a:avLst/>
          </a:prstGeom>
        </p:spPr>
      </p:pic>
    </p:spTree>
    <p:extLst>
      <p:ext uri="{BB962C8B-B14F-4D97-AF65-F5344CB8AC3E}">
        <p14:creationId xmlns:p14="http://schemas.microsoft.com/office/powerpoint/2010/main" val="4424119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173736" y="1691894"/>
            <a:ext cx="411480" cy="306324"/>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73736" y="4326001"/>
            <a:ext cx="411480" cy="306324"/>
          </a:xfrm>
          <a:prstGeom prst="rect">
            <a:avLst/>
          </a:prstGeom>
          <a:blipFill>
            <a:blip r:embed="rId2" cstate="print"/>
            <a:stretch>
              <a:fillRect/>
            </a:stretch>
          </a:blipFill>
        </p:spPr>
        <p:txBody>
          <a:bodyPr wrap="square" lIns="0" tIns="0" rIns="0" bIns="0" rtlCol="0"/>
          <a:lstStyle/>
          <a:p>
            <a:endParaRPr/>
          </a:p>
        </p:txBody>
      </p:sp>
      <p:sp>
        <p:nvSpPr>
          <p:cNvPr id="5" name="object 5"/>
          <p:cNvSpPr txBox="1"/>
          <p:nvPr/>
        </p:nvSpPr>
        <p:spPr>
          <a:xfrm>
            <a:off x="481076" y="1582877"/>
            <a:ext cx="8580120" cy="4416530"/>
          </a:xfrm>
          <a:prstGeom prst="rect">
            <a:avLst/>
          </a:prstGeom>
        </p:spPr>
        <p:txBody>
          <a:bodyPr vert="horz" wrap="square" lIns="0" tIns="95250" rIns="0" bIns="0" rtlCol="0">
            <a:spAutoFit/>
          </a:bodyPr>
          <a:lstStyle/>
          <a:p>
            <a:pPr marL="12700" marR="98425" algn="just">
              <a:lnSpc>
                <a:spcPct val="80000"/>
              </a:lnSpc>
              <a:spcBef>
                <a:spcPts val="750"/>
              </a:spcBef>
            </a:pPr>
            <a:r>
              <a:rPr sz="2400" b="1" spc="-40" dirty="0">
                <a:effectLst>
                  <a:outerShdw blurRad="38100" dist="38100" dir="2700000" algn="tl">
                    <a:srgbClr val="000000">
                      <a:alpha val="43137"/>
                    </a:srgbClr>
                  </a:outerShdw>
                </a:effectLst>
                <a:cs typeface="Arial" panose="020B0604020202020204" pitchFamily="34" charset="0"/>
              </a:rPr>
              <a:t>Meghalayan </a:t>
            </a:r>
            <a:r>
              <a:rPr sz="2400" b="1" spc="-125" dirty="0">
                <a:effectLst>
                  <a:outerShdw blurRad="38100" dist="38100" dir="2700000" algn="tl">
                    <a:srgbClr val="000000">
                      <a:alpha val="43137"/>
                    </a:srgbClr>
                  </a:outerShdw>
                </a:effectLst>
                <a:cs typeface="Arial" panose="020B0604020202020204" pitchFamily="34" charset="0"/>
              </a:rPr>
              <a:t>cuisine </a:t>
            </a:r>
            <a:r>
              <a:rPr sz="2400" spc="-120" dirty="0">
                <a:cs typeface="Arial" panose="020B0604020202020204" pitchFamily="34" charset="0"/>
              </a:rPr>
              <a:t>is </a:t>
            </a:r>
            <a:r>
              <a:rPr sz="2400" spc="-15" dirty="0">
                <a:cs typeface="Arial" panose="020B0604020202020204" pitchFamily="34" charset="0"/>
              </a:rPr>
              <a:t>the </a:t>
            </a:r>
            <a:r>
              <a:rPr sz="2400" spc="-70" dirty="0">
                <a:cs typeface="Arial" panose="020B0604020202020204" pitchFamily="34" charset="0"/>
              </a:rPr>
              <a:t>local </a:t>
            </a:r>
            <a:r>
              <a:rPr sz="2400" spc="-105" dirty="0">
                <a:cs typeface="Arial" panose="020B0604020202020204" pitchFamily="34" charset="0"/>
              </a:rPr>
              <a:t>cuisine </a:t>
            </a:r>
            <a:r>
              <a:rPr sz="2400" spc="20" dirty="0">
                <a:cs typeface="Arial" panose="020B0604020202020204" pitchFamily="34" charset="0"/>
              </a:rPr>
              <a:t>of </a:t>
            </a:r>
            <a:r>
              <a:rPr sz="2400" spc="-15" dirty="0">
                <a:cs typeface="Arial" panose="020B0604020202020204" pitchFamily="34" charset="0"/>
              </a:rPr>
              <a:t>the </a:t>
            </a:r>
            <a:r>
              <a:rPr sz="2400" spc="-75" dirty="0">
                <a:cs typeface="Arial" panose="020B0604020202020204" pitchFamily="34" charset="0"/>
              </a:rPr>
              <a:t>Indian </a:t>
            </a:r>
            <a:r>
              <a:rPr sz="2400" spc="-50" dirty="0">
                <a:cs typeface="Arial" panose="020B0604020202020204" pitchFamily="34" charset="0"/>
              </a:rPr>
              <a:t>state  </a:t>
            </a:r>
            <a:r>
              <a:rPr sz="2400" spc="20" dirty="0">
                <a:cs typeface="Arial" panose="020B0604020202020204" pitchFamily="34" charset="0"/>
              </a:rPr>
              <a:t>of</a:t>
            </a:r>
            <a:r>
              <a:rPr sz="2400" spc="-215" dirty="0">
                <a:cs typeface="Arial" panose="020B0604020202020204" pitchFamily="34" charset="0"/>
              </a:rPr>
              <a:t> </a:t>
            </a:r>
            <a:r>
              <a:rPr sz="2400" spc="-95" dirty="0">
                <a:cs typeface="Arial" panose="020B0604020202020204" pitchFamily="34" charset="0"/>
              </a:rPr>
              <a:t>Meghalaya.</a:t>
            </a:r>
            <a:r>
              <a:rPr sz="2400" spc="-175" dirty="0">
                <a:cs typeface="Arial" panose="020B0604020202020204" pitchFamily="34" charset="0"/>
              </a:rPr>
              <a:t> </a:t>
            </a:r>
            <a:r>
              <a:rPr sz="2400" spc="-100" dirty="0">
                <a:cs typeface="Arial" panose="020B0604020202020204" pitchFamily="34" charset="0"/>
              </a:rPr>
              <a:t>Meghalaya</a:t>
            </a:r>
            <a:r>
              <a:rPr sz="2400" spc="-185" dirty="0">
                <a:cs typeface="Arial" panose="020B0604020202020204" pitchFamily="34" charset="0"/>
              </a:rPr>
              <a:t> </a:t>
            </a:r>
            <a:r>
              <a:rPr sz="2400" spc="-120" dirty="0">
                <a:cs typeface="Arial" panose="020B0604020202020204" pitchFamily="34" charset="0"/>
              </a:rPr>
              <a:t>is</a:t>
            </a:r>
            <a:r>
              <a:rPr sz="2400" spc="-204" dirty="0">
                <a:cs typeface="Arial" panose="020B0604020202020204" pitchFamily="34" charset="0"/>
              </a:rPr>
              <a:t> </a:t>
            </a:r>
            <a:r>
              <a:rPr sz="2400" spc="-125" dirty="0">
                <a:cs typeface="Arial" panose="020B0604020202020204" pitchFamily="34" charset="0"/>
              </a:rPr>
              <a:t>also</a:t>
            </a:r>
            <a:r>
              <a:rPr sz="2400" spc="-204" dirty="0">
                <a:cs typeface="Arial" panose="020B0604020202020204" pitchFamily="34" charset="0"/>
              </a:rPr>
              <a:t> </a:t>
            </a:r>
            <a:r>
              <a:rPr sz="2400" spc="-100" dirty="0">
                <a:cs typeface="Arial" panose="020B0604020202020204" pitchFamily="34" charset="0"/>
              </a:rPr>
              <a:t>one</a:t>
            </a:r>
            <a:r>
              <a:rPr sz="2400" spc="-215" dirty="0">
                <a:cs typeface="Arial" panose="020B0604020202020204" pitchFamily="34" charset="0"/>
              </a:rPr>
              <a:t> </a:t>
            </a:r>
            <a:r>
              <a:rPr sz="2400" spc="20" dirty="0">
                <a:cs typeface="Arial" panose="020B0604020202020204" pitchFamily="34" charset="0"/>
              </a:rPr>
              <a:t>of</a:t>
            </a:r>
            <a:r>
              <a:rPr sz="2400" spc="-295" dirty="0">
                <a:cs typeface="Arial" panose="020B0604020202020204" pitchFamily="34" charset="0"/>
              </a:rPr>
              <a:t> </a:t>
            </a:r>
            <a:r>
              <a:rPr sz="2400" spc="-105" dirty="0">
                <a:cs typeface="Arial" panose="020B0604020202020204" pitchFamily="34" charset="0"/>
              </a:rPr>
              <a:t>theseven</a:t>
            </a:r>
            <a:r>
              <a:rPr sz="2400" spc="-220" dirty="0">
                <a:cs typeface="Arial" panose="020B0604020202020204" pitchFamily="34" charset="0"/>
              </a:rPr>
              <a:t> </a:t>
            </a:r>
            <a:r>
              <a:rPr sz="2400" spc="-110" dirty="0">
                <a:cs typeface="Arial" panose="020B0604020202020204" pitchFamily="34" charset="0"/>
              </a:rPr>
              <a:t>sisters</a:t>
            </a:r>
            <a:r>
              <a:rPr sz="2400" spc="-229" dirty="0">
                <a:cs typeface="Arial" panose="020B0604020202020204" pitchFamily="34" charset="0"/>
              </a:rPr>
              <a:t> </a:t>
            </a:r>
            <a:r>
              <a:rPr sz="2400" spc="-105" dirty="0">
                <a:cs typeface="Arial" panose="020B0604020202020204" pitchFamily="34" charset="0"/>
              </a:rPr>
              <a:t>and  </a:t>
            </a:r>
            <a:r>
              <a:rPr sz="2400" spc="-80" dirty="0">
                <a:cs typeface="Arial" panose="020B0604020202020204" pitchFamily="34" charset="0"/>
              </a:rPr>
              <a:t>home </a:t>
            </a:r>
            <a:r>
              <a:rPr sz="2400" spc="20" dirty="0">
                <a:cs typeface="Arial" panose="020B0604020202020204" pitchFamily="34" charset="0"/>
              </a:rPr>
              <a:t>of </a:t>
            </a:r>
            <a:r>
              <a:rPr sz="2400" spc="-40" dirty="0">
                <a:cs typeface="Arial" panose="020B0604020202020204" pitchFamily="34" charset="0"/>
              </a:rPr>
              <a:t>three </a:t>
            </a:r>
            <a:r>
              <a:rPr sz="2400" spc="-45" dirty="0">
                <a:cs typeface="Arial" panose="020B0604020202020204" pitchFamily="34" charset="0"/>
              </a:rPr>
              <a:t>Mongoloid </a:t>
            </a:r>
            <a:r>
              <a:rPr sz="2400" spc="-50" dirty="0">
                <a:cs typeface="Arial" panose="020B0604020202020204" pitchFamily="34" charset="0"/>
              </a:rPr>
              <a:t>tribes, </a:t>
            </a:r>
            <a:r>
              <a:rPr sz="2400" spc="-175" dirty="0">
                <a:cs typeface="Arial" panose="020B0604020202020204" pitchFamily="34" charset="0"/>
              </a:rPr>
              <a:t>has </a:t>
            </a:r>
            <a:r>
              <a:rPr sz="2400" spc="-180" dirty="0">
                <a:cs typeface="Arial" panose="020B0604020202020204" pitchFamily="34" charset="0"/>
              </a:rPr>
              <a:t>a </a:t>
            </a:r>
            <a:r>
              <a:rPr sz="2400" spc="-85" dirty="0">
                <a:cs typeface="Arial" panose="020B0604020202020204" pitchFamily="34" charset="0"/>
              </a:rPr>
              <a:t>unique </a:t>
            </a:r>
            <a:r>
              <a:rPr sz="2400" spc="-105" dirty="0">
                <a:cs typeface="Arial" panose="020B0604020202020204" pitchFamily="34" charset="0"/>
              </a:rPr>
              <a:t>cuisine </a:t>
            </a:r>
            <a:r>
              <a:rPr sz="2400" spc="20" dirty="0">
                <a:cs typeface="Arial" panose="020B0604020202020204" pitchFamily="34" charset="0"/>
              </a:rPr>
              <a:t>of </a:t>
            </a:r>
            <a:r>
              <a:rPr sz="2400" spc="-15" dirty="0">
                <a:cs typeface="Arial" panose="020B0604020202020204" pitchFamily="34" charset="0"/>
              </a:rPr>
              <a:t>its  </a:t>
            </a:r>
            <a:r>
              <a:rPr sz="2400" spc="-60" dirty="0">
                <a:cs typeface="Arial" panose="020B0604020202020204" pitchFamily="34" charset="0"/>
              </a:rPr>
              <a:t>own,</a:t>
            </a:r>
            <a:r>
              <a:rPr sz="2400" spc="-215" dirty="0">
                <a:cs typeface="Arial" panose="020B0604020202020204" pitchFamily="34" charset="0"/>
              </a:rPr>
              <a:t> </a:t>
            </a:r>
            <a:r>
              <a:rPr sz="2400" spc="-5" dirty="0">
                <a:cs typeface="Arial" panose="020B0604020202020204" pitchFamily="34" charset="0"/>
              </a:rPr>
              <a:t>different</a:t>
            </a:r>
            <a:r>
              <a:rPr sz="2400" spc="-229" dirty="0">
                <a:cs typeface="Arial" panose="020B0604020202020204" pitchFamily="34" charset="0"/>
              </a:rPr>
              <a:t> </a:t>
            </a:r>
            <a:r>
              <a:rPr sz="2400" spc="5" dirty="0">
                <a:cs typeface="Arial" panose="020B0604020202020204" pitchFamily="34" charset="0"/>
              </a:rPr>
              <a:t>from</a:t>
            </a:r>
            <a:r>
              <a:rPr sz="2400" spc="-210" dirty="0">
                <a:cs typeface="Arial" panose="020B0604020202020204" pitchFamily="34" charset="0"/>
              </a:rPr>
              <a:t> </a:t>
            </a:r>
            <a:r>
              <a:rPr sz="2400" spc="-25" dirty="0">
                <a:cs typeface="Arial" panose="020B0604020202020204" pitchFamily="34" charset="0"/>
              </a:rPr>
              <a:t>other</a:t>
            </a:r>
            <a:r>
              <a:rPr sz="2400" spc="-229" dirty="0">
                <a:cs typeface="Arial" panose="020B0604020202020204" pitchFamily="34" charset="0"/>
              </a:rPr>
              <a:t> </a:t>
            </a:r>
            <a:r>
              <a:rPr sz="2400" spc="-85" dirty="0">
                <a:cs typeface="Arial" panose="020B0604020202020204" pitchFamily="34" charset="0"/>
              </a:rPr>
              <a:t>states</a:t>
            </a:r>
            <a:r>
              <a:rPr sz="2400" spc="-229" dirty="0">
                <a:cs typeface="Arial" panose="020B0604020202020204" pitchFamily="34" charset="0"/>
              </a:rPr>
              <a:t> </a:t>
            </a:r>
            <a:r>
              <a:rPr sz="2400" spc="-30" dirty="0">
                <a:cs typeface="Arial" panose="020B0604020202020204" pitchFamily="34" charset="0"/>
              </a:rPr>
              <a:t>in</a:t>
            </a:r>
            <a:r>
              <a:rPr sz="2400" spc="-204" dirty="0">
                <a:cs typeface="Arial" panose="020B0604020202020204" pitchFamily="34" charset="0"/>
              </a:rPr>
              <a:t> </a:t>
            </a:r>
            <a:r>
              <a:rPr sz="2400" spc="-20" dirty="0">
                <a:cs typeface="Arial" panose="020B0604020202020204" pitchFamily="34" charset="0"/>
              </a:rPr>
              <a:t>the</a:t>
            </a:r>
            <a:r>
              <a:rPr sz="2400" spc="-200" dirty="0">
                <a:cs typeface="Arial" panose="020B0604020202020204" pitchFamily="34" charset="0"/>
              </a:rPr>
              <a:t> </a:t>
            </a:r>
            <a:r>
              <a:rPr sz="2400" spc="-10" dirty="0">
                <a:cs typeface="Arial" panose="020B0604020202020204" pitchFamily="34" charset="0"/>
              </a:rPr>
              <a:t>north</a:t>
            </a:r>
            <a:r>
              <a:rPr sz="2400" spc="-215" dirty="0">
                <a:cs typeface="Arial" panose="020B0604020202020204" pitchFamily="34" charset="0"/>
              </a:rPr>
              <a:t> </a:t>
            </a:r>
            <a:r>
              <a:rPr sz="2400" spc="-105" dirty="0">
                <a:cs typeface="Arial" panose="020B0604020202020204" pitchFamily="34" charset="0"/>
              </a:rPr>
              <a:t>east</a:t>
            </a:r>
            <a:r>
              <a:rPr sz="2400" spc="-204" dirty="0">
                <a:cs typeface="Arial" panose="020B0604020202020204" pitchFamily="34" charset="0"/>
              </a:rPr>
              <a:t> </a:t>
            </a:r>
            <a:r>
              <a:rPr sz="2400" spc="20" dirty="0">
                <a:cs typeface="Arial" panose="020B0604020202020204" pitchFamily="34" charset="0"/>
              </a:rPr>
              <a:t>of</a:t>
            </a:r>
            <a:r>
              <a:rPr sz="2400" spc="-220" dirty="0">
                <a:cs typeface="Arial" panose="020B0604020202020204" pitchFamily="34" charset="0"/>
              </a:rPr>
              <a:t> </a:t>
            </a:r>
            <a:r>
              <a:rPr sz="2400" spc="-70" dirty="0">
                <a:cs typeface="Arial" panose="020B0604020202020204" pitchFamily="34" charset="0"/>
              </a:rPr>
              <a:t>India</a:t>
            </a:r>
            <a:r>
              <a:rPr sz="2400" spc="-70" dirty="0" smtClean="0">
                <a:cs typeface="Arial" panose="020B0604020202020204" pitchFamily="34" charset="0"/>
              </a:rPr>
              <a:t>.</a:t>
            </a:r>
            <a:endParaRPr lang="en-IN" sz="2400" spc="-70" dirty="0" smtClean="0">
              <a:cs typeface="Arial" panose="020B0604020202020204" pitchFamily="34" charset="0"/>
            </a:endParaRPr>
          </a:p>
          <a:p>
            <a:pPr marL="12700" marR="98425" algn="just">
              <a:lnSpc>
                <a:spcPct val="80000"/>
              </a:lnSpc>
              <a:spcBef>
                <a:spcPts val="750"/>
              </a:spcBef>
            </a:pPr>
            <a:endParaRPr sz="2400" dirty="0">
              <a:cs typeface="Arial" panose="020B0604020202020204" pitchFamily="34" charset="0"/>
            </a:endParaRPr>
          </a:p>
          <a:p>
            <a:pPr marL="12700" marR="94615" algn="just">
              <a:lnSpc>
                <a:spcPct val="80000"/>
              </a:lnSpc>
            </a:pPr>
            <a:r>
              <a:rPr sz="2400" spc="-130" dirty="0">
                <a:cs typeface="Arial" panose="020B0604020202020204" pitchFamily="34" charset="0"/>
              </a:rPr>
              <a:t>The</a:t>
            </a:r>
            <a:r>
              <a:rPr sz="2400" spc="-220" dirty="0">
                <a:cs typeface="Arial" panose="020B0604020202020204" pitchFamily="34" charset="0"/>
              </a:rPr>
              <a:t> </a:t>
            </a:r>
            <a:r>
              <a:rPr sz="2400" spc="-80" dirty="0">
                <a:cs typeface="Arial" panose="020B0604020202020204" pitchFamily="34" charset="0"/>
              </a:rPr>
              <a:t>staple</a:t>
            </a:r>
            <a:r>
              <a:rPr sz="2400" spc="-220" dirty="0">
                <a:cs typeface="Arial" panose="020B0604020202020204" pitchFamily="34" charset="0"/>
              </a:rPr>
              <a:t> </a:t>
            </a:r>
            <a:r>
              <a:rPr sz="2400" spc="-20" dirty="0">
                <a:cs typeface="Arial" panose="020B0604020202020204" pitchFamily="34" charset="0"/>
              </a:rPr>
              <a:t>food</a:t>
            </a:r>
            <a:r>
              <a:rPr sz="2400" spc="-215" dirty="0">
                <a:cs typeface="Arial" panose="020B0604020202020204" pitchFamily="34" charset="0"/>
              </a:rPr>
              <a:t> </a:t>
            </a:r>
            <a:r>
              <a:rPr sz="2400" spc="20" dirty="0">
                <a:cs typeface="Arial" panose="020B0604020202020204" pitchFamily="34" charset="0"/>
              </a:rPr>
              <a:t>of</a:t>
            </a:r>
            <a:r>
              <a:rPr sz="2400" spc="-215" dirty="0">
                <a:cs typeface="Arial" panose="020B0604020202020204" pitchFamily="34" charset="0"/>
              </a:rPr>
              <a:t> </a:t>
            </a:r>
            <a:r>
              <a:rPr sz="2400" spc="-15" dirty="0">
                <a:cs typeface="Arial" panose="020B0604020202020204" pitchFamily="34" charset="0"/>
              </a:rPr>
              <a:t>the</a:t>
            </a:r>
            <a:r>
              <a:rPr sz="2400" spc="-229" dirty="0">
                <a:cs typeface="Arial" panose="020B0604020202020204" pitchFamily="34" charset="0"/>
              </a:rPr>
              <a:t> </a:t>
            </a:r>
            <a:r>
              <a:rPr sz="2400" spc="-85" dirty="0">
                <a:cs typeface="Arial" panose="020B0604020202020204" pitchFamily="34" charset="0"/>
              </a:rPr>
              <a:t>people</a:t>
            </a:r>
            <a:r>
              <a:rPr sz="2400" spc="-210" dirty="0">
                <a:cs typeface="Arial" panose="020B0604020202020204" pitchFamily="34" charset="0"/>
              </a:rPr>
              <a:t> </a:t>
            </a:r>
            <a:r>
              <a:rPr sz="2400" spc="-120" dirty="0">
                <a:cs typeface="Arial" panose="020B0604020202020204" pitchFamily="34" charset="0"/>
              </a:rPr>
              <a:t>is</a:t>
            </a:r>
            <a:r>
              <a:rPr sz="2400" spc="-210" dirty="0">
                <a:cs typeface="Arial" panose="020B0604020202020204" pitchFamily="34" charset="0"/>
              </a:rPr>
              <a:t> </a:t>
            </a:r>
            <a:r>
              <a:rPr sz="2400" spc="-80" dirty="0">
                <a:cs typeface="Arial" panose="020B0604020202020204" pitchFamily="34" charset="0"/>
              </a:rPr>
              <a:t>rice</a:t>
            </a:r>
            <a:r>
              <a:rPr sz="2400" spc="-225" dirty="0">
                <a:cs typeface="Arial" panose="020B0604020202020204" pitchFamily="34" charset="0"/>
              </a:rPr>
              <a:t> </a:t>
            </a:r>
            <a:r>
              <a:rPr sz="2400" spc="30" dirty="0">
                <a:cs typeface="Arial" panose="020B0604020202020204" pitchFamily="34" charset="0"/>
              </a:rPr>
              <a:t>with</a:t>
            </a:r>
            <a:r>
              <a:rPr sz="2400" spc="-210" dirty="0">
                <a:cs typeface="Arial" panose="020B0604020202020204" pitchFamily="34" charset="0"/>
              </a:rPr>
              <a:t> </a:t>
            </a:r>
            <a:r>
              <a:rPr sz="2400" spc="-110" dirty="0">
                <a:cs typeface="Arial" panose="020B0604020202020204" pitchFamily="34" charset="0"/>
              </a:rPr>
              <a:t>spicy</a:t>
            </a:r>
            <a:r>
              <a:rPr sz="2400" spc="-204" dirty="0">
                <a:cs typeface="Arial" panose="020B0604020202020204" pitchFamily="34" charset="0"/>
              </a:rPr>
              <a:t> </a:t>
            </a:r>
            <a:r>
              <a:rPr sz="2400" spc="-45" dirty="0">
                <a:cs typeface="Arial" panose="020B0604020202020204" pitchFamily="34" charset="0"/>
              </a:rPr>
              <a:t>meat</a:t>
            </a:r>
            <a:r>
              <a:rPr sz="2400" spc="-215" dirty="0">
                <a:cs typeface="Arial" panose="020B0604020202020204" pitchFamily="34" charset="0"/>
              </a:rPr>
              <a:t> </a:t>
            </a:r>
            <a:r>
              <a:rPr sz="2400" spc="-105" dirty="0">
                <a:cs typeface="Arial" panose="020B0604020202020204" pitchFamily="34" charset="0"/>
              </a:rPr>
              <a:t>and</a:t>
            </a:r>
            <a:r>
              <a:rPr sz="2400" spc="-210" dirty="0">
                <a:cs typeface="Arial" panose="020B0604020202020204" pitchFamily="34" charset="0"/>
              </a:rPr>
              <a:t> </a:t>
            </a:r>
            <a:r>
              <a:rPr sz="2400" spc="-50" dirty="0">
                <a:cs typeface="Arial" panose="020B0604020202020204" pitchFamily="34" charset="0"/>
              </a:rPr>
              <a:t>fish  </a:t>
            </a:r>
            <a:r>
              <a:rPr sz="2400" spc="-75" dirty="0">
                <a:cs typeface="Arial" panose="020B0604020202020204" pitchFamily="34" charset="0"/>
              </a:rPr>
              <a:t>preparations. </a:t>
            </a:r>
            <a:r>
              <a:rPr sz="2400" spc="-114" dirty="0">
                <a:cs typeface="Arial" panose="020B0604020202020204" pitchFamily="34" charset="0"/>
              </a:rPr>
              <a:t>They </a:t>
            </a:r>
            <a:r>
              <a:rPr sz="2400" spc="-85" dirty="0">
                <a:cs typeface="Arial" panose="020B0604020202020204" pitchFamily="34" charset="0"/>
              </a:rPr>
              <a:t>rear </a:t>
            </a:r>
            <a:r>
              <a:rPr sz="2400" spc="-75" dirty="0">
                <a:cs typeface="Arial" panose="020B0604020202020204" pitchFamily="34" charset="0"/>
              </a:rPr>
              <a:t>goats, </a:t>
            </a:r>
            <a:r>
              <a:rPr sz="2400" spc="-85" dirty="0">
                <a:cs typeface="Arial" panose="020B0604020202020204" pitchFamily="34" charset="0"/>
              </a:rPr>
              <a:t>pigs, </a:t>
            </a:r>
            <a:r>
              <a:rPr sz="2400" dirty="0">
                <a:cs typeface="Arial" panose="020B0604020202020204" pitchFamily="34" charset="0"/>
              </a:rPr>
              <a:t>fowl, </a:t>
            </a:r>
            <a:r>
              <a:rPr sz="2400" spc="-125" dirty="0">
                <a:cs typeface="Arial" panose="020B0604020202020204" pitchFamily="34" charset="0"/>
              </a:rPr>
              <a:t>ducks </a:t>
            </a:r>
            <a:r>
              <a:rPr sz="2400" spc="-105" dirty="0">
                <a:cs typeface="Arial" panose="020B0604020202020204" pitchFamily="34" charset="0"/>
              </a:rPr>
              <a:t>and </a:t>
            </a:r>
            <a:r>
              <a:rPr sz="2400" spc="-135" dirty="0">
                <a:cs typeface="Arial" panose="020B0604020202020204" pitchFamily="34" charset="0"/>
              </a:rPr>
              <a:t>cows  </a:t>
            </a:r>
            <a:r>
              <a:rPr sz="2400" spc="-105" dirty="0">
                <a:cs typeface="Arial" panose="020B0604020202020204" pitchFamily="34" charset="0"/>
              </a:rPr>
              <a:t>and </a:t>
            </a:r>
            <a:r>
              <a:rPr sz="2400" spc="-75" dirty="0">
                <a:cs typeface="Arial" panose="020B0604020202020204" pitchFamily="34" charset="0"/>
              </a:rPr>
              <a:t>relish </a:t>
            </a:r>
            <a:r>
              <a:rPr sz="2400" spc="-5" dirty="0">
                <a:cs typeface="Arial" panose="020B0604020202020204" pitchFamily="34" charset="0"/>
              </a:rPr>
              <a:t>their</a:t>
            </a:r>
            <a:r>
              <a:rPr sz="2400" spc="-490" dirty="0">
                <a:cs typeface="Arial" panose="020B0604020202020204" pitchFamily="34" charset="0"/>
              </a:rPr>
              <a:t> </a:t>
            </a:r>
            <a:r>
              <a:rPr sz="2400" spc="-45" dirty="0">
                <a:cs typeface="Arial" panose="020B0604020202020204" pitchFamily="34" charset="0"/>
              </a:rPr>
              <a:t>meat.</a:t>
            </a:r>
            <a:endParaRPr sz="2400" dirty="0">
              <a:cs typeface="Arial" panose="020B0604020202020204" pitchFamily="34" charset="0"/>
            </a:endParaRPr>
          </a:p>
          <a:p>
            <a:pPr algn="just">
              <a:lnSpc>
                <a:spcPct val="100000"/>
              </a:lnSpc>
              <a:spcBef>
                <a:spcPts val="5"/>
              </a:spcBef>
            </a:pPr>
            <a:endParaRPr sz="2400" dirty="0">
              <a:cs typeface="Arial" panose="020B0604020202020204" pitchFamily="34" charset="0"/>
            </a:endParaRPr>
          </a:p>
          <a:p>
            <a:pPr marL="12700" marR="5080" algn="just">
              <a:lnSpc>
                <a:spcPct val="80000"/>
              </a:lnSpc>
            </a:pPr>
            <a:r>
              <a:rPr sz="2400" spc="-130" dirty="0">
                <a:cs typeface="Arial" panose="020B0604020202020204" pitchFamily="34" charset="0"/>
              </a:rPr>
              <a:t>The </a:t>
            </a:r>
            <a:r>
              <a:rPr sz="2400" spc="-75" dirty="0">
                <a:cs typeface="Arial" panose="020B0604020202020204" pitchFamily="34" charset="0"/>
              </a:rPr>
              <a:t>popular </a:t>
            </a:r>
            <a:r>
              <a:rPr sz="2400" spc="-130" dirty="0">
                <a:cs typeface="Arial" panose="020B0604020202020204" pitchFamily="34" charset="0"/>
              </a:rPr>
              <a:t>dishes </a:t>
            </a:r>
            <a:r>
              <a:rPr sz="2400" spc="20" dirty="0">
                <a:cs typeface="Arial" panose="020B0604020202020204" pitchFamily="34" charset="0"/>
              </a:rPr>
              <a:t>of </a:t>
            </a:r>
            <a:r>
              <a:rPr sz="2400" spc="-155" dirty="0">
                <a:cs typeface="Arial" panose="020B0604020202020204" pitchFamily="34" charset="0"/>
              </a:rPr>
              <a:t>Khasis </a:t>
            </a:r>
            <a:r>
              <a:rPr sz="2400" spc="-105" dirty="0">
                <a:cs typeface="Arial" panose="020B0604020202020204" pitchFamily="34" charset="0"/>
              </a:rPr>
              <a:t>and </a:t>
            </a:r>
            <a:r>
              <a:rPr sz="2400" spc="-80" dirty="0">
                <a:cs typeface="Arial" panose="020B0604020202020204" pitchFamily="34" charset="0"/>
              </a:rPr>
              <a:t>Jaintia </a:t>
            </a:r>
            <a:r>
              <a:rPr sz="2400" spc="-114" dirty="0">
                <a:cs typeface="Arial" panose="020B0604020202020204" pitchFamily="34" charset="0"/>
              </a:rPr>
              <a:t>are </a:t>
            </a:r>
            <a:r>
              <a:rPr sz="2400" spc="-125" dirty="0">
                <a:cs typeface="Arial" panose="020B0604020202020204" pitchFamily="34" charset="0"/>
              </a:rPr>
              <a:t>Jadoh, </a:t>
            </a:r>
            <a:r>
              <a:rPr sz="2400" spc="-75" dirty="0">
                <a:cs typeface="Arial" panose="020B0604020202020204" pitchFamily="34" charset="0"/>
              </a:rPr>
              <a:t>Ki </a:t>
            </a:r>
            <a:r>
              <a:rPr sz="2400" spc="-100" dirty="0">
                <a:cs typeface="Arial" panose="020B0604020202020204" pitchFamily="34" charset="0"/>
              </a:rPr>
              <a:t>Kpu,  </a:t>
            </a:r>
            <a:r>
              <a:rPr sz="2400" spc="-85" dirty="0">
                <a:cs typeface="Arial" panose="020B0604020202020204" pitchFamily="34" charset="0"/>
              </a:rPr>
              <a:t>Tung-rymbai,and</a:t>
            </a:r>
            <a:r>
              <a:rPr sz="2400" spc="-170" dirty="0">
                <a:cs typeface="Arial" panose="020B0604020202020204" pitchFamily="34" charset="0"/>
              </a:rPr>
              <a:t> </a:t>
            </a:r>
            <a:r>
              <a:rPr sz="2400" spc="-65" dirty="0">
                <a:cs typeface="Arial" panose="020B0604020202020204" pitchFamily="34" charset="0"/>
              </a:rPr>
              <a:t>pickled</a:t>
            </a:r>
            <a:r>
              <a:rPr sz="2400" spc="-204" dirty="0">
                <a:cs typeface="Arial" panose="020B0604020202020204" pitchFamily="34" charset="0"/>
              </a:rPr>
              <a:t> </a:t>
            </a:r>
            <a:r>
              <a:rPr sz="2400" spc="-75" dirty="0">
                <a:cs typeface="Arial" panose="020B0604020202020204" pitchFamily="34" charset="0"/>
              </a:rPr>
              <a:t>bamboo</a:t>
            </a:r>
            <a:r>
              <a:rPr sz="2400" spc="-200" dirty="0">
                <a:cs typeface="Arial" panose="020B0604020202020204" pitchFamily="34" charset="0"/>
              </a:rPr>
              <a:t> </a:t>
            </a:r>
            <a:r>
              <a:rPr sz="2400" spc="-85" dirty="0">
                <a:cs typeface="Arial" panose="020B0604020202020204" pitchFamily="34" charset="0"/>
              </a:rPr>
              <a:t>shoots,</a:t>
            </a:r>
            <a:r>
              <a:rPr sz="2400" spc="-240" dirty="0">
                <a:cs typeface="Arial" panose="020B0604020202020204" pitchFamily="34" charset="0"/>
              </a:rPr>
              <a:t> </a:t>
            </a:r>
            <a:r>
              <a:rPr sz="2400" spc="-125" dirty="0">
                <a:cs typeface="Arial" panose="020B0604020202020204" pitchFamily="34" charset="0"/>
              </a:rPr>
              <a:t>whereas</a:t>
            </a:r>
            <a:r>
              <a:rPr sz="2400" spc="-220" dirty="0">
                <a:cs typeface="Arial" panose="020B0604020202020204" pitchFamily="34" charset="0"/>
              </a:rPr>
              <a:t> </a:t>
            </a:r>
            <a:r>
              <a:rPr sz="2400" spc="15" dirty="0">
                <a:cs typeface="Arial" panose="020B0604020202020204" pitchFamily="34" charset="0"/>
              </a:rPr>
              <a:t>for</a:t>
            </a:r>
            <a:r>
              <a:rPr sz="2400" spc="-310" dirty="0">
                <a:cs typeface="Arial" panose="020B0604020202020204" pitchFamily="34" charset="0"/>
              </a:rPr>
              <a:t> </a:t>
            </a:r>
            <a:r>
              <a:rPr sz="2400" spc="-165" dirty="0">
                <a:cs typeface="Arial" panose="020B0604020202020204" pitchFamily="34" charset="0"/>
              </a:rPr>
              <a:t>Garos  </a:t>
            </a:r>
            <a:r>
              <a:rPr sz="2400" spc="-30" dirty="0">
                <a:cs typeface="Arial" panose="020B0604020202020204" pitchFamily="34" charset="0"/>
              </a:rPr>
              <a:t>they </a:t>
            </a:r>
            <a:r>
              <a:rPr sz="2400" spc="-50" dirty="0">
                <a:cs typeface="Arial" panose="020B0604020202020204" pitchFamily="34" charset="0"/>
              </a:rPr>
              <a:t>eat </a:t>
            </a:r>
            <a:r>
              <a:rPr sz="2400" spc="-55" dirty="0">
                <a:cs typeface="Arial" panose="020B0604020202020204" pitchFamily="34" charset="0"/>
              </a:rPr>
              <a:t>almost </a:t>
            </a:r>
            <a:r>
              <a:rPr sz="2400" spc="-105" dirty="0">
                <a:cs typeface="Arial" panose="020B0604020202020204" pitchFamily="34" charset="0"/>
              </a:rPr>
              <a:t>any </a:t>
            </a:r>
            <a:r>
              <a:rPr sz="2400" spc="-95" dirty="0">
                <a:cs typeface="Arial" panose="020B0604020202020204" pitchFamily="34" charset="0"/>
              </a:rPr>
              <a:t>animals </a:t>
            </a:r>
            <a:r>
              <a:rPr sz="2400" spc="-135" dirty="0">
                <a:cs typeface="Arial" panose="020B0604020202020204" pitchFamily="34" charset="0"/>
              </a:rPr>
              <a:t>besides </a:t>
            </a:r>
            <a:r>
              <a:rPr sz="2400" spc="-60" dirty="0">
                <a:cs typeface="Arial" panose="020B0604020202020204" pitchFamily="34" charset="0"/>
              </a:rPr>
              <a:t>domesticated, </a:t>
            </a:r>
            <a:r>
              <a:rPr sz="2400" spc="10" dirty="0">
                <a:cs typeface="Arial" panose="020B0604020202020204" pitchFamily="34" charset="0"/>
              </a:rPr>
              <a:t>but </a:t>
            </a:r>
            <a:r>
              <a:rPr sz="2400" spc="-25" dirty="0">
                <a:cs typeface="Arial" panose="020B0604020202020204" pitchFamily="34" charset="0"/>
              </a:rPr>
              <a:t>in  </a:t>
            </a:r>
            <a:r>
              <a:rPr sz="2400" spc="-100" dirty="0">
                <a:cs typeface="Arial" panose="020B0604020202020204" pitchFamily="34" charset="0"/>
              </a:rPr>
              <a:t>day </a:t>
            </a:r>
            <a:r>
              <a:rPr sz="2400" spc="60" dirty="0">
                <a:cs typeface="Arial" panose="020B0604020202020204" pitchFamily="34" charset="0"/>
              </a:rPr>
              <a:t>to </a:t>
            </a:r>
            <a:r>
              <a:rPr sz="2400" spc="-100" dirty="0">
                <a:cs typeface="Arial" panose="020B0604020202020204" pitchFamily="34" charset="0"/>
              </a:rPr>
              <a:t>day </a:t>
            </a:r>
            <a:r>
              <a:rPr sz="2400" dirty="0">
                <a:cs typeface="Arial" panose="020B0604020202020204" pitchFamily="34" charset="0"/>
              </a:rPr>
              <a:t>life </a:t>
            </a:r>
            <a:r>
              <a:rPr sz="2400" spc="-30" dirty="0">
                <a:cs typeface="Arial" panose="020B0604020202020204" pitchFamily="34" charset="0"/>
              </a:rPr>
              <a:t>they </a:t>
            </a:r>
            <a:r>
              <a:rPr sz="2400" spc="-95" dirty="0">
                <a:cs typeface="Arial" panose="020B0604020202020204" pitchFamily="34" charset="0"/>
              </a:rPr>
              <a:t>usually </a:t>
            </a:r>
            <a:r>
              <a:rPr sz="2400" spc="-130" dirty="0">
                <a:cs typeface="Arial" panose="020B0604020202020204" pitchFamily="34" charset="0"/>
              </a:rPr>
              <a:t>have </a:t>
            </a:r>
            <a:r>
              <a:rPr sz="2400" spc="-180" dirty="0">
                <a:cs typeface="Arial" panose="020B0604020202020204" pitchFamily="34" charset="0"/>
              </a:rPr>
              <a:t>a </a:t>
            </a:r>
            <a:r>
              <a:rPr sz="2400" spc="-80" dirty="0">
                <a:cs typeface="Arial" panose="020B0604020202020204" pitchFamily="34" charset="0"/>
              </a:rPr>
              <a:t>simple </a:t>
            </a:r>
            <a:r>
              <a:rPr sz="2400" spc="-65" dirty="0">
                <a:cs typeface="Arial" panose="020B0604020202020204" pitchFamily="34" charset="0"/>
              </a:rPr>
              <a:t>foods </a:t>
            </a:r>
            <a:r>
              <a:rPr sz="2400" spc="-155" dirty="0">
                <a:cs typeface="Arial" panose="020B0604020202020204" pitchFamily="34" charset="0"/>
              </a:rPr>
              <a:t>such </a:t>
            </a:r>
            <a:r>
              <a:rPr sz="2400" spc="-220" dirty="0">
                <a:cs typeface="Arial" panose="020B0604020202020204" pitchFamily="34" charset="0"/>
              </a:rPr>
              <a:t>as </a:t>
            </a:r>
            <a:r>
              <a:rPr sz="2400" spc="-75" dirty="0">
                <a:cs typeface="Arial" panose="020B0604020202020204" pitchFamily="34" charset="0"/>
              </a:rPr>
              <a:t>rice  </a:t>
            </a:r>
            <a:r>
              <a:rPr sz="2400" spc="30" dirty="0">
                <a:cs typeface="Arial" panose="020B0604020202020204" pitchFamily="34" charset="0"/>
              </a:rPr>
              <a:t>with</a:t>
            </a:r>
            <a:r>
              <a:rPr sz="2400" spc="-215" dirty="0">
                <a:cs typeface="Arial" panose="020B0604020202020204" pitchFamily="34" charset="0"/>
              </a:rPr>
              <a:t> </a:t>
            </a:r>
            <a:r>
              <a:rPr sz="2400" spc="-110" dirty="0">
                <a:cs typeface="Arial" panose="020B0604020202020204" pitchFamily="34" charset="0"/>
              </a:rPr>
              <a:t>kapa(cook</a:t>
            </a:r>
            <a:r>
              <a:rPr sz="2400" spc="-200" dirty="0">
                <a:cs typeface="Arial" panose="020B0604020202020204" pitchFamily="34" charset="0"/>
              </a:rPr>
              <a:t> </a:t>
            </a:r>
            <a:r>
              <a:rPr sz="2400" spc="30" dirty="0">
                <a:cs typeface="Arial" panose="020B0604020202020204" pitchFamily="34" charset="0"/>
              </a:rPr>
              <a:t>with</a:t>
            </a:r>
            <a:r>
              <a:rPr sz="2400" spc="-204" dirty="0">
                <a:cs typeface="Arial" panose="020B0604020202020204" pitchFamily="34" charset="0"/>
              </a:rPr>
              <a:t> </a:t>
            </a:r>
            <a:r>
              <a:rPr sz="2400" spc="-120" dirty="0">
                <a:cs typeface="Arial" panose="020B0604020202020204" pitchFamily="34" charset="0"/>
              </a:rPr>
              <a:t>special</a:t>
            </a:r>
            <a:r>
              <a:rPr sz="2400" spc="-210" dirty="0">
                <a:cs typeface="Arial" panose="020B0604020202020204" pitchFamily="34" charset="0"/>
              </a:rPr>
              <a:t> </a:t>
            </a:r>
            <a:r>
              <a:rPr sz="2400" spc="-40" dirty="0">
                <a:cs typeface="Arial" panose="020B0604020202020204" pitchFamily="34" charset="0"/>
              </a:rPr>
              <a:t>ingredient</a:t>
            </a:r>
            <a:r>
              <a:rPr sz="2400" spc="-220" dirty="0">
                <a:cs typeface="Arial" panose="020B0604020202020204" pitchFamily="34" charset="0"/>
              </a:rPr>
              <a:t> </a:t>
            </a:r>
            <a:r>
              <a:rPr sz="2400" spc="-90" dirty="0">
                <a:cs typeface="Arial" panose="020B0604020202020204" pitchFamily="34" charset="0"/>
              </a:rPr>
              <a:t>called</a:t>
            </a:r>
            <a:r>
              <a:rPr sz="2400" spc="-185" dirty="0">
                <a:cs typeface="Arial" panose="020B0604020202020204" pitchFamily="34" charset="0"/>
              </a:rPr>
              <a:t> </a:t>
            </a:r>
            <a:r>
              <a:rPr sz="2400" spc="-70" dirty="0">
                <a:cs typeface="Arial" panose="020B0604020202020204" pitchFamily="34" charset="0"/>
              </a:rPr>
              <a:t>karchi</a:t>
            </a:r>
            <a:r>
              <a:rPr sz="2400" spc="-204" dirty="0">
                <a:cs typeface="Arial" panose="020B0604020202020204" pitchFamily="34" charset="0"/>
              </a:rPr>
              <a:t> </a:t>
            </a:r>
            <a:r>
              <a:rPr sz="2400" spc="-60" dirty="0">
                <a:cs typeface="Arial" panose="020B0604020202020204" pitchFamily="34" charset="0"/>
              </a:rPr>
              <a:t>which</a:t>
            </a:r>
            <a:r>
              <a:rPr sz="2400" spc="-210" dirty="0">
                <a:cs typeface="Arial" panose="020B0604020202020204" pitchFamily="34" charset="0"/>
              </a:rPr>
              <a:t> </a:t>
            </a:r>
            <a:r>
              <a:rPr sz="2400" spc="-120" dirty="0">
                <a:cs typeface="Arial" panose="020B0604020202020204" pitchFamily="34" charset="0"/>
              </a:rPr>
              <a:t>is  </a:t>
            </a:r>
            <a:r>
              <a:rPr sz="2400" spc="-105" dirty="0">
                <a:cs typeface="Arial" panose="020B0604020202020204" pitchFamily="34" charset="0"/>
              </a:rPr>
              <a:t>made</a:t>
            </a:r>
            <a:r>
              <a:rPr sz="2400" spc="-210" dirty="0">
                <a:cs typeface="Arial" panose="020B0604020202020204" pitchFamily="34" charset="0"/>
              </a:rPr>
              <a:t> </a:t>
            </a:r>
            <a:r>
              <a:rPr sz="2400" spc="-90" dirty="0">
                <a:cs typeface="Arial" panose="020B0604020202020204" pitchFamily="34" charset="0"/>
              </a:rPr>
              <a:t>up</a:t>
            </a:r>
            <a:r>
              <a:rPr sz="2400" spc="-204" dirty="0">
                <a:cs typeface="Arial" panose="020B0604020202020204" pitchFamily="34" charset="0"/>
              </a:rPr>
              <a:t> </a:t>
            </a:r>
            <a:r>
              <a:rPr sz="2400" spc="20" dirty="0">
                <a:cs typeface="Arial" panose="020B0604020202020204" pitchFamily="34" charset="0"/>
              </a:rPr>
              <a:t>of</a:t>
            </a:r>
            <a:r>
              <a:rPr sz="2400" spc="-200" dirty="0">
                <a:cs typeface="Arial" panose="020B0604020202020204" pitchFamily="34" charset="0"/>
              </a:rPr>
              <a:t> </a:t>
            </a:r>
            <a:r>
              <a:rPr sz="2400" spc="-5" dirty="0">
                <a:cs typeface="Arial" panose="020B0604020202020204" pitchFamily="34" charset="0"/>
              </a:rPr>
              <a:t>filtered</a:t>
            </a:r>
            <a:r>
              <a:rPr sz="2400" spc="-229" dirty="0">
                <a:cs typeface="Arial" panose="020B0604020202020204" pitchFamily="34" charset="0"/>
              </a:rPr>
              <a:t> </a:t>
            </a:r>
            <a:r>
              <a:rPr sz="2400" spc="-170" dirty="0">
                <a:cs typeface="Arial" panose="020B0604020202020204" pitchFamily="34" charset="0"/>
              </a:rPr>
              <a:t>ash</a:t>
            </a:r>
            <a:r>
              <a:rPr sz="2400" spc="-204" dirty="0">
                <a:cs typeface="Arial" panose="020B0604020202020204" pitchFamily="34" charset="0"/>
              </a:rPr>
              <a:t> </a:t>
            </a:r>
            <a:r>
              <a:rPr sz="2400" spc="-50" dirty="0">
                <a:cs typeface="Arial" panose="020B0604020202020204" pitchFamily="34" charset="0"/>
              </a:rPr>
              <a:t>water),</a:t>
            </a:r>
            <a:r>
              <a:rPr sz="2400" spc="-210" dirty="0">
                <a:cs typeface="Arial" panose="020B0604020202020204" pitchFamily="34" charset="0"/>
              </a:rPr>
              <a:t> </a:t>
            </a:r>
            <a:r>
              <a:rPr sz="2400" spc="-120" dirty="0">
                <a:cs typeface="Arial" panose="020B0604020202020204" pitchFamily="34" charset="0"/>
              </a:rPr>
              <a:t>kapa</a:t>
            </a:r>
            <a:r>
              <a:rPr sz="2400" spc="-200" dirty="0">
                <a:cs typeface="Arial" panose="020B0604020202020204" pitchFamily="34" charset="0"/>
              </a:rPr>
              <a:t> </a:t>
            </a:r>
            <a:r>
              <a:rPr sz="2400" spc="-145" dirty="0">
                <a:cs typeface="Arial" panose="020B0604020202020204" pitchFamily="34" charset="0"/>
              </a:rPr>
              <a:t>can</a:t>
            </a:r>
            <a:r>
              <a:rPr sz="2400" spc="-210" dirty="0">
                <a:cs typeface="Arial" panose="020B0604020202020204" pitchFamily="34" charset="0"/>
              </a:rPr>
              <a:t> </a:t>
            </a:r>
            <a:r>
              <a:rPr sz="2400" spc="-105" dirty="0">
                <a:cs typeface="Arial" panose="020B0604020202020204" pitchFamily="34" charset="0"/>
              </a:rPr>
              <a:t>be</a:t>
            </a:r>
            <a:r>
              <a:rPr sz="2400" spc="-220" dirty="0">
                <a:cs typeface="Arial" panose="020B0604020202020204" pitchFamily="34" charset="0"/>
              </a:rPr>
              <a:t> </a:t>
            </a:r>
            <a:r>
              <a:rPr sz="2400" spc="20" dirty="0">
                <a:cs typeface="Arial" panose="020B0604020202020204" pitchFamily="34" charset="0"/>
              </a:rPr>
              <a:t>of</a:t>
            </a:r>
            <a:r>
              <a:rPr sz="2400" spc="-210" dirty="0">
                <a:cs typeface="Arial" panose="020B0604020202020204" pitchFamily="34" charset="0"/>
              </a:rPr>
              <a:t> </a:t>
            </a:r>
            <a:r>
              <a:rPr sz="2400" spc="-5" dirty="0">
                <a:cs typeface="Arial" panose="020B0604020202020204" pitchFamily="34" charset="0"/>
              </a:rPr>
              <a:t>different</a:t>
            </a:r>
            <a:r>
              <a:rPr sz="2400" spc="-229" dirty="0">
                <a:cs typeface="Arial" panose="020B0604020202020204" pitchFamily="34" charset="0"/>
              </a:rPr>
              <a:t> </a:t>
            </a:r>
            <a:r>
              <a:rPr sz="2400" spc="-80" dirty="0">
                <a:cs typeface="Arial" panose="020B0604020202020204" pitchFamily="34" charset="0"/>
              </a:rPr>
              <a:t>kinds  </a:t>
            </a:r>
            <a:r>
              <a:rPr sz="2400" spc="-155" dirty="0">
                <a:cs typeface="Arial" panose="020B0604020202020204" pitchFamily="34" charset="0"/>
              </a:rPr>
              <a:t>such</a:t>
            </a:r>
            <a:r>
              <a:rPr sz="2400" spc="-215" dirty="0">
                <a:cs typeface="Arial" panose="020B0604020202020204" pitchFamily="34" charset="0"/>
              </a:rPr>
              <a:t> </a:t>
            </a:r>
            <a:r>
              <a:rPr sz="2400" spc="-220" dirty="0">
                <a:cs typeface="Arial" panose="020B0604020202020204" pitchFamily="34" charset="0"/>
              </a:rPr>
              <a:t>as</a:t>
            </a:r>
            <a:r>
              <a:rPr sz="2400" spc="-210" dirty="0">
                <a:cs typeface="Arial" panose="020B0604020202020204" pitchFamily="34" charset="0"/>
              </a:rPr>
              <a:t> </a:t>
            </a:r>
            <a:r>
              <a:rPr sz="2400" spc="30" dirty="0">
                <a:cs typeface="Arial" panose="020B0604020202020204" pitchFamily="34" charset="0"/>
              </a:rPr>
              <a:t>with</a:t>
            </a:r>
            <a:r>
              <a:rPr sz="2400" spc="-210" dirty="0">
                <a:cs typeface="Arial" panose="020B0604020202020204" pitchFamily="34" charset="0"/>
              </a:rPr>
              <a:t> </a:t>
            </a:r>
            <a:r>
              <a:rPr sz="2400" spc="-100" dirty="0">
                <a:cs typeface="Arial" panose="020B0604020202020204" pitchFamily="34" charset="0"/>
              </a:rPr>
              <a:t>various</a:t>
            </a:r>
            <a:r>
              <a:rPr sz="2400" spc="-215" dirty="0">
                <a:cs typeface="Arial" panose="020B0604020202020204" pitchFamily="34" charset="0"/>
              </a:rPr>
              <a:t> </a:t>
            </a:r>
            <a:r>
              <a:rPr sz="2400" spc="-40" dirty="0">
                <a:cs typeface="Arial" panose="020B0604020202020204" pitchFamily="34" charset="0"/>
              </a:rPr>
              <a:t>kind</a:t>
            </a:r>
            <a:r>
              <a:rPr sz="2400" spc="-220" dirty="0">
                <a:cs typeface="Arial" panose="020B0604020202020204" pitchFamily="34" charset="0"/>
              </a:rPr>
              <a:t> </a:t>
            </a:r>
            <a:r>
              <a:rPr sz="2400" spc="20" dirty="0">
                <a:cs typeface="Arial" panose="020B0604020202020204" pitchFamily="34" charset="0"/>
              </a:rPr>
              <a:t>of</a:t>
            </a:r>
            <a:r>
              <a:rPr sz="2400" spc="-215" dirty="0">
                <a:cs typeface="Arial" panose="020B0604020202020204" pitchFamily="34" charset="0"/>
              </a:rPr>
              <a:t> </a:t>
            </a:r>
            <a:r>
              <a:rPr sz="2400" spc="-80" dirty="0">
                <a:cs typeface="Arial" panose="020B0604020202020204" pitchFamily="34" charset="0"/>
              </a:rPr>
              <a:t>meats,</a:t>
            </a:r>
            <a:r>
              <a:rPr sz="2400" spc="-210" dirty="0">
                <a:cs typeface="Arial" panose="020B0604020202020204" pitchFamily="34" charset="0"/>
              </a:rPr>
              <a:t> </a:t>
            </a:r>
            <a:r>
              <a:rPr sz="2400" spc="-80" dirty="0">
                <a:cs typeface="Arial" panose="020B0604020202020204" pitchFamily="34" charset="0"/>
              </a:rPr>
              <a:t>vegetables,etc.</a:t>
            </a:r>
            <a:endParaRPr sz="2400" dirty="0">
              <a:cs typeface="Arial" panose="020B0604020202020204" pitchFamily="34" charset="0"/>
            </a:endParaRPr>
          </a:p>
        </p:txBody>
      </p:sp>
      <p:sp>
        <p:nvSpPr>
          <p:cNvPr id="6" name="object 3"/>
          <p:cNvSpPr/>
          <p:nvPr/>
        </p:nvSpPr>
        <p:spPr>
          <a:xfrm>
            <a:off x="0" y="0"/>
            <a:ext cx="9144000" cy="1447800"/>
          </a:xfrm>
          <a:prstGeom prst="rect">
            <a:avLst/>
          </a:prstGeom>
          <a:blipFill>
            <a:blip r:embed="rId3"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r>
              <a:rPr lang="en-IN" sz="100" dirty="0" smtClean="0"/>
              <a:t>                                     </a:t>
            </a:r>
            <a:r>
              <a:rPr lang="en-IN" sz="5400" dirty="0" smtClean="0">
                <a:solidFill>
                  <a:srgbClr val="FFC000"/>
                </a:solidFill>
              </a:rPr>
              <a:t>Cuisine:</a:t>
            </a:r>
            <a:endParaRPr sz="5400" dirty="0">
              <a:solidFill>
                <a:srgbClr val="FFC000"/>
              </a:solidFill>
            </a:endParaRPr>
          </a:p>
        </p:txBody>
      </p:sp>
      <p:sp>
        <p:nvSpPr>
          <p:cNvPr id="7" name="object 3"/>
          <p:cNvSpPr/>
          <p:nvPr/>
        </p:nvSpPr>
        <p:spPr>
          <a:xfrm>
            <a:off x="198120" y="3198876"/>
            <a:ext cx="411480" cy="306324"/>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75634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3"/>
          <p:cNvSpPr/>
          <p:nvPr/>
        </p:nvSpPr>
        <p:spPr>
          <a:xfrm>
            <a:off x="0" y="0"/>
            <a:ext cx="9144000" cy="1447800"/>
          </a:xfrm>
          <a:prstGeom prst="rect">
            <a:avLst/>
          </a:prstGeom>
          <a:blipFill>
            <a:blip r:embed="rId2"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r>
              <a:rPr lang="en-IN" sz="100" dirty="0" smtClean="0"/>
              <a:t>                                     </a:t>
            </a:r>
            <a:endParaRPr sz="5400" dirty="0">
              <a:solidFill>
                <a:srgbClr val="FFC000"/>
              </a:solidFill>
            </a:endParaRPr>
          </a:p>
        </p:txBody>
      </p:sp>
      <p:sp>
        <p:nvSpPr>
          <p:cNvPr id="2" name="object 2"/>
          <p:cNvSpPr/>
          <p:nvPr/>
        </p:nvSpPr>
        <p:spPr>
          <a:xfrm>
            <a:off x="4343400" y="533400"/>
            <a:ext cx="4495800" cy="2891028"/>
          </a:xfrm>
          <a:prstGeom prst="rect">
            <a:avLst/>
          </a:prstGeom>
          <a:blipFill>
            <a:blip r:embed="rId3" cstate="print"/>
            <a:stretch>
              <a:fillRect/>
            </a:stretch>
          </a:blipFill>
        </p:spPr>
        <p:txBody>
          <a:bodyPr wrap="square" lIns="0" tIns="0" rIns="0" bIns="0" rtlCol="0"/>
          <a:lstStyle/>
          <a:p>
            <a:endParaRPr/>
          </a:p>
        </p:txBody>
      </p:sp>
      <p:sp>
        <p:nvSpPr>
          <p:cNvPr id="3" name="object 3"/>
          <p:cNvSpPr/>
          <p:nvPr/>
        </p:nvSpPr>
        <p:spPr>
          <a:xfrm>
            <a:off x="4361688" y="3733798"/>
            <a:ext cx="4629912" cy="3081528"/>
          </a:xfrm>
          <a:prstGeom prst="rect">
            <a:avLst/>
          </a:prstGeom>
          <a:blipFill>
            <a:blip r:embed="rId4" cstate="print"/>
            <a:stretch>
              <a:fillRect/>
            </a:stretch>
          </a:blipFill>
        </p:spPr>
        <p:txBody>
          <a:bodyPr wrap="square" lIns="0" tIns="0" rIns="0" bIns="0" rtlCol="0"/>
          <a:lstStyle/>
          <a:p>
            <a:endParaRPr/>
          </a:p>
        </p:txBody>
      </p:sp>
      <p:sp>
        <p:nvSpPr>
          <p:cNvPr id="4" name="object 4"/>
          <p:cNvSpPr/>
          <p:nvPr/>
        </p:nvSpPr>
        <p:spPr>
          <a:xfrm>
            <a:off x="394715" y="3733798"/>
            <a:ext cx="3720084" cy="3048000"/>
          </a:xfrm>
          <a:prstGeom prst="rect">
            <a:avLst/>
          </a:prstGeom>
          <a:blipFill>
            <a:blip r:embed="rId5" cstate="print"/>
            <a:stretch>
              <a:fillRect/>
            </a:stretch>
          </a:blipFill>
        </p:spPr>
        <p:txBody>
          <a:bodyPr wrap="square" lIns="0" tIns="0" rIns="0" bIns="0" rtlCol="0"/>
          <a:lstStyle/>
          <a:p>
            <a:endParaRPr/>
          </a:p>
        </p:txBody>
      </p:sp>
      <p:sp>
        <p:nvSpPr>
          <p:cNvPr id="5" name="object 5"/>
          <p:cNvSpPr/>
          <p:nvPr/>
        </p:nvSpPr>
        <p:spPr>
          <a:xfrm>
            <a:off x="304800" y="492251"/>
            <a:ext cx="3810000" cy="2919984"/>
          </a:xfrm>
          <a:prstGeom prst="rect">
            <a:avLst/>
          </a:prstGeom>
          <a:blipFill>
            <a:blip r:embed="rId6" cstate="print"/>
            <a:stretch>
              <a:fillRect/>
            </a:stretch>
          </a:blipFill>
        </p:spPr>
        <p:txBody>
          <a:bodyPr wrap="square" lIns="0" tIns="0" rIns="0" bIns="0" rtlCol="0"/>
          <a:lstStyle/>
          <a:p>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173736" y="2201291"/>
            <a:ext cx="365760" cy="272796"/>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73736" y="4835016"/>
            <a:ext cx="365760" cy="272795"/>
          </a:xfrm>
          <a:prstGeom prst="rect">
            <a:avLst/>
          </a:prstGeom>
          <a:blipFill>
            <a:blip r:embed="rId2" cstate="print"/>
            <a:stretch>
              <a:fillRect/>
            </a:stretch>
          </a:blipFill>
        </p:spPr>
        <p:txBody>
          <a:bodyPr wrap="square" lIns="0" tIns="0" rIns="0" bIns="0" rtlCol="0"/>
          <a:lstStyle/>
          <a:p>
            <a:endParaRPr/>
          </a:p>
        </p:txBody>
      </p:sp>
      <p:sp>
        <p:nvSpPr>
          <p:cNvPr id="5" name="object 5"/>
          <p:cNvSpPr txBox="1"/>
          <p:nvPr/>
        </p:nvSpPr>
        <p:spPr>
          <a:xfrm>
            <a:off x="161036" y="1517650"/>
            <a:ext cx="8865870" cy="4378314"/>
          </a:xfrm>
          <a:prstGeom prst="rect">
            <a:avLst/>
          </a:prstGeom>
        </p:spPr>
        <p:txBody>
          <a:bodyPr vert="horz" wrap="square" lIns="0" tIns="12700" rIns="0" bIns="0" rtlCol="0">
            <a:spAutoFit/>
          </a:bodyPr>
          <a:lstStyle/>
          <a:p>
            <a:pPr marL="12700" algn="just">
              <a:lnSpc>
                <a:spcPct val="100000"/>
              </a:lnSpc>
              <a:spcBef>
                <a:spcPts val="100"/>
              </a:spcBef>
            </a:pPr>
            <a:r>
              <a:rPr lang="en-IN" sz="2400" b="1" spc="-80" dirty="0" smtClean="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SOHRA</a:t>
            </a:r>
            <a:r>
              <a:rPr lang="en-IN" sz="2400" spc="-80" dirty="0" smtClean="0">
                <a:latin typeface="Calibri" panose="020F0502020204030204" pitchFamily="34" charset="0"/>
                <a:cs typeface="Calibri" panose="020F0502020204030204" pitchFamily="34" charset="0"/>
              </a:rPr>
              <a:t> (Earlier known as </a:t>
            </a:r>
            <a:r>
              <a:rPr lang="en-IN" sz="2400" spc="-80" dirty="0" err="1" smtClean="0">
                <a:latin typeface="Calibri" panose="020F0502020204030204" pitchFamily="34" charset="0"/>
                <a:cs typeface="Calibri" panose="020F0502020204030204" pitchFamily="34" charset="0"/>
              </a:rPr>
              <a:t>Cherrapunji</a:t>
            </a:r>
            <a:r>
              <a:rPr lang="en-IN" sz="2400" spc="-80" dirty="0" smtClean="0">
                <a:latin typeface="Calibri" panose="020F0502020204030204" pitchFamily="34" charset="0"/>
                <a:cs typeface="Calibri" panose="020F0502020204030204" pitchFamily="34" charset="0"/>
              </a:rPr>
              <a:t>)</a:t>
            </a:r>
            <a:endParaRPr sz="2400" dirty="0">
              <a:latin typeface="Calibri" panose="020F0502020204030204" pitchFamily="34" charset="0"/>
              <a:cs typeface="Calibri" panose="020F0502020204030204" pitchFamily="34" charset="0"/>
            </a:endParaRPr>
          </a:p>
          <a:p>
            <a:pPr algn="just">
              <a:lnSpc>
                <a:spcPct val="100000"/>
              </a:lnSpc>
              <a:spcBef>
                <a:spcPts val="5"/>
              </a:spcBef>
            </a:pPr>
            <a:endParaRPr sz="2400" dirty="0">
              <a:latin typeface="Calibri" panose="020F0502020204030204" pitchFamily="34" charset="0"/>
              <a:cs typeface="Calibri" panose="020F0502020204030204" pitchFamily="34" charset="0"/>
            </a:endParaRPr>
          </a:p>
          <a:p>
            <a:pPr marL="332740" marR="88900" algn="just">
              <a:lnSpc>
                <a:spcPct val="80000"/>
              </a:lnSpc>
            </a:pPr>
            <a:r>
              <a:rPr sz="2400" spc="-10" dirty="0">
                <a:latin typeface="Calibri" panose="020F0502020204030204" pitchFamily="34" charset="0"/>
                <a:cs typeface="Calibri" panose="020F0502020204030204" pitchFamily="34" charset="0"/>
              </a:rPr>
              <a:t>With </a:t>
            </a:r>
            <a:r>
              <a:rPr sz="2400" spc="-110" dirty="0">
                <a:latin typeface="Calibri" panose="020F0502020204030204" pitchFamily="34" charset="0"/>
                <a:cs typeface="Calibri" panose="020F0502020204030204" pitchFamily="34" charset="0"/>
              </a:rPr>
              <a:t>average </a:t>
            </a:r>
            <a:r>
              <a:rPr sz="2400" spc="-90" dirty="0">
                <a:latin typeface="Calibri" panose="020F0502020204030204" pitchFamily="34" charset="0"/>
                <a:cs typeface="Calibri" panose="020F0502020204030204" pitchFamily="34" charset="0"/>
              </a:rPr>
              <a:t>annual </a:t>
            </a:r>
            <a:r>
              <a:rPr sz="2400" spc="-30" dirty="0">
                <a:latin typeface="Calibri" panose="020F0502020204030204" pitchFamily="34" charset="0"/>
                <a:cs typeface="Calibri" panose="020F0502020204030204" pitchFamily="34" charset="0"/>
              </a:rPr>
              <a:t>rainfall </a:t>
            </a:r>
            <a:r>
              <a:rPr sz="2400" spc="-195" dirty="0">
                <a:latin typeface="Calibri" panose="020F0502020204030204" pitchFamily="34" charset="0"/>
                <a:cs typeface="Calibri" panose="020F0502020204030204" pitchFamily="34" charset="0"/>
              </a:rPr>
              <a:t>as </a:t>
            </a:r>
            <a:r>
              <a:rPr sz="2400" spc="-45" dirty="0">
                <a:latin typeface="Calibri" panose="020F0502020204030204" pitchFamily="34" charset="0"/>
                <a:cs typeface="Calibri" panose="020F0502020204030204" pitchFamily="34" charset="0"/>
              </a:rPr>
              <a:t>high </a:t>
            </a:r>
            <a:r>
              <a:rPr sz="2400" spc="-195" dirty="0">
                <a:latin typeface="Calibri" panose="020F0502020204030204" pitchFamily="34" charset="0"/>
                <a:cs typeface="Calibri" panose="020F0502020204030204" pitchFamily="34" charset="0"/>
              </a:rPr>
              <a:t>as </a:t>
            </a:r>
            <a:r>
              <a:rPr sz="2400" b="1" i="1" spc="-16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1200 </a:t>
            </a:r>
            <a:r>
              <a:rPr sz="2400" b="1" i="1" spc="-85"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cm </a:t>
            </a:r>
            <a:r>
              <a:rPr sz="2400" spc="-25" dirty="0">
                <a:latin typeface="Calibri" panose="020F0502020204030204" pitchFamily="34" charset="0"/>
                <a:cs typeface="Calibri" panose="020F0502020204030204" pitchFamily="34" charset="0"/>
              </a:rPr>
              <a:t>in </a:t>
            </a:r>
            <a:r>
              <a:rPr sz="2400" spc="-114" dirty="0">
                <a:latin typeface="Calibri" panose="020F0502020204030204" pitchFamily="34" charset="0"/>
                <a:cs typeface="Calibri" panose="020F0502020204030204" pitchFamily="34" charset="0"/>
              </a:rPr>
              <a:t>some </a:t>
            </a:r>
            <a:r>
              <a:rPr sz="2400" spc="-120" dirty="0">
                <a:latin typeface="Calibri" panose="020F0502020204030204" pitchFamily="34" charset="0"/>
                <a:cs typeface="Calibri" panose="020F0502020204030204" pitchFamily="34" charset="0"/>
              </a:rPr>
              <a:t>areas,  </a:t>
            </a:r>
            <a:r>
              <a:rPr sz="2400" spc="-90" dirty="0">
                <a:latin typeface="Calibri" panose="020F0502020204030204" pitchFamily="34" charset="0"/>
                <a:cs typeface="Calibri" panose="020F0502020204030204" pitchFamily="34" charset="0"/>
              </a:rPr>
              <a:t>Meghalaya </a:t>
            </a:r>
            <a:r>
              <a:rPr sz="2400" spc="-105" dirty="0">
                <a:latin typeface="Calibri" panose="020F0502020204030204" pitchFamily="34" charset="0"/>
                <a:cs typeface="Calibri" panose="020F0502020204030204" pitchFamily="34" charset="0"/>
              </a:rPr>
              <a:t>is </a:t>
            </a:r>
            <a:r>
              <a:rPr sz="2400" spc="-20" dirty="0">
                <a:latin typeface="Calibri" panose="020F0502020204030204" pitchFamily="34" charset="0"/>
                <a:cs typeface="Calibri" panose="020F0502020204030204" pitchFamily="34" charset="0"/>
              </a:rPr>
              <a:t>the </a:t>
            </a:r>
            <a:r>
              <a:rPr lang="en-IN" sz="2400" i="1" spc="-10" dirty="0" smtClean="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W</a:t>
            </a:r>
            <a:r>
              <a:rPr sz="2400" i="1" spc="-10" dirty="0" err="1" smtClean="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ettest</a:t>
            </a:r>
            <a:r>
              <a:rPr sz="2400" i="1" spc="-10" dirty="0" smtClean="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sz="2400" i="1" spc="-1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place </a:t>
            </a:r>
            <a:r>
              <a:rPr sz="2400" i="1" spc="-65"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on </a:t>
            </a:r>
            <a:r>
              <a:rPr sz="2400" i="1" spc="-4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earth</a:t>
            </a:r>
            <a:r>
              <a:rPr sz="2400" spc="-40" dirty="0">
                <a:latin typeface="Calibri" panose="020F0502020204030204" pitchFamily="34" charset="0"/>
                <a:cs typeface="Calibri" panose="020F0502020204030204" pitchFamily="34" charset="0"/>
              </a:rPr>
              <a:t>. </a:t>
            </a:r>
            <a:r>
              <a:rPr sz="2400" spc="-114" dirty="0">
                <a:latin typeface="Calibri" panose="020F0502020204030204" pitchFamily="34" charset="0"/>
                <a:cs typeface="Calibri" panose="020F0502020204030204" pitchFamily="34" charset="0"/>
              </a:rPr>
              <a:t>The </a:t>
            </a:r>
            <a:r>
              <a:rPr sz="2400" spc="-65" dirty="0">
                <a:latin typeface="Calibri" panose="020F0502020204030204" pitchFamily="34" charset="0"/>
                <a:cs typeface="Calibri" panose="020F0502020204030204" pitchFamily="34" charset="0"/>
              </a:rPr>
              <a:t>western </a:t>
            </a:r>
            <a:r>
              <a:rPr sz="2400" spc="-15" dirty="0">
                <a:latin typeface="Calibri" panose="020F0502020204030204" pitchFamily="34" charset="0"/>
                <a:cs typeface="Calibri" panose="020F0502020204030204" pitchFamily="34" charset="0"/>
              </a:rPr>
              <a:t>part </a:t>
            </a:r>
            <a:r>
              <a:rPr sz="2400" spc="15" dirty="0">
                <a:latin typeface="Calibri" panose="020F0502020204030204" pitchFamily="34" charset="0"/>
                <a:cs typeface="Calibri" panose="020F0502020204030204" pitchFamily="34" charset="0"/>
              </a:rPr>
              <a:t>of </a:t>
            </a:r>
            <a:r>
              <a:rPr sz="2400" spc="-20" dirty="0">
                <a:latin typeface="Calibri" panose="020F0502020204030204" pitchFamily="34" charset="0"/>
                <a:cs typeface="Calibri" panose="020F0502020204030204" pitchFamily="34" charset="0"/>
              </a:rPr>
              <a:t>the  </a:t>
            </a:r>
            <a:r>
              <a:rPr sz="2400" spc="-60" dirty="0">
                <a:latin typeface="Calibri" panose="020F0502020204030204" pitchFamily="34" charset="0"/>
                <a:cs typeface="Calibri" panose="020F0502020204030204" pitchFamily="34" charset="0"/>
              </a:rPr>
              <a:t>plateau, comprising </a:t>
            </a:r>
            <a:r>
              <a:rPr sz="2400" spc="-20" dirty="0">
                <a:latin typeface="Calibri" panose="020F0502020204030204" pitchFamily="34" charset="0"/>
                <a:cs typeface="Calibri" panose="020F0502020204030204" pitchFamily="34" charset="0"/>
              </a:rPr>
              <a:t>the </a:t>
            </a:r>
            <a:r>
              <a:rPr sz="2400" spc="-120" dirty="0">
                <a:latin typeface="Calibri" panose="020F0502020204030204" pitchFamily="34" charset="0"/>
                <a:cs typeface="Calibri" panose="020F0502020204030204" pitchFamily="34" charset="0"/>
              </a:rPr>
              <a:t>Garo </a:t>
            </a:r>
            <a:r>
              <a:rPr sz="2400" spc="-65" dirty="0">
                <a:latin typeface="Calibri" panose="020F0502020204030204" pitchFamily="34" charset="0"/>
                <a:cs typeface="Calibri" panose="020F0502020204030204" pitchFamily="34" charset="0"/>
              </a:rPr>
              <a:t>Hills </a:t>
            </a:r>
            <a:r>
              <a:rPr sz="2400" spc="-114" dirty="0">
                <a:latin typeface="Calibri" panose="020F0502020204030204" pitchFamily="34" charset="0"/>
                <a:cs typeface="Calibri" panose="020F0502020204030204" pitchFamily="34" charset="0"/>
              </a:rPr>
              <a:t>Region </a:t>
            </a:r>
            <a:r>
              <a:rPr sz="2400" spc="20" dirty="0">
                <a:latin typeface="Calibri" panose="020F0502020204030204" pitchFamily="34" charset="0"/>
                <a:cs typeface="Calibri" panose="020F0502020204030204" pitchFamily="34" charset="0"/>
              </a:rPr>
              <a:t>with </a:t>
            </a:r>
            <a:r>
              <a:rPr sz="2400" spc="-40" dirty="0">
                <a:latin typeface="Calibri" panose="020F0502020204030204" pitchFamily="34" charset="0"/>
                <a:cs typeface="Calibri" panose="020F0502020204030204" pitchFamily="34" charset="0"/>
              </a:rPr>
              <a:t>lower </a:t>
            </a:r>
            <a:r>
              <a:rPr sz="2400" spc="-70" dirty="0">
                <a:latin typeface="Calibri" panose="020F0502020204030204" pitchFamily="34" charset="0"/>
                <a:cs typeface="Calibri" panose="020F0502020204030204" pitchFamily="34" charset="0"/>
              </a:rPr>
              <a:t>elevations,  </a:t>
            </a:r>
            <a:r>
              <a:rPr sz="2400" spc="-105" dirty="0">
                <a:latin typeface="Calibri" panose="020F0502020204030204" pitchFamily="34" charset="0"/>
                <a:cs typeface="Calibri" panose="020F0502020204030204" pitchFamily="34" charset="0"/>
              </a:rPr>
              <a:t>experiences </a:t>
            </a:r>
            <a:r>
              <a:rPr sz="2400" spc="-45" dirty="0">
                <a:latin typeface="Calibri" panose="020F0502020204030204" pitchFamily="34" charset="0"/>
                <a:cs typeface="Calibri" panose="020F0502020204030204" pitchFamily="34" charset="0"/>
              </a:rPr>
              <a:t>high </a:t>
            </a:r>
            <a:r>
              <a:rPr sz="2400" spc="-60" dirty="0">
                <a:latin typeface="Calibri" panose="020F0502020204030204" pitchFamily="34" charset="0"/>
                <a:cs typeface="Calibri" panose="020F0502020204030204" pitchFamily="34" charset="0"/>
              </a:rPr>
              <a:t>temperatures </a:t>
            </a:r>
            <a:r>
              <a:rPr sz="2400" spc="15" dirty="0">
                <a:latin typeface="Calibri" panose="020F0502020204030204" pitchFamily="34" charset="0"/>
                <a:cs typeface="Calibri" panose="020F0502020204030204" pitchFamily="34" charset="0"/>
              </a:rPr>
              <a:t>for </a:t>
            </a:r>
            <a:r>
              <a:rPr sz="2400" spc="-35" dirty="0">
                <a:latin typeface="Calibri" panose="020F0502020204030204" pitchFamily="34" charset="0"/>
                <a:cs typeface="Calibri" panose="020F0502020204030204" pitchFamily="34" charset="0"/>
              </a:rPr>
              <a:t>most </a:t>
            </a:r>
            <a:r>
              <a:rPr sz="2400" spc="15" dirty="0">
                <a:latin typeface="Calibri" panose="020F0502020204030204" pitchFamily="34" charset="0"/>
                <a:cs typeface="Calibri" panose="020F0502020204030204" pitchFamily="34" charset="0"/>
              </a:rPr>
              <a:t>of </a:t>
            </a:r>
            <a:r>
              <a:rPr sz="2400" spc="-20" dirty="0">
                <a:latin typeface="Calibri" panose="020F0502020204030204" pitchFamily="34" charset="0"/>
                <a:cs typeface="Calibri" panose="020F0502020204030204" pitchFamily="34" charset="0"/>
              </a:rPr>
              <a:t>the </a:t>
            </a:r>
            <a:r>
              <a:rPr sz="2400" spc="-105" dirty="0">
                <a:latin typeface="Calibri" panose="020F0502020204030204" pitchFamily="34" charset="0"/>
                <a:cs typeface="Calibri" panose="020F0502020204030204" pitchFamily="34" charset="0"/>
              </a:rPr>
              <a:t>year. </a:t>
            </a:r>
            <a:r>
              <a:rPr sz="2400" spc="-114" dirty="0">
                <a:latin typeface="Calibri" panose="020F0502020204030204" pitchFamily="34" charset="0"/>
                <a:cs typeface="Calibri" panose="020F0502020204030204" pitchFamily="34" charset="0"/>
              </a:rPr>
              <a:t>The </a:t>
            </a:r>
            <a:r>
              <a:rPr sz="2400" spc="-60" dirty="0">
                <a:latin typeface="Calibri" panose="020F0502020204030204" pitchFamily="34" charset="0"/>
                <a:cs typeface="Calibri" panose="020F0502020204030204" pitchFamily="34" charset="0"/>
              </a:rPr>
              <a:t>Shillong  </a:t>
            </a:r>
            <a:r>
              <a:rPr sz="2400" spc="-100" dirty="0">
                <a:latin typeface="Calibri" panose="020F0502020204030204" pitchFamily="34" charset="0"/>
                <a:cs typeface="Calibri" panose="020F0502020204030204" pitchFamily="34" charset="0"/>
              </a:rPr>
              <a:t>area, </a:t>
            </a:r>
            <a:r>
              <a:rPr sz="2400" spc="20" dirty="0">
                <a:latin typeface="Calibri" panose="020F0502020204030204" pitchFamily="34" charset="0"/>
                <a:cs typeface="Calibri" panose="020F0502020204030204" pitchFamily="34" charset="0"/>
              </a:rPr>
              <a:t>with </a:t>
            </a:r>
            <a:r>
              <a:rPr sz="2400" spc="-20" dirty="0">
                <a:latin typeface="Calibri" panose="020F0502020204030204" pitchFamily="34" charset="0"/>
                <a:cs typeface="Calibri" panose="020F0502020204030204" pitchFamily="34" charset="0"/>
              </a:rPr>
              <a:t>the </a:t>
            </a:r>
            <a:r>
              <a:rPr sz="2400" spc="-55" dirty="0">
                <a:latin typeface="Calibri" panose="020F0502020204030204" pitchFamily="34" charset="0"/>
                <a:cs typeface="Calibri" panose="020F0502020204030204" pitchFamily="34" charset="0"/>
              </a:rPr>
              <a:t>highest </a:t>
            </a:r>
            <a:r>
              <a:rPr sz="2400" spc="-70" dirty="0">
                <a:latin typeface="Calibri" panose="020F0502020204030204" pitchFamily="34" charset="0"/>
                <a:cs typeface="Calibri" panose="020F0502020204030204" pitchFamily="34" charset="0"/>
              </a:rPr>
              <a:t>elevations, </a:t>
            </a:r>
            <a:r>
              <a:rPr sz="2400" spc="-105" dirty="0">
                <a:latin typeface="Calibri" panose="020F0502020204030204" pitchFamily="34" charset="0"/>
                <a:cs typeface="Calibri" panose="020F0502020204030204" pitchFamily="34" charset="0"/>
              </a:rPr>
              <a:t>experiences </a:t>
            </a:r>
            <a:r>
              <a:rPr sz="2400" spc="-65" dirty="0">
                <a:latin typeface="Calibri" panose="020F0502020204030204" pitchFamily="34" charset="0"/>
                <a:cs typeface="Calibri" panose="020F0502020204030204" pitchFamily="34" charset="0"/>
              </a:rPr>
              <a:t>generally </a:t>
            </a:r>
            <a:r>
              <a:rPr sz="2400" spc="-20" dirty="0">
                <a:latin typeface="Calibri" panose="020F0502020204030204" pitchFamily="34" charset="0"/>
                <a:cs typeface="Calibri" panose="020F0502020204030204" pitchFamily="34" charset="0"/>
              </a:rPr>
              <a:t>low  </a:t>
            </a:r>
            <a:r>
              <a:rPr sz="2400" spc="-55" dirty="0">
                <a:latin typeface="Calibri" panose="020F0502020204030204" pitchFamily="34" charset="0"/>
                <a:cs typeface="Calibri" panose="020F0502020204030204" pitchFamily="34" charset="0"/>
              </a:rPr>
              <a:t>temperatures.</a:t>
            </a:r>
            <a:r>
              <a:rPr sz="2400" spc="-355" dirty="0">
                <a:latin typeface="Calibri" panose="020F0502020204030204" pitchFamily="34" charset="0"/>
                <a:cs typeface="Calibri" panose="020F0502020204030204" pitchFamily="34" charset="0"/>
              </a:rPr>
              <a:t> </a:t>
            </a:r>
            <a:r>
              <a:rPr sz="2400" spc="-114" dirty="0">
                <a:latin typeface="Calibri" panose="020F0502020204030204" pitchFamily="34" charset="0"/>
                <a:cs typeface="Calibri" panose="020F0502020204030204" pitchFamily="34" charset="0"/>
              </a:rPr>
              <a:t>The</a:t>
            </a:r>
            <a:r>
              <a:rPr sz="2400" spc="-190" dirty="0">
                <a:latin typeface="Calibri" panose="020F0502020204030204" pitchFamily="34" charset="0"/>
                <a:cs typeface="Calibri" panose="020F0502020204030204" pitchFamily="34" charset="0"/>
              </a:rPr>
              <a:t> </a:t>
            </a:r>
            <a:r>
              <a:rPr sz="2400" spc="-55" dirty="0">
                <a:latin typeface="Calibri" panose="020F0502020204030204" pitchFamily="34" charset="0"/>
                <a:cs typeface="Calibri" panose="020F0502020204030204" pitchFamily="34" charset="0"/>
              </a:rPr>
              <a:t>maximum</a:t>
            </a:r>
            <a:r>
              <a:rPr sz="2400" spc="-204" dirty="0">
                <a:latin typeface="Calibri" panose="020F0502020204030204" pitchFamily="34" charset="0"/>
                <a:cs typeface="Calibri" panose="020F0502020204030204" pitchFamily="34" charset="0"/>
              </a:rPr>
              <a:t> </a:t>
            </a:r>
            <a:r>
              <a:rPr sz="2400" spc="-45" dirty="0">
                <a:latin typeface="Calibri" panose="020F0502020204030204" pitchFamily="34" charset="0"/>
                <a:cs typeface="Calibri" panose="020F0502020204030204" pitchFamily="34" charset="0"/>
              </a:rPr>
              <a:t>temperature</a:t>
            </a:r>
            <a:r>
              <a:rPr sz="2400" spc="-180" dirty="0">
                <a:latin typeface="Calibri" panose="020F0502020204030204" pitchFamily="34" charset="0"/>
                <a:cs typeface="Calibri" panose="020F0502020204030204" pitchFamily="34" charset="0"/>
              </a:rPr>
              <a:t> </a:t>
            </a:r>
            <a:r>
              <a:rPr sz="2400" spc="-25" dirty="0">
                <a:latin typeface="Calibri" panose="020F0502020204030204" pitchFamily="34" charset="0"/>
                <a:cs typeface="Calibri" panose="020F0502020204030204" pitchFamily="34" charset="0"/>
              </a:rPr>
              <a:t>in</a:t>
            </a:r>
            <a:r>
              <a:rPr sz="2400" spc="-190" dirty="0">
                <a:latin typeface="Calibri" panose="020F0502020204030204" pitchFamily="34" charset="0"/>
                <a:cs typeface="Calibri" panose="020F0502020204030204" pitchFamily="34" charset="0"/>
              </a:rPr>
              <a:t> </a:t>
            </a:r>
            <a:r>
              <a:rPr sz="2400" spc="-30" dirty="0">
                <a:latin typeface="Calibri" panose="020F0502020204030204" pitchFamily="34" charset="0"/>
                <a:cs typeface="Calibri" panose="020F0502020204030204" pitchFamily="34" charset="0"/>
              </a:rPr>
              <a:t>this</a:t>
            </a:r>
            <a:r>
              <a:rPr sz="2400" spc="-180" dirty="0">
                <a:latin typeface="Calibri" panose="020F0502020204030204" pitchFamily="34" charset="0"/>
                <a:cs typeface="Calibri" panose="020F0502020204030204" pitchFamily="34" charset="0"/>
              </a:rPr>
              <a:t> </a:t>
            </a:r>
            <a:r>
              <a:rPr sz="2400" spc="-50" dirty="0">
                <a:latin typeface="Calibri" panose="020F0502020204030204" pitchFamily="34" charset="0"/>
                <a:cs typeface="Calibri" panose="020F0502020204030204" pitchFamily="34" charset="0"/>
              </a:rPr>
              <a:t>region</a:t>
            </a:r>
            <a:r>
              <a:rPr sz="2400" spc="-190" dirty="0">
                <a:latin typeface="Calibri" panose="020F0502020204030204" pitchFamily="34" charset="0"/>
                <a:cs typeface="Calibri" panose="020F0502020204030204" pitchFamily="34" charset="0"/>
              </a:rPr>
              <a:t> </a:t>
            </a:r>
            <a:r>
              <a:rPr sz="2400" spc="-55" dirty="0">
                <a:latin typeface="Calibri" panose="020F0502020204030204" pitchFamily="34" charset="0"/>
                <a:cs typeface="Calibri" panose="020F0502020204030204" pitchFamily="34" charset="0"/>
              </a:rPr>
              <a:t>rarely</a:t>
            </a:r>
            <a:r>
              <a:rPr sz="2400" spc="-190" dirty="0">
                <a:latin typeface="Calibri" panose="020F0502020204030204" pitchFamily="34" charset="0"/>
                <a:cs typeface="Calibri" panose="020F0502020204030204" pitchFamily="34" charset="0"/>
              </a:rPr>
              <a:t> </a:t>
            </a:r>
            <a:r>
              <a:rPr sz="2400" spc="-125" dirty="0">
                <a:latin typeface="Calibri" panose="020F0502020204030204" pitchFamily="34" charset="0"/>
                <a:cs typeface="Calibri" panose="020F0502020204030204" pitchFamily="34" charset="0"/>
              </a:rPr>
              <a:t>goes  </a:t>
            </a:r>
            <a:r>
              <a:rPr sz="2400" spc="-75" dirty="0">
                <a:latin typeface="Calibri" panose="020F0502020204030204" pitchFamily="34" charset="0"/>
                <a:cs typeface="Calibri" panose="020F0502020204030204" pitchFamily="34" charset="0"/>
              </a:rPr>
              <a:t>beyond </a:t>
            </a:r>
            <a:r>
              <a:rPr sz="2400" i="1" spc="-105"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28 </a:t>
            </a:r>
            <a:r>
              <a:rPr sz="2400" i="1" spc="-15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 </a:t>
            </a:r>
            <a:r>
              <a:rPr sz="2400" i="1" spc="-12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(82 </a:t>
            </a:r>
            <a:r>
              <a:rPr sz="2400" i="1" spc="-9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°F)</a:t>
            </a:r>
            <a:r>
              <a:rPr sz="2400" spc="-90" dirty="0">
                <a:latin typeface="Calibri" panose="020F0502020204030204" pitchFamily="34" charset="0"/>
                <a:cs typeface="Calibri" panose="020F0502020204030204" pitchFamily="34" charset="0"/>
              </a:rPr>
              <a:t>, </a:t>
            </a:r>
            <a:r>
              <a:rPr sz="2400" spc="-110" dirty="0">
                <a:latin typeface="Calibri" panose="020F0502020204030204" pitchFamily="34" charset="0"/>
                <a:cs typeface="Calibri" panose="020F0502020204030204" pitchFamily="34" charset="0"/>
              </a:rPr>
              <a:t>whereas </a:t>
            </a:r>
            <a:r>
              <a:rPr sz="2400" spc="-90" dirty="0">
                <a:latin typeface="Calibri" panose="020F0502020204030204" pitchFamily="34" charset="0"/>
                <a:cs typeface="Calibri" panose="020F0502020204030204" pitchFamily="34" charset="0"/>
              </a:rPr>
              <a:t>sub-zero </a:t>
            </a:r>
            <a:r>
              <a:rPr sz="2400" spc="-15" dirty="0">
                <a:latin typeface="Calibri" panose="020F0502020204030204" pitchFamily="34" charset="0"/>
                <a:cs typeface="Calibri" panose="020F0502020204030204" pitchFamily="34" charset="0"/>
              </a:rPr>
              <a:t>winter </a:t>
            </a:r>
            <a:r>
              <a:rPr sz="2400" spc="-55" dirty="0">
                <a:latin typeface="Calibri" panose="020F0502020204030204" pitchFamily="34" charset="0"/>
                <a:cs typeface="Calibri" panose="020F0502020204030204" pitchFamily="34" charset="0"/>
              </a:rPr>
              <a:t>temperatures </a:t>
            </a:r>
            <a:r>
              <a:rPr sz="2400" spc="-100" dirty="0">
                <a:latin typeface="Calibri" panose="020F0502020204030204" pitchFamily="34" charset="0"/>
                <a:cs typeface="Calibri" panose="020F0502020204030204" pitchFamily="34" charset="0"/>
              </a:rPr>
              <a:t>are  </a:t>
            </a:r>
            <a:r>
              <a:rPr sz="2400" spc="-60" dirty="0">
                <a:latin typeface="Calibri" panose="020F0502020204030204" pitchFamily="34" charset="0"/>
                <a:cs typeface="Calibri" panose="020F0502020204030204" pitchFamily="34" charset="0"/>
              </a:rPr>
              <a:t>common.</a:t>
            </a:r>
            <a:endParaRPr sz="2400" dirty="0">
              <a:latin typeface="Calibri" panose="020F0502020204030204" pitchFamily="34" charset="0"/>
              <a:cs typeface="Calibri" panose="020F0502020204030204" pitchFamily="34" charset="0"/>
            </a:endParaRPr>
          </a:p>
          <a:p>
            <a:pPr algn="just">
              <a:lnSpc>
                <a:spcPct val="100000"/>
              </a:lnSpc>
              <a:spcBef>
                <a:spcPts val="5"/>
              </a:spcBef>
            </a:pPr>
            <a:endParaRPr sz="2400" dirty="0">
              <a:latin typeface="Calibri" panose="020F0502020204030204" pitchFamily="34" charset="0"/>
              <a:cs typeface="Calibri" panose="020F0502020204030204" pitchFamily="34" charset="0"/>
            </a:endParaRPr>
          </a:p>
          <a:p>
            <a:pPr marL="332740" marR="5080" algn="just">
              <a:lnSpc>
                <a:spcPct val="80000"/>
              </a:lnSpc>
            </a:pPr>
            <a:r>
              <a:rPr lang="en-IN" sz="2400" b="1" i="1" spc="-80" dirty="0" err="1" smtClean="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Sohra</a:t>
            </a:r>
            <a:r>
              <a:rPr sz="2400" spc="-80" dirty="0" smtClean="0">
                <a:latin typeface="Calibri" panose="020F0502020204030204" pitchFamily="34" charset="0"/>
                <a:cs typeface="Calibri" panose="020F0502020204030204" pitchFamily="34" charset="0"/>
              </a:rPr>
              <a:t> </a:t>
            </a:r>
            <a:r>
              <a:rPr sz="2400" spc="-25" dirty="0">
                <a:latin typeface="Calibri" panose="020F0502020204030204" pitchFamily="34" charset="0"/>
                <a:cs typeface="Calibri" panose="020F0502020204030204" pitchFamily="34" charset="0"/>
              </a:rPr>
              <a:t>in </a:t>
            </a:r>
            <a:r>
              <a:rPr sz="2400" spc="-20" dirty="0">
                <a:latin typeface="Calibri" panose="020F0502020204030204" pitchFamily="34" charset="0"/>
                <a:cs typeface="Calibri" panose="020F0502020204030204" pitchFamily="34" charset="0"/>
              </a:rPr>
              <a:t>the </a:t>
            </a:r>
            <a:r>
              <a:rPr sz="2400" spc="-114" dirty="0">
                <a:latin typeface="Calibri" panose="020F0502020204030204" pitchFamily="34" charset="0"/>
                <a:cs typeface="Calibri" panose="020F0502020204030204" pitchFamily="34" charset="0"/>
              </a:rPr>
              <a:t>Khasi </a:t>
            </a:r>
            <a:r>
              <a:rPr sz="2400" spc="-65" dirty="0">
                <a:latin typeface="Calibri" panose="020F0502020204030204" pitchFamily="34" charset="0"/>
                <a:cs typeface="Calibri" panose="020F0502020204030204" pitchFamily="34" charset="0"/>
              </a:rPr>
              <a:t>Hills </a:t>
            </a:r>
            <a:r>
              <a:rPr sz="2400" spc="-60" dirty="0">
                <a:latin typeface="Calibri" panose="020F0502020204030204" pitchFamily="34" charset="0"/>
                <a:cs typeface="Calibri" panose="020F0502020204030204" pitchFamily="34" charset="0"/>
              </a:rPr>
              <a:t>south </a:t>
            </a:r>
            <a:r>
              <a:rPr sz="2400" spc="15" dirty="0">
                <a:latin typeface="Calibri" panose="020F0502020204030204" pitchFamily="34" charset="0"/>
                <a:cs typeface="Calibri" panose="020F0502020204030204" pitchFamily="34" charset="0"/>
              </a:rPr>
              <a:t>of </a:t>
            </a:r>
            <a:r>
              <a:rPr sz="2400" spc="-50" dirty="0">
                <a:latin typeface="Calibri" panose="020F0502020204030204" pitchFamily="34" charset="0"/>
                <a:cs typeface="Calibri" panose="020F0502020204030204" pitchFamily="34" charset="0"/>
              </a:rPr>
              <a:t>capital </a:t>
            </a:r>
            <a:r>
              <a:rPr sz="2400" spc="-60" dirty="0">
                <a:latin typeface="Calibri" panose="020F0502020204030204" pitchFamily="34" charset="0"/>
                <a:cs typeface="Calibri" panose="020F0502020204030204" pitchFamily="34" charset="0"/>
              </a:rPr>
              <a:t>Shillong  </a:t>
            </a:r>
            <a:r>
              <a:rPr sz="2400" spc="-80" dirty="0">
                <a:latin typeface="Calibri" panose="020F0502020204030204" pitchFamily="34" charset="0"/>
                <a:cs typeface="Calibri" panose="020F0502020204030204" pitchFamily="34" charset="0"/>
              </a:rPr>
              <a:t>holds </a:t>
            </a:r>
            <a:r>
              <a:rPr sz="2400" spc="-15" dirty="0">
                <a:latin typeface="Calibri" panose="020F0502020204030204" pitchFamily="34" charset="0"/>
                <a:cs typeface="Calibri" panose="020F0502020204030204" pitchFamily="34" charset="0"/>
              </a:rPr>
              <a:t>the </a:t>
            </a:r>
            <a:r>
              <a:rPr sz="2400" spc="-25" dirty="0">
                <a:latin typeface="Calibri" panose="020F0502020204030204" pitchFamily="34" charset="0"/>
                <a:cs typeface="Calibri" panose="020F0502020204030204" pitchFamily="34" charset="0"/>
              </a:rPr>
              <a:t>world </a:t>
            </a:r>
            <a:r>
              <a:rPr sz="2400" spc="-65" dirty="0">
                <a:latin typeface="Calibri" panose="020F0502020204030204" pitchFamily="34" charset="0"/>
                <a:cs typeface="Calibri" panose="020F0502020204030204" pitchFamily="34" charset="0"/>
              </a:rPr>
              <a:t>record </a:t>
            </a:r>
            <a:r>
              <a:rPr sz="2400" spc="15" dirty="0">
                <a:latin typeface="Calibri" panose="020F0502020204030204" pitchFamily="34" charset="0"/>
                <a:cs typeface="Calibri" panose="020F0502020204030204" pitchFamily="34" charset="0"/>
              </a:rPr>
              <a:t>for </a:t>
            </a:r>
            <a:r>
              <a:rPr sz="2400" spc="-35" dirty="0">
                <a:latin typeface="Calibri" panose="020F0502020204030204" pitchFamily="34" charset="0"/>
                <a:cs typeface="Calibri" panose="020F0502020204030204" pitchFamily="34" charset="0"/>
              </a:rPr>
              <a:t>most </a:t>
            </a:r>
            <a:r>
              <a:rPr sz="2400" spc="-55" dirty="0">
                <a:latin typeface="Calibri" panose="020F0502020204030204" pitchFamily="34" charset="0"/>
                <a:cs typeface="Calibri" panose="020F0502020204030204" pitchFamily="34" charset="0"/>
              </a:rPr>
              <a:t>rain </a:t>
            </a:r>
            <a:r>
              <a:rPr sz="2400" spc="-30" dirty="0">
                <a:latin typeface="Calibri" panose="020F0502020204030204" pitchFamily="34" charset="0"/>
                <a:cs typeface="Calibri" panose="020F0502020204030204" pitchFamily="34" charset="0"/>
              </a:rPr>
              <a:t>in </a:t>
            </a:r>
            <a:r>
              <a:rPr sz="2400" spc="-160" dirty="0">
                <a:latin typeface="Calibri" panose="020F0502020204030204" pitchFamily="34" charset="0"/>
                <a:cs typeface="Calibri" panose="020F0502020204030204" pitchFamily="34" charset="0"/>
              </a:rPr>
              <a:t>a </a:t>
            </a:r>
            <a:r>
              <a:rPr sz="2400" spc="-95" dirty="0">
                <a:latin typeface="Calibri" panose="020F0502020204030204" pitchFamily="34" charset="0"/>
                <a:cs typeface="Calibri" panose="020F0502020204030204" pitchFamily="34" charset="0"/>
              </a:rPr>
              <a:t>calendar </a:t>
            </a:r>
            <a:r>
              <a:rPr sz="2400" spc="-15" dirty="0">
                <a:latin typeface="Calibri" panose="020F0502020204030204" pitchFamily="34" charset="0"/>
                <a:cs typeface="Calibri" panose="020F0502020204030204" pitchFamily="34" charset="0"/>
              </a:rPr>
              <a:t>month, </a:t>
            </a:r>
            <a:r>
              <a:rPr sz="2400" spc="-45" dirty="0">
                <a:latin typeface="Calibri" panose="020F0502020204030204" pitchFamily="34" charset="0"/>
                <a:cs typeface="Calibri" panose="020F0502020204030204" pitchFamily="34" charset="0"/>
              </a:rPr>
              <a:t>while </a:t>
            </a:r>
            <a:r>
              <a:rPr sz="2400" spc="-20" dirty="0">
                <a:latin typeface="Calibri" panose="020F0502020204030204" pitchFamily="34" charset="0"/>
                <a:cs typeface="Calibri" panose="020F0502020204030204" pitchFamily="34" charset="0"/>
              </a:rPr>
              <a:t>the  </a:t>
            </a:r>
            <a:r>
              <a:rPr sz="2400" spc="-60" dirty="0">
                <a:latin typeface="Calibri" panose="020F0502020204030204" pitchFamily="34" charset="0"/>
                <a:cs typeface="Calibri" panose="020F0502020204030204" pitchFamily="34" charset="0"/>
              </a:rPr>
              <a:t>village </a:t>
            </a:r>
            <a:r>
              <a:rPr sz="2400" spc="15" dirty="0">
                <a:latin typeface="Calibri" panose="020F0502020204030204" pitchFamily="34" charset="0"/>
                <a:cs typeface="Calibri" panose="020F0502020204030204" pitchFamily="34" charset="0"/>
              </a:rPr>
              <a:t>of </a:t>
            </a:r>
            <a:r>
              <a:rPr sz="2400" i="1" spc="-8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Mawsynram</a:t>
            </a:r>
            <a:r>
              <a:rPr sz="2400" spc="-80" dirty="0">
                <a:latin typeface="Calibri" panose="020F0502020204030204" pitchFamily="34" charset="0"/>
                <a:cs typeface="Calibri" panose="020F0502020204030204" pitchFamily="34" charset="0"/>
              </a:rPr>
              <a:t>, </a:t>
            </a:r>
            <a:r>
              <a:rPr sz="2400" spc="-95" dirty="0">
                <a:latin typeface="Calibri" panose="020F0502020204030204" pitchFamily="34" charset="0"/>
                <a:cs typeface="Calibri" panose="020F0502020204030204" pitchFamily="34" charset="0"/>
              </a:rPr>
              <a:t>near </a:t>
            </a:r>
            <a:r>
              <a:rPr lang="en-IN" sz="2400" spc="-20" dirty="0" err="1" smtClean="0">
                <a:latin typeface="Calibri" panose="020F0502020204030204" pitchFamily="34" charset="0"/>
                <a:cs typeface="Calibri" panose="020F0502020204030204" pitchFamily="34" charset="0"/>
              </a:rPr>
              <a:t>Sohra</a:t>
            </a:r>
            <a:r>
              <a:rPr sz="2400" spc="-80" dirty="0" smtClean="0">
                <a:latin typeface="Calibri" panose="020F0502020204030204" pitchFamily="34" charset="0"/>
                <a:cs typeface="Calibri" panose="020F0502020204030204" pitchFamily="34" charset="0"/>
              </a:rPr>
              <a:t>, </a:t>
            </a:r>
            <a:r>
              <a:rPr sz="2400" spc="-80" dirty="0">
                <a:latin typeface="Calibri" panose="020F0502020204030204" pitchFamily="34" charset="0"/>
                <a:cs typeface="Calibri" panose="020F0502020204030204" pitchFamily="34" charset="0"/>
              </a:rPr>
              <a:t>holds </a:t>
            </a:r>
            <a:r>
              <a:rPr sz="2400" spc="-20" dirty="0">
                <a:latin typeface="Calibri" panose="020F0502020204030204" pitchFamily="34" charset="0"/>
                <a:cs typeface="Calibri" panose="020F0502020204030204" pitchFamily="34" charset="0"/>
              </a:rPr>
              <a:t>the  </a:t>
            </a:r>
            <a:r>
              <a:rPr sz="2400" spc="-65" dirty="0">
                <a:latin typeface="Calibri" panose="020F0502020204030204" pitchFamily="34" charset="0"/>
                <a:cs typeface="Calibri" panose="020F0502020204030204" pitchFamily="34" charset="0"/>
              </a:rPr>
              <a:t>record</a:t>
            </a:r>
            <a:r>
              <a:rPr sz="2400" spc="-210" dirty="0">
                <a:latin typeface="Calibri" panose="020F0502020204030204" pitchFamily="34" charset="0"/>
                <a:cs typeface="Calibri" panose="020F0502020204030204" pitchFamily="34" charset="0"/>
              </a:rPr>
              <a:t> </a:t>
            </a:r>
            <a:r>
              <a:rPr sz="2400" spc="15" dirty="0">
                <a:latin typeface="Calibri" panose="020F0502020204030204" pitchFamily="34" charset="0"/>
                <a:cs typeface="Calibri" panose="020F0502020204030204" pitchFamily="34" charset="0"/>
              </a:rPr>
              <a:t>for</a:t>
            </a:r>
            <a:r>
              <a:rPr sz="2400" spc="-215" dirty="0">
                <a:latin typeface="Calibri" panose="020F0502020204030204" pitchFamily="34" charset="0"/>
                <a:cs typeface="Calibri" panose="020F0502020204030204" pitchFamily="34" charset="0"/>
              </a:rPr>
              <a:t> </a:t>
            </a:r>
            <a:r>
              <a:rPr sz="2400" spc="-20" dirty="0">
                <a:latin typeface="Calibri" panose="020F0502020204030204" pitchFamily="34" charset="0"/>
                <a:cs typeface="Calibri" panose="020F0502020204030204" pitchFamily="34" charset="0"/>
              </a:rPr>
              <a:t>the</a:t>
            </a:r>
            <a:r>
              <a:rPr sz="2400" spc="-170" dirty="0">
                <a:latin typeface="Calibri" panose="020F0502020204030204" pitchFamily="34" charset="0"/>
                <a:cs typeface="Calibri" panose="020F0502020204030204" pitchFamily="34" charset="0"/>
              </a:rPr>
              <a:t> </a:t>
            </a:r>
            <a:r>
              <a:rPr sz="2400" spc="-35" dirty="0">
                <a:latin typeface="Calibri" panose="020F0502020204030204" pitchFamily="34" charset="0"/>
                <a:cs typeface="Calibri" panose="020F0502020204030204" pitchFamily="34" charset="0"/>
              </a:rPr>
              <a:t>most</a:t>
            </a:r>
            <a:r>
              <a:rPr sz="2400" spc="-204" dirty="0">
                <a:latin typeface="Calibri" panose="020F0502020204030204" pitchFamily="34" charset="0"/>
                <a:cs typeface="Calibri" panose="020F0502020204030204" pitchFamily="34" charset="0"/>
              </a:rPr>
              <a:t> </a:t>
            </a:r>
            <a:r>
              <a:rPr sz="2400" spc="-55" dirty="0">
                <a:latin typeface="Calibri" panose="020F0502020204030204" pitchFamily="34" charset="0"/>
                <a:cs typeface="Calibri" panose="020F0502020204030204" pitchFamily="34" charset="0"/>
              </a:rPr>
              <a:t>rain</a:t>
            </a:r>
            <a:r>
              <a:rPr sz="2400" spc="-195" dirty="0">
                <a:latin typeface="Calibri" panose="020F0502020204030204" pitchFamily="34" charset="0"/>
                <a:cs typeface="Calibri" panose="020F0502020204030204" pitchFamily="34" charset="0"/>
              </a:rPr>
              <a:t> </a:t>
            </a:r>
            <a:r>
              <a:rPr sz="2400" spc="-25" dirty="0">
                <a:latin typeface="Calibri" panose="020F0502020204030204" pitchFamily="34" charset="0"/>
                <a:cs typeface="Calibri" panose="020F0502020204030204" pitchFamily="34" charset="0"/>
              </a:rPr>
              <a:t>in</a:t>
            </a:r>
            <a:r>
              <a:rPr sz="2400" spc="-190" dirty="0">
                <a:latin typeface="Calibri" panose="020F0502020204030204" pitchFamily="34" charset="0"/>
                <a:cs typeface="Calibri" panose="020F0502020204030204" pitchFamily="34" charset="0"/>
              </a:rPr>
              <a:t> </a:t>
            </a:r>
            <a:r>
              <a:rPr sz="2400" spc="-160" dirty="0">
                <a:latin typeface="Calibri" panose="020F0502020204030204" pitchFamily="34" charset="0"/>
                <a:cs typeface="Calibri" panose="020F0502020204030204" pitchFamily="34" charset="0"/>
              </a:rPr>
              <a:t>a</a:t>
            </a:r>
            <a:r>
              <a:rPr sz="2400" spc="-185" dirty="0">
                <a:latin typeface="Calibri" panose="020F0502020204030204" pitchFamily="34" charset="0"/>
                <a:cs typeface="Calibri" panose="020F0502020204030204" pitchFamily="34" charset="0"/>
              </a:rPr>
              <a:t> </a:t>
            </a:r>
            <a:r>
              <a:rPr sz="2400" spc="-105" dirty="0">
                <a:latin typeface="Calibri" panose="020F0502020204030204" pitchFamily="34" charset="0"/>
                <a:cs typeface="Calibri" panose="020F0502020204030204" pitchFamily="34" charset="0"/>
              </a:rPr>
              <a:t>year.</a:t>
            </a:r>
            <a:r>
              <a:rPr sz="2400" spc="-370" dirty="0">
                <a:latin typeface="Calibri" panose="020F0502020204030204" pitchFamily="34" charset="0"/>
                <a:cs typeface="Calibri" panose="020F0502020204030204" pitchFamily="34" charset="0"/>
              </a:rPr>
              <a:t> </a:t>
            </a:r>
            <a:r>
              <a:rPr sz="2400" i="1" spc="-114"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The</a:t>
            </a:r>
            <a:r>
              <a:rPr sz="2400" i="1" spc="-18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sz="2400" i="1" spc="-65"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best</a:t>
            </a:r>
            <a:r>
              <a:rPr sz="2400" i="1" spc="-185"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sz="2400" i="1" spc="5"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time</a:t>
            </a:r>
            <a:r>
              <a:rPr sz="2400" i="1" spc="-17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sz="2400" i="1" spc="5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to</a:t>
            </a:r>
            <a:r>
              <a:rPr sz="2400" i="1" spc="-185"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sz="2400" i="1" spc="-3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visit</a:t>
            </a:r>
            <a:r>
              <a:rPr sz="2400" i="1" spc="-165"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sz="2400" i="1" spc="-9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Meghalaya</a:t>
            </a:r>
            <a:r>
              <a:rPr sz="2400" i="1" spc="-19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sz="2400" i="1" spc="-105"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is  </a:t>
            </a:r>
            <a:r>
              <a:rPr sz="2400" i="1" spc="-45"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during</a:t>
            </a:r>
            <a:r>
              <a:rPr sz="2400" i="1" spc="-195"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sz="2400" i="1" spc="-2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the</a:t>
            </a:r>
            <a:r>
              <a:rPr sz="2400" i="1" spc="-18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sz="2400" i="1" spc="-5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months</a:t>
            </a:r>
            <a:r>
              <a:rPr sz="2400" i="1" spc="-19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sz="2400" i="1" spc="15"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of</a:t>
            </a:r>
            <a:r>
              <a:rPr sz="2400" i="1" spc="-21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sz="2400" i="1" spc="-8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March</a:t>
            </a:r>
            <a:r>
              <a:rPr sz="2400" i="1" spc="-204"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lang="en-IN" sz="2400" i="1" spc="50" dirty="0" smtClean="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t>
            </a:r>
            <a:r>
              <a:rPr sz="2400" i="1" spc="-240" dirty="0" smtClean="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sz="2400" i="1" spc="-105"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July</a:t>
            </a:r>
            <a:endParaRPr sz="2400" i="1"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sp>
        <p:nvSpPr>
          <p:cNvPr id="6" name="object 3"/>
          <p:cNvSpPr/>
          <p:nvPr/>
        </p:nvSpPr>
        <p:spPr>
          <a:xfrm>
            <a:off x="0" y="0"/>
            <a:ext cx="9144000" cy="1447800"/>
          </a:xfrm>
          <a:prstGeom prst="rect">
            <a:avLst/>
          </a:prstGeom>
          <a:blipFill>
            <a:blip r:embed="rId3"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r>
              <a:rPr lang="en-IN" sz="100" dirty="0" smtClean="0"/>
              <a:t>                                     </a:t>
            </a:r>
            <a:r>
              <a:rPr lang="en-IN" sz="5400" dirty="0" smtClean="0">
                <a:solidFill>
                  <a:srgbClr val="FFC000"/>
                </a:solidFill>
              </a:rPr>
              <a:t>Climate:</a:t>
            </a:r>
            <a:endParaRPr sz="5400" dirty="0">
              <a:solidFill>
                <a:srgbClr val="FFC000"/>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3"/>
          <p:cNvSpPr/>
          <p:nvPr/>
        </p:nvSpPr>
        <p:spPr>
          <a:xfrm>
            <a:off x="0" y="0"/>
            <a:ext cx="9144000" cy="1447800"/>
          </a:xfrm>
          <a:prstGeom prst="rect">
            <a:avLst/>
          </a:prstGeom>
          <a:blipFill>
            <a:blip r:embed="rId2" cstate="print"/>
            <a:srcRect/>
            <a:stretch>
              <a:fillRect b="-373684"/>
            </a:stretch>
          </a:blipFill>
        </p:spPr>
        <p:txBody>
          <a:bodyPr wrap="square" lIns="0" tIns="0" rIns="0" bIns="0" rtlCol="0"/>
          <a:lstStyle/>
          <a:p>
            <a:endParaRPr sz="5400" dirty="0">
              <a:solidFill>
                <a:srgbClr val="FFC000"/>
              </a:solidFill>
            </a:endParaRPr>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t="2273" r="25000" b="2273"/>
          <a:stretch/>
        </p:blipFill>
        <p:spPr>
          <a:xfrm>
            <a:off x="76200" y="3581400"/>
            <a:ext cx="4572000" cy="3200400"/>
          </a:xfrm>
          <a:prstGeom prst="rect">
            <a:avLst/>
          </a:prstGeom>
        </p:spPr>
      </p:pic>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t="8879"/>
          <a:stretch/>
        </p:blipFill>
        <p:spPr>
          <a:xfrm>
            <a:off x="76200" y="76200"/>
            <a:ext cx="5181600" cy="3457292"/>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09688" y="3886200"/>
            <a:ext cx="4358112" cy="2905408"/>
          </a:xfrm>
          <a:prstGeom prst="rect">
            <a:avLst/>
          </a:prstGeom>
        </p:spPr>
      </p:pic>
      <p:pic>
        <p:nvPicPr>
          <p:cNvPr id="11" name="Picture 10"/>
          <p:cNvPicPr>
            <a:picLocks noChangeAspect="1"/>
          </p:cNvPicPr>
          <p:nvPr/>
        </p:nvPicPr>
        <p:blipFill rotWithShape="1">
          <a:blip r:embed="rId6">
            <a:extLst>
              <a:ext uri="{28A0092B-C50C-407E-A947-70E740481C1C}">
                <a14:useLocalDpi xmlns:a14="http://schemas.microsoft.com/office/drawing/2010/main" val="0"/>
              </a:ext>
            </a:extLst>
          </a:blip>
          <a:srcRect l="20475" t="5340" r="19561"/>
          <a:stretch/>
        </p:blipFill>
        <p:spPr>
          <a:xfrm>
            <a:off x="5340036" y="104115"/>
            <a:ext cx="3727764" cy="371475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6200" y="1619886"/>
            <a:ext cx="9067800" cy="751488"/>
          </a:xfrm>
          <a:prstGeom prst="rect">
            <a:avLst/>
          </a:prstGeom>
        </p:spPr>
        <p:txBody>
          <a:bodyPr vert="horz" wrap="square" lIns="0" tIns="12700" rIns="0" bIns="0" rtlCol="0">
            <a:spAutoFit/>
          </a:bodyPr>
          <a:lstStyle/>
          <a:p>
            <a:pPr marL="488950" marR="5080" algn="just">
              <a:lnSpc>
                <a:spcPct val="100000"/>
              </a:lnSpc>
              <a:spcBef>
                <a:spcPts val="100"/>
              </a:spcBef>
            </a:pPr>
            <a:r>
              <a:rPr spc="-114" dirty="0">
                <a:latin typeface="+mn-lt"/>
              </a:rPr>
              <a:t>The </a:t>
            </a:r>
            <a:r>
              <a:rPr spc="-45" dirty="0">
                <a:latin typeface="+mn-lt"/>
              </a:rPr>
              <a:t>state </a:t>
            </a:r>
            <a:r>
              <a:rPr spc="-105" dirty="0">
                <a:latin typeface="+mn-lt"/>
              </a:rPr>
              <a:t>is </a:t>
            </a:r>
            <a:r>
              <a:rPr spc="-110" dirty="0">
                <a:latin typeface="+mn-lt"/>
              </a:rPr>
              <a:t>also </a:t>
            </a:r>
            <a:r>
              <a:rPr spc="-160" dirty="0">
                <a:latin typeface="+mn-lt"/>
              </a:rPr>
              <a:t>a </a:t>
            </a:r>
            <a:r>
              <a:rPr spc="-20" dirty="0">
                <a:latin typeface="+mn-lt"/>
              </a:rPr>
              <a:t>horticultural </a:t>
            </a:r>
            <a:r>
              <a:rPr spc="-55" dirty="0">
                <a:latin typeface="+mn-lt"/>
              </a:rPr>
              <a:t>State </a:t>
            </a:r>
            <a:r>
              <a:rPr spc="-95" dirty="0">
                <a:latin typeface="+mn-lt"/>
              </a:rPr>
              <a:t>and </a:t>
            </a:r>
            <a:r>
              <a:rPr spc="-100" dirty="0">
                <a:latin typeface="+mn-lt"/>
              </a:rPr>
              <a:t>produces </a:t>
            </a:r>
            <a:r>
              <a:rPr spc="-60" dirty="0">
                <a:latin typeface="+mn-lt"/>
              </a:rPr>
              <a:t>substantial  </a:t>
            </a:r>
            <a:r>
              <a:rPr spc="-45" dirty="0">
                <a:latin typeface="+mn-lt"/>
              </a:rPr>
              <a:t>quantities</a:t>
            </a:r>
            <a:r>
              <a:rPr spc="-145" dirty="0">
                <a:latin typeface="+mn-lt"/>
              </a:rPr>
              <a:t> </a:t>
            </a:r>
            <a:r>
              <a:rPr spc="15" dirty="0">
                <a:latin typeface="+mn-lt"/>
              </a:rPr>
              <a:t>of</a:t>
            </a:r>
            <a:r>
              <a:rPr spc="-204" dirty="0">
                <a:latin typeface="+mn-lt"/>
              </a:rPr>
              <a:t> </a:t>
            </a:r>
            <a:r>
              <a:rPr spc="-100" dirty="0">
                <a:latin typeface="+mn-lt"/>
              </a:rPr>
              <a:t>oranges,</a:t>
            </a:r>
            <a:r>
              <a:rPr spc="-175" dirty="0">
                <a:latin typeface="+mn-lt"/>
              </a:rPr>
              <a:t> </a:t>
            </a:r>
            <a:r>
              <a:rPr spc="-85" dirty="0">
                <a:latin typeface="+mn-lt"/>
              </a:rPr>
              <a:t>pineapples,</a:t>
            </a:r>
            <a:r>
              <a:rPr spc="-140" dirty="0">
                <a:latin typeface="+mn-lt"/>
              </a:rPr>
              <a:t> </a:t>
            </a:r>
            <a:r>
              <a:rPr spc="-125" dirty="0">
                <a:latin typeface="+mn-lt"/>
              </a:rPr>
              <a:t>peaches,</a:t>
            </a:r>
            <a:r>
              <a:rPr spc="-185" dirty="0">
                <a:latin typeface="+mn-lt"/>
              </a:rPr>
              <a:t> </a:t>
            </a:r>
            <a:r>
              <a:rPr spc="-105" dirty="0">
                <a:latin typeface="+mn-lt"/>
              </a:rPr>
              <a:t>pears,</a:t>
            </a:r>
            <a:r>
              <a:rPr spc="-180" dirty="0">
                <a:latin typeface="+mn-lt"/>
              </a:rPr>
              <a:t> </a:t>
            </a:r>
            <a:r>
              <a:rPr spc="-70" dirty="0">
                <a:latin typeface="+mn-lt"/>
              </a:rPr>
              <a:t>plums,</a:t>
            </a:r>
            <a:r>
              <a:rPr spc="-195" dirty="0">
                <a:latin typeface="+mn-lt"/>
              </a:rPr>
              <a:t> </a:t>
            </a:r>
            <a:r>
              <a:rPr spc="-135" dirty="0">
                <a:latin typeface="+mn-lt"/>
              </a:rPr>
              <a:t>guavas</a:t>
            </a:r>
            <a:r>
              <a:rPr spc="-185" dirty="0">
                <a:latin typeface="+mn-lt"/>
              </a:rPr>
              <a:t> </a:t>
            </a:r>
            <a:r>
              <a:rPr spc="-95" dirty="0">
                <a:latin typeface="+mn-lt"/>
              </a:rPr>
              <a:t>and  </a:t>
            </a:r>
            <a:r>
              <a:rPr spc="-120" dirty="0">
                <a:latin typeface="+mn-lt"/>
              </a:rPr>
              <a:t>bananas.</a:t>
            </a:r>
          </a:p>
        </p:txBody>
      </p:sp>
      <p:sp>
        <p:nvSpPr>
          <p:cNvPr id="3" name="object 3"/>
          <p:cNvSpPr txBox="1"/>
          <p:nvPr/>
        </p:nvSpPr>
        <p:spPr>
          <a:xfrm>
            <a:off x="76200" y="3046603"/>
            <a:ext cx="8915400" cy="320601"/>
          </a:xfrm>
          <a:prstGeom prst="rect">
            <a:avLst/>
          </a:prstGeom>
        </p:spPr>
        <p:txBody>
          <a:bodyPr vert="horz" wrap="square" lIns="0" tIns="12700" rIns="0" bIns="0" rtlCol="0">
            <a:spAutoFit/>
          </a:bodyPr>
          <a:lstStyle/>
          <a:p>
            <a:pPr marL="12700" marR="5080" indent="40640" algn="just">
              <a:lnSpc>
                <a:spcPct val="100000"/>
              </a:lnSpc>
              <a:spcBef>
                <a:spcPts val="100"/>
              </a:spcBef>
            </a:pPr>
            <a:r>
              <a:rPr lang="en-IN" sz="2000" b="1" spc="-60" dirty="0">
                <a:latin typeface="+mj-lt"/>
                <a:cs typeface="Arial"/>
              </a:rPr>
              <a:t> </a:t>
            </a:r>
            <a:r>
              <a:rPr sz="2000" b="1" spc="-60" dirty="0" smtClean="0">
                <a:latin typeface="+mj-lt"/>
                <a:cs typeface="Arial"/>
              </a:rPr>
              <a:t>Marketable</a:t>
            </a:r>
            <a:r>
              <a:rPr sz="2000" b="1" spc="-229" dirty="0" smtClean="0">
                <a:latin typeface="+mj-lt"/>
                <a:cs typeface="Arial"/>
              </a:rPr>
              <a:t> </a:t>
            </a:r>
            <a:r>
              <a:rPr sz="2000" b="1" spc="-105" dirty="0">
                <a:latin typeface="+mj-lt"/>
                <a:cs typeface="Arial"/>
              </a:rPr>
              <a:t>Surplus</a:t>
            </a:r>
            <a:r>
              <a:rPr sz="2000" b="1" spc="-190" dirty="0">
                <a:latin typeface="+mj-lt"/>
                <a:cs typeface="Arial"/>
              </a:rPr>
              <a:t> </a:t>
            </a:r>
            <a:r>
              <a:rPr sz="2000" b="1" spc="-25" dirty="0">
                <a:latin typeface="+mj-lt"/>
                <a:cs typeface="Arial"/>
              </a:rPr>
              <a:t>Horticultural</a:t>
            </a:r>
            <a:r>
              <a:rPr sz="2000" b="1" spc="-310" dirty="0">
                <a:latin typeface="+mj-lt"/>
                <a:cs typeface="Arial"/>
              </a:rPr>
              <a:t> </a:t>
            </a:r>
            <a:r>
              <a:rPr sz="2000" b="1" spc="-135" dirty="0">
                <a:latin typeface="+mj-lt"/>
                <a:cs typeface="Arial"/>
              </a:rPr>
              <a:t>Crops</a:t>
            </a:r>
            <a:r>
              <a:rPr sz="2000" b="1" spc="-204" dirty="0">
                <a:latin typeface="+mj-lt"/>
                <a:cs typeface="Arial"/>
              </a:rPr>
              <a:t> </a:t>
            </a:r>
            <a:r>
              <a:rPr sz="2000" b="1" spc="-25" dirty="0">
                <a:latin typeface="+mj-lt"/>
                <a:cs typeface="Arial"/>
              </a:rPr>
              <a:t>in</a:t>
            </a:r>
            <a:r>
              <a:rPr sz="2000" b="1" spc="-204" dirty="0">
                <a:latin typeface="+mj-lt"/>
                <a:cs typeface="Arial"/>
              </a:rPr>
              <a:t> </a:t>
            </a:r>
            <a:r>
              <a:rPr sz="2000" b="1" spc="-90" dirty="0">
                <a:latin typeface="+mj-lt"/>
                <a:cs typeface="Arial"/>
              </a:rPr>
              <a:t>Meghalaya</a:t>
            </a:r>
            <a:r>
              <a:rPr sz="2000" b="1" spc="-180" dirty="0">
                <a:latin typeface="+mj-lt"/>
                <a:cs typeface="Arial"/>
              </a:rPr>
              <a:t> </a:t>
            </a:r>
            <a:r>
              <a:rPr sz="2000" b="1" spc="-100" dirty="0">
                <a:latin typeface="+mj-lt"/>
                <a:cs typeface="Arial"/>
              </a:rPr>
              <a:t>are</a:t>
            </a:r>
            <a:r>
              <a:rPr sz="2000" b="1" spc="-200" dirty="0">
                <a:latin typeface="+mj-lt"/>
                <a:cs typeface="Arial"/>
              </a:rPr>
              <a:t> </a:t>
            </a:r>
            <a:r>
              <a:rPr sz="2000" b="1" spc="-70" dirty="0">
                <a:latin typeface="+mj-lt"/>
                <a:cs typeface="Arial"/>
              </a:rPr>
              <a:t>given  </a:t>
            </a:r>
            <a:r>
              <a:rPr sz="2000" b="1" spc="-80" dirty="0">
                <a:latin typeface="+mj-lt"/>
                <a:cs typeface="Arial"/>
              </a:rPr>
              <a:t>hereunder</a:t>
            </a:r>
            <a:r>
              <a:rPr sz="2000" b="1" spc="-210" dirty="0">
                <a:latin typeface="+mj-lt"/>
                <a:cs typeface="Arial"/>
              </a:rPr>
              <a:t> </a:t>
            </a:r>
            <a:r>
              <a:rPr sz="2000" b="1" spc="-35" dirty="0">
                <a:latin typeface="+mj-lt"/>
                <a:cs typeface="Arial"/>
              </a:rPr>
              <a:t>:</a:t>
            </a:r>
            <a:endParaRPr sz="2000" b="1" dirty="0">
              <a:latin typeface="+mj-lt"/>
              <a:cs typeface="Arial"/>
            </a:endParaRPr>
          </a:p>
        </p:txBody>
      </p:sp>
      <p:sp>
        <p:nvSpPr>
          <p:cNvPr id="4" name="object 4"/>
          <p:cNvSpPr/>
          <p:nvPr/>
        </p:nvSpPr>
        <p:spPr>
          <a:xfrm>
            <a:off x="76200" y="3352800"/>
            <a:ext cx="9019032" cy="3429000"/>
          </a:xfrm>
          <a:prstGeom prst="rect">
            <a:avLst/>
          </a:prstGeom>
          <a:blipFill>
            <a:blip r:embed="rId2" cstate="print"/>
            <a:stretch>
              <a:fillRect/>
            </a:stretch>
          </a:blipFill>
        </p:spPr>
        <p:txBody>
          <a:bodyPr wrap="square" lIns="0" tIns="0" rIns="0" bIns="0" rtlCol="0"/>
          <a:lstStyle/>
          <a:p>
            <a:endParaRPr/>
          </a:p>
        </p:txBody>
      </p:sp>
      <p:sp>
        <p:nvSpPr>
          <p:cNvPr id="5" name="object 3"/>
          <p:cNvSpPr/>
          <p:nvPr/>
        </p:nvSpPr>
        <p:spPr>
          <a:xfrm>
            <a:off x="13716" y="0"/>
            <a:ext cx="9144000" cy="1447800"/>
          </a:xfrm>
          <a:prstGeom prst="rect">
            <a:avLst/>
          </a:prstGeom>
          <a:blipFill>
            <a:blip r:embed="rId3"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r>
              <a:rPr lang="en-IN" sz="100" dirty="0" smtClean="0"/>
              <a:t>                                     </a:t>
            </a:r>
            <a:r>
              <a:rPr lang="en-IN" sz="5400" dirty="0" smtClean="0">
                <a:solidFill>
                  <a:srgbClr val="FFC000"/>
                </a:solidFill>
              </a:rPr>
              <a:t>Crops:</a:t>
            </a:r>
            <a:endParaRPr sz="5400" dirty="0">
              <a:solidFill>
                <a:srgbClr val="FFC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3"/>
          <p:cNvSpPr/>
          <p:nvPr/>
        </p:nvSpPr>
        <p:spPr>
          <a:xfrm>
            <a:off x="0" y="-21464"/>
            <a:ext cx="9144000" cy="1447800"/>
          </a:xfrm>
          <a:prstGeom prst="rect">
            <a:avLst/>
          </a:prstGeom>
          <a:blipFill>
            <a:blip r:embed="rId2"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r>
              <a:rPr lang="en-IN" sz="100" dirty="0" smtClean="0"/>
              <a:t>                                     </a:t>
            </a:r>
            <a:r>
              <a:rPr lang="en-IN" sz="5400" dirty="0" smtClean="0">
                <a:solidFill>
                  <a:srgbClr val="FFC000"/>
                </a:solidFill>
              </a:rPr>
              <a:t>Economy:</a:t>
            </a:r>
            <a:endParaRPr sz="5400" dirty="0">
              <a:solidFill>
                <a:srgbClr val="FFC000"/>
              </a:solidFill>
            </a:endParaRPr>
          </a:p>
        </p:txBody>
      </p:sp>
      <p:sp>
        <p:nvSpPr>
          <p:cNvPr id="3" name="object 3"/>
          <p:cNvSpPr/>
          <p:nvPr/>
        </p:nvSpPr>
        <p:spPr>
          <a:xfrm>
            <a:off x="173736" y="1612646"/>
            <a:ext cx="396239" cy="294132"/>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73736" y="3820669"/>
            <a:ext cx="396239" cy="294131"/>
          </a:xfrm>
          <a:prstGeom prst="rect">
            <a:avLst/>
          </a:prstGeom>
          <a:blipFill>
            <a:blip r:embed="rId3" cstate="print"/>
            <a:stretch>
              <a:fillRect/>
            </a:stretch>
          </a:blipFill>
        </p:spPr>
        <p:txBody>
          <a:bodyPr wrap="square" lIns="0" tIns="0" rIns="0" bIns="0" rtlCol="0"/>
          <a:lstStyle/>
          <a:p>
            <a:endParaRPr/>
          </a:p>
        </p:txBody>
      </p:sp>
      <p:sp>
        <p:nvSpPr>
          <p:cNvPr id="5" name="object 5"/>
          <p:cNvSpPr txBox="1"/>
          <p:nvPr/>
        </p:nvSpPr>
        <p:spPr>
          <a:xfrm>
            <a:off x="481076" y="1600200"/>
            <a:ext cx="8564245" cy="4076116"/>
          </a:xfrm>
          <a:prstGeom prst="rect">
            <a:avLst/>
          </a:prstGeom>
        </p:spPr>
        <p:txBody>
          <a:bodyPr vert="horz" wrap="square" lIns="0" tIns="13335" rIns="0" bIns="0" rtlCol="0">
            <a:spAutoFit/>
          </a:bodyPr>
          <a:lstStyle/>
          <a:p>
            <a:pPr marL="12700" marR="133350" algn="just">
              <a:lnSpc>
                <a:spcPct val="100000"/>
              </a:lnSpc>
              <a:spcBef>
                <a:spcPts val="105"/>
              </a:spcBef>
            </a:pPr>
            <a:r>
              <a:rPr sz="2400" spc="-25" dirty="0">
                <a:latin typeface="Calibri" panose="020F0502020204030204" pitchFamily="34" charset="0"/>
                <a:cs typeface="Calibri" panose="020F0502020204030204" pitchFamily="34" charset="0"/>
              </a:rPr>
              <a:t>About </a:t>
            </a:r>
            <a:r>
              <a:rPr sz="2400" spc="-100" dirty="0">
                <a:latin typeface="Calibri" panose="020F0502020204030204" pitchFamily="34" charset="0"/>
                <a:cs typeface="Calibri" panose="020F0502020204030204" pitchFamily="34" charset="0"/>
              </a:rPr>
              <a:t>one </a:t>
            </a:r>
            <a:r>
              <a:rPr sz="2400" spc="10" dirty="0">
                <a:latin typeface="Calibri" panose="020F0502020204030204" pitchFamily="34" charset="0"/>
                <a:cs typeface="Calibri" panose="020F0502020204030204" pitchFamily="34" charset="0"/>
              </a:rPr>
              <a:t>third </a:t>
            </a:r>
            <a:r>
              <a:rPr sz="2400" spc="20" dirty="0">
                <a:latin typeface="Calibri" panose="020F0502020204030204" pitchFamily="34" charset="0"/>
                <a:cs typeface="Calibri" panose="020F0502020204030204" pitchFamily="34" charset="0"/>
              </a:rPr>
              <a:t>of </a:t>
            </a:r>
            <a:r>
              <a:rPr sz="2400" spc="-15" dirty="0">
                <a:latin typeface="Calibri" panose="020F0502020204030204" pitchFamily="34" charset="0"/>
                <a:cs typeface="Calibri" panose="020F0502020204030204" pitchFamily="34" charset="0"/>
              </a:rPr>
              <a:t>the </a:t>
            </a:r>
            <a:r>
              <a:rPr sz="2400" spc="-50" dirty="0">
                <a:latin typeface="Calibri" panose="020F0502020204030204" pitchFamily="34" charset="0"/>
                <a:cs typeface="Calibri" panose="020F0502020204030204" pitchFamily="34" charset="0"/>
              </a:rPr>
              <a:t>state </a:t>
            </a:r>
            <a:r>
              <a:rPr sz="2400" spc="-114" dirty="0">
                <a:latin typeface="Calibri" panose="020F0502020204030204" pitchFamily="34" charset="0"/>
                <a:cs typeface="Calibri" panose="020F0502020204030204" pitchFamily="34" charset="0"/>
              </a:rPr>
              <a:t>is </a:t>
            </a:r>
            <a:r>
              <a:rPr sz="2400" spc="-45" dirty="0">
                <a:latin typeface="Calibri" panose="020F0502020204030204" pitchFamily="34" charset="0"/>
                <a:cs typeface="Calibri" panose="020F0502020204030204" pitchFamily="34" charset="0"/>
              </a:rPr>
              <a:t>forested. </a:t>
            </a:r>
            <a:r>
              <a:rPr sz="2400" spc="-125" dirty="0">
                <a:latin typeface="Calibri" panose="020F0502020204030204" pitchFamily="34" charset="0"/>
                <a:cs typeface="Calibri" panose="020F0502020204030204" pitchFamily="34" charset="0"/>
              </a:rPr>
              <a:t>The </a:t>
            </a:r>
            <a:r>
              <a:rPr sz="2400" spc="-100" dirty="0">
                <a:latin typeface="Calibri" panose="020F0502020204030204" pitchFamily="34" charset="0"/>
                <a:cs typeface="Calibri" panose="020F0502020204030204" pitchFamily="34" charset="0"/>
              </a:rPr>
              <a:t>Meghalaya  </a:t>
            </a:r>
            <a:r>
              <a:rPr sz="2400" spc="-60" dirty="0">
                <a:latin typeface="Calibri" panose="020F0502020204030204" pitchFamily="34" charset="0"/>
                <a:cs typeface="Calibri" panose="020F0502020204030204" pitchFamily="34" charset="0"/>
              </a:rPr>
              <a:t>subtropical forests </a:t>
            </a:r>
            <a:r>
              <a:rPr sz="2400" spc="-80" dirty="0">
                <a:latin typeface="Calibri" panose="020F0502020204030204" pitchFamily="34" charset="0"/>
                <a:cs typeface="Calibri" panose="020F0502020204030204" pitchFamily="34" charset="0"/>
              </a:rPr>
              <a:t>ecoregion </a:t>
            </a:r>
            <a:r>
              <a:rPr sz="2400" spc="-150" dirty="0">
                <a:latin typeface="Calibri" panose="020F0502020204030204" pitchFamily="34" charset="0"/>
                <a:cs typeface="Calibri" panose="020F0502020204030204" pitchFamily="34" charset="0"/>
              </a:rPr>
              <a:t>encompasses </a:t>
            </a:r>
            <a:r>
              <a:rPr sz="2400" spc="-20" dirty="0">
                <a:latin typeface="Calibri" panose="020F0502020204030204" pitchFamily="34" charset="0"/>
                <a:cs typeface="Calibri" panose="020F0502020204030204" pitchFamily="34" charset="0"/>
              </a:rPr>
              <a:t>the </a:t>
            </a:r>
            <a:r>
              <a:rPr sz="2400" spc="-45" dirty="0">
                <a:latin typeface="Calibri" panose="020F0502020204030204" pitchFamily="34" charset="0"/>
                <a:cs typeface="Calibri" panose="020F0502020204030204" pitchFamily="34" charset="0"/>
              </a:rPr>
              <a:t>state; </a:t>
            </a:r>
            <a:r>
              <a:rPr sz="2400" spc="-20" dirty="0">
                <a:latin typeface="Calibri" panose="020F0502020204030204" pitchFamily="34" charset="0"/>
                <a:cs typeface="Calibri" panose="020F0502020204030204" pitchFamily="34" charset="0"/>
              </a:rPr>
              <a:t>its  </a:t>
            </a:r>
            <a:r>
              <a:rPr sz="2400" spc="-40" dirty="0">
                <a:latin typeface="Calibri" panose="020F0502020204030204" pitchFamily="34" charset="0"/>
                <a:cs typeface="Calibri" panose="020F0502020204030204" pitchFamily="34" charset="0"/>
              </a:rPr>
              <a:t>mountain</a:t>
            </a:r>
            <a:r>
              <a:rPr sz="2400" spc="-210" dirty="0">
                <a:latin typeface="Calibri" panose="020F0502020204030204" pitchFamily="34" charset="0"/>
                <a:cs typeface="Calibri" panose="020F0502020204030204" pitchFamily="34" charset="0"/>
              </a:rPr>
              <a:t> </a:t>
            </a:r>
            <a:r>
              <a:rPr sz="2400" spc="-60" dirty="0">
                <a:latin typeface="Calibri" panose="020F0502020204030204" pitchFamily="34" charset="0"/>
                <a:cs typeface="Calibri" panose="020F0502020204030204" pitchFamily="34" charset="0"/>
              </a:rPr>
              <a:t>forests</a:t>
            </a:r>
            <a:r>
              <a:rPr sz="2400" spc="-215" dirty="0">
                <a:latin typeface="Calibri" panose="020F0502020204030204" pitchFamily="34" charset="0"/>
                <a:cs typeface="Calibri" panose="020F0502020204030204" pitchFamily="34" charset="0"/>
              </a:rPr>
              <a:t> </a:t>
            </a:r>
            <a:r>
              <a:rPr sz="2400" spc="-105" dirty="0">
                <a:latin typeface="Calibri" panose="020F0502020204030204" pitchFamily="34" charset="0"/>
                <a:cs typeface="Calibri" panose="020F0502020204030204" pitchFamily="34" charset="0"/>
              </a:rPr>
              <a:t>are</a:t>
            </a:r>
            <a:r>
              <a:rPr sz="2400" spc="-204" dirty="0">
                <a:latin typeface="Calibri" panose="020F0502020204030204" pitchFamily="34" charset="0"/>
                <a:cs typeface="Calibri" panose="020F0502020204030204" pitchFamily="34" charset="0"/>
              </a:rPr>
              <a:t> </a:t>
            </a:r>
            <a:r>
              <a:rPr sz="2400" spc="-20" dirty="0">
                <a:latin typeface="Calibri" panose="020F0502020204030204" pitchFamily="34" charset="0"/>
                <a:cs typeface="Calibri" panose="020F0502020204030204" pitchFamily="34" charset="0"/>
              </a:rPr>
              <a:t>distinct</a:t>
            </a:r>
            <a:r>
              <a:rPr sz="2400" spc="-215" dirty="0">
                <a:latin typeface="Calibri" panose="020F0502020204030204" pitchFamily="34" charset="0"/>
                <a:cs typeface="Calibri" panose="020F0502020204030204" pitchFamily="34" charset="0"/>
              </a:rPr>
              <a:t> </a:t>
            </a:r>
            <a:r>
              <a:rPr sz="2400" spc="10" dirty="0">
                <a:latin typeface="Calibri" panose="020F0502020204030204" pitchFamily="34" charset="0"/>
                <a:cs typeface="Calibri" panose="020F0502020204030204" pitchFamily="34" charset="0"/>
              </a:rPr>
              <a:t>from</a:t>
            </a:r>
            <a:r>
              <a:rPr sz="2400" spc="-215" dirty="0">
                <a:latin typeface="Calibri" panose="020F0502020204030204" pitchFamily="34" charset="0"/>
                <a:cs typeface="Calibri" panose="020F0502020204030204" pitchFamily="34" charset="0"/>
              </a:rPr>
              <a:t> </a:t>
            </a:r>
            <a:r>
              <a:rPr sz="2400" spc="-15" dirty="0">
                <a:latin typeface="Calibri" panose="020F0502020204030204" pitchFamily="34" charset="0"/>
                <a:cs typeface="Calibri" panose="020F0502020204030204" pitchFamily="34" charset="0"/>
              </a:rPr>
              <a:t>the</a:t>
            </a:r>
            <a:r>
              <a:rPr sz="2400" spc="-204" dirty="0">
                <a:latin typeface="Calibri" panose="020F0502020204030204" pitchFamily="34" charset="0"/>
                <a:cs typeface="Calibri" panose="020F0502020204030204" pitchFamily="34" charset="0"/>
              </a:rPr>
              <a:t> </a:t>
            </a:r>
            <a:r>
              <a:rPr sz="2400" spc="-50" dirty="0">
                <a:latin typeface="Calibri" panose="020F0502020204030204" pitchFamily="34" charset="0"/>
                <a:cs typeface="Calibri" panose="020F0502020204030204" pitchFamily="34" charset="0"/>
              </a:rPr>
              <a:t>lowland</a:t>
            </a:r>
            <a:r>
              <a:rPr sz="2400" spc="-210" dirty="0">
                <a:latin typeface="Calibri" panose="020F0502020204030204" pitchFamily="34" charset="0"/>
                <a:cs typeface="Calibri" panose="020F0502020204030204" pitchFamily="34" charset="0"/>
              </a:rPr>
              <a:t> </a:t>
            </a:r>
            <a:r>
              <a:rPr sz="2400" spc="-30" dirty="0">
                <a:latin typeface="Calibri" panose="020F0502020204030204" pitchFamily="34" charset="0"/>
                <a:cs typeface="Calibri" panose="020F0502020204030204" pitchFamily="34" charset="0"/>
              </a:rPr>
              <a:t>tropical</a:t>
            </a:r>
            <a:r>
              <a:rPr sz="2400" spc="-210" dirty="0">
                <a:latin typeface="Calibri" panose="020F0502020204030204" pitchFamily="34" charset="0"/>
                <a:cs typeface="Calibri" panose="020F0502020204030204" pitchFamily="34" charset="0"/>
              </a:rPr>
              <a:t> </a:t>
            </a:r>
            <a:r>
              <a:rPr sz="2400" spc="-60" dirty="0">
                <a:latin typeface="Calibri" panose="020F0502020204030204" pitchFamily="34" charset="0"/>
                <a:cs typeface="Calibri" panose="020F0502020204030204" pitchFamily="34" charset="0"/>
              </a:rPr>
              <a:t>forests  </a:t>
            </a:r>
            <a:r>
              <a:rPr sz="2400" spc="55" dirty="0">
                <a:latin typeface="Calibri" panose="020F0502020204030204" pitchFamily="34" charset="0"/>
                <a:cs typeface="Calibri" panose="020F0502020204030204" pitchFamily="34" charset="0"/>
              </a:rPr>
              <a:t>to</a:t>
            </a:r>
            <a:r>
              <a:rPr sz="2400" spc="-204" dirty="0">
                <a:latin typeface="Calibri" panose="020F0502020204030204" pitchFamily="34" charset="0"/>
                <a:cs typeface="Calibri" panose="020F0502020204030204" pitchFamily="34" charset="0"/>
              </a:rPr>
              <a:t> </a:t>
            </a:r>
            <a:r>
              <a:rPr sz="2400" spc="-15" dirty="0">
                <a:latin typeface="Calibri" panose="020F0502020204030204" pitchFamily="34" charset="0"/>
                <a:cs typeface="Calibri" panose="020F0502020204030204" pitchFamily="34" charset="0"/>
              </a:rPr>
              <a:t>the</a:t>
            </a:r>
            <a:r>
              <a:rPr sz="2400" spc="-200" dirty="0">
                <a:latin typeface="Calibri" panose="020F0502020204030204" pitchFamily="34" charset="0"/>
                <a:cs typeface="Calibri" panose="020F0502020204030204" pitchFamily="34" charset="0"/>
              </a:rPr>
              <a:t> </a:t>
            </a:r>
            <a:r>
              <a:rPr sz="2400" spc="-5" dirty="0">
                <a:latin typeface="Calibri" panose="020F0502020204030204" pitchFamily="34" charset="0"/>
                <a:cs typeface="Calibri" panose="020F0502020204030204" pitchFamily="34" charset="0"/>
              </a:rPr>
              <a:t>north</a:t>
            </a:r>
            <a:r>
              <a:rPr sz="2400" spc="-195" dirty="0">
                <a:latin typeface="Calibri" panose="020F0502020204030204" pitchFamily="34" charset="0"/>
                <a:cs typeface="Calibri" panose="020F0502020204030204" pitchFamily="34" charset="0"/>
              </a:rPr>
              <a:t> </a:t>
            </a:r>
            <a:r>
              <a:rPr sz="2400" spc="-105" dirty="0">
                <a:latin typeface="Calibri" panose="020F0502020204030204" pitchFamily="34" charset="0"/>
                <a:cs typeface="Calibri" panose="020F0502020204030204" pitchFamily="34" charset="0"/>
              </a:rPr>
              <a:t>and</a:t>
            </a:r>
            <a:r>
              <a:rPr sz="2400" spc="-195" dirty="0">
                <a:latin typeface="Calibri" panose="020F0502020204030204" pitchFamily="34" charset="0"/>
                <a:cs typeface="Calibri" panose="020F0502020204030204" pitchFamily="34" charset="0"/>
              </a:rPr>
              <a:t> </a:t>
            </a:r>
            <a:r>
              <a:rPr sz="2400" spc="-60" dirty="0">
                <a:latin typeface="Calibri" panose="020F0502020204030204" pitchFamily="34" charset="0"/>
                <a:cs typeface="Calibri" panose="020F0502020204030204" pitchFamily="34" charset="0"/>
              </a:rPr>
              <a:t>south.</a:t>
            </a:r>
            <a:r>
              <a:rPr sz="2400" spc="-385" dirty="0">
                <a:latin typeface="Calibri" panose="020F0502020204030204" pitchFamily="34" charset="0"/>
                <a:cs typeface="Calibri" panose="020F0502020204030204" pitchFamily="34" charset="0"/>
              </a:rPr>
              <a:t> </a:t>
            </a:r>
            <a:r>
              <a:rPr sz="2400" spc="-125" dirty="0">
                <a:latin typeface="Calibri" panose="020F0502020204030204" pitchFamily="34" charset="0"/>
                <a:cs typeface="Calibri" panose="020F0502020204030204" pitchFamily="34" charset="0"/>
              </a:rPr>
              <a:t>The</a:t>
            </a:r>
            <a:r>
              <a:rPr sz="2400" spc="-204" dirty="0">
                <a:latin typeface="Calibri" panose="020F0502020204030204" pitchFamily="34" charset="0"/>
                <a:cs typeface="Calibri" panose="020F0502020204030204" pitchFamily="34" charset="0"/>
              </a:rPr>
              <a:t> </a:t>
            </a:r>
            <a:r>
              <a:rPr sz="2400" spc="-60" dirty="0">
                <a:latin typeface="Calibri" panose="020F0502020204030204" pitchFamily="34" charset="0"/>
                <a:cs typeface="Calibri" panose="020F0502020204030204" pitchFamily="34" charset="0"/>
              </a:rPr>
              <a:t>forests</a:t>
            </a:r>
            <a:r>
              <a:rPr sz="2400" spc="-220" dirty="0">
                <a:latin typeface="Calibri" panose="020F0502020204030204" pitchFamily="34" charset="0"/>
                <a:cs typeface="Calibri" panose="020F0502020204030204" pitchFamily="34" charset="0"/>
              </a:rPr>
              <a:t> </a:t>
            </a:r>
            <a:r>
              <a:rPr sz="2400" spc="20" dirty="0">
                <a:latin typeface="Calibri" panose="020F0502020204030204" pitchFamily="34" charset="0"/>
                <a:cs typeface="Calibri" panose="020F0502020204030204" pitchFamily="34" charset="0"/>
              </a:rPr>
              <a:t>of</a:t>
            </a:r>
            <a:r>
              <a:rPr sz="2400" spc="-204" dirty="0">
                <a:latin typeface="Calibri" panose="020F0502020204030204" pitchFamily="34" charset="0"/>
                <a:cs typeface="Calibri" panose="020F0502020204030204" pitchFamily="34" charset="0"/>
              </a:rPr>
              <a:t> </a:t>
            </a:r>
            <a:r>
              <a:rPr sz="2400" spc="-100" dirty="0">
                <a:latin typeface="Calibri" panose="020F0502020204030204" pitchFamily="34" charset="0"/>
                <a:cs typeface="Calibri" panose="020F0502020204030204" pitchFamily="34" charset="0"/>
              </a:rPr>
              <a:t>Meghalaya</a:t>
            </a:r>
            <a:r>
              <a:rPr sz="2400" spc="-210" dirty="0">
                <a:latin typeface="Calibri" panose="020F0502020204030204" pitchFamily="34" charset="0"/>
                <a:cs typeface="Calibri" panose="020F0502020204030204" pitchFamily="34" charset="0"/>
              </a:rPr>
              <a:t> </a:t>
            </a:r>
            <a:r>
              <a:rPr sz="2400" spc="-110" dirty="0">
                <a:latin typeface="Calibri" panose="020F0502020204030204" pitchFamily="34" charset="0"/>
                <a:cs typeface="Calibri" panose="020F0502020204030204" pitchFamily="34" charset="0"/>
              </a:rPr>
              <a:t>are</a:t>
            </a:r>
            <a:r>
              <a:rPr sz="2400" spc="-195" dirty="0">
                <a:latin typeface="Calibri" panose="020F0502020204030204" pitchFamily="34" charset="0"/>
                <a:cs typeface="Calibri" panose="020F0502020204030204" pitchFamily="34" charset="0"/>
              </a:rPr>
              <a:t> </a:t>
            </a:r>
            <a:r>
              <a:rPr sz="2400" spc="-50" dirty="0">
                <a:latin typeface="Calibri" panose="020F0502020204030204" pitchFamily="34" charset="0"/>
                <a:cs typeface="Calibri" panose="020F0502020204030204" pitchFamily="34" charset="0"/>
              </a:rPr>
              <a:t>notable  </a:t>
            </a:r>
            <a:r>
              <a:rPr sz="2400" spc="15" dirty="0">
                <a:latin typeface="Calibri" panose="020F0502020204030204" pitchFamily="34" charset="0"/>
                <a:cs typeface="Calibri" panose="020F0502020204030204" pitchFamily="34" charset="0"/>
              </a:rPr>
              <a:t>for</a:t>
            </a:r>
            <a:r>
              <a:rPr sz="2400" spc="-204" dirty="0">
                <a:latin typeface="Calibri" panose="020F0502020204030204" pitchFamily="34" charset="0"/>
                <a:cs typeface="Calibri" panose="020F0502020204030204" pitchFamily="34" charset="0"/>
              </a:rPr>
              <a:t> </a:t>
            </a:r>
            <a:r>
              <a:rPr sz="2400" spc="-5" dirty="0">
                <a:latin typeface="Calibri" panose="020F0502020204030204" pitchFamily="34" charset="0"/>
                <a:cs typeface="Calibri" panose="020F0502020204030204" pitchFamily="34" charset="0"/>
              </a:rPr>
              <a:t>their</a:t>
            </a:r>
            <a:r>
              <a:rPr sz="2400" spc="-200" dirty="0">
                <a:latin typeface="Calibri" panose="020F0502020204030204" pitchFamily="34" charset="0"/>
                <a:cs typeface="Calibri" panose="020F0502020204030204" pitchFamily="34" charset="0"/>
              </a:rPr>
              <a:t> </a:t>
            </a:r>
            <a:r>
              <a:rPr sz="2400" spc="-45" dirty="0">
                <a:latin typeface="Calibri" panose="020F0502020204030204" pitchFamily="34" charset="0"/>
                <a:cs typeface="Calibri" panose="020F0502020204030204" pitchFamily="34" charset="0"/>
              </a:rPr>
              <a:t>biodiversity</a:t>
            </a:r>
            <a:r>
              <a:rPr sz="2400" spc="-245" dirty="0">
                <a:latin typeface="Calibri" panose="020F0502020204030204" pitchFamily="34" charset="0"/>
                <a:cs typeface="Calibri" panose="020F0502020204030204" pitchFamily="34" charset="0"/>
              </a:rPr>
              <a:t> </a:t>
            </a:r>
            <a:r>
              <a:rPr sz="2400" spc="20" dirty="0">
                <a:latin typeface="Calibri" panose="020F0502020204030204" pitchFamily="34" charset="0"/>
                <a:cs typeface="Calibri" panose="020F0502020204030204" pitchFamily="34" charset="0"/>
              </a:rPr>
              <a:t>of</a:t>
            </a:r>
            <a:r>
              <a:rPr sz="2400" spc="-204" dirty="0">
                <a:latin typeface="Calibri" panose="020F0502020204030204" pitchFamily="34" charset="0"/>
                <a:cs typeface="Calibri" panose="020F0502020204030204" pitchFamily="34" charset="0"/>
              </a:rPr>
              <a:t> </a:t>
            </a:r>
            <a:r>
              <a:rPr sz="2400" spc="-80" dirty="0">
                <a:latin typeface="Calibri" panose="020F0502020204030204" pitchFamily="34" charset="0"/>
                <a:cs typeface="Calibri" panose="020F0502020204030204" pitchFamily="34" charset="0"/>
              </a:rPr>
              <a:t>mammals,</a:t>
            </a:r>
            <a:r>
              <a:rPr sz="2400" spc="-220" dirty="0">
                <a:latin typeface="Calibri" panose="020F0502020204030204" pitchFamily="34" charset="0"/>
                <a:cs typeface="Calibri" panose="020F0502020204030204" pitchFamily="34" charset="0"/>
              </a:rPr>
              <a:t> </a:t>
            </a:r>
            <a:r>
              <a:rPr sz="2400" spc="-65" dirty="0">
                <a:latin typeface="Calibri" panose="020F0502020204030204" pitchFamily="34" charset="0"/>
                <a:cs typeface="Calibri" panose="020F0502020204030204" pitchFamily="34" charset="0"/>
              </a:rPr>
              <a:t>birds,</a:t>
            </a:r>
            <a:r>
              <a:rPr sz="2400" spc="-204" dirty="0">
                <a:latin typeface="Calibri" panose="020F0502020204030204" pitchFamily="34" charset="0"/>
                <a:cs typeface="Calibri" panose="020F0502020204030204" pitchFamily="34" charset="0"/>
              </a:rPr>
              <a:t> </a:t>
            </a:r>
            <a:r>
              <a:rPr sz="2400" spc="-105" dirty="0">
                <a:latin typeface="Calibri" panose="020F0502020204030204" pitchFamily="34" charset="0"/>
                <a:cs typeface="Calibri" panose="020F0502020204030204" pitchFamily="34" charset="0"/>
              </a:rPr>
              <a:t>and</a:t>
            </a:r>
            <a:r>
              <a:rPr sz="2400" spc="-215" dirty="0">
                <a:latin typeface="Calibri" panose="020F0502020204030204" pitchFamily="34" charset="0"/>
                <a:cs typeface="Calibri" panose="020F0502020204030204" pitchFamily="34" charset="0"/>
              </a:rPr>
              <a:t> </a:t>
            </a:r>
            <a:r>
              <a:rPr sz="2400" spc="-60" dirty="0">
                <a:latin typeface="Calibri" panose="020F0502020204030204" pitchFamily="34" charset="0"/>
                <a:cs typeface="Calibri" panose="020F0502020204030204" pitchFamily="34" charset="0"/>
              </a:rPr>
              <a:t>plants.</a:t>
            </a:r>
            <a:endParaRPr sz="2400" dirty="0">
              <a:latin typeface="Calibri" panose="020F0502020204030204" pitchFamily="34" charset="0"/>
              <a:cs typeface="Calibri" panose="020F0502020204030204" pitchFamily="34" charset="0"/>
            </a:endParaRPr>
          </a:p>
          <a:p>
            <a:pPr algn="just">
              <a:lnSpc>
                <a:spcPct val="100000"/>
              </a:lnSpc>
              <a:spcBef>
                <a:spcPts val="15"/>
              </a:spcBef>
            </a:pPr>
            <a:endParaRPr sz="2400" dirty="0">
              <a:latin typeface="Calibri" panose="020F0502020204030204" pitchFamily="34" charset="0"/>
              <a:cs typeface="Calibri" panose="020F0502020204030204" pitchFamily="34" charset="0"/>
            </a:endParaRPr>
          </a:p>
          <a:p>
            <a:pPr marL="12700" marR="5080" algn="just">
              <a:lnSpc>
                <a:spcPct val="100000"/>
              </a:lnSpc>
              <a:spcBef>
                <a:spcPts val="5"/>
              </a:spcBef>
            </a:pPr>
            <a:r>
              <a:rPr sz="2400" spc="-100" dirty="0">
                <a:latin typeface="Calibri" panose="020F0502020204030204" pitchFamily="34" charset="0"/>
                <a:cs typeface="Calibri" panose="020F0502020204030204" pitchFamily="34" charset="0"/>
              </a:rPr>
              <a:t>Meghalaya </a:t>
            </a:r>
            <a:r>
              <a:rPr sz="2400" spc="-165" dirty="0">
                <a:latin typeface="Calibri" panose="020F0502020204030204" pitchFamily="34" charset="0"/>
                <a:cs typeface="Calibri" panose="020F0502020204030204" pitchFamily="34" charset="0"/>
              </a:rPr>
              <a:t>has </a:t>
            </a:r>
            <a:r>
              <a:rPr sz="2400" spc="-40" dirty="0">
                <a:latin typeface="Calibri" panose="020F0502020204030204" pitchFamily="34" charset="0"/>
                <a:cs typeface="Calibri" panose="020F0502020204030204" pitchFamily="34" charset="0"/>
              </a:rPr>
              <a:t>predominantly </a:t>
            </a:r>
            <a:r>
              <a:rPr sz="2400" spc="-130" dirty="0">
                <a:latin typeface="Calibri" panose="020F0502020204030204" pitchFamily="34" charset="0"/>
                <a:cs typeface="Calibri" panose="020F0502020204030204" pitchFamily="34" charset="0"/>
              </a:rPr>
              <a:t>an </a:t>
            </a:r>
            <a:r>
              <a:rPr sz="2400" i="1" spc="-8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agrarian </a:t>
            </a:r>
            <a:r>
              <a:rPr sz="2400" i="1" spc="-95"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economy</a:t>
            </a:r>
            <a:r>
              <a:rPr sz="2400" spc="-95" dirty="0">
                <a:latin typeface="Calibri" panose="020F0502020204030204" pitchFamily="34" charset="0"/>
                <a:cs typeface="Calibri" panose="020F0502020204030204" pitchFamily="34" charset="0"/>
              </a:rPr>
              <a:t>. </a:t>
            </a:r>
            <a:r>
              <a:rPr sz="2400" spc="-125" dirty="0">
                <a:latin typeface="Calibri" panose="020F0502020204030204" pitchFamily="34" charset="0"/>
                <a:cs typeface="Calibri" panose="020F0502020204030204" pitchFamily="34" charset="0"/>
              </a:rPr>
              <a:t>The  </a:t>
            </a:r>
            <a:r>
              <a:rPr sz="2400" dirty="0">
                <a:latin typeface="Calibri" panose="020F0502020204030204" pitchFamily="34" charset="0"/>
                <a:cs typeface="Calibri" panose="020F0502020204030204" pitchFamily="34" charset="0"/>
              </a:rPr>
              <a:t>important</a:t>
            </a:r>
            <a:r>
              <a:rPr sz="2400" spc="-215" dirty="0">
                <a:latin typeface="Calibri" panose="020F0502020204030204" pitchFamily="34" charset="0"/>
                <a:cs typeface="Calibri" panose="020F0502020204030204" pitchFamily="34" charset="0"/>
              </a:rPr>
              <a:t> </a:t>
            </a:r>
            <a:r>
              <a:rPr sz="2400" spc="-110" dirty="0">
                <a:latin typeface="Calibri" panose="020F0502020204030204" pitchFamily="34" charset="0"/>
                <a:cs typeface="Calibri" panose="020F0502020204030204" pitchFamily="34" charset="0"/>
              </a:rPr>
              <a:t>crops</a:t>
            </a:r>
            <a:r>
              <a:rPr sz="2400" spc="-210" dirty="0">
                <a:latin typeface="Calibri" panose="020F0502020204030204" pitchFamily="34" charset="0"/>
                <a:cs typeface="Calibri" panose="020F0502020204030204" pitchFamily="34" charset="0"/>
              </a:rPr>
              <a:t> </a:t>
            </a:r>
            <a:r>
              <a:rPr sz="2400" spc="-105" dirty="0">
                <a:latin typeface="Calibri" panose="020F0502020204030204" pitchFamily="34" charset="0"/>
                <a:cs typeface="Calibri" panose="020F0502020204030204" pitchFamily="34" charset="0"/>
              </a:rPr>
              <a:t>are</a:t>
            </a:r>
            <a:r>
              <a:rPr sz="2400" spc="-204" dirty="0">
                <a:latin typeface="Calibri" panose="020F0502020204030204" pitchFamily="34" charset="0"/>
                <a:cs typeface="Calibri" panose="020F0502020204030204" pitchFamily="34" charset="0"/>
              </a:rPr>
              <a:t> </a:t>
            </a:r>
            <a:r>
              <a:rPr sz="2400" i="1" spc="-55"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potatoes,</a:t>
            </a:r>
            <a:r>
              <a:rPr sz="2400" i="1" spc="-22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sz="2400" i="1" spc="-65"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rice,</a:t>
            </a:r>
            <a:r>
              <a:rPr sz="2400" i="1" spc="-195"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sz="2400" i="1" spc="-9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maize</a:t>
            </a:r>
            <a:r>
              <a:rPr sz="2400" i="1" spc="-90" dirty="0" smtClean="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t>
            </a:r>
            <a:r>
              <a:rPr lang="en-IN" sz="2400" i="1" spc="-90" dirty="0" smtClean="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sz="2400" i="1" spc="-90" dirty="0" smtClean="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pineapples</a:t>
            </a:r>
            <a:r>
              <a:rPr sz="2400" i="1" spc="-9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t>
            </a:r>
            <a:r>
              <a:rPr sz="2400" i="1" spc="-229"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sz="2400" i="1" spc="-13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bananas,  </a:t>
            </a:r>
            <a:r>
              <a:rPr sz="2400" i="1" spc="-45"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etc</a:t>
            </a:r>
            <a:r>
              <a:rPr sz="2400" spc="-45" dirty="0">
                <a:latin typeface="Calibri" panose="020F0502020204030204" pitchFamily="34" charset="0"/>
                <a:cs typeface="Calibri" panose="020F0502020204030204" pitchFamily="34" charset="0"/>
              </a:rPr>
              <a:t>. </a:t>
            </a:r>
            <a:r>
              <a:rPr sz="2400" spc="-125" dirty="0">
                <a:latin typeface="Calibri" panose="020F0502020204030204" pitchFamily="34" charset="0"/>
                <a:cs typeface="Calibri" panose="020F0502020204030204" pitchFamily="34" charset="0"/>
              </a:rPr>
              <a:t>The </a:t>
            </a:r>
            <a:r>
              <a:rPr sz="2400" spc="-114" dirty="0">
                <a:latin typeface="Calibri" panose="020F0502020204030204" pitchFamily="34" charset="0"/>
                <a:cs typeface="Calibri" panose="020F0502020204030204" pitchFamily="34" charset="0"/>
              </a:rPr>
              <a:t>service </a:t>
            </a:r>
            <a:r>
              <a:rPr sz="2400" spc="-75" dirty="0">
                <a:latin typeface="Calibri" panose="020F0502020204030204" pitchFamily="34" charset="0"/>
                <a:cs typeface="Calibri" panose="020F0502020204030204" pitchFamily="34" charset="0"/>
              </a:rPr>
              <a:t>sector </a:t>
            </a:r>
            <a:r>
              <a:rPr sz="2400" spc="-114" dirty="0">
                <a:latin typeface="Calibri" panose="020F0502020204030204" pitchFamily="34" charset="0"/>
                <a:cs typeface="Calibri" panose="020F0502020204030204" pitchFamily="34" charset="0"/>
              </a:rPr>
              <a:t>is </a:t>
            </a:r>
            <a:r>
              <a:rPr sz="2400" spc="-100" dirty="0">
                <a:latin typeface="Calibri" panose="020F0502020204030204" pitchFamily="34" charset="0"/>
                <a:cs typeface="Calibri" panose="020F0502020204030204" pitchFamily="34" charset="0"/>
              </a:rPr>
              <a:t>made </a:t>
            </a:r>
            <a:r>
              <a:rPr sz="2400" spc="-90" dirty="0">
                <a:latin typeface="Calibri" panose="020F0502020204030204" pitchFamily="34" charset="0"/>
                <a:cs typeface="Calibri" panose="020F0502020204030204" pitchFamily="34" charset="0"/>
              </a:rPr>
              <a:t>up </a:t>
            </a:r>
            <a:r>
              <a:rPr sz="2400" spc="20" dirty="0">
                <a:latin typeface="Calibri" panose="020F0502020204030204" pitchFamily="34" charset="0"/>
                <a:cs typeface="Calibri" panose="020F0502020204030204" pitchFamily="34" charset="0"/>
              </a:rPr>
              <a:t>of </a:t>
            </a:r>
            <a:r>
              <a:rPr sz="2400" spc="-75" dirty="0">
                <a:latin typeface="Calibri" panose="020F0502020204030204" pitchFamily="34" charset="0"/>
                <a:cs typeface="Calibri" panose="020F0502020204030204" pitchFamily="34" charset="0"/>
              </a:rPr>
              <a:t>real </a:t>
            </a:r>
            <a:r>
              <a:rPr sz="2400" spc="-65" dirty="0">
                <a:latin typeface="Calibri" panose="020F0502020204030204" pitchFamily="34" charset="0"/>
                <a:cs typeface="Calibri" panose="020F0502020204030204" pitchFamily="34" charset="0"/>
              </a:rPr>
              <a:t>estate </a:t>
            </a:r>
            <a:r>
              <a:rPr sz="2400" spc="-105" dirty="0">
                <a:latin typeface="Calibri" panose="020F0502020204030204" pitchFamily="34" charset="0"/>
                <a:cs typeface="Calibri" panose="020F0502020204030204" pitchFamily="34" charset="0"/>
              </a:rPr>
              <a:t>and </a:t>
            </a:r>
            <a:r>
              <a:rPr sz="2400" spc="-110" dirty="0">
                <a:latin typeface="Calibri" panose="020F0502020204030204" pitchFamily="34" charset="0"/>
                <a:cs typeface="Calibri" panose="020F0502020204030204" pitchFamily="34" charset="0"/>
              </a:rPr>
              <a:t>insurance  </a:t>
            </a:r>
            <a:r>
              <a:rPr sz="2400" spc="-100" dirty="0">
                <a:latin typeface="Calibri" panose="020F0502020204030204" pitchFamily="34" charset="0"/>
                <a:cs typeface="Calibri" panose="020F0502020204030204" pitchFamily="34" charset="0"/>
              </a:rPr>
              <a:t>companies. </a:t>
            </a:r>
            <a:r>
              <a:rPr sz="2400" spc="-125" dirty="0">
                <a:latin typeface="Calibri" panose="020F0502020204030204" pitchFamily="34" charset="0"/>
                <a:cs typeface="Calibri" panose="020F0502020204030204" pitchFamily="34" charset="0"/>
              </a:rPr>
              <a:t>The </a:t>
            </a:r>
            <a:r>
              <a:rPr sz="2400" spc="-50" dirty="0">
                <a:latin typeface="Calibri" panose="020F0502020204030204" pitchFamily="34" charset="0"/>
                <a:cs typeface="Calibri" panose="020F0502020204030204" pitchFamily="34" charset="0"/>
              </a:rPr>
              <a:t>state </a:t>
            </a:r>
            <a:r>
              <a:rPr sz="2400" spc="-165" dirty="0">
                <a:latin typeface="Calibri" panose="020F0502020204030204" pitchFamily="34" charset="0"/>
                <a:cs typeface="Calibri" panose="020F0502020204030204" pitchFamily="34" charset="0"/>
              </a:rPr>
              <a:t>has </a:t>
            </a:r>
            <a:r>
              <a:rPr sz="2400" spc="-100" dirty="0">
                <a:latin typeface="Calibri" panose="020F0502020204030204" pitchFamily="34" charset="0"/>
                <a:cs typeface="Calibri" panose="020F0502020204030204" pitchFamily="34" charset="0"/>
              </a:rPr>
              <a:t>become </a:t>
            </a:r>
            <a:r>
              <a:rPr sz="2400" spc="-175" dirty="0">
                <a:latin typeface="Calibri" panose="020F0502020204030204" pitchFamily="34" charset="0"/>
                <a:cs typeface="Calibri" panose="020F0502020204030204" pitchFamily="34" charset="0"/>
              </a:rPr>
              <a:t>a </a:t>
            </a:r>
            <a:r>
              <a:rPr sz="2400" spc="-70" dirty="0">
                <a:latin typeface="Calibri" panose="020F0502020204030204" pitchFamily="34" charset="0"/>
                <a:cs typeface="Calibri" panose="020F0502020204030204" pitchFamily="34" charset="0"/>
              </a:rPr>
              <a:t>hub </a:t>
            </a:r>
            <a:r>
              <a:rPr sz="2400" spc="20" dirty="0">
                <a:latin typeface="Calibri" panose="020F0502020204030204" pitchFamily="34" charset="0"/>
                <a:cs typeface="Calibri" panose="020F0502020204030204" pitchFamily="34" charset="0"/>
              </a:rPr>
              <a:t>of </a:t>
            </a:r>
            <a:r>
              <a:rPr sz="2400" spc="-45" dirty="0">
                <a:latin typeface="Calibri" panose="020F0502020204030204" pitchFamily="34" charset="0"/>
                <a:cs typeface="Calibri" panose="020F0502020204030204" pitchFamily="34" charset="0"/>
              </a:rPr>
              <a:t>illegal </a:t>
            </a:r>
            <a:r>
              <a:rPr sz="2400" spc="-35" dirty="0">
                <a:latin typeface="Calibri" panose="020F0502020204030204" pitchFamily="34" charset="0"/>
                <a:cs typeface="Calibri" panose="020F0502020204030204" pitchFamily="34" charset="0"/>
              </a:rPr>
              <a:t>mining  </a:t>
            </a:r>
            <a:r>
              <a:rPr sz="2400" spc="-30" dirty="0">
                <a:latin typeface="Calibri" panose="020F0502020204030204" pitchFamily="34" charset="0"/>
                <a:cs typeface="Calibri" panose="020F0502020204030204" pitchFamily="34" charset="0"/>
              </a:rPr>
              <a:t>activity. </a:t>
            </a:r>
            <a:r>
              <a:rPr sz="2400" spc="-105" dirty="0">
                <a:latin typeface="Calibri" panose="020F0502020204030204" pitchFamily="34" charset="0"/>
                <a:cs typeface="Calibri" panose="020F0502020204030204" pitchFamily="34" charset="0"/>
              </a:rPr>
              <a:t>Meghalaya's </a:t>
            </a:r>
            <a:r>
              <a:rPr sz="2400" spc="-125" dirty="0">
                <a:latin typeface="Calibri" panose="020F0502020204030204" pitchFamily="34" charset="0"/>
                <a:cs typeface="Calibri" panose="020F0502020204030204" pitchFamily="34" charset="0"/>
              </a:rPr>
              <a:t>gross </a:t>
            </a:r>
            <a:r>
              <a:rPr sz="2400" spc="-45" dirty="0">
                <a:latin typeface="Calibri" panose="020F0502020204030204" pitchFamily="34" charset="0"/>
                <a:cs typeface="Calibri" panose="020F0502020204030204" pitchFamily="34" charset="0"/>
              </a:rPr>
              <a:t>state </a:t>
            </a:r>
            <a:r>
              <a:rPr sz="2400" spc="-65" dirty="0">
                <a:latin typeface="Calibri" panose="020F0502020204030204" pitchFamily="34" charset="0"/>
                <a:cs typeface="Calibri" panose="020F0502020204030204" pitchFamily="34" charset="0"/>
              </a:rPr>
              <a:t>domestic </a:t>
            </a:r>
            <a:r>
              <a:rPr sz="2400" spc="-35" dirty="0">
                <a:latin typeface="Calibri" panose="020F0502020204030204" pitchFamily="34" charset="0"/>
                <a:cs typeface="Calibri" panose="020F0502020204030204" pitchFamily="34" charset="0"/>
              </a:rPr>
              <a:t>product </a:t>
            </a:r>
            <a:r>
              <a:rPr sz="2400" spc="15" dirty="0">
                <a:latin typeface="Calibri" panose="020F0502020204030204" pitchFamily="34" charset="0"/>
                <a:cs typeface="Calibri" panose="020F0502020204030204" pitchFamily="34" charset="0"/>
              </a:rPr>
              <a:t>for </a:t>
            </a:r>
            <a:r>
              <a:rPr sz="2400" spc="-125" dirty="0">
                <a:latin typeface="Calibri" panose="020F0502020204030204" pitchFamily="34" charset="0"/>
                <a:cs typeface="Calibri" panose="020F0502020204030204" pitchFamily="34" charset="0"/>
              </a:rPr>
              <a:t>2004  </a:t>
            </a:r>
            <a:r>
              <a:rPr sz="2400" spc="-155" dirty="0">
                <a:latin typeface="Calibri" panose="020F0502020204030204" pitchFamily="34" charset="0"/>
                <a:cs typeface="Calibri" panose="020F0502020204030204" pitchFamily="34" charset="0"/>
              </a:rPr>
              <a:t>was</a:t>
            </a:r>
            <a:r>
              <a:rPr sz="2400" spc="-204" dirty="0">
                <a:latin typeface="Calibri" panose="020F0502020204030204" pitchFamily="34" charset="0"/>
                <a:cs typeface="Calibri" panose="020F0502020204030204" pitchFamily="34" charset="0"/>
              </a:rPr>
              <a:t> </a:t>
            </a:r>
            <a:r>
              <a:rPr sz="2400" spc="-45" dirty="0">
                <a:latin typeface="Calibri" panose="020F0502020204030204" pitchFamily="34" charset="0"/>
                <a:cs typeface="Calibri" panose="020F0502020204030204" pitchFamily="34" charset="0"/>
              </a:rPr>
              <a:t>estimated</a:t>
            </a:r>
            <a:r>
              <a:rPr sz="2400" spc="-235" dirty="0">
                <a:latin typeface="Calibri" panose="020F0502020204030204" pitchFamily="34" charset="0"/>
                <a:cs typeface="Calibri" panose="020F0502020204030204" pitchFamily="34" charset="0"/>
              </a:rPr>
              <a:t> </a:t>
            </a:r>
            <a:r>
              <a:rPr sz="2400" spc="5" dirty="0">
                <a:latin typeface="Calibri" panose="020F0502020204030204" pitchFamily="34" charset="0"/>
                <a:cs typeface="Calibri" panose="020F0502020204030204" pitchFamily="34" charset="0"/>
              </a:rPr>
              <a:t>at</a:t>
            </a:r>
            <a:r>
              <a:rPr sz="2400" spc="-204" dirty="0">
                <a:latin typeface="Calibri" panose="020F0502020204030204" pitchFamily="34" charset="0"/>
                <a:cs typeface="Calibri" panose="020F0502020204030204" pitchFamily="34" charset="0"/>
              </a:rPr>
              <a:t> </a:t>
            </a:r>
            <a:r>
              <a:rPr sz="2400" spc="-130" dirty="0">
                <a:latin typeface="Calibri" panose="020F0502020204030204" pitchFamily="34" charset="0"/>
                <a:cs typeface="Calibri" panose="020F0502020204030204" pitchFamily="34" charset="0"/>
              </a:rPr>
              <a:t>$1.6</a:t>
            </a:r>
            <a:r>
              <a:rPr sz="2400" spc="-210" dirty="0">
                <a:latin typeface="Calibri" panose="020F0502020204030204" pitchFamily="34" charset="0"/>
                <a:cs typeface="Calibri" panose="020F0502020204030204" pitchFamily="34" charset="0"/>
              </a:rPr>
              <a:t> </a:t>
            </a:r>
            <a:r>
              <a:rPr sz="2400" spc="-15" dirty="0">
                <a:latin typeface="Calibri" panose="020F0502020204030204" pitchFamily="34" charset="0"/>
                <a:cs typeface="Calibri" panose="020F0502020204030204" pitchFamily="34" charset="0"/>
              </a:rPr>
              <a:t>billion</a:t>
            </a:r>
            <a:r>
              <a:rPr sz="2400" spc="-204" dirty="0">
                <a:latin typeface="Calibri" panose="020F0502020204030204" pitchFamily="34" charset="0"/>
                <a:cs typeface="Calibri" panose="020F0502020204030204" pitchFamily="34" charset="0"/>
              </a:rPr>
              <a:t> </a:t>
            </a:r>
            <a:r>
              <a:rPr sz="2400" spc="-25" dirty="0">
                <a:latin typeface="Calibri" panose="020F0502020204030204" pitchFamily="34" charset="0"/>
                <a:cs typeface="Calibri" panose="020F0502020204030204" pitchFamily="34" charset="0"/>
              </a:rPr>
              <a:t>in</a:t>
            </a:r>
            <a:r>
              <a:rPr sz="2400" spc="-204" dirty="0">
                <a:latin typeface="Calibri" panose="020F0502020204030204" pitchFamily="34" charset="0"/>
                <a:cs typeface="Calibri" panose="020F0502020204030204" pitchFamily="34" charset="0"/>
              </a:rPr>
              <a:t> </a:t>
            </a:r>
            <a:r>
              <a:rPr sz="2400" spc="-45" dirty="0">
                <a:latin typeface="Calibri" panose="020F0502020204030204" pitchFamily="34" charset="0"/>
                <a:cs typeface="Calibri" panose="020F0502020204030204" pitchFamily="34" charset="0"/>
              </a:rPr>
              <a:t>current</a:t>
            </a:r>
            <a:r>
              <a:rPr sz="2400" spc="-204" dirty="0">
                <a:latin typeface="Calibri" panose="020F0502020204030204" pitchFamily="34" charset="0"/>
                <a:cs typeface="Calibri" panose="020F0502020204030204" pitchFamily="34" charset="0"/>
              </a:rPr>
              <a:t> </a:t>
            </a:r>
            <a:r>
              <a:rPr sz="2400" spc="-90" dirty="0">
                <a:latin typeface="Calibri" panose="020F0502020204030204" pitchFamily="34" charset="0"/>
                <a:cs typeface="Calibri" panose="020F0502020204030204" pitchFamily="34" charset="0"/>
              </a:rPr>
              <a:t>prices.</a:t>
            </a:r>
            <a:endParaRPr sz="2400" dirty="0">
              <a:latin typeface="Calibri" panose="020F0502020204030204" pitchFamily="34" charset="0"/>
              <a:cs typeface="Calibri" panose="020F050202020403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76200" y="1539494"/>
            <a:ext cx="335280" cy="249936"/>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76200" y="3417392"/>
            <a:ext cx="335280" cy="250240"/>
          </a:xfrm>
          <a:prstGeom prst="rect">
            <a:avLst/>
          </a:prstGeom>
          <a:blipFill>
            <a:blip r:embed="rId2" cstate="print"/>
            <a:stretch>
              <a:fillRect/>
            </a:stretch>
          </a:blipFill>
        </p:spPr>
        <p:txBody>
          <a:bodyPr wrap="square" lIns="0" tIns="0" rIns="0" bIns="0" rtlCol="0"/>
          <a:lstStyle/>
          <a:p>
            <a:endParaRPr/>
          </a:p>
        </p:txBody>
      </p:sp>
      <p:sp>
        <p:nvSpPr>
          <p:cNvPr id="6" name="object 6"/>
          <p:cNvSpPr/>
          <p:nvPr/>
        </p:nvSpPr>
        <p:spPr>
          <a:xfrm>
            <a:off x="76200" y="5295646"/>
            <a:ext cx="335280" cy="249936"/>
          </a:xfrm>
          <a:prstGeom prst="rect">
            <a:avLst/>
          </a:prstGeom>
          <a:blipFill>
            <a:blip r:embed="rId2" cstate="print"/>
            <a:stretch>
              <a:fillRect/>
            </a:stretch>
          </a:blipFill>
        </p:spPr>
        <p:txBody>
          <a:bodyPr wrap="square" lIns="0" tIns="0" rIns="0" bIns="0" rtlCol="0"/>
          <a:lstStyle/>
          <a:p>
            <a:endParaRPr/>
          </a:p>
        </p:txBody>
      </p:sp>
      <p:sp>
        <p:nvSpPr>
          <p:cNvPr id="7" name="object 7"/>
          <p:cNvSpPr txBox="1"/>
          <p:nvPr/>
        </p:nvSpPr>
        <p:spPr>
          <a:xfrm>
            <a:off x="228600" y="1449069"/>
            <a:ext cx="8788781" cy="4430572"/>
          </a:xfrm>
          <a:prstGeom prst="rect">
            <a:avLst/>
          </a:prstGeom>
        </p:spPr>
        <p:txBody>
          <a:bodyPr vert="horz" wrap="square" lIns="0" tIns="78740" rIns="0" bIns="0" rtlCol="0">
            <a:spAutoFit/>
          </a:bodyPr>
          <a:lstStyle/>
          <a:p>
            <a:pPr marL="63500" marR="200025" algn="just">
              <a:lnSpc>
                <a:spcPct val="80000"/>
              </a:lnSpc>
              <a:spcBef>
                <a:spcPts val="620"/>
              </a:spcBef>
            </a:pPr>
            <a:r>
              <a:rPr sz="2200" spc="-145" dirty="0">
                <a:cs typeface="Arial" panose="020B0604020202020204" pitchFamily="34" charset="0"/>
              </a:rPr>
              <a:t>As</a:t>
            </a:r>
            <a:r>
              <a:rPr sz="2200" spc="-175" dirty="0">
                <a:cs typeface="Arial" panose="020B0604020202020204" pitchFamily="34" charset="0"/>
              </a:rPr>
              <a:t> </a:t>
            </a:r>
            <a:r>
              <a:rPr sz="2200" spc="-65" dirty="0">
                <a:cs typeface="Arial" panose="020B0604020202020204" pitchFamily="34" charset="0"/>
              </a:rPr>
              <a:t>per</a:t>
            </a:r>
            <a:r>
              <a:rPr sz="2200" spc="-160" dirty="0">
                <a:cs typeface="Arial" panose="020B0604020202020204" pitchFamily="34" charset="0"/>
              </a:rPr>
              <a:t> </a:t>
            </a:r>
            <a:r>
              <a:rPr sz="2200" spc="-15" dirty="0">
                <a:cs typeface="Arial" panose="020B0604020202020204" pitchFamily="34" charset="0"/>
              </a:rPr>
              <a:t>the</a:t>
            </a:r>
            <a:r>
              <a:rPr sz="2200" spc="-220" dirty="0">
                <a:cs typeface="Arial" panose="020B0604020202020204" pitchFamily="34" charset="0"/>
              </a:rPr>
              <a:t> </a:t>
            </a:r>
            <a:r>
              <a:rPr sz="2200" spc="-50" dirty="0">
                <a:cs typeface="Arial" panose="020B0604020202020204" pitchFamily="34" charset="0"/>
              </a:rPr>
              <a:t>State</a:t>
            </a:r>
            <a:r>
              <a:rPr sz="2200" spc="-170" dirty="0">
                <a:cs typeface="Arial" panose="020B0604020202020204" pitchFamily="34" charset="0"/>
              </a:rPr>
              <a:t> </a:t>
            </a:r>
            <a:r>
              <a:rPr sz="2200" spc="10" dirty="0">
                <a:cs typeface="Arial" panose="020B0604020202020204" pitchFamily="34" charset="0"/>
              </a:rPr>
              <a:t>of</a:t>
            </a:r>
            <a:r>
              <a:rPr sz="2200" spc="-180" dirty="0">
                <a:cs typeface="Arial" panose="020B0604020202020204" pitchFamily="34" charset="0"/>
              </a:rPr>
              <a:t> </a:t>
            </a:r>
            <a:r>
              <a:rPr sz="2200" spc="-85" dirty="0">
                <a:cs typeface="Arial" panose="020B0604020202020204" pitchFamily="34" charset="0"/>
              </a:rPr>
              <a:t>Forest</a:t>
            </a:r>
            <a:r>
              <a:rPr sz="2200" spc="-155" dirty="0">
                <a:cs typeface="Arial" panose="020B0604020202020204" pitchFamily="34" charset="0"/>
              </a:rPr>
              <a:t> </a:t>
            </a:r>
            <a:r>
              <a:rPr sz="2200" spc="-75" dirty="0">
                <a:cs typeface="Arial" panose="020B0604020202020204" pitchFamily="34" charset="0"/>
              </a:rPr>
              <a:t>Report</a:t>
            </a:r>
            <a:r>
              <a:rPr sz="2200" spc="-155" dirty="0">
                <a:cs typeface="Arial" panose="020B0604020202020204" pitchFamily="34" charset="0"/>
              </a:rPr>
              <a:t> </a:t>
            </a:r>
            <a:r>
              <a:rPr sz="2200" spc="-135" dirty="0">
                <a:cs typeface="Arial" panose="020B0604020202020204" pitchFamily="34" charset="0"/>
              </a:rPr>
              <a:t>2003,</a:t>
            </a:r>
            <a:r>
              <a:rPr sz="2200" spc="-170" dirty="0">
                <a:cs typeface="Arial" panose="020B0604020202020204" pitchFamily="34" charset="0"/>
              </a:rPr>
              <a:t> </a:t>
            </a:r>
            <a:r>
              <a:rPr sz="2200" spc="-70" dirty="0">
                <a:cs typeface="Arial" panose="020B0604020202020204" pitchFamily="34" charset="0"/>
              </a:rPr>
              <a:t>published</a:t>
            </a:r>
            <a:r>
              <a:rPr sz="2200" spc="-155" dirty="0">
                <a:cs typeface="Arial" panose="020B0604020202020204" pitchFamily="34" charset="0"/>
              </a:rPr>
              <a:t> </a:t>
            </a:r>
            <a:r>
              <a:rPr sz="2200" spc="-50" dirty="0">
                <a:cs typeface="Arial" panose="020B0604020202020204" pitchFamily="34" charset="0"/>
              </a:rPr>
              <a:t>by</a:t>
            </a:r>
            <a:r>
              <a:rPr sz="2200" spc="-175" dirty="0">
                <a:cs typeface="Arial" panose="020B0604020202020204" pitchFamily="34" charset="0"/>
              </a:rPr>
              <a:t> </a:t>
            </a:r>
            <a:r>
              <a:rPr sz="2200" spc="-15" dirty="0">
                <a:cs typeface="Arial" panose="020B0604020202020204" pitchFamily="34" charset="0"/>
              </a:rPr>
              <a:t>the</a:t>
            </a:r>
            <a:r>
              <a:rPr sz="2200" spc="-165" dirty="0">
                <a:cs typeface="Arial" panose="020B0604020202020204" pitchFamily="34" charset="0"/>
              </a:rPr>
              <a:t> </a:t>
            </a:r>
            <a:r>
              <a:rPr sz="2200" i="1" spc="-85" dirty="0">
                <a:effectLst>
                  <a:outerShdw blurRad="38100" dist="38100" dir="2700000" algn="tl">
                    <a:srgbClr val="000000">
                      <a:alpha val="43137"/>
                    </a:srgbClr>
                  </a:outerShdw>
                </a:effectLst>
                <a:cs typeface="Arial" panose="020B0604020202020204" pitchFamily="34" charset="0"/>
              </a:rPr>
              <a:t>Forest</a:t>
            </a:r>
            <a:r>
              <a:rPr sz="2200" i="1" spc="-210" dirty="0">
                <a:effectLst>
                  <a:outerShdw blurRad="38100" dist="38100" dir="2700000" algn="tl">
                    <a:srgbClr val="000000">
                      <a:alpha val="43137"/>
                    </a:srgbClr>
                  </a:outerShdw>
                </a:effectLst>
                <a:cs typeface="Arial" panose="020B0604020202020204" pitchFamily="34" charset="0"/>
              </a:rPr>
              <a:t> </a:t>
            </a:r>
            <a:r>
              <a:rPr sz="2200" i="1" spc="-105" dirty="0">
                <a:effectLst>
                  <a:outerShdw blurRad="38100" dist="38100" dir="2700000" algn="tl">
                    <a:srgbClr val="000000">
                      <a:alpha val="43137"/>
                    </a:srgbClr>
                  </a:outerShdw>
                </a:effectLst>
                <a:cs typeface="Arial" panose="020B0604020202020204" pitchFamily="34" charset="0"/>
              </a:rPr>
              <a:t>Survey</a:t>
            </a:r>
            <a:r>
              <a:rPr sz="2200" i="1" spc="-170" dirty="0">
                <a:effectLst>
                  <a:outerShdw blurRad="38100" dist="38100" dir="2700000" algn="tl">
                    <a:srgbClr val="000000">
                      <a:alpha val="43137"/>
                    </a:srgbClr>
                  </a:outerShdw>
                </a:effectLst>
                <a:cs typeface="Arial" panose="020B0604020202020204" pitchFamily="34" charset="0"/>
              </a:rPr>
              <a:t> </a:t>
            </a:r>
            <a:r>
              <a:rPr sz="2200" spc="10" dirty="0">
                <a:cs typeface="Arial" panose="020B0604020202020204" pitchFamily="34" charset="0"/>
              </a:rPr>
              <a:t>of  </a:t>
            </a:r>
            <a:r>
              <a:rPr sz="2200" spc="-60" dirty="0">
                <a:cs typeface="Arial" panose="020B0604020202020204" pitchFamily="34" charset="0"/>
              </a:rPr>
              <a:t>India,</a:t>
            </a:r>
            <a:r>
              <a:rPr sz="2200" spc="-185" dirty="0">
                <a:cs typeface="Arial" panose="020B0604020202020204" pitchFamily="34" charset="0"/>
              </a:rPr>
              <a:t> </a:t>
            </a:r>
            <a:r>
              <a:rPr sz="2200" i="1" spc="-85" dirty="0">
                <a:effectLst>
                  <a:outerShdw blurRad="38100" dist="38100" dir="2700000" algn="tl">
                    <a:srgbClr val="000000">
                      <a:alpha val="43137"/>
                    </a:srgbClr>
                  </a:outerShdw>
                </a:effectLst>
                <a:cs typeface="Arial" panose="020B0604020202020204" pitchFamily="34" charset="0"/>
              </a:rPr>
              <a:t>Meghalaya</a:t>
            </a:r>
            <a:r>
              <a:rPr sz="2200" i="1" spc="-150" dirty="0">
                <a:effectLst>
                  <a:outerShdw blurRad="38100" dist="38100" dir="2700000" algn="tl">
                    <a:srgbClr val="000000">
                      <a:alpha val="43137"/>
                    </a:srgbClr>
                  </a:outerShdw>
                </a:effectLst>
                <a:cs typeface="Arial" panose="020B0604020202020204" pitchFamily="34" charset="0"/>
              </a:rPr>
              <a:t> </a:t>
            </a:r>
            <a:r>
              <a:rPr sz="2200" i="1" spc="-145" dirty="0">
                <a:effectLst>
                  <a:outerShdw blurRad="38100" dist="38100" dir="2700000" algn="tl">
                    <a:srgbClr val="000000">
                      <a:alpha val="43137"/>
                    </a:srgbClr>
                  </a:outerShdw>
                </a:effectLst>
                <a:cs typeface="Arial" panose="020B0604020202020204" pitchFamily="34" charset="0"/>
              </a:rPr>
              <a:t>has</a:t>
            </a:r>
            <a:r>
              <a:rPr sz="2200" i="1" spc="-175" dirty="0">
                <a:effectLst>
                  <a:outerShdw blurRad="38100" dist="38100" dir="2700000" algn="tl">
                    <a:srgbClr val="000000">
                      <a:alpha val="43137"/>
                    </a:srgbClr>
                  </a:outerShdw>
                </a:effectLst>
                <a:cs typeface="Arial" panose="020B0604020202020204" pitchFamily="34" charset="0"/>
              </a:rPr>
              <a:t> </a:t>
            </a:r>
            <a:r>
              <a:rPr sz="2200" i="1" spc="-150" dirty="0">
                <a:effectLst>
                  <a:outerShdw blurRad="38100" dist="38100" dir="2700000" algn="tl">
                    <a:srgbClr val="000000">
                      <a:alpha val="43137"/>
                    </a:srgbClr>
                  </a:outerShdw>
                </a:effectLst>
                <a:cs typeface="Arial" panose="020B0604020202020204" pitchFamily="34" charset="0"/>
              </a:rPr>
              <a:t>a</a:t>
            </a:r>
            <a:r>
              <a:rPr sz="2200" i="1" spc="-170" dirty="0">
                <a:effectLst>
                  <a:outerShdw blurRad="38100" dist="38100" dir="2700000" algn="tl">
                    <a:srgbClr val="000000">
                      <a:alpha val="43137"/>
                    </a:srgbClr>
                  </a:outerShdw>
                </a:effectLst>
                <a:cs typeface="Arial" panose="020B0604020202020204" pitchFamily="34" charset="0"/>
              </a:rPr>
              <a:t> </a:t>
            </a:r>
            <a:r>
              <a:rPr sz="2200" i="1" spc="-30" dirty="0">
                <a:effectLst>
                  <a:outerShdw blurRad="38100" dist="38100" dir="2700000" algn="tl">
                    <a:srgbClr val="000000">
                      <a:alpha val="43137"/>
                    </a:srgbClr>
                  </a:outerShdw>
                </a:effectLst>
                <a:cs typeface="Arial" panose="020B0604020202020204" pitchFamily="34" charset="0"/>
              </a:rPr>
              <a:t>forest</a:t>
            </a:r>
            <a:r>
              <a:rPr sz="2200" i="1" spc="-170" dirty="0">
                <a:effectLst>
                  <a:outerShdw blurRad="38100" dist="38100" dir="2700000" algn="tl">
                    <a:srgbClr val="000000">
                      <a:alpha val="43137"/>
                    </a:srgbClr>
                  </a:outerShdw>
                </a:effectLst>
                <a:cs typeface="Arial" panose="020B0604020202020204" pitchFamily="34" charset="0"/>
              </a:rPr>
              <a:t> </a:t>
            </a:r>
            <a:r>
              <a:rPr sz="2200" i="1" spc="-80" dirty="0">
                <a:effectLst>
                  <a:outerShdw blurRad="38100" dist="38100" dir="2700000" algn="tl">
                    <a:srgbClr val="000000">
                      <a:alpha val="43137"/>
                    </a:srgbClr>
                  </a:outerShdw>
                </a:effectLst>
                <a:cs typeface="Arial" panose="020B0604020202020204" pitchFamily="34" charset="0"/>
              </a:rPr>
              <a:t>cover</a:t>
            </a:r>
            <a:r>
              <a:rPr sz="2200" i="1" spc="-160" dirty="0">
                <a:effectLst>
                  <a:outerShdw blurRad="38100" dist="38100" dir="2700000" algn="tl">
                    <a:srgbClr val="000000">
                      <a:alpha val="43137"/>
                    </a:srgbClr>
                  </a:outerShdw>
                </a:effectLst>
                <a:cs typeface="Arial" panose="020B0604020202020204" pitchFamily="34" charset="0"/>
              </a:rPr>
              <a:t> </a:t>
            </a:r>
            <a:r>
              <a:rPr sz="2200" i="1" spc="15" dirty="0">
                <a:effectLst>
                  <a:outerShdw blurRad="38100" dist="38100" dir="2700000" algn="tl">
                    <a:srgbClr val="000000">
                      <a:alpha val="43137"/>
                    </a:srgbClr>
                  </a:outerShdw>
                </a:effectLst>
                <a:cs typeface="Arial" panose="020B0604020202020204" pitchFamily="34" charset="0"/>
              </a:rPr>
              <a:t>of</a:t>
            </a:r>
            <a:r>
              <a:rPr sz="2200" i="1" spc="-175" dirty="0">
                <a:effectLst>
                  <a:outerShdw blurRad="38100" dist="38100" dir="2700000" algn="tl">
                    <a:srgbClr val="000000">
                      <a:alpha val="43137"/>
                    </a:srgbClr>
                  </a:outerShdw>
                </a:effectLst>
                <a:cs typeface="Arial" panose="020B0604020202020204" pitchFamily="34" charset="0"/>
              </a:rPr>
              <a:t> </a:t>
            </a:r>
            <a:r>
              <a:rPr sz="2200" b="1" i="1" spc="-75" dirty="0">
                <a:effectLst>
                  <a:outerShdw blurRad="38100" dist="38100" dir="2700000" algn="tl">
                    <a:srgbClr val="000000">
                      <a:alpha val="43137"/>
                    </a:srgbClr>
                  </a:outerShdw>
                </a:effectLst>
                <a:cs typeface="Arial" panose="020B0604020202020204" pitchFamily="34" charset="0"/>
              </a:rPr>
              <a:t>9,496</a:t>
            </a:r>
            <a:r>
              <a:rPr sz="2200" b="1" i="1" spc="-180" dirty="0">
                <a:effectLst>
                  <a:outerShdw blurRad="38100" dist="38100" dir="2700000" algn="tl">
                    <a:srgbClr val="000000">
                      <a:alpha val="43137"/>
                    </a:srgbClr>
                  </a:outerShdw>
                </a:effectLst>
                <a:cs typeface="Arial" panose="020B0604020202020204" pitchFamily="34" charset="0"/>
              </a:rPr>
              <a:t> </a:t>
            </a:r>
            <a:r>
              <a:rPr sz="2200" b="1" i="1" spc="-40" dirty="0">
                <a:effectLst>
                  <a:outerShdw blurRad="38100" dist="38100" dir="2700000" algn="tl">
                    <a:srgbClr val="000000">
                      <a:alpha val="43137"/>
                    </a:srgbClr>
                  </a:outerShdw>
                </a:effectLst>
                <a:cs typeface="Arial" panose="020B0604020202020204" pitchFamily="34" charset="0"/>
              </a:rPr>
              <a:t>km</a:t>
            </a:r>
            <a:r>
              <a:rPr sz="2175" b="1" i="1" spc="-60" baseline="24904" dirty="0">
                <a:effectLst>
                  <a:outerShdw blurRad="38100" dist="38100" dir="2700000" algn="tl">
                    <a:srgbClr val="000000">
                      <a:alpha val="43137"/>
                    </a:srgbClr>
                  </a:outerShdw>
                </a:effectLst>
                <a:cs typeface="Arial" panose="020B0604020202020204" pitchFamily="34" charset="0"/>
              </a:rPr>
              <a:t>2</a:t>
            </a:r>
            <a:r>
              <a:rPr sz="2200" spc="-40" dirty="0">
                <a:cs typeface="Arial" panose="020B0604020202020204" pitchFamily="34" charset="0"/>
              </a:rPr>
              <a:t>,</a:t>
            </a:r>
            <a:r>
              <a:rPr sz="2200" spc="-175" dirty="0">
                <a:cs typeface="Arial" panose="020B0604020202020204" pitchFamily="34" charset="0"/>
              </a:rPr>
              <a:t> </a:t>
            </a:r>
            <a:r>
              <a:rPr sz="2200" spc="-55" dirty="0">
                <a:cs typeface="Arial" panose="020B0604020202020204" pitchFamily="34" charset="0"/>
              </a:rPr>
              <a:t>which</a:t>
            </a:r>
            <a:r>
              <a:rPr sz="2200" spc="-135" dirty="0">
                <a:cs typeface="Arial" panose="020B0604020202020204" pitchFamily="34" charset="0"/>
              </a:rPr>
              <a:t> </a:t>
            </a:r>
            <a:r>
              <a:rPr sz="2200" spc="-95" dirty="0">
                <a:cs typeface="Arial" panose="020B0604020202020204" pitchFamily="34" charset="0"/>
              </a:rPr>
              <a:t>is</a:t>
            </a:r>
            <a:r>
              <a:rPr sz="2200" spc="-175" dirty="0">
                <a:cs typeface="Arial" panose="020B0604020202020204" pitchFamily="34" charset="0"/>
              </a:rPr>
              <a:t> </a:t>
            </a:r>
            <a:r>
              <a:rPr sz="2200" b="1" i="1" spc="-125" dirty="0">
                <a:effectLst>
                  <a:outerShdw blurRad="38100" dist="38100" dir="2700000" algn="tl">
                    <a:srgbClr val="000000">
                      <a:alpha val="43137"/>
                    </a:srgbClr>
                  </a:outerShdw>
                </a:effectLst>
                <a:cs typeface="Arial" panose="020B0604020202020204" pitchFamily="34" charset="0"/>
              </a:rPr>
              <a:t>42.34%</a:t>
            </a:r>
            <a:r>
              <a:rPr sz="2200" spc="-160" dirty="0">
                <a:cs typeface="Arial" panose="020B0604020202020204" pitchFamily="34" charset="0"/>
              </a:rPr>
              <a:t> </a:t>
            </a:r>
            <a:r>
              <a:rPr sz="2200" spc="15" dirty="0">
                <a:cs typeface="Arial" panose="020B0604020202020204" pitchFamily="34" charset="0"/>
              </a:rPr>
              <a:t>of</a:t>
            </a:r>
            <a:r>
              <a:rPr sz="2200" spc="-175" dirty="0">
                <a:cs typeface="Arial" panose="020B0604020202020204" pitchFamily="34" charset="0"/>
              </a:rPr>
              <a:t> </a:t>
            </a:r>
            <a:r>
              <a:rPr sz="2200" spc="-15" dirty="0">
                <a:cs typeface="Arial" panose="020B0604020202020204" pitchFamily="34" charset="0"/>
              </a:rPr>
              <a:t>the  </a:t>
            </a:r>
            <a:r>
              <a:rPr sz="2200" spc="25" dirty="0">
                <a:cs typeface="Arial" panose="020B0604020202020204" pitchFamily="34" charset="0"/>
              </a:rPr>
              <a:t>total</a:t>
            </a:r>
            <a:r>
              <a:rPr sz="2200" spc="-185" dirty="0">
                <a:cs typeface="Arial" panose="020B0604020202020204" pitchFamily="34" charset="0"/>
              </a:rPr>
              <a:t> </a:t>
            </a:r>
            <a:r>
              <a:rPr sz="2200" spc="-70" dirty="0">
                <a:cs typeface="Arial" panose="020B0604020202020204" pitchFamily="34" charset="0"/>
              </a:rPr>
              <a:t>geographical</a:t>
            </a:r>
            <a:r>
              <a:rPr sz="2200" spc="-150" dirty="0">
                <a:cs typeface="Arial" panose="020B0604020202020204" pitchFamily="34" charset="0"/>
              </a:rPr>
              <a:t> </a:t>
            </a:r>
            <a:r>
              <a:rPr sz="2200" spc="-105" dirty="0">
                <a:cs typeface="Arial" panose="020B0604020202020204" pitchFamily="34" charset="0"/>
              </a:rPr>
              <a:t>area</a:t>
            </a:r>
            <a:r>
              <a:rPr sz="2200" spc="-175" dirty="0">
                <a:cs typeface="Arial" panose="020B0604020202020204" pitchFamily="34" charset="0"/>
              </a:rPr>
              <a:t> </a:t>
            </a:r>
            <a:r>
              <a:rPr sz="2200" spc="15" dirty="0">
                <a:cs typeface="Arial" panose="020B0604020202020204" pitchFamily="34" charset="0"/>
              </a:rPr>
              <a:t>of</a:t>
            </a:r>
            <a:r>
              <a:rPr sz="2200" spc="-175" dirty="0">
                <a:cs typeface="Arial" panose="020B0604020202020204" pitchFamily="34" charset="0"/>
              </a:rPr>
              <a:t> </a:t>
            </a:r>
            <a:r>
              <a:rPr sz="2200" spc="-15" dirty="0">
                <a:cs typeface="Arial" panose="020B0604020202020204" pitchFamily="34" charset="0"/>
              </a:rPr>
              <a:t>the</a:t>
            </a:r>
            <a:r>
              <a:rPr sz="2200" spc="-165" dirty="0">
                <a:cs typeface="Arial" panose="020B0604020202020204" pitchFamily="34" charset="0"/>
              </a:rPr>
              <a:t> </a:t>
            </a:r>
            <a:r>
              <a:rPr sz="2200" spc="-40" dirty="0">
                <a:cs typeface="Arial" panose="020B0604020202020204" pitchFamily="34" charset="0"/>
              </a:rPr>
              <a:t>state.</a:t>
            </a:r>
            <a:r>
              <a:rPr sz="2200" spc="-335" dirty="0">
                <a:cs typeface="Arial" panose="020B0604020202020204" pitchFamily="34" charset="0"/>
              </a:rPr>
              <a:t> </a:t>
            </a:r>
            <a:r>
              <a:rPr sz="2200" spc="-110" dirty="0">
                <a:cs typeface="Arial" panose="020B0604020202020204" pitchFamily="34" charset="0"/>
              </a:rPr>
              <a:t>The</a:t>
            </a:r>
            <a:r>
              <a:rPr sz="2200" spc="-135" dirty="0">
                <a:cs typeface="Arial" panose="020B0604020202020204" pitchFamily="34" charset="0"/>
              </a:rPr>
              <a:t> </a:t>
            </a:r>
            <a:r>
              <a:rPr sz="2200" spc="-85" dirty="0">
                <a:cs typeface="Arial" panose="020B0604020202020204" pitchFamily="34" charset="0"/>
              </a:rPr>
              <a:t>Meghalayan</a:t>
            </a:r>
            <a:r>
              <a:rPr sz="2200" spc="-150" dirty="0">
                <a:cs typeface="Arial" panose="020B0604020202020204" pitchFamily="34" charset="0"/>
              </a:rPr>
              <a:t> </a:t>
            </a:r>
            <a:r>
              <a:rPr sz="2200" spc="-55" dirty="0">
                <a:cs typeface="Arial" panose="020B0604020202020204" pitchFamily="34" charset="0"/>
              </a:rPr>
              <a:t>subtropical</a:t>
            </a:r>
            <a:r>
              <a:rPr sz="2200" spc="-170" dirty="0">
                <a:cs typeface="Arial" panose="020B0604020202020204" pitchFamily="34" charset="0"/>
              </a:rPr>
              <a:t> </a:t>
            </a:r>
            <a:r>
              <a:rPr sz="2200" spc="-55" dirty="0">
                <a:cs typeface="Arial" panose="020B0604020202020204" pitchFamily="34" charset="0"/>
              </a:rPr>
              <a:t>forests  </a:t>
            </a:r>
            <a:r>
              <a:rPr sz="2200" spc="-95" dirty="0">
                <a:cs typeface="Arial" panose="020B0604020202020204" pitchFamily="34" charset="0"/>
              </a:rPr>
              <a:t>are</a:t>
            </a:r>
            <a:r>
              <a:rPr sz="2200" spc="-170" dirty="0">
                <a:cs typeface="Arial" panose="020B0604020202020204" pitchFamily="34" charset="0"/>
              </a:rPr>
              <a:t> </a:t>
            </a:r>
            <a:r>
              <a:rPr sz="2200" spc="-85" dirty="0">
                <a:cs typeface="Arial" panose="020B0604020202020204" pitchFamily="34" charset="0"/>
              </a:rPr>
              <a:t>considered</a:t>
            </a:r>
            <a:r>
              <a:rPr sz="2200" spc="-150" dirty="0">
                <a:cs typeface="Arial" panose="020B0604020202020204" pitchFamily="34" charset="0"/>
              </a:rPr>
              <a:t> </a:t>
            </a:r>
            <a:r>
              <a:rPr sz="2200" spc="45" dirty="0">
                <a:cs typeface="Arial" panose="020B0604020202020204" pitchFamily="34" charset="0"/>
              </a:rPr>
              <a:t>to</a:t>
            </a:r>
            <a:r>
              <a:rPr sz="2200" spc="-170" dirty="0">
                <a:cs typeface="Arial" panose="020B0604020202020204" pitchFamily="34" charset="0"/>
              </a:rPr>
              <a:t> </a:t>
            </a:r>
            <a:r>
              <a:rPr sz="2200" spc="-90" dirty="0">
                <a:cs typeface="Arial" panose="020B0604020202020204" pitchFamily="34" charset="0"/>
              </a:rPr>
              <a:t>be</a:t>
            </a:r>
            <a:r>
              <a:rPr sz="2200" spc="-170" dirty="0">
                <a:cs typeface="Arial" panose="020B0604020202020204" pitchFamily="34" charset="0"/>
              </a:rPr>
              <a:t> </a:t>
            </a:r>
            <a:r>
              <a:rPr sz="2200" spc="-70" dirty="0">
                <a:cs typeface="Arial" panose="020B0604020202020204" pitchFamily="34" charset="0"/>
              </a:rPr>
              <a:t>among</a:t>
            </a:r>
            <a:r>
              <a:rPr sz="2200" spc="-175" dirty="0">
                <a:cs typeface="Arial" panose="020B0604020202020204" pitchFamily="34" charset="0"/>
              </a:rPr>
              <a:t> </a:t>
            </a:r>
            <a:r>
              <a:rPr sz="2200" spc="-15" dirty="0">
                <a:cs typeface="Arial" panose="020B0604020202020204" pitchFamily="34" charset="0"/>
              </a:rPr>
              <a:t>the</a:t>
            </a:r>
            <a:r>
              <a:rPr sz="2200" spc="-170" dirty="0">
                <a:cs typeface="Arial" panose="020B0604020202020204" pitchFamily="34" charset="0"/>
              </a:rPr>
              <a:t> </a:t>
            </a:r>
            <a:r>
              <a:rPr sz="2200" b="1" i="1" spc="-55" dirty="0">
                <a:effectLst>
                  <a:outerShdw blurRad="38100" dist="38100" dir="2700000" algn="tl">
                    <a:srgbClr val="000000">
                      <a:alpha val="43137"/>
                    </a:srgbClr>
                  </a:outerShdw>
                </a:effectLst>
                <a:cs typeface="Arial" panose="020B0604020202020204" pitchFamily="34" charset="0"/>
              </a:rPr>
              <a:t>richest</a:t>
            </a:r>
            <a:r>
              <a:rPr sz="2200" b="1" i="1" spc="-135" dirty="0">
                <a:effectLst>
                  <a:outerShdw blurRad="38100" dist="38100" dir="2700000" algn="tl">
                    <a:srgbClr val="000000">
                      <a:alpha val="43137"/>
                    </a:srgbClr>
                  </a:outerShdw>
                </a:effectLst>
                <a:cs typeface="Arial" panose="020B0604020202020204" pitchFamily="34" charset="0"/>
              </a:rPr>
              <a:t> </a:t>
            </a:r>
            <a:r>
              <a:rPr sz="2200" b="1" i="1" spc="-50" dirty="0">
                <a:effectLst>
                  <a:outerShdw blurRad="38100" dist="38100" dir="2700000" algn="tl">
                    <a:srgbClr val="000000">
                      <a:alpha val="43137"/>
                    </a:srgbClr>
                  </a:outerShdw>
                </a:effectLst>
                <a:cs typeface="Arial" panose="020B0604020202020204" pitchFamily="34" charset="0"/>
              </a:rPr>
              <a:t>botanical</a:t>
            </a:r>
            <a:r>
              <a:rPr sz="2200" b="1" i="1" spc="-170" dirty="0">
                <a:effectLst>
                  <a:outerShdw blurRad="38100" dist="38100" dir="2700000" algn="tl">
                    <a:srgbClr val="000000">
                      <a:alpha val="43137"/>
                    </a:srgbClr>
                  </a:outerShdw>
                </a:effectLst>
                <a:cs typeface="Arial" panose="020B0604020202020204" pitchFamily="34" charset="0"/>
              </a:rPr>
              <a:t> </a:t>
            </a:r>
            <a:r>
              <a:rPr sz="2200" b="1" i="1" spc="-40" dirty="0">
                <a:effectLst>
                  <a:outerShdw blurRad="38100" dist="38100" dir="2700000" algn="tl">
                    <a:srgbClr val="000000">
                      <a:alpha val="43137"/>
                    </a:srgbClr>
                  </a:outerShdw>
                </a:effectLst>
                <a:cs typeface="Arial" panose="020B0604020202020204" pitchFamily="34" charset="0"/>
              </a:rPr>
              <a:t>habitats</a:t>
            </a:r>
            <a:r>
              <a:rPr sz="2200" b="1" i="1" spc="-170" dirty="0">
                <a:effectLst>
                  <a:outerShdw blurRad="38100" dist="38100" dir="2700000" algn="tl">
                    <a:srgbClr val="000000">
                      <a:alpha val="43137"/>
                    </a:srgbClr>
                  </a:outerShdw>
                </a:effectLst>
                <a:cs typeface="Arial" panose="020B0604020202020204" pitchFamily="34" charset="0"/>
              </a:rPr>
              <a:t> </a:t>
            </a:r>
            <a:r>
              <a:rPr sz="2200" b="1" i="1" spc="10" dirty="0">
                <a:effectLst>
                  <a:outerShdw blurRad="38100" dist="38100" dir="2700000" algn="tl">
                    <a:srgbClr val="000000">
                      <a:alpha val="43137"/>
                    </a:srgbClr>
                  </a:outerShdw>
                </a:effectLst>
                <a:cs typeface="Arial" panose="020B0604020202020204" pitchFamily="34" charset="0"/>
              </a:rPr>
              <a:t>of</a:t>
            </a:r>
            <a:r>
              <a:rPr sz="2200" b="1" i="1" spc="-265" dirty="0">
                <a:effectLst>
                  <a:outerShdw blurRad="38100" dist="38100" dir="2700000" algn="tl">
                    <a:srgbClr val="000000">
                      <a:alpha val="43137"/>
                    </a:srgbClr>
                  </a:outerShdw>
                </a:effectLst>
                <a:cs typeface="Arial" panose="020B0604020202020204" pitchFamily="34" charset="0"/>
              </a:rPr>
              <a:t> </a:t>
            </a:r>
            <a:r>
              <a:rPr sz="2200" b="1" i="1" spc="-95" dirty="0">
                <a:effectLst>
                  <a:outerShdw blurRad="38100" dist="38100" dir="2700000" algn="tl">
                    <a:srgbClr val="000000">
                      <a:alpha val="43137"/>
                    </a:srgbClr>
                  </a:outerShdw>
                </a:effectLst>
                <a:cs typeface="Arial" panose="020B0604020202020204" pitchFamily="34" charset="0"/>
              </a:rPr>
              <a:t>Asia</a:t>
            </a:r>
            <a:r>
              <a:rPr sz="2200" spc="-95" dirty="0">
                <a:cs typeface="Arial" panose="020B0604020202020204" pitchFamily="34" charset="0"/>
              </a:rPr>
              <a:t>.</a:t>
            </a:r>
            <a:r>
              <a:rPr sz="2200" spc="-320" dirty="0">
                <a:cs typeface="Arial" panose="020B0604020202020204" pitchFamily="34" charset="0"/>
              </a:rPr>
              <a:t> </a:t>
            </a:r>
            <a:r>
              <a:rPr sz="2200" spc="-140" dirty="0">
                <a:cs typeface="Arial" panose="020B0604020202020204" pitchFamily="34" charset="0"/>
              </a:rPr>
              <a:t>These  </a:t>
            </a:r>
            <a:r>
              <a:rPr sz="2200" spc="-55" dirty="0">
                <a:cs typeface="Arial" panose="020B0604020202020204" pitchFamily="34" charset="0"/>
              </a:rPr>
              <a:t>forests </a:t>
            </a:r>
            <a:r>
              <a:rPr sz="2200" spc="-90" dirty="0">
                <a:cs typeface="Arial" panose="020B0604020202020204" pitchFamily="34" charset="0"/>
              </a:rPr>
              <a:t>receive </a:t>
            </a:r>
            <a:r>
              <a:rPr sz="2200" spc="-60" dirty="0">
                <a:cs typeface="Arial" panose="020B0604020202020204" pitchFamily="34" charset="0"/>
              </a:rPr>
              <a:t>abundant </a:t>
            </a:r>
            <a:r>
              <a:rPr sz="2200" spc="-30" dirty="0">
                <a:cs typeface="Arial" panose="020B0604020202020204" pitchFamily="34" charset="0"/>
              </a:rPr>
              <a:t>rainfall </a:t>
            </a:r>
            <a:r>
              <a:rPr sz="2200" spc="-90" dirty="0">
                <a:cs typeface="Arial" panose="020B0604020202020204" pitchFamily="34" charset="0"/>
              </a:rPr>
              <a:t>and </a:t>
            </a:r>
            <a:r>
              <a:rPr sz="2200" spc="-50" dirty="0">
                <a:cs typeface="Arial" panose="020B0604020202020204" pitchFamily="34" charset="0"/>
              </a:rPr>
              <a:t>support </a:t>
            </a:r>
            <a:r>
              <a:rPr sz="2200" spc="-150" dirty="0">
                <a:cs typeface="Arial" panose="020B0604020202020204" pitchFamily="34" charset="0"/>
              </a:rPr>
              <a:t>a </a:t>
            </a:r>
            <a:r>
              <a:rPr sz="2200" spc="-75" dirty="0">
                <a:cs typeface="Arial" panose="020B0604020202020204" pitchFamily="34" charset="0"/>
              </a:rPr>
              <a:t>vast </a:t>
            </a:r>
            <a:r>
              <a:rPr sz="2200" spc="-35" dirty="0">
                <a:cs typeface="Arial" panose="020B0604020202020204" pitchFamily="34" charset="0"/>
              </a:rPr>
              <a:t>variety </a:t>
            </a:r>
            <a:r>
              <a:rPr sz="2200" spc="10" dirty="0">
                <a:cs typeface="Arial" panose="020B0604020202020204" pitchFamily="34" charset="0"/>
              </a:rPr>
              <a:t>of </a:t>
            </a:r>
            <a:r>
              <a:rPr sz="2200" spc="-20" dirty="0">
                <a:cs typeface="Arial" panose="020B0604020202020204" pitchFamily="34" charset="0"/>
              </a:rPr>
              <a:t>floral </a:t>
            </a:r>
            <a:r>
              <a:rPr sz="2200" spc="-90" dirty="0">
                <a:cs typeface="Arial" panose="020B0604020202020204" pitchFamily="34" charset="0"/>
              </a:rPr>
              <a:t>and  </a:t>
            </a:r>
            <a:r>
              <a:rPr sz="2200" spc="-60" dirty="0">
                <a:cs typeface="Arial" panose="020B0604020202020204" pitchFamily="34" charset="0"/>
              </a:rPr>
              <a:t>faunal</a:t>
            </a:r>
            <a:r>
              <a:rPr sz="2200" spc="-185" dirty="0">
                <a:cs typeface="Arial" panose="020B0604020202020204" pitchFamily="34" charset="0"/>
              </a:rPr>
              <a:t> </a:t>
            </a:r>
            <a:r>
              <a:rPr sz="2200" spc="-45" dirty="0">
                <a:cs typeface="Arial" panose="020B0604020202020204" pitchFamily="34" charset="0"/>
              </a:rPr>
              <a:t>biodiversity.</a:t>
            </a:r>
            <a:endParaRPr sz="2200" dirty="0">
              <a:cs typeface="Arial" panose="020B0604020202020204" pitchFamily="34" charset="0"/>
            </a:endParaRPr>
          </a:p>
          <a:p>
            <a:pPr algn="just">
              <a:lnSpc>
                <a:spcPct val="100000"/>
              </a:lnSpc>
              <a:spcBef>
                <a:spcPts val="45"/>
              </a:spcBef>
            </a:pPr>
            <a:endParaRPr sz="1800" dirty="0">
              <a:cs typeface="Arial" panose="020B0604020202020204" pitchFamily="34" charset="0"/>
            </a:endParaRPr>
          </a:p>
          <a:p>
            <a:pPr marL="63500" marR="30480" algn="just">
              <a:lnSpc>
                <a:spcPct val="80000"/>
              </a:lnSpc>
            </a:pPr>
            <a:r>
              <a:rPr sz="2200" spc="-75" dirty="0">
                <a:cs typeface="Arial" panose="020B0604020202020204" pitchFamily="34" charset="0"/>
              </a:rPr>
              <a:t>A</a:t>
            </a:r>
            <a:r>
              <a:rPr sz="2200" spc="-175" dirty="0">
                <a:cs typeface="Arial" panose="020B0604020202020204" pitchFamily="34" charset="0"/>
              </a:rPr>
              <a:t> </a:t>
            </a:r>
            <a:r>
              <a:rPr sz="2200" spc="-70" dirty="0">
                <a:cs typeface="Arial" panose="020B0604020202020204" pitchFamily="34" charset="0"/>
              </a:rPr>
              <a:t>small</a:t>
            </a:r>
            <a:r>
              <a:rPr sz="2200" spc="-170" dirty="0">
                <a:cs typeface="Arial" panose="020B0604020202020204" pitchFamily="34" charset="0"/>
              </a:rPr>
              <a:t> </a:t>
            </a:r>
            <a:r>
              <a:rPr sz="2200" spc="-10" dirty="0">
                <a:cs typeface="Arial" panose="020B0604020202020204" pitchFamily="34" charset="0"/>
              </a:rPr>
              <a:t>portion</a:t>
            </a:r>
            <a:r>
              <a:rPr sz="2200" spc="-175" dirty="0">
                <a:cs typeface="Arial" panose="020B0604020202020204" pitchFamily="34" charset="0"/>
              </a:rPr>
              <a:t> </a:t>
            </a:r>
            <a:r>
              <a:rPr sz="2200" spc="15" dirty="0">
                <a:cs typeface="Arial" panose="020B0604020202020204" pitchFamily="34" charset="0"/>
              </a:rPr>
              <a:t>of</a:t>
            </a:r>
            <a:r>
              <a:rPr sz="2200" spc="-175" dirty="0">
                <a:cs typeface="Arial" panose="020B0604020202020204" pitchFamily="34" charset="0"/>
              </a:rPr>
              <a:t> </a:t>
            </a:r>
            <a:r>
              <a:rPr sz="2200" spc="-15" dirty="0">
                <a:cs typeface="Arial" panose="020B0604020202020204" pitchFamily="34" charset="0"/>
              </a:rPr>
              <a:t>the</a:t>
            </a:r>
            <a:r>
              <a:rPr sz="2200" spc="-170" dirty="0">
                <a:cs typeface="Arial" panose="020B0604020202020204" pitchFamily="34" charset="0"/>
              </a:rPr>
              <a:t> </a:t>
            </a:r>
            <a:r>
              <a:rPr sz="2200" spc="-25" dirty="0">
                <a:cs typeface="Arial" panose="020B0604020202020204" pitchFamily="34" charset="0"/>
              </a:rPr>
              <a:t>forest</a:t>
            </a:r>
            <a:r>
              <a:rPr sz="2200" spc="-175" dirty="0">
                <a:cs typeface="Arial" panose="020B0604020202020204" pitchFamily="34" charset="0"/>
              </a:rPr>
              <a:t> </a:t>
            </a:r>
            <a:r>
              <a:rPr sz="2200" spc="-105" dirty="0">
                <a:cs typeface="Arial" panose="020B0604020202020204" pitchFamily="34" charset="0"/>
              </a:rPr>
              <a:t>area</a:t>
            </a:r>
            <a:r>
              <a:rPr sz="2200" spc="-170" dirty="0">
                <a:cs typeface="Arial" panose="020B0604020202020204" pitchFamily="34" charset="0"/>
              </a:rPr>
              <a:t> </a:t>
            </a:r>
            <a:r>
              <a:rPr sz="2200" spc="-25" dirty="0">
                <a:cs typeface="Arial" panose="020B0604020202020204" pitchFamily="34" charset="0"/>
              </a:rPr>
              <a:t>in</a:t>
            </a:r>
            <a:r>
              <a:rPr sz="2200" spc="-165" dirty="0">
                <a:cs typeface="Arial" panose="020B0604020202020204" pitchFamily="34" charset="0"/>
              </a:rPr>
              <a:t> </a:t>
            </a:r>
            <a:r>
              <a:rPr sz="2200" spc="-85" dirty="0">
                <a:cs typeface="Arial" panose="020B0604020202020204" pitchFamily="34" charset="0"/>
              </a:rPr>
              <a:t>Meghalaya</a:t>
            </a:r>
            <a:r>
              <a:rPr sz="2200" spc="-155" dirty="0">
                <a:cs typeface="Arial" panose="020B0604020202020204" pitchFamily="34" charset="0"/>
              </a:rPr>
              <a:t> </a:t>
            </a:r>
            <a:r>
              <a:rPr sz="2200" spc="-95" dirty="0">
                <a:cs typeface="Arial" panose="020B0604020202020204" pitchFamily="34" charset="0"/>
              </a:rPr>
              <a:t>is</a:t>
            </a:r>
            <a:r>
              <a:rPr sz="2200" spc="-175" dirty="0">
                <a:cs typeface="Arial" panose="020B0604020202020204" pitchFamily="34" charset="0"/>
              </a:rPr>
              <a:t> </a:t>
            </a:r>
            <a:r>
              <a:rPr sz="2200" spc="-65" dirty="0">
                <a:cs typeface="Arial" panose="020B0604020202020204" pitchFamily="34" charset="0"/>
              </a:rPr>
              <a:t>under</a:t>
            </a:r>
            <a:r>
              <a:rPr sz="2200" spc="-170" dirty="0">
                <a:cs typeface="Arial" panose="020B0604020202020204" pitchFamily="34" charset="0"/>
              </a:rPr>
              <a:t> </a:t>
            </a:r>
            <a:r>
              <a:rPr sz="2200" spc="-25" dirty="0">
                <a:cs typeface="Arial" panose="020B0604020202020204" pitchFamily="34" charset="0"/>
              </a:rPr>
              <a:t>what</a:t>
            </a:r>
            <a:r>
              <a:rPr sz="2200" spc="-165" dirty="0">
                <a:cs typeface="Arial" panose="020B0604020202020204" pitchFamily="34" charset="0"/>
              </a:rPr>
              <a:t> </a:t>
            </a:r>
            <a:r>
              <a:rPr sz="2200" spc="-95" dirty="0">
                <a:cs typeface="Arial" panose="020B0604020202020204" pitchFamily="34" charset="0"/>
              </a:rPr>
              <a:t>is</a:t>
            </a:r>
            <a:r>
              <a:rPr sz="2200" spc="-175" dirty="0">
                <a:cs typeface="Arial" panose="020B0604020202020204" pitchFamily="34" charset="0"/>
              </a:rPr>
              <a:t> </a:t>
            </a:r>
            <a:r>
              <a:rPr sz="2200" spc="-50" dirty="0">
                <a:cs typeface="Arial" panose="020B0604020202020204" pitchFamily="34" charset="0"/>
              </a:rPr>
              <a:t>known</a:t>
            </a:r>
            <a:r>
              <a:rPr sz="2200" spc="-170" dirty="0">
                <a:cs typeface="Arial" panose="020B0604020202020204" pitchFamily="34" charset="0"/>
              </a:rPr>
              <a:t> </a:t>
            </a:r>
            <a:r>
              <a:rPr sz="2200" spc="-180" dirty="0">
                <a:cs typeface="Arial" panose="020B0604020202020204" pitchFamily="34" charset="0"/>
              </a:rPr>
              <a:t>as  </a:t>
            </a:r>
            <a:r>
              <a:rPr sz="2200" b="1" i="1" spc="-80" dirty="0">
                <a:effectLst>
                  <a:outerShdw blurRad="38100" dist="38100" dir="2700000" algn="tl">
                    <a:srgbClr val="000000">
                      <a:alpha val="43137"/>
                    </a:srgbClr>
                  </a:outerShdw>
                </a:effectLst>
                <a:cs typeface="Arial" panose="020B0604020202020204" pitchFamily="34" charset="0"/>
              </a:rPr>
              <a:t>“sacred </a:t>
            </a:r>
            <a:r>
              <a:rPr sz="2200" b="1" i="1" spc="-60" dirty="0">
                <a:effectLst>
                  <a:outerShdw blurRad="38100" dist="38100" dir="2700000" algn="tl">
                    <a:srgbClr val="000000">
                      <a:alpha val="43137"/>
                    </a:srgbClr>
                  </a:outerShdw>
                </a:effectLst>
                <a:cs typeface="Arial" panose="020B0604020202020204" pitchFamily="34" charset="0"/>
              </a:rPr>
              <a:t>groves” </a:t>
            </a:r>
            <a:r>
              <a:rPr sz="2200" spc="-140" dirty="0">
                <a:cs typeface="Arial" panose="020B0604020202020204" pitchFamily="34" charset="0"/>
              </a:rPr>
              <a:t>(see </a:t>
            </a:r>
            <a:r>
              <a:rPr sz="2200" spc="-120" dirty="0">
                <a:cs typeface="Arial" panose="020B0604020202020204" pitchFamily="34" charset="0"/>
              </a:rPr>
              <a:t>Sacred </a:t>
            </a:r>
            <a:r>
              <a:rPr sz="2200" spc="-90" dirty="0">
                <a:cs typeface="Arial" panose="020B0604020202020204" pitchFamily="34" charset="0"/>
              </a:rPr>
              <a:t>groves </a:t>
            </a:r>
            <a:r>
              <a:rPr sz="2200" spc="10" dirty="0">
                <a:cs typeface="Arial" panose="020B0604020202020204" pitchFamily="34" charset="0"/>
              </a:rPr>
              <a:t>of </a:t>
            </a:r>
            <a:r>
              <a:rPr sz="2200" spc="-60" dirty="0">
                <a:cs typeface="Arial" panose="020B0604020202020204" pitchFamily="34" charset="0"/>
              </a:rPr>
              <a:t>India). </a:t>
            </a:r>
            <a:r>
              <a:rPr sz="2200" spc="-135" dirty="0">
                <a:cs typeface="Arial" panose="020B0604020202020204" pitchFamily="34" charset="0"/>
              </a:rPr>
              <a:t>These </a:t>
            </a:r>
            <a:r>
              <a:rPr sz="2200" spc="-95" dirty="0">
                <a:cs typeface="Arial" panose="020B0604020202020204" pitchFamily="34" charset="0"/>
              </a:rPr>
              <a:t>are </a:t>
            </a:r>
            <a:r>
              <a:rPr sz="2200" spc="-70" dirty="0">
                <a:cs typeface="Arial" panose="020B0604020202020204" pitchFamily="34" charset="0"/>
              </a:rPr>
              <a:t>small </a:t>
            </a:r>
            <a:r>
              <a:rPr sz="2200" spc="-80" dirty="0">
                <a:cs typeface="Arial" panose="020B0604020202020204" pitchFamily="34" charset="0"/>
              </a:rPr>
              <a:t>pockets </a:t>
            </a:r>
            <a:r>
              <a:rPr sz="2200" spc="10" dirty="0">
                <a:cs typeface="Arial" panose="020B0604020202020204" pitchFamily="34" charset="0"/>
              </a:rPr>
              <a:t>of  </a:t>
            </a:r>
            <a:r>
              <a:rPr sz="2200" spc="-55" dirty="0">
                <a:cs typeface="Arial" panose="020B0604020202020204" pitchFamily="34" charset="0"/>
              </a:rPr>
              <a:t>ancient</a:t>
            </a:r>
            <a:r>
              <a:rPr sz="2200" spc="-165" dirty="0">
                <a:cs typeface="Arial" panose="020B0604020202020204" pitchFamily="34" charset="0"/>
              </a:rPr>
              <a:t> </a:t>
            </a:r>
            <a:r>
              <a:rPr sz="2200" spc="-25" dirty="0">
                <a:cs typeface="Arial" panose="020B0604020202020204" pitchFamily="34" charset="0"/>
              </a:rPr>
              <a:t>forest</a:t>
            </a:r>
            <a:r>
              <a:rPr sz="2200" spc="-170" dirty="0">
                <a:cs typeface="Arial" panose="020B0604020202020204" pitchFamily="34" charset="0"/>
              </a:rPr>
              <a:t> </a:t>
            </a:r>
            <a:r>
              <a:rPr sz="2200" spc="20" dirty="0">
                <a:cs typeface="Arial" panose="020B0604020202020204" pitchFamily="34" charset="0"/>
              </a:rPr>
              <a:t>that</a:t>
            </a:r>
            <a:r>
              <a:rPr sz="2200" spc="-175" dirty="0">
                <a:cs typeface="Arial" panose="020B0604020202020204" pitchFamily="34" charset="0"/>
              </a:rPr>
              <a:t> </a:t>
            </a:r>
            <a:r>
              <a:rPr sz="2200" spc="-110" dirty="0">
                <a:cs typeface="Arial" panose="020B0604020202020204" pitchFamily="34" charset="0"/>
              </a:rPr>
              <a:t>have</a:t>
            </a:r>
            <a:r>
              <a:rPr sz="2200" spc="-165" dirty="0">
                <a:cs typeface="Arial" panose="020B0604020202020204" pitchFamily="34" charset="0"/>
              </a:rPr>
              <a:t> </a:t>
            </a:r>
            <a:r>
              <a:rPr sz="2200" spc="-95" dirty="0">
                <a:cs typeface="Arial" panose="020B0604020202020204" pitchFamily="34" charset="0"/>
              </a:rPr>
              <a:t>been</a:t>
            </a:r>
            <a:r>
              <a:rPr sz="2200" spc="-155" dirty="0">
                <a:cs typeface="Arial" panose="020B0604020202020204" pitchFamily="34" charset="0"/>
              </a:rPr>
              <a:t> </a:t>
            </a:r>
            <a:r>
              <a:rPr sz="2200" spc="-95" dirty="0">
                <a:cs typeface="Arial" panose="020B0604020202020204" pitchFamily="34" charset="0"/>
              </a:rPr>
              <a:t>preserved</a:t>
            </a:r>
            <a:r>
              <a:rPr sz="2200" spc="-160" dirty="0">
                <a:cs typeface="Arial" panose="020B0604020202020204" pitchFamily="34" charset="0"/>
              </a:rPr>
              <a:t> </a:t>
            </a:r>
            <a:r>
              <a:rPr sz="2200" spc="-50" dirty="0">
                <a:cs typeface="Arial" panose="020B0604020202020204" pitchFamily="34" charset="0"/>
              </a:rPr>
              <a:t>by</a:t>
            </a:r>
            <a:r>
              <a:rPr sz="2200" spc="-175" dirty="0">
                <a:cs typeface="Arial" panose="020B0604020202020204" pitchFamily="34" charset="0"/>
              </a:rPr>
              <a:t> </a:t>
            </a:r>
            <a:r>
              <a:rPr sz="2200" spc="-15" dirty="0">
                <a:cs typeface="Arial" panose="020B0604020202020204" pitchFamily="34" charset="0"/>
              </a:rPr>
              <a:t>the</a:t>
            </a:r>
            <a:r>
              <a:rPr sz="2200" spc="-160" dirty="0">
                <a:cs typeface="Arial" panose="020B0604020202020204" pitchFamily="34" charset="0"/>
              </a:rPr>
              <a:t> </a:t>
            </a:r>
            <a:r>
              <a:rPr sz="2200" spc="-50" dirty="0">
                <a:cs typeface="Arial" panose="020B0604020202020204" pitchFamily="34" charset="0"/>
              </a:rPr>
              <a:t>communities</a:t>
            </a:r>
            <a:r>
              <a:rPr sz="2200" spc="-165" dirty="0">
                <a:cs typeface="Arial" panose="020B0604020202020204" pitchFamily="34" charset="0"/>
              </a:rPr>
              <a:t> </a:t>
            </a:r>
            <a:r>
              <a:rPr sz="2200" spc="10" dirty="0">
                <a:cs typeface="Arial" panose="020B0604020202020204" pitchFamily="34" charset="0"/>
              </a:rPr>
              <a:t>for</a:t>
            </a:r>
            <a:r>
              <a:rPr sz="2200" spc="-170" dirty="0">
                <a:cs typeface="Arial" panose="020B0604020202020204" pitchFamily="34" charset="0"/>
              </a:rPr>
              <a:t> </a:t>
            </a:r>
            <a:r>
              <a:rPr sz="2200" spc="-85" dirty="0">
                <a:cs typeface="Arial" panose="020B0604020202020204" pitchFamily="34" charset="0"/>
              </a:rPr>
              <a:t>hundreds  </a:t>
            </a:r>
            <a:r>
              <a:rPr sz="2200" spc="10" dirty="0">
                <a:cs typeface="Arial" panose="020B0604020202020204" pitchFamily="34" charset="0"/>
              </a:rPr>
              <a:t>of</a:t>
            </a:r>
            <a:r>
              <a:rPr sz="2200" spc="-165" dirty="0">
                <a:cs typeface="Arial" panose="020B0604020202020204" pitchFamily="34" charset="0"/>
              </a:rPr>
              <a:t> </a:t>
            </a:r>
            <a:r>
              <a:rPr sz="2200" spc="-110" dirty="0">
                <a:cs typeface="Arial" panose="020B0604020202020204" pitchFamily="34" charset="0"/>
              </a:rPr>
              <a:t>years</a:t>
            </a:r>
            <a:r>
              <a:rPr sz="2200" spc="-165" dirty="0">
                <a:cs typeface="Arial" panose="020B0604020202020204" pitchFamily="34" charset="0"/>
              </a:rPr>
              <a:t> </a:t>
            </a:r>
            <a:r>
              <a:rPr sz="2200" spc="-95" dirty="0">
                <a:cs typeface="Arial" panose="020B0604020202020204" pitchFamily="34" charset="0"/>
              </a:rPr>
              <a:t>due</a:t>
            </a:r>
            <a:r>
              <a:rPr sz="2200" spc="-170" dirty="0">
                <a:cs typeface="Arial" panose="020B0604020202020204" pitchFamily="34" charset="0"/>
              </a:rPr>
              <a:t> </a:t>
            </a:r>
            <a:r>
              <a:rPr sz="2200" spc="50" dirty="0">
                <a:cs typeface="Arial" panose="020B0604020202020204" pitchFamily="34" charset="0"/>
              </a:rPr>
              <a:t>to</a:t>
            </a:r>
            <a:r>
              <a:rPr sz="2200" spc="-170" dirty="0">
                <a:cs typeface="Arial" panose="020B0604020202020204" pitchFamily="34" charset="0"/>
              </a:rPr>
              <a:t> </a:t>
            </a:r>
            <a:r>
              <a:rPr sz="2200" spc="-60" dirty="0">
                <a:cs typeface="Arial" panose="020B0604020202020204" pitchFamily="34" charset="0"/>
              </a:rPr>
              <a:t>religious</a:t>
            </a:r>
            <a:r>
              <a:rPr sz="2200" spc="-145" dirty="0">
                <a:cs typeface="Arial" panose="020B0604020202020204" pitchFamily="34" charset="0"/>
              </a:rPr>
              <a:t> </a:t>
            </a:r>
            <a:r>
              <a:rPr sz="2200" spc="-90" dirty="0">
                <a:cs typeface="Arial" panose="020B0604020202020204" pitchFamily="34" charset="0"/>
              </a:rPr>
              <a:t>and</a:t>
            </a:r>
            <a:r>
              <a:rPr sz="2200" spc="-175" dirty="0">
                <a:cs typeface="Arial" panose="020B0604020202020204" pitchFamily="34" charset="0"/>
              </a:rPr>
              <a:t> </a:t>
            </a:r>
            <a:r>
              <a:rPr sz="2200" spc="-40" dirty="0">
                <a:cs typeface="Arial" panose="020B0604020202020204" pitchFamily="34" charset="0"/>
              </a:rPr>
              <a:t>cultural</a:t>
            </a:r>
            <a:r>
              <a:rPr sz="2200" spc="-170" dirty="0">
                <a:cs typeface="Arial" panose="020B0604020202020204" pitchFamily="34" charset="0"/>
              </a:rPr>
              <a:t> </a:t>
            </a:r>
            <a:r>
              <a:rPr sz="2200" spc="-55" dirty="0">
                <a:cs typeface="Arial" panose="020B0604020202020204" pitchFamily="34" charset="0"/>
              </a:rPr>
              <a:t>beliefs.</a:t>
            </a:r>
            <a:r>
              <a:rPr sz="2200" spc="-290" dirty="0">
                <a:cs typeface="Arial" panose="020B0604020202020204" pitchFamily="34" charset="0"/>
              </a:rPr>
              <a:t> </a:t>
            </a:r>
            <a:r>
              <a:rPr sz="2200" i="1" spc="-135" dirty="0">
                <a:effectLst>
                  <a:outerShdw blurRad="38100" dist="38100" dir="2700000" algn="tl">
                    <a:srgbClr val="000000">
                      <a:alpha val="43137"/>
                    </a:srgbClr>
                  </a:outerShdw>
                </a:effectLst>
                <a:cs typeface="Arial" panose="020B0604020202020204" pitchFamily="34" charset="0"/>
              </a:rPr>
              <a:t>These</a:t>
            </a:r>
            <a:r>
              <a:rPr sz="2200" i="1" spc="-145" dirty="0">
                <a:effectLst>
                  <a:outerShdw blurRad="38100" dist="38100" dir="2700000" algn="tl">
                    <a:srgbClr val="000000">
                      <a:alpha val="43137"/>
                    </a:srgbClr>
                  </a:outerShdw>
                </a:effectLst>
                <a:cs typeface="Arial" panose="020B0604020202020204" pitchFamily="34" charset="0"/>
              </a:rPr>
              <a:t> </a:t>
            </a:r>
            <a:r>
              <a:rPr sz="2200" i="1" spc="-55" dirty="0">
                <a:effectLst>
                  <a:outerShdw blurRad="38100" dist="38100" dir="2700000" algn="tl">
                    <a:srgbClr val="000000">
                      <a:alpha val="43137"/>
                    </a:srgbClr>
                  </a:outerShdw>
                </a:effectLst>
                <a:cs typeface="Arial" panose="020B0604020202020204" pitchFamily="34" charset="0"/>
              </a:rPr>
              <a:t>forests</a:t>
            </a:r>
            <a:r>
              <a:rPr sz="2200" i="1" spc="-160" dirty="0">
                <a:effectLst>
                  <a:outerShdw blurRad="38100" dist="38100" dir="2700000" algn="tl">
                    <a:srgbClr val="000000">
                      <a:alpha val="43137"/>
                    </a:srgbClr>
                  </a:outerShdw>
                </a:effectLst>
                <a:cs typeface="Arial" panose="020B0604020202020204" pitchFamily="34" charset="0"/>
              </a:rPr>
              <a:t> </a:t>
            </a:r>
            <a:r>
              <a:rPr sz="2200" i="1" spc="-95" dirty="0">
                <a:effectLst>
                  <a:outerShdw blurRad="38100" dist="38100" dir="2700000" algn="tl">
                    <a:srgbClr val="000000">
                      <a:alpha val="43137"/>
                    </a:srgbClr>
                  </a:outerShdw>
                </a:effectLst>
                <a:cs typeface="Arial" panose="020B0604020202020204" pitchFamily="34" charset="0"/>
              </a:rPr>
              <a:t>are</a:t>
            </a:r>
            <a:r>
              <a:rPr sz="2200" i="1" spc="-170" dirty="0">
                <a:effectLst>
                  <a:outerShdw blurRad="38100" dist="38100" dir="2700000" algn="tl">
                    <a:srgbClr val="000000">
                      <a:alpha val="43137"/>
                    </a:srgbClr>
                  </a:outerShdw>
                </a:effectLst>
                <a:cs typeface="Arial" panose="020B0604020202020204" pitchFamily="34" charset="0"/>
              </a:rPr>
              <a:t> </a:t>
            </a:r>
            <a:r>
              <a:rPr sz="2200" i="1" spc="-95" dirty="0">
                <a:effectLst>
                  <a:outerShdw blurRad="38100" dist="38100" dir="2700000" algn="tl">
                    <a:srgbClr val="000000">
                      <a:alpha val="43137"/>
                    </a:srgbClr>
                  </a:outerShdw>
                </a:effectLst>
                <a:cs typeface="Arial" panose="020B0604020202020204" pitchFamily="34" charset="0"/>
              </a:rPr>
              <a:t>reserved</a:t>
            </a:r>
            <a:r>
              <a:rPr sz="2200" i="1" spc="-145" dirty="0">
                <a:effectLst>
                  <a:outerShdw blurRad="38100" dist="38100" dir="2700000" algn="tl">
                    <a:srgbClr val="000000">
                      <a:alpha val="43137"/>
                    </a:srgbClr>
                  </a:outerShdw>
                </a:effectLst>
                <a:cs typeface="Arial" panose="020B0604020202020204" pitchFamily="34" charset="0"/>
              </a:rPr>
              <a:t> </a:t>
            </a:r>
            <a:r>
              <a:rPr sz="2200" i="1" spc="10" dirty="0">
                <a:effectLst>
                  <a:outerShdw blurRad="38100" dist="38100" dir="2700000" algn="tl">
                    <a:srgbClr val="000000">
                      <a:alpha val="43137"/>
                    </a:srgbClr>
                  </a:outerShdw>
                </a:effectLst>
                <a:cs typeface="Arial" panose="020B0604020202020204" pitchFamily="34" charset="0"/>
              </a:rPr>
              <a:t>for  </a:t>
            </a:r>
            <a:r>
              <a:rPr sz="2200" i="1" spc="-60" dirty="0">
                <a:effectLst>
                  <a:outerShdw blurRad="38100" dist="38100" dir="2700000" algn="tl">
                    <a:srgbClr val="000000">
                      <a:alpha val="43137"/>
                    </a:srgbClr>
                  </a:outerShdw>
                </a:effectLst>
                <a:cs typeface="Arial" panose="020B0604020202020204" pitchFamily="34" charset="0"/>
              </a:rPr>
              <a:t>religious</a:t>
            </a:r>
            <a:r>
              <a:rPr sz="2200" i="1" spc="-140" dirty="0">
                <a:effectLst>
                  <a:outerShdw blurRad="38100" dist="38100" dir="2700000" algn="tl">
                    <a:srgbClr val="000000">
                      <a:alpha val="43137"/>
                    </a:srgbClr>
                  </a:outerShdw>
                </a:effectLst>
                <a:cs typeface="Arial" panose="020B0604020202020204" pitchFamily="34" charset="0"/>
              </a:rPr>
              <a:t> </a:t>
            </a:r>
            <a:r>
              <a:rPr sz="2200" i="1" spc="-40" dirty="0">
                <a:effectLst>
                  <a:outerShdw blurRad="38100" dist="38100" dir="2700000" algn="tl">
                    <a:srgbClr val="000000">
                      <a:alpha val="43137"/>
                    </a:srgbClr>
                  </a:outerShdw>
                </a:effectLst>
                <a:cs typeface="Arial" panose="020B0604020202020204" pitchFamily="34" charset="0"/>
              </a:rPr>
              <a:t>rituals</a:t>
            </a:r>
            <a:r>
              <a:rPr sz="2200" spc="-175" dirty="0">
                <a:cs typeface="Arial" panose="020B0604020202020204" pitchFamily="34" charset="0"/>
              </a:rPr>
              <a:t> </a:t>
            </a:r>
            <a:r>
              <a:rPr sz="2200" spc="-90" dirty="0">
                <a:cs typeface="Arial" panose="020B0604020202020204" pitchFamily="34" charset="0"/>
              </a:rPr>
              <a:t>and</a:t>
            </a:r>
            <a:r>
              <a:rPr sz="2200" spc="-175" dirty="0">
                <a:cs typeface="Arial" panose="020B0604020202020204" pitchFamily="34" charset="0"/>
              </a:rPr>
              <a:t> </a:t>
            </a:r>
            <a:r>
              <a:rPr sz="2200" spc="-65" dirty="0">
                <a:cs typeface="Arial" panose="020B0604020202020204" pitchFamily="34" charset="0"/>
              </a:rPr>
              <a:t>generally</a:t>
            </a:r>
            <a:r>
              <a:rPr sz="2200" spc="-140" dirty="0">
                <a:cs typeface="Arial" panose="020B0604020202020204" pitchFamily="34" charset="0"/>
              </a:rPr>
              <a:t> </a:t>
            </a:r>
            <a:r>
              <a:rPr sz="2200" spc="-60" dirty="0">
                <a:cs typeface="Arial" panose="020B0604020202020204" pitchFamily="34" charset="0"/>
              </a:rPr>
              <a:t>remain</a:t>
            </a:r>
            <a:r>
              <a:rPr sz="2200" spc="-150" dirty="0">
                <a:cs typeface="Arial" panose="020B0604020202020204" pitchFamily="34" charset="0"/>
              </a:rPr>
              <a:t> </a:t>
            </a:r>
            <a:r>
              <a:rPr sz="2200" spc="-30" dirty="0">
                <a:cs typeface="Arial" panose="020B0604020202020204" pitchFamily="34" charset="0"/>
              </a:rPr>
              <a:t>protected</a:t>
            </a:r>
            <a:r>
              <a:rPr sz="2200" spc="-170" dirty="0">
                <a:cs typeface="Arial" panose="020B0604020202020204" pitchFamily="34" charset="0"/>
              </a:rPr>
              <a:t> </a:t>
            </a:r>
            <a:r>
              <a:rPr sz="2200" spc="5" dirty="0">
                <a:cs typeface="Arial" panose="020B0604020202020204" pitchFamily="34" charset="0"/>
              </a:rPr>
              <a:t>from</a:t>
            </a:r>
            <a:r>
              <a:rPr sz="2200" spc="-160" dirty="0">
                <a:cs typeface="Arial" panose="020B0604020202020204" pitchFamily="34" charset="0"/>
              </a:rPr>
              <a:t> </a:t>
            </a:r>
            <a:r>
              <a:rPr sz="2200" spc="-90" dirty="0">
                <a:cs typeface="Arial" panose="020B0604020202020204" pitchFamily="34" charset="0"/>
              </a:rPr>
              <a:t>any</a:t>
            </a:r>
            <a:r>
              <a:rPr sz="2200" spc="-165" dirty="0">
                <a:cs typeface="Arial" panose="020B0604020202020204" pitchFamily="34" charset="0"/>
              </a:rPr>
              <a:t> </a:t>
            </a:r>
            <a:r>
              <a:rPr sz="2200" spc="-25" dirty="0">
                <a:cs typeface="Arial" panose="020B0604020202020204" pitchFamily="34" charset="0"/>
              </a:rPr>
              <a:t>exploitation</a:t>
            </a:r>
            <a:r>
              <a:rPr sz="2200" spc="-25" dirty="0" smtClean="0">
                <a:cs typeface="Arial" panose="020B0604020202020204" pitchFamily="34" charset="0"/>
              </a:rPr>
              <a:t>.</a:t>
            </a:r>
            <a:endParaRPr sz="2200" dirty="0">
              <a:cs typeface="Arial" panose="020B0604020202020204" pitchFamily="34" charset="0"/>
            </a:endParaRPr>
          </a:p>
          <a:p>
            <a:pPr marL="63500" algn="just">
              <a:lnSpc>
                <a:spcPts val="2110"/>
              </a:lnSpc>
            </a:pPr>
            <a:r>
              <a:rPr lang="en-IN" sz="2200" i="1" spc="-135" dirty="0" smtClean="0">
                <a:effectLst>
                  <a:outerShdw blurRad="38100" dist="38100" dir="2700000" algn="tl">
                    <a:srgbClr val="000000">
                      <a:alpha val="43137"/>
                    </a:srgbClr>
                  </a:outerShdw>
                </a:effectLst>
                <a:cs typeface="Arial" panose="020B0604020202020204" pitchFamily="34" charset="0"/>
              </a:rPr>
              <a:t>T</a:t>
            </a:r>
            <a:r>
              <a:rPr sz="2200" i="1" spc="-135" dirty="0" err="1" smtClean="0">
                <a:effectLst>
                  <a:outerShdw blurRad="38100" dist="38100" dir="2700000" algn="tl">
                    <a:srgbClr val="000000">
                      <a:alpha val="43137"/>
                    </a:srgbClr>
                  </a:outerShdw>
                </a:effectLst>
                <a:cs typeface="Arial" panose="020B0604020202020204" pitchFamily="34" charset="0"/>
              </a:rPr>
              <a:t>hese</a:t>
            </a:r>
            <a:r>
              <a:rPr sz="2200" i="1" spc="-150" dirty="0" smtClean="0">
                <a:effectLst>
                  <a:outerShdw blurRad="38100" dist="38100" dir="2700000" algn="tl">
                    <a:srgbClr val="000000">
                      <a:alpha val="43137"/>
                    </a:srgbClr>
                  </a:outerShdw>
                </a:effectLst>
                <a:cs typeface="Arial" panose="020B0604020202020204" pitchFamily="34" charset="0"/>
              </a:rPr>
              <a:t> </a:t>
            </a:r>
            <a:r>
              <a:rPr sz="2200" i="1" spc="-120" dirty="0">
                <a:effectLst>
                  <a:outerShdw blurRad="38100" dist="38100" dir="2700000" algn="tl">
                    <a:srgbClr val="000000">
                      <a:alpha val="43137"/>
                    </a:srgbClr>
                  </a:outerShdw>
                </a:effectLst>
                <a:cs typeface="Arial" panose="020B0604020202020204" pitchFamily="34" charset="0"/>
              </a:rPr>
              <a:t>sacred</a:t>
            </a:r>
            <a:r>
              <a:rPr sz="2200" i="1" spc="-175" dirty="0">
                <a:effectLst>
                  <a:outerShdw blurRad="38100" dist="38100" dir="2700000" algn="tl">
                    <a:srgbClr val="000000">
                      <a:alpha val="43137"/>
                    </a:srgbClr>
                  </a:outerShdw>
                </a:effectLst>
                <a:cs typeface="Arial" panose="020B0604020202020204" pitchFamily="34" charset="0"/>
              </a:rPr>
              <a:t> </a:t>
            </a:r>
            <a:r>
              <a:rPr sz="2200" i="1" spc="-90" dirty="0">
                <a:effectLst>
                  <a:outerShdw blurRad="38100" dist="38100" dir="2700000" algn="tl">
                    <a:srgbClr val="000000">
                      <a:alpha val="43137"/>
                    </a:srgbClr>
                  </a:outerShdw>
                </a:effectLst>
                <a:cs typeface="Arial" panose="020B0604020202020204" pitchFamily="34" charset="0"/>
              </a:rPr>
              <a:t>groves</a:t>
            </a:r>
            <a:r>
              <a:rPr sz="2200" i="1" spc="-155" dirty="0">
                <a:effectLst>
                  <a:outerShdw blurRad="38100" dist="38100" dir="2700000" algn="tl">
                    <a:srgbClr val="000000">
                      <a:alpha val="43137"/>
                    </a:srgbClr>
                  </a:outerShdw>
                </a:effectLst>
                <a:cs typeface="Arial" panose="020B0604020202020204" pitchFamily="34" charset="0"/>
              </a:rPr>
              <a:t> </a:t>
            </a:r>
            <a:r>
              <a:rPr sz="2200" i="1" spc="-60" dirty="0">
                <a:effectLst>
                  <a:outerShdw blurRad="38100" dist="38100" dir="2700000" algn="tl">
                    <a:srgbClr val="000000">
                      <a:alpha val="43137"/>
                    </a:srgbClr>
                  </a:outerShdw>
                </a:effectLst>
                <a:cs typeface="Arial" panose="020B0604020202020204" pitchFamily="34" charset="0"/>
              </a:rPr>
              <a:t>harbour</a:t>
            </a:r>
            <a:r>
              <a:rPr sz="2200" i="1" spc="-165" dirty="0">
                <a:effectLst>
                  <a:outerShdw blurRad="38100" dist="38100" dir="2700000" algn="tl">
                    <a:srgbClr val="000000">
                      <a:alpha val="43137"/>
                    </a:srgbClr>
                  </a:outerShdw>
                </a:effectLst>
                <a:cs typeface="Arial" panose="020B0604020202020204" pitchFamily="34" charset="0"/>
              </a:rPr>
              <a:t> </a:t>
            </a:r>
            <a:r>
              <a:rPr sz="2200" i="1" spc="-70" dirty="0">
                <a:effectLst>
                  <a:outerShdw blurRad="38100" dist="38100" dir="2700000" algn="tl">
                    <a:srgbClr val="000000">
                      <a:alpha val="43137"/>
                    </a:srgbClr>
                  </a:outerShdw>
                </a:effectLst>
                <a:cs typeface="Arial" panose="020B0604020202020204" pitchFamily="34" charset="0"/>
              </a:rPr>
              <a:t>many</a:t>
            </a:r>
            <a:r>
              <a:rPr sz="2200" i="1" spc="-170" dirty="0">
                <a:effectLst>
                  <a:outerShdw blurRad="38100" dist="38100" dir="2700000" algn="tl">
                    <a:srgbClr val="000000">
                      <a:alpha val="43137"/>
                    </a:srgbClr>
                  </a:outerShdw>
                </a:effectLst>
                <a:cs typeface="Arial" panose="020B0604020202020204" pitchFamily="34" charset="0"/>
              </a:rPr>
              <a:t> </a:t>
            </a:r>
            <a:r>
              <a:rPr sz="2200" i="1" spc="-75" dirty="0">
                <a:effectLst>
                  <a:outerShdw blurRad="38100" dist="38100" dir="2700000" algn="tl">
                    <a:srgbClr val="000000">
                      <a:alpha val="43137"/>
                    </a:srgbClr>
                  </a:outerShdw>
                </a:effectLst>
                <a:cs typeface="Arial" panose="020B0604020202020204" pitchFamily="34" charset="0"/>
              </a:rPr>
              <a:t>rare</a:t>
            </a:r>
            <a:r>
              <a:rPr sz="2200" i="1" spc="-175" dirty="0">
                <a:effectLst>
                  <a:outerShdw blurRad="38100" dist="38100" dir="2700000" algn="tl">
                    <a:srgbClr val="000000">
                      <a:alpha val="43137"/>
                    </a:srgbClr>
                  </a:outerShdw>
                </a:effectLst>
                <a:cs typeface="Arial" panose="020B0604020202020204" pitchFamily="34" charset="0"/>
              </a:rPr>
              <a:t> </a:t>
            </a:r>
            <a:r>
              <a:rPr sz="2200" i="1" spc="-20" dirty="0">
                <a:effectLst>
                  <a:outerShdw blurRad="38100" dist="38100" dir="2700000" algn="tl">
                    <a:srgbClr val="000000">
                      <a:alpha val="43137"/>
                    </a:srgbClr>
                  </a:outerShdw>
                </a:effectLst>
                <a:cs typeface="Arial" panose="020B0604020202020204" pitchFamily="34" charset="0"/>
              </a:rPr>
              <a:t>plant</a:t>
            </a:r>
            <a:r>
              <a:rPr sz="2200" i="1" spc="-175" dirty="0">
                <a:effectLst>
                  <a:outerShdw blurRad="38100" dist="38100" dir="2700000" algn="tl">
                    <a:srgbClr val="000000">
                      <a:alpha val="43137"/>
                    </a:srgbClr>
                  </a:outerShdw>
                </a:effectLst>
                <a:cs typeface="Arial" panose="020B0604020202020204" pitchFamily="34" charset="0"/>
              </a:rPr>
              <a:t> </a:t>
            </a:r>
            <a:r>
              <a:rPr sz="2200" i="1" spc="-90" dirty="0">
                <a:effectLst>
                  <a:outerShdw blurRad="38100" dist="38100" dir="2700000" algn="tl">
                    <a:srgbClr val="000000">
                      <a:alpha val="43137"/>
                    </a:srgbClr>
                  </a:outerShdw>
                </a:effectLst>
                <a:cs typeface="Arial" panose="020B0604020202020204" pitchFamily="34" charset="0"/>
              </a:rPr>
              <a:t>and</a:t>
            </a:r>
            <a:r>
              <a:rPr sz="2200" i="1" spc="-180" dirty="0">
                <a:effectLst>
                  <a:outerShdw blurRad="38100" dist="38100" dir="2700000" algn="tl">
                    <a:srgbClr val="000000">
                      <a:alpha val="43137"/>
                    </a:srgbClr>
                  </a:outerShdw>
                </a:effectLst>
                <a:cs typeface="Arial" panose="020B0604020202020204" pitchFamily="34" charset="0"/>
              </a:rPr>
              <a:t> </a:t>
            </a:r>
            <a:r>
              <a:rPr sz="2200" i="1" spc="-55" dirty="0">
                <a:effectLst>
                  <a:outerShdw blurRad="38100" dist="38100" dir="2700000" algn="tl">
                    <a:srgbClr val="000000">
                      <a:alpha val="43137"/>
                    </a:srgbClr>
                  </a:outerShdw>
                </a:effectLst>
                <a:cs typeface="Arial" panose="020B0604020202020204" pitchFamily="34" charset="0"/>
              </a:rPr>
              <a:t>animal</a:t>
            </a:r>
            <a:r>
              <a:rPr sz="2200" i="1" spc="-170" dirty="0">
                <a:effectLst>
                  <a:outerShdw blurRad="38100" dist="38100" dir="2700000" algn="tl">
                    <a:srgbClr val="000000">
                      <a:alpha val="43137"/>
                    </a:srgbClr>
                  </a:outerShdw>
                </a:effectLst>
                <a:cs typeface="Arial" panose="020B0604020202020204" pitchFamily="34" charset="0"/>
              </a:rPr>
              <a:t> </a:t>
            </a:r>
            <a:r>
              <a:rPr sz="2200" i="1" spc="-120" dirty="0">
                <a:effectLst>
                  <a:outerShdw blurRad="38100" dist="38100" dir="2700000" algn="tl">
                    <a:srgbClr val="000000">
                      <a:alpha val="43137"/>
                    </a:srgbClr>
                  </a:outerShdw>
                </a:effectLst>
                <a:cs typeface="Arial" panose="020B0604020202020204" pitchFamily="34" charset="0"/>
              </a:rPr>
              <a:t>species.</a:t>
            </a:r>
            <a:endParaRPr sz="2200" i="1" dirty="0">
              <a:effectLst>
                <a:outerShdw blurRad="38100" dist="38100" dir="2700000" algn="tl">
                  <a:srgbClr val="000000">
                    <a:alpha val="43137"/>
                  </a:srgbClr>
                </a:outerShdw>
              </a:effectLst>
              <a:cs typeface="Arial" panose="020B0604020202020204" pitchFamily="34" charset="0"/>
            </a:endParaRPr>
          </a:p>
          <a:p>
            <a:pPr algn="just">
              <a:lnSpc>
                <a:spcPct val="100000"/>
              </a:lnSpc>
              <a:spcBef>
                <a:spcPts val="45"/>
              </a:spcBef>
            </a:pPr>
            <a:endParaRPr sz="1800" dirty="0">
              <a:cs typeface="Arial" panose="020B0604020202020204" pitchFamily="34" charset="0"/>
            </a:endParaRPr>
          </a:p>
          <a:p>
            <a:pPr marL="63500" marR="434975" algn="just">
              <a:lnSpc>
                <a:spcPct val="80000"/>
              </a:lnSpc>
            </a:pPr>
            <a:r>
              <a:rPr sz="2200" spc="-70" dirty="0">
                <a:cs typeface="Arial" panose="020B0604020202020204" pitchFamily="34" charset="0"/>
              </a:rPr>
              <a:t>In </a:t>
            </a:r>
            <a:r>
              <a:rPr sz="2200" spc="-25" dirty="0">
                <a:cs typeface="Arial" panose="020B0604020202020204" pitchFamily="34" charset="0"/>
              </a:rPr>
              <a:t>addition, </a:t>
            </a:r>
            <a:r>
              <a:rPr sz="2200" i="1" spc="-90" dirty="0">
                <a:effectLst>
                  <a:outerShdw blurRad="38100" dist="38100" dir="2700000" algn="tl">
                    <a:srgbClr val="000000">
                      <a:alpha val="43137"/>
                    </a:srgbClr>
                  </a:outerShdw>
                </a:effectLst>
                <a:cs typeface="Arial" panose="020B0604020202020204" pitchFamily="34" charset="0"/>
              </a:rPr>
              <a:t>Meghalaya </a:t>
            </a:r>
            <a:r>
              <a:rPr sz="2200" i="1" spc="-145" dirty="0">
                <a:effectLst>
                  <a:outerShdw blurRad="38100" dist="38100" dir="2700000" algn="tl">
                    <a:srgbClr val="000000">
                      <a:alpha val="43137"/>
                    </a:srgbClr>
                  </a:outerShdw>
                </a:effectLst>
                <a:cs typeface="Arial" panose="020B0604020202020204" pitchFamily="34" charset="0"/>
              </a:rPr>
              <a:t>has </a:t>
            </a:r>
            <a:r>
              <a:rPr sz="2200" i="1" spc="-35" dirty="0">
                <a:effectLst>
                  <a:outerShdw blurRad="38100" dist="38100" dir="2700000" algn="tl">
                    <a:srgbClr val="000000">
                      <a:alpha val="43137"/>
                    </a:srgbClr>
                  </a:outerShdw>
                </a:effectLst>
                <a:cs typeface="Arial" panose="020B0604020202020204" pitchFamily="34" charset="0"/>
              </a:rPr>
              <a:t>three </a:t>
            </a:r>
            <a:r>
              <a:rPr sz="2200" i="1" spc="-10" dirty="0">
                <a:effectLst>
                  <a:outerShdw blurRad="38100" dist="38100" dir="2700000" algn="tl">
                    <a:srgbClr val="000000">
                      <a:alpha val="43137"/>
                    </a:srgbClr>
                  </a:outerShdw>
                </a:effectLst>
                <a:cs typeface="Arial" panose="020B0604020202020204" pitchFamily="34" charset="0"/>
              </a:rPr>
              <a:t>wildlife </a:t>
            </a:r>
            <a:r>
              <a:rPr sz="2200" i="1" spc="-90" dirty="0">
                <a:effectLst>
                  <a:outerShdw blurRad="38100" dist="38100" dir="2700000" algn="tl">
                    <a:srgbClr val="000000">
                      <a:alpha val="43137"/>
                    </a:srgbClr>
                  </a:outerShdw>
                </a:effectLst>
                <a:cs typeface="Arial" panose="020B0604020202020204" pitchFamily="34" charset="0"/>
              </a:rPr>
              <a:t>sanctuaries</a:t>
            </a:r>
            <a:r>
              <a:rPr sz="2200" spc="-90" dirty="0">
                <a:cs typeface="Arial" panose="020B0604020202020204" pitchFamily="34" charset="0"/>
              </a:rPr>
              <a:t>. </a:t>
            </a:r>
            <a:r>
              <a:rPr sz="2200" spc="-135" dirty="0">
                <a:cs typeface="Arial" panose="020B0604020202020204" pitchFamily="34" charset="0"/>
              </a:rPr>
              <a:t>These </a:t>
            </a:r>
            <a:r>
              <a:rPr sz="2200" spc="-95" dirty="0">
                <a:cs typeface="Arial" panose="020B0604020202020204" pitchFamily="34" charset="0"/>
              </a:rPr>
              <a:t>are </a:t>
            </a:r>
            <a:r>
              <a:rPr sz="2200" spc="-15" dirty="0">
                <a:cs typeface="Arial" panose="020B0604020202020204" pitchFamily="34" charset="0"/>
              </a:rPr>
              <a:t>the  </a:t>
            </a:r>
            <a:r>
              <a:rPr sz="2200" b="1" i="1" spc="-50" dirty="0">
                <a:effectLst>
                  <a:outerShdw blurRad="38100" dist="38100" dir="2700000" algn="tl">
                    <a:srgbClr val="000000">
                      <a:alpha val="43137"/>
                    </a:srgbClr>
                  </a:outerShdw>
                </a:effectLst>
                <a:cs typeface="Arial" panose="020B0604020202020204" pitchFamily="34" charset="0"/>
              </a:rPr>
              <a:t>Nongkhyllem</a:t>
            </a:r>
            <a:r>
              <a:rPr sz="2200" b="1" i="1" spc="-240" dirty="0">
                <a:effectLst>
                  <a:outerShdw blurRad="38100" dist="38100" dir="2700000" algn="tl">
                    <a:srgbClr val="000000">
                      <a:alpha val="43137"/>
                    </a:srgbClr>
                  </a:outerShdw>
                </a:effectLst>
                <a:cs typeface="Arial" panose="020B0604020202020204" pitchFamily="34" charset="0"/>
              </a:rPr>
              <a:t> </a:t>
            </a:r>
            <a:r>
              <a:rPr sz="2200" b="1" i="1" spc="-25" dirty="0">
                <a:effectLst>
                  <a:outerShdw blurRad="38100" dist="38100" dir="2700000" algn="tl">
                    <a:srgbClr val="000000">
                      <a:alpha val="43137"/>
                    </a:srgbClr>
                  </a:outerShdw>
                </a:effectLst>
                <a:cs typeface="Arial" panose="020B0604020202020204" pitchFamily="34" charset="0"/>
              </a:rPr>
              <a:t>Wildlife</a:t>
            </a:r>
            <a:r>
              <a:rPr sz="2200" b="1" i="1" spc="-175" dirty="0">
                <a:effectLst>
                  <a:outerShdw blurRad="38100" dist="38100" dir="2700000" algn="tl">
                    <a:srgbClr val="000000">
                      <a:alpha val="43137"/>
                    </a:srgbClr>
                  </a:outerShdw>
                </a:effectLst>
                <a:cs typeface="Arial" panose="020B0604020202020204" pitchFamily="34" charset="0"/>
              </a:rPr>
              <a:t> </a:t>
            </a:r>
            <a:r>
              <a:rPr sz="2200" b="1" i="1" spc="-85" dirty="0">
                <a:effectLst>
                  <a:outerShdw blurRad="38100" dist="38100" dir="2700000" algn="tl">
                    <a:srgbClr val="000000">
                      <a:alpha val="43137"/>
                    </a:srgbClr>
                  </a:outerShdw>
                </a:effectLst>
                <a:cs typeface="Arial" panose="020B0604020202020204" pitchFamily="34" charset="0"/>
              </a:rPr>
              <a:t>Sanctuary</a:t>
            </a:r>
            <a:r>
              <a:rPr sz="2200" spc="-85" dirty="0">
                <a:cs typeface="Arial" panose="020B0604020202020204" pitchFamily="34" charset="0"/>
              </a:rPr>
              <a:t>,</a:t>
            </a:r>
            <a:r>
              <a:rPr sz="2200" spc="-190" dirty="0">
                <a:cs typeface="Arial" panose="020B0604020202020204" pitchFamily="34" charset="0"/>
              </a:rPr>
              <a:t> </a:t>
            </a:r>
            <a:r>
              <a:rPr sz="2200" spc="-15" dirty="0">
                <a:cs typeface="Arial" panose="020B0604020202020204" pitchFamily="34" charset="0"/>
              </a:rPr>
              <a:t>the</a:t>
            </a:r>
            <a:r>
              <a:rPr sz="2200" spc="-210" dirty="0">
                <a:cs typeface="Arial" panose="020B0604020202020204" pitchFamily="34" charset="0"/>
              </a:rPr>
              <a:t> </a:t>
            </a:r>
            <a:r>
              <a:rPr sz="2200" b="1" i="1" spc="-75" dirty="0">
                <a:effectLst>
                  <a:outerShdw blurRad="38100" dist="38100" dir="2700000" algn="tl">
                    <a:srgbClr val="000000">
                      <a:alpha val="43137"/>
                    </a:srgbClr>
                  </a:outerShdw>
                </a:effectLst>
                <a:cs typeface="Arial" panose="020B0604020202020204" pitchFamily="34" charset="0"/>
              </a:rPr>
              <a:t>Siju</a:t>
            </a:r>
            <a:r>
              <a:rPr sz="2200" b="1" i="1" spc="-220" dirty="0">
                <a:effectLst>
                  <a:outerShdw blurRad="38100" dist="38100" dir="2700000" algn="tl">
                    <a:srgbClr val="000000">
                      <a:alpha val="43137"/>
                    </a:srgbClr>
                  </a:outerShdw>
                </a:effectLst>
                <a:cs typeface="Arial" panose="020B0604020202020204" pitchFamily="34" charset="0"/>
              </a:rPr>
              <a:t> </a:t>
            </a:r>
            <a:r>
              <a:rPr sz="2200" b="1" i="1" spc="-85" dirty="0">
                <a:effectLst>
                  <a:outerShdw blurRad="38100" dist="38100" dir="2700000" algn="tl">
                    <a:srgbClr val="000000">
                      <a:alpha val="43137"/>
                    </a:srgbClr>
                  </a:outerShdw>
                </a:effectLst>
                <a:cs typeface="Arial" panose="020B0604020202020204" pitchFamily="34" charset="0"/>
              </a:rPr>
              <a:t>Sanctuary</a:t>
            </a:r>
            <a:r>
              <a:rPr sz="2200" b="1" i="1" spc="-185" dirty="0">
                <a:effectLst>
                  <a:outerShdw blurRad="38100" dist="38100" dir="2700000" algn="tl">
                    <a:srgbClr val="000000">
                      <a:alpha val="43137"/>
                    </a:srgbClr>
                  </a:outerShdw>
                </a:effectLst>
                <a:cs typeface="Arial" panose="020B0604020202020204" pitchFamily="34" charset="0"/>
              </a:rPr>
              <a:t> </a:t>
            </a:r>
            <a:r>
              <a:rPr sz="2200" spc="-90" dirty="0">
                <a:cs typeface="Arial" panose="020B0604020202020204" pitchFamily="34" charset="0"/>
              </a:rPr>
              <a:t>and</a:t>
            </a:r>
            <a:r>
              <a:rPr sz="2200" spc="-175" dirty="0">
                <a:cs typeface="Arial" panose="020B0604020202020204" pitchFamily="34" charset="0"/>
              </a:rPr>
              <a:t> </a:t>
            </a:r>
            <a:r>
              <a:rPr sz="2200" spc="-15" dirty="0">
                <a:cs typeface="Arial" panose="020B0604020202020204" pitchFamily="34" charset="0"/>
              </a:rPr>
              <a:t>the</a:t>
            </a:r>
            <a:r>
              <a:rPr sz="2200" spc="-155" dirty="0">
                <a:cs typeface="Arial" panose="020B0604020202020204" pitchFamily="34" charset="0"/>
              </a:rPr>
              <a:t> </a:t>
            </a:r>
            <a:r>
              <a:rPr sz="2200" b="1" i="1" spc="-95" dirty="0">
                <a:effectLst>
                  <a:outerShdw blurRad="38100" dist="38100" dir="2700000" algn="tl">
                    <a:srgbClr val="000000">
                      <a:alpha val="43137"/>
                    </a:srgbClr>
                  </a:outerShdw>
                </a:effectLst>
                <a:cs typeface="Arial" panose="020B0604020202020204" pitchFamily="34" charset="0"/>
              </a:rPr>
              <a:t>Bhagmara  </a:t>
            </a:r>
            <a:r>
              <a:rPr sz="2200" b="1" i="1" spc="-85" dirty="0">
                <a:effectLst>
                  <a:outerShdw blurRad="38100" dist="38100" dir="2700000" algn="tl">
                    <a:srgbClr val="000000">
                      <a:alpha val="43137"/>
                    </a:srgbClr>
                  </a:outerShdw>
                </a:effectLst>
                <a:cs typeface="Arial" panose="020B0604020202020204" pitchFamily="34" charset="0"/>
              </a:rPr>
              <a:t>Sanctuary</a:t>
            </a:r>
            <a:r>
              <a:rPr sz="2200" spc="-85" dirty="0">
                <a:cs typeface="Arial" panose="020B0604020202020204" pitchFamily="34" charset="0"/>
              </a:rPr>
              <a:t>,</a:t>
            </a:r>
            <a:r>
              <a:rPr sz="2200" spc="-200" dirty="0">
                <a:cs typeface="Arial" panose="020B0604020202020204" pitchFamily="34" charset="0"/>
              </a:rPr>
              <a:t> </a:t>
            </a:r>
            <a:r>
              <a:rPr sz="2200" spc="-55" dirty="0">
                <a:cs typeface="Arial" panose="020B0604020202020204" pitchFamily="34" charset="0"/>
              </a:rPr>
              <a:t>which</a:t>
            </a:r>
            <a:r>
              <a:rPr sz="2200" spc="-155" dirty="0">
                <a:cs typeface="Arial" panose="020B0604020202020204" pitchFamily="34" charset="0"/>
              </a:rPr>
              <a:t> </a:t>
            </a:r>
            <a:r>
              <a:rPr sz="2200" spc="-100" dirty="0">
                <a:cs typeface="Arial" panose="020B0604020202020204" pitchFamily="34" charset="0"/>
              </a:rPr>
              <a:t>is</a:t>
            </a:r>
            <a:r>
              <a:rPr sz="2200" spc="-175" dirty="0">
                <a:cs typeface="Arial" panose="020B0604020202020204" pitchFamily="34" charset="0"/>
              </a:rPr>
              <a:t> </a:t>
            </a:r>
            <a:r>
              <a:rPr sz="2200" spc="-100" dirty="0">
                <a:cs typeface="Arial" panose="020B0604020202020204" pitchFamily="34" charset="0"/>
              </a:rPr>
              <a:t>also</a:t>
            </a:r>
            <a:r>
              <a:rPr sz="2200" spc="-165" dirty="0">
                <a:cs typeface="Arial" panose="020B0604020202020204" pitchFamily="34" charset="0"/>
              </a:rPr>
              <a:t> </a:t>
            </a:r>
            <a:r>
              <a:rPr sz="2200" spc="-15" dirty="0">
                <a:cs typeface="Arial" panose="020B0604020202020204" pitchFamily="34" charset="0"/>
              </a:rPr>
              <a:t>the</a:t>
            </a:r>
            <a:r>
              <a:rPr sz="2200" spc="-175" dirty="0">
                <a:cs typeface="Arial" panose="020B0604020202020204" pitchFamily="34" charset="0"/>
              </a:rPr>
              <a:t> </a:t>
            </a:r>
            <a:r>
              <a:rPr sz="2200" spc="-65" dirty="0">
                <a:cs typeface="Arial" panose="020B0604020202020204" pitchFamily="34" charset="0"/>
              </a:rPr>
              <a:t>home</a:t>
            </a:r>
            <a:r>
              <a:rPr sz="2200" spc="-150" dirty="0">
                <a:cs typeface="Arial" panose="020B0604020202020204" pitchFamily="34" charset="0"/>
              </a:rPr>
              <a:t> </a:t>
            </a:r>
            <a:r>
              <a:rPr sz="2200" spc="10" dirty="0">
                <a:cs typeface="Arial" panose="020B0604020202020204" pitchFamily="34" charset="0"/>
              </a:rPr>
              <a:t>of</a:t>
            </a:r>
            <a:r>
              <a:rPr sz="2200" spc="-180" dirty="0">
                <a:cs typeface="Arial" panose="020B0604020202020204" pitchFamily="34" charset="0"/>
              </a:rPr>
              <a:t> </a:t>
            </a:r>
            <a:r>
              <a:rPr sz="2200" spc="-15" dirty="0">
                <a:cs typeface="Arial" panose="020B0604020202020204" pitchFamily="34" charset="0"/>
              </a:rPr>
              <a:t>the</a:t>
            </a:r>
            <a:r>
              <a:rPr sz="2200" spc="-165" dirty="0">
                <a:cs typeface="Arial" panose="020B0604020202020204" pitchFamily="34" charset="0"/>
              </a:rPr>
              <a:t> </a:t>
            </a:r>
            <a:r>
              <a:rPr sz="2200" i="1" spc="-65" dirty="0">
                <a:effectLst>
                  <a:outerShdw blurRad="38100" dist="38100" dir="2700000" algn="tl">
                    <a:srgbClr val="000000">
                      <a:alpha val="43137"/>
                    </a:srgbClr>
                  </a:outerShdw>
                </a:effectLst>
                <a:cs typeface="Arial" panose="020B0604020202020204" pitchFamily="34" charset="0"/>
              </a:rPr>
              <a:t>insect</a:t>
            </a:r>
            <a:r>
              <a:rPr sz="2200" i="1" spc="-170" dirty="0">
                <a:effectLst>
                  <a:outerShdw blurRad="38100" dist="38100" dir="2700000" algn="tl">
                    <a:srgbClr val="000000">
                      <a:alpha val="43137"/>
                    </a:srgbClr>
                  </a:outerShdw>
                </a:effectLst>
                <a:cs typeface="Arial" panose="020B0604020202020204" pitchFamily="34" charset="0"/>
              </a:rPr>
              <a:t> </a:t>
            </a:r>
            <a:r>
              <a:rPr sz="2200" i="1" spc="-40" dirty="0">
                <a:effectLst>
                  <a:outerShdw blurRad="38100" dist="38100" dir="2700000" algn="tl">
                    <a:srgbClr val="000000">
                      <a:alpha val="43137"/>
                    </a:srgbClr>
                  </a:outerShdw>
                </a:effectLst>
                <a:cs typeface="Arial" panose="020B0604020202020204" pitchFamily="34" charset="0"/>
              </a:rPr>
              <a:t>eating</a:t>
            </a:r>
            <a:r>
              <a:rPr sz="2200" i="1" spc="-145" dirty="0">
                <a:effectLst>
                  <a:outerShdw blurRad="38100" dist="38100" dir="2700000" algn="tl">
                    <a:srgbClr val="000000">
                      <a:alpha val="43137"/>
                    </a:srgbClr>
                  </a:outerShdw>
                </a:effectLst>
                <a:cs typeface="Arial" panose="020B0604020202020204" pitchFamily="34" charset="0"/>
              </a:rPr>
              <a:t> </a:t>
            </a:r>
            <a:r>
              <a:rPr sz="2200" i="1" spc="-35" dirty="0" smtClean="0">
                <a:effectLst>
                  <a:outerShdw blurRad="38100" dist="38100" dir="2700000" algn="tl">
                    <a:srgbClr val="000000">
                      <a:alpha val="43137"/>
                    </a:srgbClr>
                  </a:outerShdw>
                </a:effectLst>
                <a:cs typeface="Arial" panose="020B0604020202020204" pitchFamily="34" charset="0"/>
              </a:rPr>
              <a:t>pitcher</a:t>
            </a:r>
            <a:r>
              <a:rPr lang="en-IN" sz="2200" i="1" spc="-35" dirty="0" smtClean="0">
                <a:effectLst>
                  <a:outerShdw blurRad="38100" dist="38100" dir="2700000" algn="tl">
                    <a:srgbClr val="000000">
                      <a:alpha val="43137"/>
                    </a:srgbClr>
                  </a:outerShdw>
                </a:effectLst>
                <a:cs typeface="Arial" panose="020B0604020202020204" pitchFamily="34" charset="0"/>
              </a:rPr>
              <a:t> </a:t>
            </a:r>
            <a:r>
              <a:rPr sz="2200" i="1" spc="-25" dirty="0" smtClean="0">
                <a:effectLst>
                  <a:outerShdw blurRad="38100" dist="38100" dir="2700000" algn="tl">
                    <a:srgbClr val="000000">
                      <a:alpha val="43137"/>
                    </a:srgbClr>
                  </a:outerShdw>
                </a:effectLst>
                <a:cs typeface="Arial" panose="020B0604020202020204" pitchFamily="34" charset="0"/>
              </a:rPr>
              <a:t>plant</a:t>
            </a:r>
            <a:r>
              <a:rPr sz="2200" i="1" spc="-180" dirty="0" smtClean="0">
                <a:effectLst>
                  <a:outerShdw blurRad="38100" dist="38100" dir="2700000" algn="tl">
                    <a:srgbClr val="000000">
                      <a:alpha val="43137"/>
                    </a:srgbClr>
                  </a:outerShdw>
                </a:effectLst>
                <a:cs typeface="Arial" panose="020B0604020202020204" pitchFamily="34" charset="0"/>
              </a:rPr>
              <a:t> </a:t>
            </a:r>
            <a:r>
              <a:rPr sz="2200" b="1" i="1" spc="-110" dirty="0">
                <a:effectLst>
                  <a:outerShdw blurRad="38100" dist="38100" dir="2700000" algn="tl">
                    <a:srgbClr val="000000">
                      <a:alpha val="43137"/>
                    </a:srgbClr>
                  </a:outerShdw>
                </a:effectLst>
                <a:cs typeface="Arial" panose="020B0604020202020204" pitchFamily="34" charset="0"/>
              </a:rPr>
              <a:t>Nepenthes</a:t>
            </a:r>
            <a:endParaRPr sz="2200" b="1" i="1" dirty="0">
              <a:effectLst>
                <a:outerShdw blurRad="38100" dist="38100" dir="2700000" algn="tl">
                  <a:srgbClr val="000000">
                    <a:alpha val="43137"/>
                  </a:srgbClr>
                </a:outerShdw>
              </a:effectLst>
              <a:cs typeface="Arial" panose="020B0604020202020204" pitchFamily="34" charset="0"/>
            </a:endParaRPr>
          </a:p>
        </p:txBody>
      </p:sp>
      <p:sp>
        <p:nvSpPr>
          <p:cNvPr id="8" name="object 3"/>
          <p:cNvSpPr/>
          <p:nvPr/>
        </p:nvSpPr>
        <p:spPr>
          <a:xfrm>
            <a:off x="0" y="0"/>
            <a:ext cx="9144000" cy="1447800"/>
          </a:xfrm>
          <a:prstGeom prst="rect">
            <a:avLst/>
          </a:prstGeom>
          <a:blipFill>
            <a:blip r:embed="rId3"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r>
              <a:rPr lang="en-IN" sz="100" dirty="0" smtClean="0"/>
              <a:t>                                     </a:t>
            </a:r>
            <a:r>
              <a:rPr lang="en-IN" sz="5400" dirty="0" smtClean="0">
                <a:solidFill>
                  <a:srgbClr val="FFC000"/>
                </a:solidFill>
              </a:rPr>
              <a:t>Flora &amp; Fauna:</a:t>
            </a:r>
            <a:endParaRPr sz="5400" dirty="0">
              <a:solidFill>
                <a:srgbClr val="FFC000"/>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3"/>
          <p:cNvSpPr/>
          <p:nvPr/>
        </p:nvSpPr>
        <p:spPr>
          <a:xfrm>
            <a:off x="0" y="0"/>
            <a:ext cx="9144000" cy="1447800"/>
          </a:xfrm>
          <a:prstGeom prst="rect">
            <a:avLst/>
          </a:prstGeom>
          <a:blipFill>
            <a:blip r:embed="rId2" cstate="print"/>
            <a:srcRect/>
            <a:stretch>
              <a:fillRect b="-373684"/>
            </a:stretch>
          </a:blipFill>
        </p:spPr>
        <p:txBody>
          <a:bodyPr wrap="square" lIns="0" tIns="0" rIns="0" bIns="0" rtlCol="0"/>
          <a:lstStyle/>
          <a:p>
            <a:endParaRPr sz="5400" dirty="0">
              <a:solidFill>
                <a:srgbClr val="FFC000"/>
              </a:solidFill>
            </a:endParaRPr>
          </a:p>
        </p:txBody>
      </p:sp>
      <p:sp>
        <p:nvSpPr>
          <p:cNvPr id="3" name="object 3"/>
          <p:cNvSpPr/>
          <p:nvPr/>
        </p:nvSpPr>
        <p:spPr>
          <a:xfrm>
            <a:off x="4602177" y="76200"/>
            <a:ext cx="4465623" cy="3276600"/>
          </a:xfrm>
          <a:prstGeom prst="rect">
            <a:avLst/>
          </a:prstGeom>
          <a:blipFill>
            <a:blip r:embed="rId3" cstate="print"/>
            <a:stretch>
              <a:fillRect/>
            </a:stretch>
          </a:blipFill>
        </p:spPr>
        <p:txBody>
          <a:bodyPr wrap="square" lIns="0" tIns="0" rIns="0" bIns="0" rtlCol="0"/>
          <a:lstStyle/>
          <a:p>
            <a:endParaRPr/>
          </a:p>
        </p:txBody>
      </p:sp>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l="16283" r="1914" b="4445"/>
          <a:stretch/>
        </p:blipFill>
        <p:spPr>
          <a:xfrm>
            <a:off x="76200" y="76200"/>
            <a:ext cx="4419600" cy="6702314"/>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02177" y="3427357"/>
            <a:ext cx="4481303" cy="3351157"/>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249935" y="1586230"/>
            <a:ext cx="8795385" cy="5261056"/>
          </a:xfrm>
          <a:prstGeom prst="rect">
            <a:avLst/>
          </a:prstGeom>
        </p:spPr>
        <p:txBody>
          <a:bodyPr vert="horz" wrap="square" lIns="0" tIns="13335" rIns="0" bIns="0" rtlCol="0">
            <a:spAutoFit/>
          </a:bodyPr>
          <a:lstStyle/>
          <a:p>
            <a:pPr marL="12700" algn="just">
              <a:lnSpc>
                <a:spcPct val="100000"/>
              </a:lnSpc>
              <a:spcBef>
                <a:spcPts val="105"/>
              </a:spcBef>
            </a:pPr>
            <a:r>
              <a:rPr sz="2000" spc="-75" dirty="0">
                <a:cs typeface="Arial"/>
              </a:rPr>
              <a:t>Meghalaya</a:t>
            </a:r>
            <a:r>
              <a:rPr sz="2000" spc="-170" dirty="0">
                <a:cs typeface="Arial"/>
              </a:rPr>
              <a:t> </a:t>
            </a:r>
            <a:r>
              <a:rPr sz="2000" spc="-90" dirty="0">
                <a:cs typeface="Arial"/>
              </a:rPr>
              <a:t>also</a:t>
            </a:r>
            <a:r>
              <a:rPr sz="2000" spc="-195" dirty="0">
                <a:cs typeface="Arial"/>
              </a:rPr>
              <a:t> </a:t>
            </a:r>
            <a:r>
              <a:rPr sz="2000" spc="-130" dirty="0">
                <a:cs typeface="Arial"/>
              </a:rPr>
              <a:t>has</a:t>
            </a:r>
            <a:r>
              <a:rPr sz="2000" spc="-160" dirty="0">
                <a:cs typeface="Arial"/>
              </a:rPr>
              <a:t> </a:t>
            </a:r>
            <a:r>
              <a:rPr sz="2000" spc="-135" dirty="0">
                <a:cs typeface="Arial"/>
              </a:rPr>
              <a:t>a</a:t>
            </a:r>
            <a:r>
              <a:rPr sz="2000" spc="-150" dirty="0">
                <a:cs typeface="Arial"/>
              </a:rPr>
              <a:t> </a:t>
            </a:r>
            <a:r>
              <a:rPr sz="2000" spc="-55" dirty="0">
                <a:cs typeface="Arial"/>
              </a:rPr>
              <a:t>large</a:t>
            </a:r>
            <a:r>
              <a:rPr sz="2000" spc="-170" dirty="0">
                <a:cs typeface="Arial"/>
              </a:rPr>
              <a:t> </a:t>
            </a:r>
            <a:r>
              <a:rPr sz="2000" spc="-30" dirty="0">
                <a:cs typeface="Arial"/>
              </a:rPr>
              <a:t>variety</a:t>
            </a:r>
            <a:r>
              <a:rPr sz="2000" spc="-150" dirty="0">
                <a:cs typeface="Arial"/>
              </a:rPr>
              <a:t> </a:t>
            </a:r>
            <a:r>
              <a:rPr sz="2000" spc="15" dirty="0">
                <a:cs typeface="Arial"/>
              </a:rPr>
              <a:t>of</a:t>
            </a:r>
            <a:r>
              <a:rPr sz="2000" spc="-150" dirty="0">
                <a:cs typeface="Arial"/>
              </a:rPr>
              <a:t> </a:t>
            </a:r>
            <a:r>
              <a:rPr sz="2000" spc="-65" dirty="0">
                <a:cs typeface="Arial"/>
              </a:rPr>
              <a:t>mammals,</a:t>
            </a:r>
            <a:r>
              <a:rPr sz="2000" spc="-155" dirty="0">
                <a:cs typeface="Arial"/>
              </a:rPr>
              <a:t> </a:t>
            </a:r>
            <a:r>
              <a:rPr sz="2000" spc="-50" dirty="0">
                <a:cs typeface="Arial"/>
              </a:rPr>
              <a:t>birds,</a:t>
            </a:r>
            <a:r>
              <a:rPr sz="2000" spc="-155" dirty="0">
                <a:cs typeface="Arial"/>
              </a:rPr>
              <a:t> </a:t>
            </a:r>
            <a:r>
              <a:rPr sz="2000" spc="-40" dirty="0">
                <a:cs typeface="Arial"/>
              </a:rPr>
              <a:t>reptiles</a:t>
            </a:r>
            <a:r>
              <a:rPr sz="2000" spc="-145" dirty="0">
                <a:cs typeface="Arial"/>
              </a:rPr>
              <a:t> </a:t>
            </a:r>
            <a:r>
              <a:rPr sz="2000" spc="-80" dirty="0">
                <a:cs typeface="Arial"/>
              </a:rPr>
              <a:t>and</a:t>
            </a:r>
            <a:r>
              <a:rPr sz="2000" spc="-160" dirty="0">
                <a:cs typeface="Arial"/>
              </a:rPr>
              <a:t> </a:t>
            </a:r>
            <a:r>
              <a:rPr sz="2000" spc="-90" dirty="0">
                <a:cs typeface="Arial"/>
              </a:rPr>
              <a:t>insects.The</a:t>
            </a:r>
            <a:endParaRPr sz="2000" dirty="0">
              <a:cs typeface="Arial"/>
            </a:endParaRPr>
          </a:p>
          <a:p>
            <a:pPr marL="12700" algn="just">
              <a:lnSpc>
                <a:spcPct val="100000"/>
              </a:lnSpc>
            </a:pPr>
            <a:r>
              <a:rPr sz="2000" dirty="0">
                <a:cs typeface="Arial"/>
              </a:rPr>
              <a:t>important</a:t>
            </a:r>
            <a:r>
              <a:rPr sz="2000" spc="-180" dirty="0">
                <a:cs typeface="Arial"/>
              </a:rPr>
              <a:t> </a:t>
            </a:r>
            <a:r>
              <a:rPr sz="2000" spc="-50" dirty="0">
                <a:cs typeface="Arial"/>
              </a:rPr>
              <a:t>mammal</a:t>
            </a:r>
            <a:r>
              <a:rPr sz="2000" spc="-155" dirty="0">
                <a:cs typeface="Arial"/>
              </a:rPr>
              <a:t> </a:t>
            </a:r>
            <a:r>
              <a:rPr sz="2000" spc="-110" dirty="0">
                <a:cs typeface="Arial"/>
              </a:rPr>
              <a:t>species</a:t>
            </a:r>
            <a:r>
              <a:rPr sz="2000" spc="-160" dirty="0">
                <a:cs typeface="Arial"/>
              </a:rPr>
              <a:t> </a:t>
            </a:r>
            <a:r>
              <a:rPr sz="2000" spc="-55" dirty="0">
                <a:cs typeface="Arial"/>
              </a:rPr>
              <a:t>include</a:t>
            </a:r>
            <a:r>
              <a:rPr sz="2000" spc="-165" dirty="0">
                <a:cs typeface="Arial"/>
              </a:rPr>
              <a:t> </a:t>
            </a:r>
            <a:r>
              <a:rPr sz="2000" i="1" spc="-60" dirty="0" smtClean="0">
                <a:effectLst>
                  <a:outerShdw blurRad="38100" dist="38100" dir="2700000" algn="tl">
                    <a:srgbClr val="000000">
                      <a:alpha val="43137"/>
                    </a:srgbClr>
                  </a:outerShdw>
                </a:effectLst>
                <a:cs typeface="Arial"/>
              </a:rPr>
              <a:t>elephants,</a:t>
            </a:r>
            <a:r>
              <a:rPr lang="en-IN" sz="2000" i="1" spc="-60" dirty="0" smtClean="0">
                <a:effectLst>
                  <a:outerShdw blurRad="38100" dist="38100" dir="2700000" algn="tl">
                    <a:srgbClr val="000000">
                      <a:alpha val="43137"/>
                    </a:srgbClr>
                  </a:outerShdw>
                </a:effectLst>
                <a:cs typeface="Arial"/>
              </a:rPr>
              <a:t> </a:t>
            </a:r>
            <a:r>
              <a:rPr sz="2000" i="1" spc="-85" dirty="0" smtClean="0">
                <a:effectLst>
                  <a:outerShdw blurRad="38100" dist="38100" dir="2700000" algn="tl">
                    <a:srgbClr val="000000">
                      <a:alpha val="43137"/>
                    </a:srgbClr>
                  </a:outerShdw>
                </a:effectLst>
                <a:cs typeface="Arial"/>
              </a:rPr>
              <a:t>bear</a:t>
            </a:r>
            <a:r>
              <a:rPr sz="2000" i="1" spc="-85" dirty="0">
                <a:effectLst>
                  <a:outerShdw blurRad="38100" dist="38100" dir="2700000" algn="tl">
                    <a:srgbClr val="000000">
                      <a:alpha val="43137"/>
                    </a:srgbClr>
                  </a:outerShdw>
                </a:effectLst>
                <a:cs typeface="Arial"/>
              </a:rPr>
              <a:t>, </a:t>
            </a:r>
            <a:r>
              <a:rPr sz="2000" i="1" spc="-55" dirty="0">
                <a:effectLst>
                  <a:outerShdw blurRad="38100" dist="38100" dir="2700000" algn="tl">
                    <a:srgbClr val="000000">
                      <a:alpha val="43137"/>
                    </a:srgbClr>
                  </a:outerShdw>
                </a:effectLst>
                <a:cs typeface="Arial"/>
              </a:rPr>
              <a:t>civets, </a:t>
            </a:r>
            <a:r>
              <a:rPr sz="2000" i="1" spc="-80" dirty="0">
                <a:effectLst>
                  <a:outerShdw blurRad="38100" dist="38100" dir="2700000" algn="tl">
                    <a:srgbClr val="000000">
                      <a:alpha val="43137"/>
                    </a:srgbClr>
                  </a:outerShdw>
                </a:effectLst>
                <a:cs typeface="Arial"/>
              </a:rPr>
              <a:t>mongooses, </a:t>
            </a:r>
            <a:r>
              <a:rPr sz="2000" i="1" spc="-95" dirty="0">
                <a:effectLst>
                  <a:outerShdw blurRad="38100" dist="38100" dir="2700000" algn="tl">
                    <a:srgbClr val="000000">
                      <a:alpha val="43137"/>
                    </a:srgbClr>
                  </a:outerShdw>
                </a:effectLst>
                <a:cs typeface="Arial"/>
              </a:rPr>
              <a:t>weasels, </a:t>
            </a:r>
            <a:r>
              <a:rPr sz="2000" i="1" spc="-45" dirty="0">
                <a:effectLst>
                  <a:outerShdw blurRad="38100" dist="38100" dir="2700000" algn="tl">
                    <a:srgbClr val="000000">
                      <a:alpha val="43137"/>
                    </a:srgbClr>
                  </a:outerShdw>
                </a:effectLst>
                <a:cs typeface="Arial"/>
              </a:rPr>
              <a:t>rodents, </a:t>
            </a:r>
            <a:r>
              <a:rPr sz="2000" i="1" spc="-80" dirty="0">
                <a:effectLst>
                  <a:outerShdw blurRad="38100" dist="38100" dir="2700000" algn="tl">
                    <a:srgbClr val="000000">
                      <a:alpha val="43137"/>
                    </a:srgbClr>
                  </a:outerShdw>
                </a:effectLst>
                <a:cs typeface="Arial"/>
              </a:rPr>
              <a:t>gaur, </a:t>
            </a:r>
            <a:r>
              <a:rPr sz="2000" i="1" spc="-5" dirty="0">
                <a:effectLst>
                  <a:outerShdw blurRad="38100" dist="38100" dir="2700000" algn="tl">
                    <a:srgbClr val="000000">
                      <a:alpha val="43137"/>
                    </a:srgbClr>
                  </a:outerShdw>
                </a:effectLst>
                <a:cs typeface="Arial"/>
              </a:rPr>
              <a:t>wild </a:t>
            </a:r>
            <a:r>
              <a:rPr sz="2000" i="1" spc="-20" dirty="0">
                <a:effectLst>
                  <a:outerShdw blurRad="38100" dist="38100" dir="2700000" algn="tl">
                    <a:srgbClr val="000000">
                      <a:alpha val="43137"/>
                    </a:srgbClr>
                  </a:outerShdw>
                </a:effectLst>
                <a:cs typeface="Arial"/>
              </a:rPr>
              <a:t>buffalo, </a:t>
            </a:r>
            <a:r>
              <a:rPr sz="2000" i="1" spc="-85" dirty="0">
                <a:effectLst>
                  <a:outerShdw blurRad="38100" dist="38100" dir="2700000" algn="tl">
                    <a:srgbClr val="000000">
                      <a:alpha val="43137"/>
                    </a:srgbClr>
                  </a:outerShdw>
                </a:effectLst>
                <a:cs typeface="Arial"/>
              </a:rPr>
              <a:t>deer, </a:t>
            </a:r>
            <a:r>
              <a:rPr sz="2000" i="1" spc="-5" dirty="0">
                <a:effectLst>
                  <a:outerShdw blurRad="38100" dist="38100" dir="2700000" algn="tl">
                    <a:srgbClr val="000000">
                      <a:alpha val="43137"/>
                    </a:srgbClr>
                  </a:outerShdw>
                </a:effectLst>
                <a:cs typeface="Arial"/>
              </a:rPr>
              <a:t>wild </a:t>
            </a:r>
            <a:r>
              <a:rPr sz="2000" i="1" spc="-60" dirty="0">
                <a:effectLst>
                  <a:outerShdw blurRad="38100" dist="38100" dir="2700000" algn="tl">
                    <a:srgbClr val="000000">
                      <a:alpha val="43137"/>
                    </a:srgbClr>
                  </a:outerShdw>
                </a:effectLst>
                <a:cs typeface="Arial"/>
              </a:rPr>
              <a:t>boar </a:t>
            </a:r>
            <a:r>
              <a:rPr sz="2000" i="1" spc="-80" dirty="0">
                <a:effectLst>
                  <a:outerShdw blurRad="38100" dist="38100" dir="2700000" algn="tl">
                    <a:srgbClr val="000000">
                      <a:alpha val="43137"/>
                    </a:srgbClr>
                  </a:outerShdw>
                </a:effectLst>
                <a:cs typeface="Arial"/>
              </a:rPr>
              <a:t>and </a:t>
            </a:r>
            <a:r>
              <a:rPr sz="2000" i="1" spc="-135" dirty="0">
                <a:effectLst>
                  <a:outerShdw blurRad="38100" dist="38100" dir="2700000" algn="tl">
                    <a:srgbClr val="000000">
                      <a:alpha val="43137"/>
                    </a:srgbClr>
                  </a:outerShdw>
                </a:effectLst>
                <a:cs typeface="Arial"/>
              </a:rPr>
              <a:t>a  </a:t>
            </a:r>
            <a:r>
              <a:rPr sz="2000" i="1" spc="-55" dirty="0">
                <a:effectLst>
                  <a:outerShdw blurRad="38100" dist="38100" dir="2700000" algn="tl">
                    <a:srgbClr val="000000">
                      <a:alpha val="43137"/>
                    </a:srgbClr>
                  </a:outerShdw>
                </a:effectLst>
                <a:cs typeface="Arial"/>
              </a:rPr>
              <a:t>number</a:t>
            </a:r>
            <a:r>
              <a:rPr sz="2000" i="1" spc="-135" dirty="0">
                <a:effectLst>
                  <a:outerShdw blurRad="38100" dist="38100" dir="2700000" algn="tl">
                    <a:srgbClr val="000000">
                      <a:alpha val="43137"/>
                    </a:srgbClr>
                  </a:outerShdw>
                </a:effectLst>
                <a:cs typeface="Arial"/>
              </a:rPr>
              <a:t> </a:t>
            </a:r>
            <a:r>
              <a:rPr sz="2000" i="1" spc="15" dirty="0">
                <a:effectLst>
                  <a:outerShdw blurRad="38100" dist="38100" dir="2700000" algn="tl">
                    <a:srgbClr val="000000">
                      <a:alpha val="43137"/>
                    </a:srgbClr>
                  </a:outerShdw>
                </a:effectLst>
                <a:cs typeface="Arial"/>
              </a:rPr>
              <a:t>of</a:t>
            </a:r>
            <a:r>
              <a:rPr sz="2000" i="1" spc="-155" dirty="0">
                <a:effectLst>
                  <a:outerShdw blurRad="38100" dist="38100" dir="2700000" algn="tl">
                    <a:srgbClr val="000000">
                      <a:alpha val="43137"/>
                    </a:srgbClr>
                  </a:outerShdw>
                </a:effectLst>
                <a:cs typeface="Arial"/>
              </a:rPr>
              <a:t> </a:t>
            </a:r>
            <a:r>
              <a:rPr sz="2000" i="1" spc="-40" dirty="0">
                <a:effectLst>
                  <a:outerShdw blurRad="38100" dist="38100" dir="2700000" algn="tl">
                    <a:srgbClr val="000000">
                      <a:alpha val="43137"/>
                    </a:srgbClr>
                  </a:outerShdw>
                </a:effectLst>
                <a:cs typeface="Arial"/>
              </a:rPr>
              <a:t>primates</a:t>
            </a:r>
            <a:r>
              <a:rPr sz="2000" spc="-40" dirty="0">
                <a:cs typeface="Arial"/>
              </a:rPr>
              <a:t>.</a:t>
            </a:r>
            <a:r>
              <a:rPr sz="2000" spc="-150" dirty="0">
                <a:cs typeface="Arial"/>
              </a:rPr>
              <a:t> </a:t>
            </a:r>
            <a:r>
              <a:rPr sz="2000" spc="-75" dirty="0">
                <a:cs typeface="Arial"/>
              </a:rPr>
              <a:t>Meghalaya</a:t>
            </a:r>
            <a:r>
              <a:rPr sz="2000" spc="-200" dirty="0">
                <a:cs typeface="Arial"/>
              </a:rPr>
              <a:t> </a:t>
            </a:r>
            <a:r>
              <a:rPr sz="2000" spc="-85" dirty="0">
                <a:cs typeface="Arial"/>
              </a:rPr>
              <a:t>also</a:t>
            </a:r>
            <a:r>
              <a:rPr sz="2000" spc="-165" dirty="0">
                <a:cs typeface="Arial"/>
              </a:rPr>
              <a:t> </a:t>
            </a:r>
            <a:r>
              <a:rPr sz="2000" spc="-130" dirty="0">
                <a:cs typeface="Arial"/>
              </a:rPr>
              <a:t>has</a:t>
            </a:r>
            <a:r>
              <a:rPr sz="2000" spc="-160" dirty="0">
                <a:cs typeface="Arial"/>
              </a:rPr>
              <a:t> </a:t>
            </a:r>
            <a:r>
              <a:rPr sz="2000" spc="-135" dirty="0">
                <a:cs typeface="Arial"/>
              </a:rPr>
              <a:t>a</a:t>
            </a:r>
            <a:r>
              <a:rPr sz="2000" spc="-165" dirty="0">
                <a:cs typeface="Arial"/>
              </a:rPr>
              <a:t> </a:t>
            </a:r>
            <a:r>
              <a:rPr sz="2000" spc="-55" dirty="0">
                <a:cs typeface="Arial"/>
              </a:rPr>
              <a:t>large</a:t>
            </a:r>
            <a:r>
              <a:rPr sz="2000" spc="-170" dirty="0">
                <a:cs typeface="Arial"/>
              </a:rPr>
              <a:t> </a:t>
            </a:r>
            <a:r>
              <a:rPr sz="2000" spc="-30" dirty="0">
                <a:cs typeface="Arial"/>
              </a:rPr>
              <a:t>variety</a:t>
            </a:r>
            <a:r>
              <a:rPr sz="2000" spc="-140" dirty="0">
                <a:cs typeface="Arial"/>
              </a:rPr>
              <a:t> </a:t>
            </a:r>
            <a:r>
              <a:rPr sz="2000" spc="15" dirty="0">
                <a:cs typeface="Arial"/>
              </a:rPr>
              <a:t>of</a:t>
            </a:r>
            <a:r>
              <a:rPr sz="2000" spc="-155" dirty="0">
                <a:cs typeface="Arial"/>
              </a:rPr>
              <a:t> </a:t>
            </a:r>
            <a:r>
              <a:rPr sz="2000" i="1" spc="-55" dirty="0">
                <a:effectLst>
                  <a:outerShdw blurRad="38100" dist="38100" dir="2700000" algn="tl">
                    <a:srgbClr val="000000">
                      <a:alpha val="43137"/>
                    </a:srgbClr>
                  </a:outerShdw>
                </a:effectLst>
                <a:cs typeface="Arial"/>
              </a:rPr>
              <a:t>bats</a:t>
            </a:r>
            <a:r>
              <a:rPr sz="2000" spc="-55" dirty="0">
                <a:cs typeface="Arial"/>
              </a:rPr>
              <a:t>.</a:t>
            </a:r>
            <a:r>
              <a:rPr sz="2000" spc="-305" dirty="0">
                <a:cs typeface="Arial"/>
              </a:rPr>
              <a:t> </a:t>
            </a:r>
            <a:r>
              <a:rPr sz="2000" spc="-95" dirty="0">
                <a:cs typeface="Arial"/>
              </a:rPr>
              <a:t>The</a:t>
            </a:r>
            <a:r>
              <a:rPr sz="2000" spc="-155" dirty="0">
                <a:cs typeface="Arial"/>
              </a:rPr>
              <a:t> </a:t>
            </a:r>
            <a:r>
              <a:rPr sz="2000" spc="-40" dirty="0">
                <a:cs typeface="Arial"/>
              </a:rPr>
              <a:t>limestone</a:t>
            </a:r>
            <a:r>
              <a:rPr sz="2000" spc="-150" dirty="0">
                <a:cs typeface="Arial"/>
              </a:rPr>
              <a:t> </a:t>
            </a:r>
            <a:r>
              <a:rPr sz="2000" spc="-135" dirty="0">
                <a:cs typeface="Arial"/>
              </a:rPr>
              <a:t>caves  </a:t>
            </a:r>
            <a:r>
              <a:rPr sz="2000" spc="-20" dirty="0">
                <a:cs typeface="Arial"/>
              </a:rPr>
              <a:t>in </a:t>
            </a:r>
            <a:r>
              <a:rPr sz="2000" spc="-75" dirty="0">
                <a:cs typeface="Arial"/>
              </a:rPr>
              <a:t>Meghalaya </a:t>
            </a:r>
            <a:r>
              <a:rPr sz="2000" spc="-114" dirty="0">
                <a:cs typeface="Arial"/>
              </a:rPr>
              <a:t>such </a:t>
            </a:r>
            <a:r>
              <a:rPr sz="2000" spc="-165" dirty="0">
                <a:cs typeface="Arial"/>
              </a:rPr>
              <a:t>as </a:t>
            </a:r>
            <a:r>
              <a:rPr sz="2000" spc="-15" dirty="0">
                <a:cs typeface="Arial"/>
              </a:rPr>
              <a:t>the </a:t>
            </a:r>
            <a:r>
              <a:rPr sz="2000" i="1" spc="-65" dirty="0">
                <a:effectLst>
                  <a:outerShdw blurRad="38100" dist="38100" dir="2700000" algn="tl">
                    <a:srgbClr val="000000">
                      <a:alpha val="43137"/>
                    </a:srgbClr>
                  </a:outerShdw>
                </a:effectLst>
                <a:cs typeface="Arial"/>
              </a:rPr>
              <a:t>Siju </a:t>
            </a:r>
            <a:r>
              <a:rPr sz="2000" i="1" spc="-150" dirty="0">
                <a:effectLst>
                  <a:outerShdw blurRad="38100" dist="38100" dir="2700000" algn="tl">
                    <a:srgbClr val="000000">
                      <a:alpha val="43137"/>
                    </a:srgbClr>
                  </a:outerShdw>
                </a:effectLst>
                <a:cs typeface="Arial"/>
              </a:rPr>
              <a:t>Cave </a:t>
            </a:r>
            <a:r>
              <a:rPr sz="2000" i="1" spc="-85" dirty="0">
                <a:effectLst>
                  <a:outerShdw blurRad="38100" dist="38100" dir="2700000" algn="tl">
                    <a:srgbClr val="000000">
                      <a:alpha val="43137"/>
                    </a:srgbClr>
                  </a:outerShdw>
                </a:effectLst>
                <a:cs typeface="Arial"/>
              </a:rPr>
              <a:t>are </a:t>
            </a:r>
            <a:r>
              <a:rPr sz="2000" i="1" spc="-60" dirty="0">
                <a:effectLst>
                  <a:outerShdw blurRad="38100" dist="38100" dir="2700000" algn="tl">
                    <a:srgbClr val="000000">
                      <a:alpha val="43137"/>
                    </a:srgbClr>
                  </a:outerShdw>
                </a:effectLst>
                <a:cs typeface="Arial"/>
              </a:rPr>
              <a:t>home </a:t>
            </a:r>
            <a:r>
              <a:rPr sz="2000" i="1" spc="45" dirty="0">
                <a:effectLst>
                  <a:outerShdw blurRad="38100" dist="38100" dir="2700000" algn="tl">
                    <a:srgbClr val="000000">
                      <a:alpha val="43137"/>
                    </a:srgbClr>
                  </a:outerShdw>
                </a:effectLst>
                <a:cs typeface="Arial"/>
              </a:rPr>
              <a:t>to </a:t>
            </a:r>
            <a:r>
              <a:rPr sz="2000" i="1" spc="-95" dirty="0">
                <a:effectLst>
                  <a:outerShdw blurRad="38100" dist="38100" dir="2700000" algn="tl">
                    <a:srgbClr val="000000">
                      <a:alpha val="43137"/>
                    </a:srgbClr>
                  </a:outerShdw>
                </a:effectLst>
                <a:cs typeface="Arial"/>
              </a:rPr>
              <a:t>some </a:t>
            </a:r>
            <a:r>
              <a:rPr sz="2000" i="1" spc="15" dirty="0">
                <a:effectLst>
                  <a:outerShdw blurRad="38100" dist="38100" dir="2700000" algn="tl">
                    <a:srgbClr val="000000">
                      <a:alpha val="43137"/>
                    </a:srgbClr>
                  </a:outerShdw>
                </a:effectLst>
                <a:cs typeface="Arial"/>
              </a:rPr>
              <a:t>of </a:t>
            </a:r>
            <a:r>
              <a:rPr sz="2000" i="1" spc="-15" dirty="0">
                <a:effectLst>
                  <a:outerShdw blurRad="38100" dist="38100" dir="2700000" algn="tl">
                    <a:srgbClr val="000000">
                      <a:alpha val="43137"/>
                    </a:srgbClr>
                  </a:outerShdw>
                </a:effectLst>
                <a:cs typeface="Arial"/>
              </a:rPr>
              <a:t>the</a:t>
            </a:r>
            <a:r>
              <a:rPr sz="2000" b="1" spc="-15" dirty="0">
                <a:cs typeface="Arial"/>
              </a:rPr>
              <a:t> </a:t>
            </a:r>
            <a:r>
              <a:rPr sz="2000" b="1" i="1" spc="-45" dirty="0">
                <a:effectLst>
                  <a:outerShdw blurRad="38100" dist="38100" dir="2700000" algn="tl">
                    <a:srgbClr val="000000">
                      <a:alpha val="43137"/>
                    </a:srgbClr>
                  </a:outerShdw>
                </a:effectLst>
                <a:cs typeface="Arial"/>
              </a:rPr>
              <a:t>nation's </a:t>
            </a:r>
            <a:r>
              <a:rPr sz="2000" b="1" i="1" spc="-50" dirty="0">
                <a:effectLst>
                  <a:outerShdw blurRad="38100" dist="38100" dir="2700000" algn="tl">
                    <a:srgbClr val="000000">
                      <a:alpha val="43137"/>
                    </a:srgbClr>
                  </a:outerShdw>
                </a:effectLst>
                <a:cs typeface="Arial"/>
              </a:rPr>
              <a:t>rarest </a:t>
            </a:r>
            <a:r>
              <a:rPr sz="2000" b="1" i="1" spc="-15" dirty="0">
                <a:effectLst>
                  <a:outerShdw blurRad="38100" dist="38100" dir="2700000" algn="tl">
                    <a:srgbClr val="000000">
                      <a:alpha val="43137"/>
                    </a:srgbClr>
                  </a:outerShdw>
                </a:effectLst>
                <a:cs typeface="Arial"/>
              </a:rPr>
              <a:t>bat  </a:t>
            </a:r>
            <a:r>
              <a:rPr sz="2000" b="1" i="1" spc="-100" dirty="0">
                <a:effectLst>
                  <a:outerShdw blurRad="38100" dist="38100" dir="2700000" algn="tl">
                    <a:srgbClr val="000000">
                      <a:alpha val="43137"/>
                    </a:srgbClr>
                  </a:outerShdw>
                </a:effectLst>
                <a:cs typeface="Arial"/>
              </a:rPr>
              <a:t>species</a:t>
            </a:r>
            <a:r>
              <a:rPr sz="2000" spc="-100" dirty="0">
                <a:cs typeface="Arial"/>
              </a:rPr>
              <a:t>.</a:t>
            </a:r>
            <a:r>
              <a:rPr sz="2000" spc="-310" dirty="0">
                <a:cs typeface="Arial"/>
              </a:rPr>
              <a:t> </a:t>
            </a:r>
            <a:r>
              <a:rPr sz="2000" spc="-80" dirty="0">
                <a:cs typeface="Arial"/>
              </a:rPr>
              <a:t>There</a:t>
            </a:r>
            <a:r>
              <a:rPr sz="2000" spc="-160" dirty="0">
                <a:cs typeface="Arial"/>
              </a:rPr>
              <a:t> </a:t>
            </a:r>
            <a:r>
              <a:rPr sz="2000" spc="-85" dirty="0">
                <a:cs typeface="Arial"/>
              </a:rPr>
              <a:t>is</a:t>
            </a:r>
            <a:r>
              <a:rPr sz="2000" spc="-155" dirty="0">
                <a:cs typeface="Arial"/>
              </a:rPr>
              <a:t> </a:t>
            </a:r>
            <a:r>
              <a:rPr sz="2000" spc="-95" dirty="0">
                <a:cs typeface="Arial"/>
              </a:rPr>
              <a:t>an</a:t>
            </a:r>
            <a:r>
              <a:rPr sz="2000" spc="-175" dirty="0">
                <a:cs typeface="Arial"/>
              </a:rPr>
              <a:t> </a:t>
            </a:r>
            <a:r>
              <a:rPr sz="2000" spc="-25" dirty="0">
                <a:cs typeface="Arial"/>
              </a:rPr>
              <a:t>interesting</a:t>
            </a:r>
            <a:r>
              <a:rPr sz="2000" spc="-170" dirty="0">
                <a:cs typeface="Arial"/>
              </a:rPr>
              <a:t> </a:t>
            </a:r>
            <a:r>
              <a:rPr sz="2000" spc="-30" dirty="0">
                <a:cs typeface="Arial"/>
              </a:rPr>
              <a:t>population</a:t>
            </a:r>
            <a:r>
              <a:rPr sz="2000" spc="-200" dirty="0">
                <a:cs typeface="Arial"/>
              </a:rPr>
              <a:t> </a:t>
            </a:r>
            <a:r>
              <a:rPr sz="2000" spc="15" dirty="0">
                <a:cs typeface="Arial"/>
              </a:rPr>
              <a:t>of</a:t>
            </a:r>
            <a:r>
              <a:rPr sz="2000" spc="-165" dirty="0">
                <a:cs typeface="Arial"/>
              </a:rPr>
              <a:t> </a:t>
            </a:r>
            <a:r>
              <a:rPr lang="en-IN" sz="2000" i="1" spc="-50" dirty="0">
                <a:effectLst>
                  <a:outerShdw blurRad="38100" dist="38100" dir="2700000" algn="tl">
                    <a:srgbClr val="000000">
                      <a:alpha val="43137"/>
                    </a:srgbClr>
                  </a:outerShdw>
                </a:effectLst>
                <a:cs typeface="Arial"/>
              </a:rPr>
              <a:t>R</a:t>
            </a:r>
            <a:r>
              <a:rPr sz="2000" i="1" spc="-50" dirty="0" err="1" smtClean="0">
                <a:effectLst>
                  <a:outerShdw blurRad="38100" dist="38100" dir="2700000" algn="tl">
                    <a:srgbClr val="000000">
                      <a:alpha val="43137"/>
                    </a:srgbClr>
                  </a:outerShdw>
                </a:effectLst>
                <a:cs typeface="Arial"/>
              </a:rPr>
              <a:t>ed</a:t>
            </a:r>
            <a:r>
              <a:rPr sz="2000" i="1" spc="-145" dirty="0" smtClean="0">
                <a:effectLst>
                  <a:outerShdw blurRad="38100" dist="38100" dir="2700000" algn="tl">
                    <a:srgbClr val="000000">
                      <a:alpha val="43137"/>
                    </a:srgbClr>
                  </a:outerShdw>
                </a:effectLst>
                <a:cs typeface="Arial"/>
              </a:rPr>
              <a:t> </a:t>
            </a:r>
            <a:r>
              <a:rPr sz="2000" i="1" spc="-100" dirty="0">
                <a:effectLst>
                  <a:outerShdw blurRad="38100" dist="38100" dir="2700000" algn="tl">
                    <a:srgbClr val="000000">
                      <a:alpha val="43137"/>
                    </a:srgbClr>
                  </a:outerShdw>
                </a:effectLst>
                <a:cs typeface="Arial"/>
              </a:rPr>
              <a:t>pandas</a:t>
            </a:r>
            <a:r>
              <a:rPr sz="2000" i="1" spc="-180" dirty="0">
                <a:effectLst>
                  <a:outerShdw blurRad="38100" dist="38100" dir="2700000" algn="tl">
                    <a:srgbClr val="000000">
                      <a:alpha val="43137"/>
                    </a:srgbClr>
                  </a:outerShdw>
                </a:effectLst>
                <a:cs typeface="Arial"/>
              </a:rPr>
              <a:t> </a:t>
            </a:r>
            <a:r>
              <a:rPr sz="2000" i="1" spc="-20" dirty="0">
                <a:effectLst>
                  <a:outerShdw blurRad="38100" dist="38100" dir="2700000" algn="tl">
                    <a:srgbClr val="000000">
                      <a:alpha val="43137"/>
                    </a:srgbClr>
                  </a:outerShdw>
                </a:effectLst>
                <a:cs typeface="Arial"/>
              </a:rPr>
              <a:t>in</a:t>
            </a:r>
            <a:r>
              <a:rPr sz="2000" i="1" spc="-220" dirty="0">
                <a:effectLst>
                  <a:outerShdw blurRad="38100" dist="38100" dir="2700000" algn="tl">
                    <a:srgbClr val="000000">
                      <a:alpha val="43137"/>
                    </a:srgbClr>
                  </a:outerShdw>
                </a:effectLst>
                <a:cs typeface="Arial"/>
              </a:rPr>
              <a:t> </a:t>
            </a:r>
            <a:r>
              <a:rPr sz="2000" i="1" spc="-100" dirty="0">
                <a:effectLst>
                  <a:outerShdw blurRad="38100" dist="38100" dir="2700000" algn="tl">
                    <a:srgbClr val="000000">
                      <a:alpha val="43137"/>
                    </a:srgbClr>
                  </a:outerShdw>
                </a:effectLst>
                <a:cs typeface="Arial"/>
              </a:rPr>
              <a:t>Garo</a:t>
            </a:r>
            <a:r>
              <a:rPr sz="2000" i="1" spc="-170" dirty="0">
                <a:effectLst>
                  <a:outerShdw blurRad="38100" dist="38100" dir="2700000" algn="tl">
                    <a:srgbClr val="000000">
                      <a:alpha val="43137"/>
                    </a:srgbClr>
                  </a:outerShdw>
                </a:effectLst>
                <a:cs typeface="Arial"/>
              </a:rPr>
              <a:t> </a:t>
            </a:r>
            <a:r>
              <a:rPr sz="2000" i="1" spc="-50" dirty="0">
                <a:effectLst>
                  <a:outerShdw blurRad="38100" dist="38100" dir="2700000" algn="tl">
                    <a:srgbClr val="000000">
                      <a:alpha val="43137"/>
                    </a:srgbClr>
                  </a:outerShdw>
                </a:effectLst>
                <a:cs typeface="Arial"/>
              </a:rPr>
              <a:t>Hills</a:t>
            </a:r>
            <a:r>
              <a:rPr sz="2000" spc="-50" dirty="0">
                <a:cs typeface="Arial"/>
              </a:rPr>
              <a:t>.</a:t>
            </a:r>
            <a:endParaRPr sz="2000" dirty="0">
              <a:cs typeface="Arial"/>
            </a:endParaRPr>
          </a:p>
          <a:p>
            <a:pPr algn="just">
              <a:lnSpc>
                <a:spcPct val="100000"/>
              </a:lnSpc>
              <a:spcBef>
                <a:spcPts val="45"/>
              </a:spcBef>
            </a:pPr>
            <a:endParaRPr sz="2050" dirty="0">
              <a:cs typeface="Arial"/>
            </a:endParaRPr>
          </a:p>
          <a:p>
            <a:pPr marL="12700" marR="433070" algn="just">
              <a:lnSpc>
                <a:spcPct val="100000"/>
              </a:lnSpc>
            </a:pPr>
            <a:r>
              <a:rPr sz="2000" spc="-40" dirty="0">
                <a:cs typeface="Arial"/>
              </a:rPr>
              <a:t>Prominent</a:t>
            </a:r>
            <a:r>
              <a:rPr sz="2000" spc="-145" dirty="0">
                <a:cs typeface="Arial"/>
              </a:rPr>
              <a:t> </a:t>
            </a:r>
            <a:r>
              <a:rPr sz="2000" spc="-20" dirty="0">
                <a:cs typeface="Arial"/>
              </a:rPr>
              <a:t>bird</a:t>
            </a:r>
            <a:r>
              <a:rPr sz="2000" spc="-140" dirty="0">
                <a:cs typeface="Arial"/>
              </a:rPr>
              <a:t> </a:t>
            </a:r>
            <a:r>
              <a:rPr sz="2000" spc="-110" dirty="0">
                <a:cs typeface="Arial"/>
              </a:rPr>
              <a:t>species</a:t>
            </a:r>
            <a:r>
              <a:rPr sz="2000" spc="-155" dirty="0">
                <a:cs typeface="Arial"/>
              </a:rPr>
              <a:t> </a:t>
            </a:r>
            <a:r>
              <a:rPr sz="2000" spc="-20" dirty="0">
                <a:cs typeface="Arial"/>
              </a:rPr>
              <a:t>in</a:t>
            </a:r>
            <a:r>
              <a:rPr sz="2000" spc="-140" dirty="0">
                <a:cs typeface="Arial"/>
              </a:rPr>
              <a:t> </a:t>
            </a:r>
            <a:r>
              <a:rPr sz="2000" spc="-75" dirty="0">
                <a:cs typeface="Arial"/>
              </a:rPr>
              <a:t>Meghalaya</a:t>
            </a:r>
            <a:r>
              <a:rPr sz="2000" spc="-195" dirty="0">
                <a:cs typeface="Arial"/>
              </a:rPr>
              <a:t> </a:t>
            </a:r>
            <a:r>
              <a:rPr sz="2000" spc="-55" dirty="0">
                <a:cs typeface="Arial"/>
              </a:rPr>
              <a:t>include</a:t>
            </a:r>
            <a:r>
              <a:rPr sz="2000" spc="-140" dirty="0">
                <a:cs typeface="Arial"/>
              </a:rPr>
              <a:t> </a:t>
            </a:r>
            <a:r>
              <a:rPr sz="2000" spc="-10" dirty="0">
                <a:cs typeface="Arial"/>
              </a:rPr>
              <a:t>the</a:t>
            </a:r>
            <a:r>
              <a:rPr sz="2000" spc="-140" dirty="0">
                <a:cs typeface="Arial"/>
              </a:rPr>
              <a:t> </a:t>
            </a:r>
            <a:r>
              <a:rPr sz="2000" b="1" i="1" spc="-65" dirty="0">
                <a:effectLst>
                  <a:outerShdw blurRad="38100" dist="38100" dir="2700000" algn="tl">
                    <a:srgbClr val="000000">
                      <a:alpha val="43137"/>
                    </a:srgbClr>
                  </a:outerShdw>
                </a:effectLst>
                <a:cs typeface="Arial"/>
              </a:rPr>
              <a:t>Magpie-Robin</a:t>
            </a:r>
            <a:r>
              <a:rPr sz="2000" spc="-65" dirty="0">
                <a:cs typeface="Arial"/>
              </a:rPr>
              <a:t>,</a:t>
            </a:r>
            <a:r>
              <a:rPr sz="2000" spc="-185" dirty="0">
                <a:cs typeface="Arial"/>
              </a:rPr>
              <a:t> </a:t>
            </a:r>
            <a:r>
              <a:rPr sz="2000" spc="-15" dirty="0">
                <a:cs typeface="Arial"/>
              </a:rPr>
              <a:t>the</a:t>
            </a:r>
            <a:r>
              <a:rPr sz="2000" spc="-135" dirty="0">
                <a:cs typeface="Arial"/>
              </a:rPr>
              <a:t> </a:t>
            </a:r>
            <a:r>
              <a:rPr sz="2000" b="1" i="1" spc="-75" dirty="0">
                <a:effectLst>
                  <a:outerShdw blurRad="38100" dist="38100" dir="2700000" algn="tl">
                    <a:srgbClr val="000000">
                      <a:alpha val="43137"/>
                    </a:srgbClr>
                  </a:outerShdw>
                </a:effectLst>
                <a:cs typeface="Arial"/>
              </a:rPr>
              <a:t>Red-vented  </a:t>
            </a:r>
            <a:r>
              <a:rPr sz="2000" b="1" i="1" spc="-50" dirty="0">
                <a:effectLst>
                  <a:outerShdw blurRad="38100" dist="38100" dir="2700000" algn="tl">
                    <a:srgbClr val="000000">
                      <a:alpha val="43137"/>
                    </a:srgbClr>
                  </a:outerShdw>
                </a:effectLst>
                <a:cs typeface="Arial"/>
              </a:rPr>
              <a:t>Bulbul</a:t>
            </a:r>
            <a:r>
              <a:rPr sz="2000" spc="-50" dirty="0">
                <a:cs typeface="Arial"/>
              </a:rPr>
              <a:t>, </a:t>
            </a:r>
            <a:r>
              <a:rPr sz="2000" spc="-15" dirty="0">
                <a:cs typeface="Arial"/>
              </a:rPr>
              <a:t>the </a:t>
            </a:r>
            <a:r>
              <a:rPr sz="2000" b="1" i="1" spc="-20" dirty="0">
                <a:effectLst>
                  <a:outerShdw blurRad="38100" dist="38100" dir="2700000" algn="tl">
                    <a:srgbClr val="000000">
                      <a:alpha val="43137"/>
                    </a:srgbClr>
                  </a:outerShdw>
                </a:effectLst>
                <a:cs typeface="Arial"/>
              </a:rPr>
              <a:t>Hill </a:t>
            </a:r>
            <a:r>
              <a:rPr sz="2000" b="1" i="1" spc="-65" dirty="0">
                <a:effectLst>
                  <a:outerShdw blurRad="38100" dist="38100" dir="2700000" algn="tl">
                    <a:srgbClr val="000000">
                      <a:alpha val="43137"/>
                    </a:srgbClr>
                  </a:outerShdw>
                </a:effectLst>
                <a:cs typeface="Arial"/>
              </a:rPr>
              <a:t>Myna </a:t>
            </a:r>
            <a:r>
              <a:rPr sz="2000" spc="-85" dirty="0">
                <a:cs typeface="Arial"/>
              </a:rPr>
              <a:t>is </a:t>
            </a:r>
            <a:r>
              <a:rPr sz="2000" spc="-70" dirty="0">
                <a:cs typeface="Arial"/>
              </a:rPr>
              <a:t>usually </a:t>
            </a:r>
            <a:r>
              <a:rPr sz="2000" spc="-30" dirty="0">
                <a:cs typeface="Arial"/>
              </a:rPr>
              <a:t>found </a:t>
            </a:r>
            <a:r>
              <a:rPr sz="2000" spc="-20" dirty="0">
                <a:cs typeface="Arial"/>
              </a:rPr>
              <a:t>in </a:t>
            </a:r>
            <a:r>
              <a:rPr sz="2000" spc="-70" dirty="0">
                <a:cs typeface="Arial"/>
              </a:rPr>
              <a:t>pairs </a:t>
            </a:r>
            <a:r>
              <a:rPr sz="2000" spc="-25" dirty="0">
                <a:cs typeface="Arial"/>
              </a:rPr>
              <a:t>or </a:t>
            </a:r>
            <a:r>
              <a:rPr sz="2000" spc="-20" dirty="0">
                <a:cs typeface="Arial"/>
              </a:rPr>
              <a:t>in </a:t>
            </a:r>
            <a:r>
              <a:rPr sz="2000" spc="-50" dirty="0">
                <a:cs typeface="Arial"/>
              </a:rPr>
              <a:t>flocks </a:t>
            </a:r>
            <a:r>
              <a:rPr sz="2000" spc="-20" dirty="0">
                <a:cs typeface="Arial"/>
              </a:rPr>
              <a:t>in </a:t>
            </a:r>
            <a:r>
              <a:rPr sz="2000" spc="-15" dirty="0">
                <a:cs typeface="Arial"/>
              </a:rPr>
              <a:t>the </a:t>
            </a:r>
            <a:r>
              <a:rPr sz="2000" dirty="0">
                <a:cs typeface="Arial"/>
              </a:rPr>
              <a:t>hill </a:t>
            </a:r>
            <a:r>
              <a:rPr sz="2000" spc="-45" dirty="0">
                <a:cs typeface="Arial"/>
              </a:rPr>
              <a:t>forests </a:t>
            </a:r>
            <a:r>
              <a:rPr sz="2000" spc="10" dirty="0">
                <a:cs typeface="Arial"/>
              </a:rPr>
              <a:t>of  </a:t>
            </a:r>
            <a:r>
              <a:rPr sz="2000" spc="-70" dirty="0">
                <a:cs typeface="Arial"/>
              </a:rPr>
              <a:t>Meghalaya, </a:t>
            </a:r>
            <a:r>
              <a:rPr sz="2000" spc="-15" dirty="0">
                <a:cs typeface="Arial"/>
              </a:rPr>
              <a:t>the </a:t>
            </a:r>
            <a:r>
              <a:rPr sz="2000" b="1" i="1" spc="-75" dirty="0">
                <a:effectLst>
                  <a:outerShdw blurRad="38100" dist="38100" dir="2700000" algn="tl">
                    <a:srgbClr val="000000">
                      <a:alpha val="43137"/>
                    </a:srgbClr>
                  </a:outerShdw>
                </a:effectLst>
                <a:cs typeface="Arial"/>
              </a:rPr>
              <a:t>Large </a:t>
            </a:r>
            <a:r>
              <a:rPr sz="2000" b="1" i="1" spc="-85" dirty="0">
                <a:effectLst>
                  <a:outerShdw blurRad="38100" dist="38100" dir="2700000" algn="tl">
                    <a:srgbClr val="000000">
                      <a:alpha val="43137"/>
                    </a:srgbClr>
                  </a:outerShdw>
                </a:effectLst>
                <a:cs typeface="Arial"/>
              </a:rPr>
              <a:t>Pied </a:t>
            </a:r>
            <a:r>
              <a:rPr sz="2000" b="1" i="1" spc="-30" dirty="0">
                <a:effectLst>
                  <a:outerShdw blurRad="38100" dist="38100" dir="2700000" algn="tl">
                    <a:srgbClr val="000000">
                      <a:alpha val="43137"/>
                    </a:srgbClr>
                  </a:outerShdw>
                </a:effectLst>
                <a:cs typeface="Arial"/>
              </a:rPr>
              <a:t>Hornbill </a:t>
            </a:r>
            <a:r>
              <a:rPr sz="2000" spc="-80" dirty="0">
                <a:cs typeface="Arial"/>
              </a:rPr>
              <a:t>and </a:t>
            </a:r>
            <a:r>
              <a:rPr sz="2000" spc="-15" dirty="0">
                <a:cs typeface="Arial"/>
              </a:rPr>
              <a:t>the </a:t>
            </a:r>
            <a:r>
              <a:rPr sz="2000" b="1" i="1" spc="-65" dirty="0">
                <a:effectLst>
                  <a:outerShdw blurRad="38100" dist="38100" dir="2700000" algn="tl">
                    <a:srgbClr val="000000">
                      <a:alpha val="43137"/>
                    </a:srgbClr>
                  </a:outerShdw>
                </a:effectLst>
                <a:cs typeface="Arial"/>
              </a:rPr>
              <a:t>Great </a:t>
            </a:r>
            <a:r>
              <a:rPr sz="2000" b="1" i="1" spc="-60" dirty="0">
                <a:effectLst>
                  <a:outerShdw blurRad="38100" dist="38100" dir="2700000" algn="tl">
                    <a:srgbClr val="000000">
                      <a:alpha val="43137"/>
                    </a:srgbClr>
                  </a:outerShdw>
                </a:effectLst>
                <a:cs typeface="Arial"/>
              </a:rPr>
              <a:t>Indian </a:t>
            </a:r>
            <a:r>
              <a:rPr sz="2000" b="1" i="1" spc="-30" dirty="0">
                <a:effectLst>
                  <a:outerShdw blurRad="38100" dist="38100" dir="2700000" algn="tl">
                    <a:srgbClr val="000000">
                      <a:alpha val="43137"/>
                    </a:srgbClr>
                  </a:outerShdw>
                </a:effectLst>
                <a:cs typeface="Arial"/>
              </a:rPr>
              <a:t>Hornbill</a:t>
            </a:r>
            <a:r>
              <a:rPr sz="2000" spc="-30" dirty="0">
                <a:cs typeface="Arial"/>
              </a:rPr>
              <a:t>, </a:t>
            </a:r>
            <a:r>
              <a:rPr sz="2000" spc="-45" dirty="0">
                <a:cs typeface="Arial"/>
              </a:rPr>
              <a:t>which </a:t>
            </a:r>
            <a:r>
              <a:rPr sz="2000" spc="-85" dirty="0">
                <a:cs typeface="Arial"/>
              </a:rPr>
              <a:t>is </a:t>
            </a:r>
            <a:r>
              <a:rPr sz="2000" spc="-15" dirty="0">
                <a:cs typeface="Arial"/>
              </a:rPr>
              <a:t>the  </a:t>
            </a:r>
            <a:r>
              <a:rPr sz="2000" i="1" spc="-45" dirty="0">
                <a:effectLst>
                  <a:outerShdw blurRad="38100" dist="38100" dir="2700000" algn="tl">
                    <a:srgbClr val="000000">
                      <a:alpha val="43137"/>
                    </a:srgbClr>
                  </a:outerShdw>
                </a:effectLst>
                <a:cs typeface="Arial"/>
              </a:rPr>
              <a:t>largest </a:t>
            </a:r>
            <a:r>
              <a:rPr sz="2000" i="1" spc="-20" dirty="0">
                <a:effectLst>
                  <a:outerShdw blurRad="38100" dist="38100" dir="2700000" algn="tl">
                    <a:srgbClr val="000000">
                      <a:alpha val="43137"/>
                    </a:srgbClr>
                  </a:outerShdw>
                </a:effectLst>
                <a:cs typeface="Arial"/>
              </a:rPr>
              <a:t>bird in </a:t>
            </a:r>
            <a:r>
              <a:rPr sz="2000" i="1" spc="-70" dirty="0">
                <a:effectLst>
                  <a:outerShdw blurRad="38100" dist="38100" dir="2700000" algn="tl">
                    <a:srgbClr val="000000">
                      <a:alpha val="43137"/>
                    </a:srgbClr>
                  </a:outerShdw>
                </a:effectLst>
                <a:cs typeface="Arial"/>
              </a:rPr>
              <a:t>Meghalaya</a:t>
            </a:r>
            <a:r>
              <a:rPr sz="2000" spc="-70" dirty="0">
                <a:cs typeface="Arial"/>
              </a:rPr>
              <a:t>. </a:t>
            </a:r>
            <a:r>
              <a:rPr sz="2000" spc="-30" dirty="0">
                <a:cs typeface="Arial"/>
              </a:rPr>
              <a:t>Other </a:t>
            </a:r>
            <a:r>
              <a:rPr sz="2000" spc="-55" dirty="0">
                <a:cs typeface="Arial"/>
              </a:rPr>
              <a:t>birds include </a:t>
            </a:r>
            <a:r>
              <a:rPr sz="2000" spc="-15" dirty="0">
                <a:cs typeface="Arial"/>
              </a:rPr>
              <a:t>the </a:t>
            </a:r>
            <a:r>
              <a:rPr sz="2000" b="1" i="1" spc="-120" dirty="0">
                <a:effectLst>
                  <a:outerShdw blurRad="38100" dist="38100" dir="2700000" algn="tl">
                    <a:srgbClr val="000000">
                      <a:alpha val="43137"/>
                    </a:srgbClr>
                  </a:outerShdw>
                </a:effectLst>
                <a:cs typeface="Arial"/>
              </a:rPr>
              <a:t>Peacock </a:t>
            </a:r>
            <a:r>
              <a:rPr sz="2000" b="1" i="1" spc="-90" dirty="0">
                <a:effectLst>
                  <a:outerShdw blurRad="38100" dist="38100" dir="2700000" algn="tl">
                    <a:srgbClr val="000000">
                      <a:alpha val="43137"/>
                    </a:srgbClr>
                  </a:outerShdw>
                </a:effectLst>
                <a:cs typeface="Arial"/>
              </a:rPr>
              <a:t>Pheasant</a:t>
            </a:r>
            <a:r>
              <a:rPr sz="2000" spc="-90" dirty="0">
                <a:cs typeface="Arial"/>
              </a:rPr>
              <a:t>,</a:t>
            </a:r>
            <a:r>
              <a:rPr sz="2000" b="1" i="1" spc="-90" dirty="0">
                <a:effectLst>
                  <a:outerShdw blurRad="38100" dist="38100" dir="2700000" algn="tl">
                    <a:srgbClr val="000000">
                      <a:alpha val="43137"/>
                    </a:srgbClr>
                  </a:outerShdw>
                </a:effectLst>
                <a:cs typeface="Arial"/>
              </a:rPr>
              <a:t> </a:t>
            </a:r>
            <a:r>
              <a:rPr sz="2000" spc="-55" dirty="0" smtClean="0">
                <a:cs typeface="Arial"/>
              </a:rPr>
              <a:t>the</a:t>
            </a:r>
            <a:r>
              <a:rPr lang="en-IN" sz="2000" b="1" i="1" spc="-55" dirty="0" smtClean="0">
                <a:effectLst>
                  <a:outerShdw blurRad="38100" dist="38100" dir="2700000" algn="tl">
                    <a:srgbClr val="000000">
                      <a:alpha val="43137"/>
                    </a:srgbClr>
                  </a:outerShdw>
                </a:effectLst>
                <a:cs typeface="Arial"/>
              </a:rPr>
              <a:t> </a:t>
            </a:r>
            <a:r>
              <a:rPr sz="2000" b="1" i="1" spc="-55" dirty="0" smtClean="0">
                <a:effectLst>
                  <a:outerShdw blurRad="38100" dist="38100" dir="2700000" algn="tl">
                    <a:srgbClr val="000000">
                      <a:alpha val="43137"/>
                    </a:srgbClr>
                  </a:outerShdw>
                </a:effectLst>
                <a:cs typeface="Arial"/>
              </a:rPr>
              <a:t>Large  </a:t>
            </a:r>
            <a:r>
              <a:rPr sz="2000" b="1" i="1" spc="-55" dirty="0">
                <a:effectLst>
                  <a:outerShdw blurRad="38100" dist="38100" dir="2700000" algn="tl">
                    <a:srgbClr val="000000">
                      <a:alpha val="43137"/>
                    </a:srgbClr>
                  </a:outerShdw>
                </a:effectLst>
                <a:cs typeface="Arial"/>
              </a:rPr>
              <a:t>Indian</a:t>
            </a:r>
            <a:r>
              <a:rPr sz="2000" b="1" i="1" spc="-185" dirty="0">
                <a:effectLst>
                  <a:outerShdw blurRad="38100" dist="38100" dir="2700000" algn="tl">
                    <a:srgbClr val="000000">
                      <a:alpha val="43137"/>
                    </a:srgbClr>
                  </a:outerShdw>
                </a:effectLst>
                <a:cs typeface="Arial"/>
              </a:rPr>
              <a:t> </a:t>
            </a:r>
            <a:r>
              <a:rPr sz="2000" b="1" i="1" spc="-75" dirty="0">
                <a:effectLst>
                  <a:outerShdw blurRad="38100" dist="38100" dir="2700000" algn="tl">
                    <a:srgbClr val="000000">
                      <a:alpha val="43137"/>
                    </a:srgbClr>
                  </a:outerShdw>
                </a:effectLst>
                <a:cs typeface="Arial"/>
              </a:rPr>
              <a:t>Parakeet</a:t>
            </a:r>
            <a:r>
              <a:rPr sz="2000" spc="-75" dirty="0">
                <a:cs typeface="Arial"/>
              </a:rPr>
              <a:t>,</a:t>
            </a:r>
            <a:r>
              <a:rPr sz="2000" b="1" i="1" spc="-165" dirty="0">
                <a:effectLst>
                  <a:outerShdw blurRad="38100" dist="38100" dir="2700000" algn="tl">
                    <a:srgbClr val="000000">
                      <a:alpha val="43137"/>
                    </a:srgbClr>
                  </a:outerShdw>
                </a:effectLst>
                <a:cs typeface="Arial"/>
              </a:rPr>
              <a:t> </a:t>
            </a:r>
            <a:r>
              <a:rPr sz="2000" spc="-10" dirty="0">
                <a:cs typeface="Arial"/>
              </a:rPr>
              <a:t>the</a:t>
            </a:r>
            <a:r>
              <a:rPr sz="2000" b="1" i="1" spc="-229" dirty="0">
                <a:effectLst>
                  <a:outerShdw blurRad="38100" dist="38100" dir="2700000" algn="tl">
                    <a:srgbClr val="000000">
                      <a:alpha val="43137"/>
                    </a:srgbClr>
                  </a:outerShdw>
                </a:effectLst>
                <a:cs typeface="Arial"/>
              </a:rPr>
              <a:t> </a:t>
            </a:r>
            <a:r>
              <a:rPr sz="2000" b="1" i="1" spc="-75" dirty="0">
                <a:effectLst>
                  <a:outerShdw blurRad="38100" dist="38100" dir="2700000" algn="tl">
                    <a:srgbClr val="000000">
                      <a:alpha val="43137"/>
                    </a:srgbClr>
                  </a:outerShdw>
                </a:effectLst>
                <a:cs typeface="Arial"/>
              </a:rPr>
              <a:t>Common</a:t>
            </a:r>
            <a:r>
              <a:rPr sz="2000" b="1" i="1" spc="-250" dirty="0">
                <a:effectLst>
                  <a:outerShdw blurRad="38100" dist="38100" dir="2700000" algn="tl">
                    <a:srgbClr val="000000">
                      <a:alpha val="43137"/>
                    </a:srgbClr>
                  </a:outerShdw>
                </a:effectLst>
                <a:cs typeface="Arial"/>
              </a:rPr>
              <a:t> </a:t>
            </a:r>
            <a:r>
              <a:rPr sz="2000" b="1" i="1" spc="-100" dirty="0">
                <a:effectLst>
                  <a:outerShdw blurRad="38100" dist="38100" dir="2700000" algn="tl">
                    <a:srgbClr val="000000">
                      <a:alpha val="43137"/>
                    </a:srgbClr>
                  </a:outerShdw>
                </a:effectLst>
                <a:cs typeface="Arial"/>
              </a:rPr>
              <a:t>Green</a:t>
            </a:r>
            <a:r>
              <a:rPr sz="2000" b="1" i="1" spc="-155" dirty="0">
                <a:effectLst>
                  <a:outerShdw blurRad="38100" dist="38100" dir="2700000" algn="tl">
                    <a:srgbClr val="000000">
                      <a:alpha val="43137"/>
                    </a:srgbClr>
                  </a:outerShdw>
                </a:effectLst>
                <a:cs typeface="Arial"/>
              </a:rPr>
              <a:t> </a:t>
            </a:r>
            <a:r>
              <a:rPr sz="2000" b="1" i="1" spc="-80" dirty="0">
                <a:effectLst>
                  <a:outerShdw blurRad="38100" dist="38100" dir="2700000" algn="tl">
                    <a:srgbClr val="000000">
                      <a:alpha val="43137"/>
                    </a:srgbClr>
                  </a:outerShdw>
                </a:effectLst>
                <a:cs typeface="Arial"/>
              </a:rPr>
              <a:t>Pigeon</a:t>
            </a:r>
            <a:r>
              <a:rPr sz="2000" b="1" i="1" spc="-180" dirty="0">
                <a:effectLst>
                  <a:outerShdw blurRad="38100" dist="38100" dir="2700000" algn="tl">
                    <a:srgbClr val="000000">
                      <a:alpha val="43137"/>
                    </a:srgbClr>
                  </a:outerShdw>
                </a:effectLst>
                <a:cs typeface="Arial"/>
              </a:rPr>
              <a:t> </a:t>
            </a:r>
            <a:r>
              <a:rPr sz="2000" b="1" i="1" spc="-75" dirty="0">
                <a:effectLst>
                  <a:outerShdw blurRad="38100" dist="38100" dir="2700000" algn="tl">
                    <a:srgbClr val="000000">
                      <a:alpha val="43137"/>
                    </a:srgbClr>
                  </a:outerShdw>
                </a:effectLst>
                <a:cs typeface="Arial"/>
              </a:rPr>
              <a:t>and</a:t>
            </a:r>
            <a:r>
              <a:rPr sz="2000" b="1" i="1" spc="-165" dirty="0">
                <a:effectLst>
                  <a:outerShdw blurRad="38100" dist="38100" dir="2700000" algn="tl">
                    <a:srgbClr val="000000">
                      <a:alpha val="43137"/>
                    </a:srgbClr>
                  </a:outerShdw>
                </a:effectLst>
                <a:cs typeface="Arial"/>
              </a:rPr>
              <a:t> </a:t>
            </a:r>
            <a:r>
              <a:rPr sz="2000" b="1" i="1" spc="-10" dirty="0">
                <a:effectLst>
                  <a:outerShdw blurRad="38100" dist="38100" dir="2700000" algn="tl">
                    <a:srgbClr val="000000">
                      <a:alpha val="43137"/>
                    </a:srgbClr>
                  </a:outerShdw>
                </a:effectLst>
                <a:cs typeface="Arial"/>
              </a:rPr>
              <a:t>the</a:t>
            </a:r>
            <a:r>
              <a:rPr sz="2000" b="1" i="1" spc="-170" dirty="0">
                <a:effectLst>
                  <a:outerShdw blurRad="38100" dist="38100" dir="2700000" algn="tl">
                    <a:srgbClr val="000000">
                      <a:alpha val="43137"/>
                    </a:srgbClr>
                  </a:outerShdw>
                </a:effectLst>
                <a:cs typeface="Arial"/>
              </a:rPr>
              <a:t> </a:t>
            </a:r>
            <a:r>
              <a:rPr sz="2000" b="1" i="1" spc="-85" dirty="0">
                <a:effectLst>
                  <a:outerShdw blurRad="38100" dist="38100" dir="2700000" algn="tl">
                    <a:srgbClr val="000000">
                      <a:alpha val="43137"/>
                    </a:srgbClr>
                  </a:outerShdw>
                </a:effectLst>
                <a:cs typeface="Arial"/>
              </a:rPr>
              <a:t>Blue</a:t>
            </a:r>
            <a:r>
              <a:rPr sz="2000" b="1" i="1" spc="-185" dirty="0">
                <a:effectLst>
                  <a:outerShdw blurRad="38100" dist="38100" dir="2700000" algn="tl">
                    <a:srgbClr val="000000">
                      <a:alpha val="43137"/>
                    </a:srgbClr>
                  </a:outerShdw>
                </a:effectLst>
                <a:cs typeface="Arial"/>
              </a:rPr>
              <a:t> </a:t>
            </a:r>
            <a:r>
              <a:rPr sz="2000" b="1" i="1" spc="-95" dirty="0">
                <a:effectLst>
                  <a:outerShdw blurRad="38100" dist="38100" dir="2700000" algn="tl">
                    <a:srgbClr val="000000">
                      <a:alpha val="43137"/>
                    </a:srgbClr>
                  </a:outerShdw>
                </a:effectLst>
                <a:cs typeface="Arial"/>
              </a:rPr>
              <a:t>Jay</a:t>
            </a:r>
            <a:r>
              <a:rPr sz="2000" spc="-95" dirty="0" smtClean="0">
                <a:cs typeface="Arial"/>
              </a:rPr>
              <a:t>.</a:t>
            </a:r>
            <a:r>
              <a:rPr lang="en-IN" sz="2000" spc="-95" dirty="0" smtClean="0">
                <a:cs typeface="Arial"/>
              </a:rPr>
              <a:t> </a:t>
            </a:r>
            <a:r>
              <a:rPr sz="2000" spc="-95" dirty="0" smtClean="0">
                <a:cs typeface="Arial"/>
              </a:rPr>
              <a:t>Meghalaya</a:t>
            </a:r>
            <a:r>
              <a:rPr sz="2000" spc="-200" dirty="0" smtClean="0">
                <a:cs typeface="Arial"/>
              </a:rPr>
              <a:t> </a:t>
            </a:r>
            <a:r>
              <a:rPr sz="2000" spc="-85" dirty="0">
                <a:cs typeface="Arial"/>
              </a:rPr>
              <a:t>is</a:t>
            </a:r>
            <a:r>
              <a:rPr sz="2000" spc="-150" dirty="0">
                <a:cs typeface="Arial"/>
              </a:rPr>
              <a:t> </a:t>
            </a:r>
            <a:r>
              <a:rPr sz="2000" spc="-85" dirty="0">
                <a:cs typeface="Arial"/>
              </a:rPr>
              <a:t>also  </a:t>
            </a:r>
            <a:r>
              <a:rPr sz="2000" spc="-60" dirty="0">
                <a:cs typeface="Arial"/>
              </a:rPr>
              <a:t>home</a:t>
            </a:r>
            <a:r>
              <a:rPr sz="2000" spc="-175" dirty="0">
                <a:cs typeface="Arial"/>
              </a:rPr>
              <a:t> </a:t>
            </a:r>
            <a:r>
              <a:rPr sz="2000" spc="45" dirty="0">
                <a:cs typeface="Arial"/>
              </a:rPr>
              <a:t>to</a:t>
            </a:r>
            <a:r>
              <a:rPr sz="2000" spc="-160" dirty="0">
                <a:cs typeface="Arial"/>
              </a:rPr>
              <a:t> </a:t>
            </a:r>
            <a:r>
              <a:rPr sz="2000" spc="-65" dirty="0">
                <a:cs typeface="Arial"/>
              </a:rPr>
              <a:t>over</a:t>
            </a:r>
            <a:r>
              <a:rPr sz="2000" spc="-155" dirty="0">
                <a:cs typeface="Arial"/>
              </a:rPr>
              <a:t> </a:t>
            </a:r>
            <a:r>
              <a:rPr sz="2000" i="1" spc="-145" dirty="0">
                <a:effectLst>
                  <a:outerShdw blurRad="38100" dist="38100" dir="2700000" algn="tl">
                    <a:srgbClr val="000000">
                      <a:alpha val="43137"/>
                    </a:srgbClr>
                  </a:outerShdw>
                </a:effectLst>
                <a:cs typeface="Arial"/>
              </a:rPr>
              <a:t>250</a:t>
            </a:r>
            <a:r>
              <a:rPr sz="2000" i="1" spc="-155" dirty="0">
                <a:effectLst>
                  <a:outerShdw blurRad="38100" dist="38100" dir="2700000" algn="tl">
                    <a:srgbClr val="000000">
                      <a:alpha val="43137"/>
                    </a:srgbClr>
                  </a:outerShdw>
                </a:effectLst>
                <a:cs typeface="Arial"/>
              </a:rPr>
              <a:t> </a:t>
            </a:r>
            <a:r>
              <a:rPr sz="2000" i="1" spc="-110" dirty="0">
                <a:effectLst>
                  <a:outerShdw blurRad="38100" dist="38100" dir="2700000" algn="tl">
                    <a:srgbClr val="000000">
                      <a:alpha val="43137"/>
                    </a:srgbClr>
                  </a:outerShdw>
                </a:effectLst>
                <a:cs typeface="Arial"/>
              </a:rPr>
              <a:t>species</a:t>
            </a:r>
            <a:r>
              <a:rPr sz="2000" i="1" spc="-155" dirty="0">
                <a:effectLst>
                  <a:outerShdw blurRad="38100" dist="38100" dir="2700000" algn="tl">
                    <a:srgbClr val="000000">
                      <a:alpha val="43137"/>
                    </a:srgbClr>
                  </a:outerShdw>
                </a:effectLst>
                <a:cs typeface="Arial"/>
              </a:rPr>
              <a:t> </a:t>
            </a:r>
            <a:r>
              <a:rPr sz="2000" spc="15" dirty="0">
                <a:cs typeface="Arial"/>
              </a:rPr>
              <a:t>of</a:t>
            </a:r>
            <a:r>
              <a:rPr sz="2000" spc="-165" dirty="0">
                <a:cs typeface="Arial"/>
              </a:rPr>
              <a:t> </a:t>
            </a:r>
            <a:r>
              <a:rPr sz="2000" spc="-20" dirty="0">
                <a:cs typeface="Arial"/>
              </a:rPr>
              <a:t>butterflies.</a:t>
            </a:r>
            <a:endParaRPr sz="2000" dirty="0">
              <a:cs typeface="Arial"/>
            </a:endParaRPr>
          </a:p>
          <a:p>
            <a:pPr algn="just">
              <a:lnSpc>
                <a:spcPct val="100000"/>
              </a:lnSpc>
              <a:spcBef>
                <a:spcPts val="45"/>
              </a:spcBef>
            </a:pPr>
            <a:endParaRPr sz="2050" dirty="0">
              <a:cs typeface="Arial"/>
            </a:endParaRPr>
          </a:p>
          <a:p>
            <a:pPr marL="12700" marR="42545" algn="just">
              <a:lnSpc>
                <a:spcPct val="100000"/>
              </a:lnSpc>
            </a:pPr>
            <a:r>
              <a:rPr sz="2000" spc="-75" dirty="0">
                <a:cs typeface="Arial"/>
              </a:rPr>
              <a:t>Common</a:t>
            </a:r>
            <a:r>
              <a:rPr sz="2000" spc="-155" dirty="0">
                <a:cs typeface="Arial"/>
              </a:rPr>
              <a:t> </a:t>
            </a:r>
            <a:r>
              <a:rPr lang="en-IN" sz="2000" i="1" spc="-155" dirty="0" smtClean="0">
                <a:effectLst>
                  <a:outerShdw blurRad="38100" dist="38100" dir="2700000" algn="tl">
                    <a:srgbClr val="000000">
                      <a:alpha val="43137"/>
                    </a:srgbClr>
                  </a:outerShdw>
                </a:effectLst>
                <a:cs typeface="Arial"/>
              </a:rPr>
              <a:t>R</a:t>
            </a:r>
            <a:r>
              <a:rPr sz="2000" i="1" spc="-40" dirty="0" err="1" smtClean="0">
                <a:effectLst>
                  <a:outerShdw blurRad="38100" dist="38100" dir="2700000" algn="tl">
                    <a:srgbClr val="000000">
                      <a:alpha val="43137"/>
                    </a:srgbClr>
                  </a:outerShdw>
                </a:effectLst>
                <a:cs typeface="Arial"/>
              </a:rPr>
              <a:t>eptiles</a:t>
            </a:r>
            <a:r>
              <a:rPr sz="2000" spc="-135" dirty="0" smtClean="0">
                <a:cs typeface="Arial"/>
              </a:rPr>
              <a:t> </a:t>
            </a:r>
            <a:r>
              <a:rPr sz="2000" spc="-20" dirty="0">
                <a:cs typeface="Arial"/>
              </a:rPr>
              <a:t>in</a:t>
            </a:r>
            <a:r>
              <a:rPr sz="2000" spc="-165" dirty="0">
                <a:cs typeface="Arial"/>
              </a:rPr>
              <a:t> </a:t>
            </a:r>
            <a:r>
              <a:rPr sz="2000" spc="-75" dirty="0">
                <a:cs typeface="Arial"/>
              </a:rPr>
              <a:t>Meghalaya</a:t>
            </a:r>
            <a:r>
              <a:rPr sz="2000" spc="-185" dirty="0">
                <a:cs typeface="Arial"/>
              </a:rPr>
              <a:t> </a:t>
            </a:r>
            <a:r>
              <a:rPr sz="2000" spc="-85" dirty="0">
                <a:cs typeface="Arial"/>
              </a:rPr>
              <a:t>are</a:t>
            </a:r>
            <a:r>
              <a:rPr sz="2000" spc="-145" dirty="0">
                <a:cs typeface="Arial"/>
              </a:rPr>
              <a:t> </a:t>
            </a:r>
            <a:r>
              <a:rPr sz="2000" b="1" i="1" spc="-60" dirty="0">
                <a:effectLst>
                  <a:outerShdw blurRad="38100" dist="38100" dir="2700000" algn="tl">
                    <a:srgbClr val="000000">
                      <a:alpha val="43137"/>
                    </a:srgbClr>
                  </a:outerShdw>
                </a:effectLst>
                <a:cs typeface="Arial"/>
              </a:rPr>
              <a:t>lizards</a:t>
            </a:r>
            <a:r>
              <a:rPr sz="2000" spc="-60" dirty="0">
                <a:cs typeface="Arial"/>
              </a:rPr>
              <a:t>,</a:t>
            </a:r>
            <a:r>
              <a:rPr sz="2000" spc="-160" dirty="0">
                <a:cs typeface="Arial"/>
              </a:rPr>
              <a:t> </a:t>
            </a:r>
            <a:r>
              <a:rPr sz="2000" b="1" i="1" spc="-70" dirty="0">
                <a:effectLst>
                  <a:outerShdw blurRad="38100" dist="38100" dir="2700000" algn="tl">
                    <a:srgbClr val="000000">
                      <a:alpha val="43137"/>
                    </a:srgbClr>
                  </a:outerShdw>
                </a:effectLst>
                <a:cs typeface="Arial"/>
              </a:rPr>
              <a:t>crocodiles</a:t>
            </a:r>
            <a:r>
              <a:rPr sz="2000" spc="-145" dirty="0">
                <a:cs typeface="Arial"/>
              </a:rPr>
              <a:t> </a:t>
            </a:r>
            <a:r>
              <a:rPr sz="2000" spc="-80" dirty="0">
                <a:cs typeface="Arial"/>
              </a:rPr>
              <a:t>and</a:t>
            </a:r>
            <a:r>
              <a:rPr sz="2000" spc="-150" dirty="0">
                <a:cs typeface="Arial"/>
              </a:rPr>
              <a:t> </a:t>
            </a:r>
            <a:r>
              <a:rPr sz="2000" b="1" i="1" u="heavy" spc="-35" dirty="0">
                <a:effectLst>
                  <a:outerShdw blurRad="38100" dist="38100" dir="2700000" algn="tl">
                    <a:srgbClr val="000000">
                      <a:alpha val="43137"/>
                    </a:srgbClr>
                  </a:outerShdw>
                </a:effectLst>
                <a:uFill>
                  <a:solidFill>
                    <a:srgbClr val="000000"/>
                  </a:solidFill>
                </a:uFill>
                <a:cs typeface="Arial"/>
              </a:rPr>
              <a:t>tortoises</a:t>
            </a:r>
            <a:r>
              <a:rPr sz="2000" spc="-35" dirty="0">
                <a:cs typeface="Arial"/>
              </a:rPr>
              <a:t>.</a:t>
            </a:r>
            <a:r>
              <a:rPr sz="2000" spc="-165" dirty="0">
                <a:cs typeface="Arial"/>
              </a:rPr>
              <a:t> </a:t>
            </a:r>
            <a:r>
              <a:rPr sz="2000" spc="-75" dirty="0">
                <a:cs typeface="Arial"/>
              </a:rPr>
              <a:t>Meghalaya</a:t>
            </a:r>
            <a:r>
              <a:rPr sz="2000" spc="-185" dirty="0">
                <a:cs typeface="Arial"/>
              </a:rPr>
              <a:t> </a:t>
            </a:r>
            <a:r>
              <a:rPr sz="2000" spc="-85" dirty="0">
                <a:cs typeface="Arial"/>
              </a:rPr>
              <a:t>also  </a:t>
            </a:r>
            <a:r>
              <a:rPr sz="2000" spc="-130" dirty="0">
                <a:cs typeface="Arial"/>
              </a:rPr>
              <a:t>has</a:t>
            </a:r>
            <a:r>
              <a:rPr sz="2000" spc="-160" dirty="0">
                <a:cs typeface="Arial"/>
              </a:rPr>
              <a:t> </a:t>
            </a:r>
            <a:r>
              <a:rPr sz="2000" spc="-135" dirty="0">
                <a:cs typeface="Arial"/>
              </a:rPr>
              <a:t>a</a:t>
            </a:r>
            <a:r>
              <a:rPr sz="2000" spc="-165" dirty="0">
                <a:cs typeface="Arial"/>
              </a:rPr>
              <a:t> </a:t>
            </a:r>
            <a:r>
              <a:rPr sz="2000" spc="-55" dirty="0">
                <a:cs typeface="Arial"/>
              </a:rPr>
              <a:t>number</a:t>
            </a:r>
            <a:r>
              <a:rPr sz="2000" spc="-130" dirty="0">
                <a:cs typeface="Arial"/>
              </a:rPr>
              <a:t> </a:t>
            </a:r>
            <a:r>
              <a:rPr sz="2000" spc="15" dirty="0">
                <a:cs typeface="Arial"/>
              </a:rPr>
              <a:t>of</a:t>
            </a:r>
            <a:r>
              <a:rPr sz="2000" spc="-160" dirty="0">
                <a:cs typeface="Arial"/>
              </a:rPr>
              <a:t> </a:t>
            </a:r>
            <a:r>
              <a:rPr sz="2000" spc="-130" dirty="0">
                <a:cs typeface="Arial"/>
              </a:rPr>
              <a:t>snakes</a:t>
            </a:r>
            <a:r>
              <a:rPr sz="2000" spc="-165" dirty="0">
                <a:cs typeface="Arial"/>
              </a:rPr>
              <a:t> </a:t>
            </a:r>
            <a:r>
              <a:rPr sz="2000" spc="-40" dirty="0">
                <a:cs typeface="Arial"/>
              </a:rPr>
              <a:t>including</a:t>
            </a:r>
            <a:r>
              <a:rPr sz="2000" spc="-160" dirty="0">
                <a:cs typeface="Arial"/>
              </a:rPr>
              <a:t> </a:t>
            </a:r>
            <a:r>
              <a:rPr sz="2000" spc="-15" dirty="0">
                <a:cs typeface="Arial"/>
              </a:rPr>
              <a:t>the</a:t>
            </a:r>
            <a:r>
              <a:rPr sz="2000" spc="-145" dirty="0">
                <a:cs typeface="Arial"/>
              </a:rPr>
              <a:t> </a:t>
            </a:r>
            <a:r>
              <a:rPr sz="2000" b="1" i="1" spc="-20" dirty="0">
                <a:effectLst>
                  <a:outerShdw blurRad="38100" dist="38100" dir="2700000" algn="tl">
                    <a:srgbClr val="000000">
                      <a:alpha val="43137"/>
                    </a:srgbClr>
                  </a:outerShdw>
                </a:effectLst>
                <a:cs typeface="Arial"/>
              </a:rPr>
              <a:t>python</a:t>
            </a:r>
            <a:r>
              <a:rPr sz="2000" spc="-20" dirty="0">
                <a:cs typeface="Arial"/>
              </a:rPr>
              <a:t>,</a:t>
            </a:r>
            <a:r>
              <a:rPr sz="2000" spc="-240" dirty="0">
                <a:cs typeface="Arial"/>
              </a:rPr>
              <a:t> </a:t>
            </a:r>
            <a:r>
              <a:rPr sz="2000" b="1" i="1" spc="-80" dirty="0">
                <a:effectLst>
                  <a:outerShdw blurRad="38100" dist="38100" dir="2700000" algn="tl">
                    <a:srgbClr val="000000">
                      <a:alpha val="43137"/>
                    </a:srgbClr>
                  </a:outerShdw>
                </a:effectLst>
                <a:cs typeface="Arial"/>
              </a:rPr>
              <a:t>Copperhead</a:t>
            </a:r>
            <a:r>
              <a:rPr sz="2000" spc="-80" dirty="0">
                <a:cs typeface="Arial"/>
              </a:rPr>
              <a:t>,</a:t>
            </a:r>
            <a:r>
              <a:rPr sz="2000" b="1" i="1" spc="-270" dirty="0">
                <a:effectLst>
                  <a:outerShdw blurRad="38100" dist="38100" dir="2700000" algn="tl">
                    <a:srgbClr val="000000">
                      <a:alpha val="43137"/>
                    </a:srgbClr>
                  </a:outerShdw>
                </a:effectLst>
                <a:cs typeface="Arial"/>
              </a:rPr>
              <a:t> </a:t>
            </a:r>
            <a:r>
              <a:rPr sz="2000" b="1" i="1" spc="-100" dirty="0">
                <a:effectLst>
                  <a:outerShdw blurRad="38100" dist="38100" dir="2700000" algn="tl">
                    <a:srgbClr val="000000">
                      <a:alpha val="43137"/>
                    </a:srgbClr>
                  </a:outerShdw>
                </a:effectLst>
                <a:cs typeface="Arial"/>
              </a:rPr>
              <a:t>Green</a:t>
            </a:r>
            <a:r>
              <a:rPr sz="2000" b="1" i="1" spc="-285" dirty="0">
                <a:effectLst>
                  <a:outerShdw blurRad="38100" dist="38100" dir="2700000" algn="tl">
                    <a:srgbClr val="000000">
                      <a:alpha val="43137"/>
                    </a:srgbClr>
                  </a:outerShdw>
                </a:effectLst>
                <a:cs typeface="Arial"/>
              </a:rPr>
              <a:t> </a:t>
            </a:r>
            <a:r>
              <a:rPr sz="2000" b="1" i="1" spc="-120" dirty="0">
                <a:effectLst>
                  <a:outerShdw blurRad="38100" dist="38100" dir="2700000" algn="tl">
                    <a:srgbClr val="000000">
                      <a:alpha val="43137"/>
                    </a:srgbClr>
                  </a:outerShdw>
                </a:effectLst>
                <a:cs typeface="Arial"/>
              </a:rPr>
              <a:t>Tree</a:t>
            </a:r>
            <a:r>
              <a:rPr sz="2000" b="1" i="1" spc="-145" dirty="0">
                <a:effectLst>
                  <a:outerShdw blurRad="38100" dist="38100" dir="2700000" algn="tl">
                    <a:srgbClr val="000000">
                      <a:alpha val="43137"/>
                    </a:srgbClr>
                  </a:outerShdw>
                </a:effectLst>
                <a:cs typeface="Arial"/>
              </a:rPr>
              <a:t> </a:t>
            </a:r>
            <a:r>
              <a:rPr sz="2000" b="1" i="1" spc="-130" dirty="0">
                <a:effectLst>
                  <a:outerShdw blurRad="38100" dist="38100" dir="2700000" algn="tl">
                    <a:srgbClr val="000000">
                      <a:alpha val="43137"/>
                    </a:srgbClr>
                  </a:outerShdw>
                </a:effectLst>
                <a:cs typeface="Arial"/>
              </a:rPr>
              <a:t>Racer</a:t>
            </a:r>
            <a:r>
              <a:rPr sz="2000" spc="-130" dirty="0">
                <a:cs typeface="Arial"/>
              </a:rPr>
              <a:t>,</a:t>
            </a:r>
            <a:r>
              <a:rPr sz="2000" b="1" i="1" spc="-150" dirty="0">
                <a:effectLst>
                  <a:outerShdw blurRad="38100" dist="38100" dir="2700000" algn="tl">
                    <a:srgbClr val="000000">
                      <a:alpha val="43137"/>
                    </a:srgbClr>
                  </a:outerShdw>
                </a:effectLst>
                <a:cs typeface="Arial"/>
              </a:rPr>
              <a:t> </a:t>
            </a:r>
            <a:r>
              <a:rPr sz="2000" b="1" i="1" spc="-60" dirty="0">
                <a:effectLst>
                  <a:outerShdw blurRad="38100" dist="38100" dir="2700000" algn="tl">
                    <a:srgbClr val="000000">
                      <a:alpha val="43137"/>
                    </a:srgbClr>
                  </a:outerShdw>
                </a:effectLst>
                <a:cs typeface="Arial"/>
              </a:rPr>
              <a:t>Indian  </a:t>
            </a:r>
            <a:r>
              <a:rPr sz="2000" b="1" i="1" spc="-90" dirty="0">
                <a:effectLst>
                  <a:outerShdw blurRad="38100" dist="38100" dir="2700000" algn="tl">
                    <a:srgbClr val="000000">
                      <a:alpha val="43137"/>
                    </a:srgbClr>
                  </a:outerShdw>
                </a:effectLst>
                <a:cs typeface="Arial"/>
              </a:rPr>
              <a:t>Cobra</a:t>
            </a:r>
            <a:r>
              <a:rPr sz="2000" spc="-90" dirty="0">
                <a:cs typeface="Arial"/>
              </a:rPr>
              <a:t>,</a:t>
            </a:r>
            <a:r>
              <a:rPr sz="2000" b="1" i="1" spc="-160" dirty="0">
                <a:effectLst>
                  <a:outerShdw blurRad="38100" dist="38100" dir="2700000" algn="tl">
                    <a:srgbClr val="000000">
                      <a:alpha val="43137"/>
                    </a:srgbClr>
                  </a:outerShdw>
                </a:effectLst>
                <a:cs typeface="Arial"/>
              </a:rPr>
              <a:t> </a:t>
            </a:r>
            <a:r>
              <a:rPr sz="2000" b="1" i="1" spc="-55" dirty="0">
                <a:effectLst>
                  <a:outerShdw blurRad="38100" dist="38100" dir="2700000" algn="tl">
                    <a:srgbClr val="000000">
                      <a:alpha val="43137"/>
                    </a:srgbClr>
                  </a:outerShdw>
                </a:effectLst>
                <a:cs typeface="Arial"/>
              </a:rPr>
              <a:t>King</a:t>
            </a:r>
            <a:r>
              <a:rPr sz="2000" b="1" i="1" spc="-254" dirty="0">
                <a:effectLst>
                  <a:outerShdw blurRad="38100" dist="38100" dir="2700000" algn="tl">
                    <a:srgbClr val="000000">
                      <a:alpha val="43137"/>
                    </a:srgbClr>
                  </a:outerShdw>
                </a:effectLst>
                <a:cs typeface="Arial"/>
              </a:rPr>
              <a:t> </a:t>
            </a:r>
            <a:r>
              <a:rPr sz="2000" b="1" i="1" spc="-90" dirty="0">
                <a:effectLst>
                  <a:outerShdw blurRad="38100" dist="38100" dir="2700000" algn="tl">
                    <a:srgbClr val="000000">
                      <a:alpha val="43137"/>
                    </a:srgbClr>
                  </a:outerShdw>
                </a:effectLst>
                <a:cs typeface="Arial"/>
              </a:rPr>
              <a:t>Cobra</a:t>
            </a:r>
            <a:r>
              <a:rPr sz="2000" spc="-90" dirty="0">
                <a:cs typeface="Arial"/>
              </a:rPr>
              <a:t>,</a:t>
            </a:r>
            <a:r>
              <a:rPr sz="2000" b="1" i="1" spc="-245" dirty="0">
                <a:effectLst>
                  <a:outerShdw blurRad="38100" dist="38100" dir="2700000" algn="tl">
                    <a:srgbClr val="000000">
                      <a:alpha val="43137"/>
                    </a:srgbClr>
                  </a:outerShdw>
                </a:effectLst>
                <a:cs typeface="Arial"/>
              </a:rPr>
              <a:t> </a:t>
            </a:r>
            <a:r>
              <a:rPr sz="2000" b="1" i="1" spc="-85" dirty="0">
                <a:effectLst>
                  <a:outerShdw blurRad="38100" dist="38100" dir="2700000" algn="tl">
                    <a:srgbClr val="000000">
                      <a:alpha val="43137"/>
                    </a:srgbClr>
                  </a:outerShdw>
                </a:effectLst>
                <a:cs typeface="Arial"/>
              </a:rPr>
              <a:t>Coral</a:t>
            </a:r>
            <a:r>
              <a:rPr sz="2000" b="1" i="1" spc="-225" dirty="0">
                <a:effectLst>
                  <a:outerShdw blurRad="38100" dist="38100" dir="2700000" algn="tl">
                    <a:srgbClr val="000000">
                      <a:alpha val="43137"/>
                    </a:srgbClr>
                  </a:outerShdw>
                </a:effectLst>
                <a:cs typeface="Arial"/>
              </a:rPr>
              <a:t> </a:t>
            </a:r>
            <a:r>
              <a:rPr sz="2000" b="1" i="1" spc="-120" dirty="0">
                <a:effectLst>
                  <a:outerShdw blurRad="38100" dist="38100" dir="2700000" algn="tl">
                    <a:srgbClr val="000000">
                      <a:alpha val="43137"/>
                    </a:srgbClr>
                  </a:outerShdw>
                </a:effectLst>
                <a:cs typeface="Arial"/>
              </a:rPr>
              <a:t>Snake</a:t>
            </a:r>
            <a:r>
              <a:rPr sz="2000" b="1" i="1" spc="-170" dirty="0">
                <a:effectLst>
                  <a:outerShdw blurRad="38100" dist="38100" dir="2700000" algn="tl">
                    <a:srgbClr val="000000">
                      <a:alpha val="43137"/>
                    </a:srgbClr>
                  </a:outerShdw>
                </a:effectLst>
                <a:cs typeface="Arial"/>
              </a:rPr>
              <a:t> </a:t>
            </a:r>
            <a:r>
              <a:rPr sz="2000" spc="-75" dirty="0">
                <a:cs typeface="Arial"/>
              </a:rPr>
              <a:t>and</a:t>
            </a:r>
            <a:r>
              <a:rPr sz="2000" b="1" i="1" spc="-315" dirty="0">
                <a:effectLst>
                  <a:outerShdw blurRad="38100" dist="38100" dir="2700000" algn="tl">
                    <a:srgbClr val="000000">
                      <a:alpha val="43137"/>
                    </a:srgbClr>
                  </a:outerShdw>
                </a:effectLst>
                <a:cs typeface="Arial"/>
              </a:rPr>
              <a:t> </a:t>
            </a:r>
            <a:r>
              <a:rPr sz="2000" b="1" i="1" spc="-70" dirty="0">
                <a:effectLst>
                  <a:outerShdw blurRad="38100" dist="38100" dir="2700000" algn="tl">
                    <a:srgbClr val="000000">
                      <a:alpha val="43137"/>
                    </a:srgbClr>
                  </a:outerShdw>
                </a:effectLst>
                <a:cs typeface="Arial"/>
              </a:rPr>
              <a:t>Vipers</a:t>
            </a:r>
            <a:r>
              <a:rPr sz="2000" spc="-70" dirty="0">
                <a:cs typeface="Arial"/>
              </a:rPr>
              <a:t>.</a:t>
            </a:r>
            <a:endParaRPr sz="2000" dirty="0">
              <a:cs typeface="Arial"/>
            </a:endParaRPr>
          </a:p>
        </p:txBody>
      </p:sp>
      <p:sp>
        <p:nvSpPr>
          <p:cNvPr id="6" name="object 3"/>
          <p:cNvSpPr/>
          <p:nvPr/>
        </p:nvSpPr>
        <p:spPr>
          <a:xfrm>
            <a:off x="0" y="-21464"/>
            <a:ext cx="9144000" cy="1447800"/>
          </a:xfrm>
          <a:prstGeom prst="rect">
            <a:avLst/>
          </a:prstGeom>
          <a:blipFill>
            <a:blip r:embed="rId2"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sz="5400" dirty="0">
              <a:solidFill>
                <a:srgbClr val="FFC000"/>
              </a:solidFill>
            </a:endParaRPr>
          </a:p>
        </p:txBody>
      </p:sp>
      <p:sp>
        <p:nvSpPr>
          <p:cNvPr id="7" name="object 3"/>
          <p:cNvSpPr/>
          <p:nvPr/>
        </p:nvSpPr>
        <p:spPr>
          <a:xfrm>
            <a:off x="0" y="1600200"/>
            <a:ext cx="411480" cy="306324"/>
          </a:xfrm>
          <a:prstGeom prst="rect">
            <a:avLst/>
          </a:prstGeom>
          <a:blipFill>
            <a:blip r:embed="rId3" cstate="print"/>
            <a:stretch>
              <a:fillRect/>
            </a:stretch>
          </a:blipFill>
        </p:spPr>
        <p:txBody>
          <a:bodyPr wrap="square" lIns="0" tIns="0" rIns="0" bIns="0" rtlCol="0"/>
          <a:lstStyle/>
          <a:p>
            <a:endParaRPr/>
          </a:p>
        </p:txBody>
      </p:sp>
      <p:sp>
        <p:nvSpPr>
          <p:cNvPr id="8" name="object 3"/>
          <p:cNvSpPr/>
          <p:nvPr/>
        </p:nvSpPr>
        <p:spPr>
          <a:xfrm>
            <a:off x="0" y="3732276"/>
            <a:ext cx="411480" cy="306324"/>
          </a:xfrm>
          <a:prstGeom prst="rect">
            <a:avLst/>
          </a:prstGeom>
          <a:blipFill>
            <a:blip r:embed="rId3" cstate="print"/>
            <a:stretch>
              <a:fillRect/>
            </a:stretch>
          </a:blipFill>
        </p:spPr>
        <p:txBody>
          <a:bodyPr wrap="square" lIns="0" tIns="0" rIns="0" bIns="0" rtlCol="0"/>
          <a:lstStyle/>
          <a:p>
            <a:endParaRPr/>
          </a:p>
        </p:txBody>
      </p:sp>
      <p:sp>
        <p:nvSpPr>
          <p:cNvPr id="9" name="object 3"/>
          <p:cNvSpPr/>
          <p:nvPr/>
        </p:nvSpPr>
        <p:spPr>
          <a:xfrm>
            <a:off x="0" y="5865876"/>
            <a:ext cx="411480" cy="306324"/>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3"/>
          <p:cNvSpPr/>
          <p:nvPr/>
        </p:nvSpPr>
        <p:spPr>
          <a:xfrm>
            <a:off x="0" y="0"/>
            <a:ext cx="9144000" cy="1447800"/>
          </a:xfrm>
          <a:prstGeom prst="rect">
            <a:avLst/>
          </a:prstGeom>
          <a:blipFill>
            <a:blip r:embed="rId2" cstate="print"/>
            <a:srcRect/>
            <a:stretch>
              <a:fillRect b="-373684"/>
            </a:stretch>
          </a:blipFill>
        </p:spPr>
        <p:txBody>
          <a:bodyPr wrap="square" lIns="0" tIns="0" rIns="0" bIns="0" rtlCol="0"/>
          <a:lstStyle/>
          <a:p>
            <a:endParaRPr sz="5400" dirty="0">
              <a:solidFill>
                <a:srgbClr val="FFC000"/>
              </a:solidFill>
            </a:endParaRPr>
          </a:p>
        </p:txBody>
      </p:sp>
      <p:grpSp>
        <p:nvGrpSpPr>
          <p:cNvPr id="2" name="object 2"/>
          <p:cNvGrpSpPr/>
          <p:nvPr/>
        </p:nvGrpSpPr>
        <p:grpSpPr>
          <a:xfrm>
            <a:off x="4419600" y="381000"/>
            <a:ext cx="4572000" cy="6324600"/>
            <a:chOff x="4267200" y="381000"/>
            <a:chExt cx="4572000" cy="6324600"/>
          </a:xfrm>
        </p:grpSpPr>
        <p:sp>
          <p:nvSpPr>
            <p:cNvPr id="4" name="object 4"/>
            <p:cNvSpPr/>
            <p:nvPr/>
          </p:nvSpPr>
          <p:spPr>
            <a:xfrm>
              <a:off x="4267200" y="381000"/>
              <a:ext cx="4572000" cy="3048000"/>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617720" y="3733800"/>
              <a:ext cx="3916679" cy="2971800"/>
            </a:xfrm>
            <a:prstGeom prst="rect">
              <a:avLst/>
            </a:prstGeom>
            <a:blipFill>
              <a:blip r:embed="rId4" cstate="print"/>
              <a:stretch>
                <a:fillRect/>
              </a:stretch>
            </a:blipFill>
          </p:spPr>
          <p:txBody>
            <a:bodyPr wrap="square" lIns="0" tIns="0" rIns="0" bIns="0" rtlCol="0"/>
            <a:lstStyle/>
            <a:p>
              <a:endParaRPr/>
            </a:p>
          </p:txBody>
        </p:sp>
      </p:gr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046" y="76200"/>
            <a:ext cx="4287354" cy="6705600"/>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p:cNvSpPr/>
          <p:nvPr/>
        </p:nvSpPr>
        <p:spPr>
          <a:xfrm>
            <a:off x="0" y="-21464"/>
            <a:ext cx="9144000" cy="1447800"/>
          </a:xfrm>
          <a:prstGeom prst="rect">
            <a:avLst/>
          </a:prstGeom>
          <a:blipFill>
            <a:blip r:embed="rId2"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sz="5400" dirty="0">
              <a:solidFill>
                <a:srgbClr val="FFC000"/>
              </a:solidFill>
            </a:endParaRPr>
          </a:p>
        </p:txBody>
      </p:sp>
      <p:sp>
        <p:nvSpPr>
          <p:cNvPr id="5" name="TextBox 4"/>
          <p:cNvSpPr txBox="1"/>
          <p:nvPr/>
        </p:nvSpPr>
        <p:spPr>
          <a:xfrm>
            <a:off x="838200" y="2895600"/>
            <a:ext cx="7467600" cy="1569660"/>
          </a:xfrm>
          <a:prstGeom prst="rect">
            <a:avLst/>
          </a:prstGeom>
          <a:noFill/>
        </p:spPr>
        <p:txBody>
          <a:bodyPr wrap="square" rtlCol="0">
            <a:spAutoFit/>
          </a:bodyPr>
          <a:lstStyle/>
          <a:p>
            <a:pPr algn="ctr"/>
            <a:r>
              <a:rPr lang="en-IN" sz="9600" b="1" dirty="0" smtClean="0">
                <a:solidFill>
                  <a:srgbClr val="FFC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THANK YOU</a:t>
            </a:r>
            <a:endParaRPr lang="en-IN" sz="9600" b="1" dirty="0">
              <a:solidFill>
                <a:srgbClr val="FFC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6"/>
          <p:cNvSpPr txBox="1"/>
          <p:nvPr/>
        </p:nvSpPr>
        <p:spPr>
          <a:xfrm>
            <a:off x="0" y="1511553"/>
            <a:ext cx="9036431" cy="4552528"/>
          </a:xfrm>
          <a:prstGeom prst="rect">
            <a:avLst/>
          </a:prstGeom>
        </p:spPr>
        <p:txBody>
          <a:bodyPr vert="horz" wrap="square" lIns="0" tIns="12700" rIns="0" bIns="0" rtlCol="0">
            <a:spAutoFit/>
          </a:bodyPr>
          <a:lstStyle/>
          <a:p>
            <a:pPr marL="332740" marR="8255" algn="just">
              <a:lnSpc>
                <a:spcPct val="100000"/>
              </a:lnSpc>
              <a:spcBef>
                <a:spcPts val="100"/>
              </a:spcBef>
            </a:pPr>
            <a:r>
              <a:rPr sz="1800" spc="-90" dirty="0">
                <a:cs typeface="Arial"/>
              </a:rPr>
              <a:t>The</a:t>
            </a:r>
            <a:r>
              <a:rPr sz="1800" spc="-125" dirty="0">
                <a:cs typeface="Arial"/>
              </a:rPr>
              <a:t> </a:t>
            </a:r>
            <a:r>
              <a:rPr sz="1800" spc="-45" dirty="0">
                <a:cs typeface="Arial"/>
              </a:rPr>
              <a:t>main</a:t>
            </a:r>
            <a:r>
              <a:rPr sz="1800" spc="-135" dirty="0">
                <a:cs typeface="Arial"/>
              </a:rPr>
              <a:t> </a:t>
            </a:r>
            <a:r>
              <a:rPr sz="1800" spc="-35" dirty="0">
                <a:cs typeface="Arial"/>
              </a:rPr>
              <a:t>tribes</a:t>
            </a:r>
            <a:r>
              <a:rPr sz="1800" spc="-135" dirty="0">
                <a:cs typeface="Arial"/>
              </a:rPr>
              <a:t> </a:t>
            </a:r>
            <a:r>
              <a:rPr sz="1800" spc="-15" dirty="0">
                <a:cs typeface="Arial"/>
              </a:rPr>
              <a:t>in</a:t>
            </a:r>
            <a:r>
              <a:rPr sz="1800" spc="-150" dirty="0">
                <a:cs typeface="Arial"/>
              </a:rPr>
              <a:t> </a:t>
            </a:r>
            <a:r>
              <a:rPr sz="1800" spc="-70" dirty="0">
                <a:cs typeface="Arial"/>
              </a:rPr>
              <a:t>Meghalaya</a:t>
            </a:r>
            <a:r>
              <a:rPr sz="1800" spc="-125" dirty="0">
                <a:cs typeface="Arial"/>
              </a:rPr>
              <a:t> </a:t>
            </a:r>
            <a:r>
              <a:rPr sz="1800" spc="-80" dirty="0">
                <a:cs typeface="Arial"/>
              </a:rPr>
              <a:t>are</a:t>
            </a:r>
            <a:r>
              <a:rPr sz="1800" spc="-120" dirty="0">
                <a:cs typeface="Arial"/>
              </a:rPr>
              <a:t> </a:t>
            </a:r>
            <a:r>
              <a:rPr sz="1800" spc="-15" dirty="0">
                <a:cs typeface="Arial"/>
              </a:rPr>
              <a:t>the</a:t>
            </a:r>
            <a:r>
              <a:rPr sz="1800" spc="-100" dirty="0">
                <a:cs typeface="Arial"/>
              </a:rPr>
              <a:t> </a:t>
            </a:r>
            <a:r>
              <a:rPr sz="1800" b="1" spc="-95" dirty="0">
                <a:effectLst>
                  <a:outerShdw blurRad="38100" dist="38100" dir="2700000" algn="tl">
                    <a:srgbClr val="000000">
                      <a:alpha val="43137"/>
                    </a:srgbClr>
                  </a:outerShdw>
                </a:effectLst>
                <a:cs typeface="Arial"/>
              </a:rPr>
              <a:t>Khasis</a:t>
            </a:r>
            <a:r>
              <a:rPr sz="1800" spc="-95" dirty="0">
                <a:cs typeface="Arial"/>
              </a:rPr>
              <a:t>,</a:t>
            </a:r>
            <a:r>
              <a:rPr sz="1800" spc="-140" dirty="0">
                <a:cs typeface="Arial"/>
              </a:rPr>
              <a:t> </a:t>
            </a:r>
            <a:r>
              <a:rPr sz="1800" spc="-15" dirty="0">
                <a:cs typeface="Arial"/>
              </a:rPr>
              <a:t>the</a:t>
            </a:r>
            <a:r>
              <a:rPr sz="1800" spc="-200" dirty="0">
                <a:cs typeface="Arial"/>
              </a:rPr>
              <a:t> </a:t>
            </a:r>
            <a:r>
              <a:rPr sz="1800" b="1" spc="-95" dirty="0">
                <a:effectLst>
                  <a:outerShdw blurRad="38100" dist="38100" dir="2700000" algn="tl">
                    <a:srgbClr val="000000">
                      <a:alpha val="43137"/>
                    </a:srgbClr>
                  </a:outerShdw>
                </a:effectLst>
                <a:cs typeface="Arial"/>
              </a:rPr>
              <a:t>Garos</a:t>
            </a:r>
            <a:r>
              <a:rPr sz="1800" spc="-95" dirty="0">
                <a:cs typeface="Arial"/>
              </a:rPr>
              <a:t>,</a:t>
            </a:r>
            <a:r>
              <a:rPr sz="1800" spc="-120" dirty="0">
                <a:cs typeface="Arial"/>
              </a:rPr>
              <a:t> </a:t>
            </a:r>
            <a:r>
              <a:rPr sz="1800" spc="-75" dirty="0">
                <a:cs typeface="Arial"/>
              </a:rPr>
              <a:t>and</a:t>
            </a:r>
            <a:r>
              <a:rPr sz="1800" spc="-130" dirty="0">
                <a:cs typeface="Arial"/>
              </a:rPr>
              <a:t> </a:t>
            </a:r>
            <a:r>
              <a:rPr sz="1800" spc="-15" dirty="0">
                <a:cs typeface="Arial"/>
              </a:rPr>
              <a:t>the</a:t>
            </a:r>
            <a:r>
              <a:rPr sz="1800" spc="-150" dirty="0">
                <a:cs typeface="Arial"/>
              </a:rPr>
              <a:t> </a:t>
            </a:r>
            <a:r>
              <a:rPr sz="1800" b="1" spc="-65" dirty="0">
                <a:effectLst>
                  <a:outerShdw blurRad="38100" dist="38100" dir="2700000" algn="tl">
                    <a:srgbClr val="000000">
                      <a:alpha val="43137"/>
                    </a:srgbClr>
                  </a:outerShdw>
                </a:effectLst>
                <a:cs typeface="Arial"/>
              </a:rPr>
              <a:t>Jaintias</a:t>
            </a:r>
            <a:r>
              <a:rPr sz="1800" spc="-65" dirty="0">
                <a:cs typeface="Arial"/>
              </a:rPr>
              <a:t>.</a:t>
            </a:r>
            <a:r>
              <a:rPr sz="1800" spc="-204" dirty="0">
                <a:cs typeface="Arial"/>
              </a:rPr>
              <a:t> </a:t>
            </a:r>
            <a:r>
              <a:rPr sz="1800" spc="-85" dirty="0">
                <a:cs typeface="Arial"/>
              </a:rPr>
              <a:t>One</a:t>
            </a:r>
            <a:r>
              <a:rPr sz="1800" spc="-140" dirty="0">
                <a:cs typeface="Arial"/>
              </a:rPr>
              <a:t> </a:t>
            </a:r>
            <a:r>
              <a:rPr sz="1800" spc="10" dirty="0">
                <a:cs typeface="Arial"/>
              </a:rPr>
              <a:t>of</a:t>
            </a:r>
            <a:r>
              <a:rPr sz="1800" spc="-130" dirty="0">
                <a:cs typeface="Arial"/>
              </a:rPr>
              <a:t> </a:t>
            </a:r>
            <a:r>
              <a:rPr sz="1800" spc="-15" dirty="0">
                <a:cs typeface="Arial"/>
              </a:rPr>
              <a:t>the</a:t>
            </a:r>
            <a:r>
              <a:rPr sz="1800" spc="-125" dirty="0">
                <a:cs typeface="Arial"/>
              </a:rPr>
              <a:t> </a:t>
            </a:r>
            <a:r>
              <a:rPr sz="1800" spc="-55" dirty="0">
                <a:cs typeface="Arial"/>
              </a:rPr>
              <a:t>unique  </a:t>
            </a:r>
            <a:r>
              <a:rPr sz="1800" spc="-50" dirty="0">
                <a:cs typeface="Arial"/>
              </a:rPr>
              <a:t>features</a:t>
            </a:r>
            <a:r>
              <a:rPr sz="1800" spc="-125" dirty="0">
                <a:cs typeface="Arial"/>
              </a:rPr>
              <a:t> </a:t>
            </a:r>
            <a:r>
              <a:rPr sz="1800" spc="10" dirty="0">
                <a:cs typeface="Arial"/>
              </a:rPr>
              <a:t>of</a:t>
            </a:r>
            <a:r>
              <a:rPr sz="1800" spc="-145" dirty="0">
                <a:cs typeface="Arial"/>
              </a:rPr>
              <a:t> </a:t>
            </a:r>
            <a:r>
              <a:rPr sz="1800" spc="-10" dirty="0">
                <a:cs typeface="Arial"/>
              </a:rPr>
              <a:t>the</a:t>
            </a:r>
            <a:r>
              <a:rPr sz="1800" spc="-125" dirty="0">
                <a:cs typeface="Arial"/>
              </a:rPr>
              <a:t> </a:t>
            </a:r>
            <a:r>
              <a:rPr sz="1800" spc="-35" dirty="0">
                <a:cs typeface="Arial"/>
              </a:rPr>
              <a:t>state</a:t>
            </a:r>
            <a:r>
              <a:rPr sz="1800" spc="-140" dirty="0">
                <a:cs typeface="Arial"/>
              </a:rPr>
              <a:t> </a:t>
            </a:r>
            <a:r>
              <a:rPr sz="1800" spc="-80" dirty="0">
                <a:cs typeface="Arial"/>
              </a:rPr>
              <a:t>is</a:t>
            </a:r>
            <a:r>
              <a:rPr sz="1800" spc="-150" dirty="0">
                <a:cs typeface="Arial"/>
              </a:rPr>
              <a:t> </a:t>
            </a:r>
            <a:r>
              <a:rPr sz="1800" spc="15" dirty="0">
                <a:cs typeface="Arial"/>
              </a:rPr>
              <a:t>that</a:t>
            </a:r>
            <a:r>
              <a:rPr sz="1800" spc="-125" dirty="0">
                <a:cs typeface="Arial"/>
              </a:rPr>
              <a:t> </a:t>
            </a:r>
            <a:r>
              <a:rPr sz="1800" spc="-120" dirty="0">
                <a:cs typeface="Arial"/>
              </a:rPr>
              <a:t>a</a:t>
            </a:r>
            <a:r>
              <a:rPr sz="1800" spc="-130" dirty="0">
                <a:cs typeface="Arial"/>
              </a:rPr>
              <a:t> </a:t>
            </a:r>
            <a:r>
              <a:rPr sz="1800" spc="-10" dirty="0">
                <a:cs typeface="Arial"/>
              </a:rPr>
              <a:t>majority</a:t>
            </a:r>
            <a:r>
              <a:rPr sz="1800" spc="-135" dirty="0">
                <a:cs typeface="Arial"/>
              </a:rPr>
              <a:t> </a:t>
            </a:r>
            <a:r>
              <a:rPr sz="1800" spc="10" dirty="0">
                <a:cs typeface="Arial"/>
              </a:rPr>
              <a:t>of</a:t>
            </a:r>
            <a:r>
              <a:rPr sz="1800" spc="-145" dirty="0">
                <a:cs typeface="Arial"/>
              </a:rPr>
              <a:t> </a:t>
            </a:r>
            <a:r>
              <a:rPr sz="1800" spc="-10" dirty="0">
                <a:cs typeface="Arial"/>
              </a:rPr>
              <a:t>the</a:t>
            </a:r>
            <a:r>
              <a:rPr sz="1800" spc="-120" dirty="0">
                <a:cs typeface="Arial"/>
              </a:rPr>
              <a:t> </a:t>
            </a:r>
            <a:r>
              <a:rPr sz="1800" spc="-5" dirty="0">
                <a:cs typeface="Arial"/>
              </a:rPr>
              <a:t>tribal</a:t>
            </a:r>
            <a:r>
              <a:rPr sz="1800" spc="-140" dirty="0">
                <a:cs typeface="Arial"/>
              </a:rPr>
              <a:t> </a:t>
            </a:r>
            <a:r>
              <a:rPr sz="1800" spc="-30" dirty="0">
                <a:cs typeface="Arial"/>
              </a:rPr>
              <a:t>population</a:t>
            </a:r>
            <a:r>
              <a:rPr sz="1800" spc="-155" dirty="0">
                <a:cs typeface="Arial"/>
              </a:rPr>
              <a:t> </a:t>
            </a:r>
            <a:r>
              <a:rPr sz="1800" spc="-20" dirty="0">
                <a:cs typeface="Arial"/>
              </a:rPr>
              <a:t>in</a:t>
            </a:r>
            <a:r>
              <a:rPr sz="1800" spc="-140" dirty="0">
                <a:cs typeface="Arial"/>
              </a:rPr>
              <a:t> </a:t>
            </a:r>
            <a:r>
              <a:rPr sz="1800" spc="-70" dirty="0">
                <a:cs typeface="Arial"/>
              </a:rPr>
              <a:t>Meghalaya</a:t>
            </a:r>
            <a:r>
              <a:rPr sz="1800" spc="-120" dirty="0">
                <a:cs typeface="Arial"/>
              </a:rPr>
              <a:t> </a:t>
            </a:r>
            <a:r>
              <a:rPr sz="1800" spc="-25" dirty="0" smtClean="0">
                <a:cs typeface="Arial"/>
              </a:rPr>
              <a:t>follows</a:t>
            </a:r>
            <a:r>
              <a:rPr lang="en-IN" sz="1800" spc="-25" dirty="0" smtClean="0">
                <a:cs typeface="Arial"/>
              </a:rPr>
              <a:t> </a:t>
            </a:r>
            <a:r>
              <a:rPr sz="1800" spc="-120" dirty="0" smtClean="0">
                <a:cs typeface="Arial"/>
              </a:rPr>
              <a:t>a </a:t>
            </a:r>
            <a:r>
              <a:rPr lang="en-IN" i="1" spc="-25" dirty="0">
                <a:effectLst>
                  <a:outerShdw blurRad="38100" dist="38100" dir="2700000" algn="tl">
                    <a:srgbClr val="000000">
                      <a:alpha val="43137"/>
                    </a:srgbClr>
                  </a:outerShdw>
                </a:effectLst>
                <a:cs typeface="Arial"/>
              </a:rPr>
              <a:t>M</a:t>
            </a:r>
            <a:r>
              <a:rPr sz="1800" i="1" spc="-25" dirty="0" err="1" smtClean="0">
                <a:effectLst>
                  <a:outerShdw blurRad="38100" dist="38100" dir="2700000" algn="tl">
                    <a:srgbClr val="000000">
                      <a:alpha val="43137"/>
                    </a:srgbClr>
                  </a:outerShdw>
                </a:effectLst>
                <a:cs typeface="Arial"/>
              </a:rPr>
              <a:t>atrilineal</a:t>
            </a:r>
            <a:r>
              <a:rPr sz="1800" i="1" spc="-25" dirty="0" smtClean="0">
                <a:effectLst>
                  <a:outerShdw blurRad="38100" dist="38100" dir="2700000" algn="tl">
                    <a:srgbClr val="000000">
                      <a:alpha val="43137"/>
                    </a:srgbClr>
                  </a:outerShdw>
                </a:effectLst>
                <a:cs typeface="Arial"/>
              </a:rPr>
              <a:t> </a:t>
            </a:r>
            <a:r>
              <a:rPr sz="1800" i="1" spc="-65" dirty="0">
                <a:effectLst>
                  <a:outerShdw blurRad="38100" dist="38100" dir="2700000" algn="tl">
                    <a:srgbClr val="000000">
                      <a:alpha val="43137"/>
                    </a:srgbClr>
                  </a:outerShdw>
                </a:effectLst>
                <a:cs typeface="Arial"/>
              </a:rPr>
              <a:t>system</a:t>
            </a:r>
            <a:r>
              <a:rPr sz="1800" spc="-65" dirty="0">
                <a:cs typeface="Arial"/>
              </a:rPr>
              <a:t> </a:t>
            </a:r>
            <a:r>
              <a:rPr sz="1800" spc="-55" dirty="0">
                <a:cs typeface="Arial"/>
              </a:rPr>
              <a:t>where </a:t>
            </a:r>
            <a:r>
              <a:rPr sz="1800" spc="-60" dirty="0">
                <a:cs typeface="Arial"/>
              </a:rPr>
              <a:t>lineage </a:t>
            </a:r>
            <a:r>
              <a:rPr sz="1800" spc="-75" dirty="0">
                <a:cs typeface="Arial"/>
              </a:rPr>
              <a:t>and </a:t>
            </a:r>
            <a:r>
              <a:rPr sz="1800" spc="-40" dirty="0">
                <a:cs typeface="Arial"/>
              </a:rPr>
              <a:t>inheritance </a:t>
            </a:r>
            <a:r>
              <a:rPr sz="1800" spc="-80" dirty="0">
                <a:cs typeface="Arial"/>
              </a:rPr>
              <a:t>are </a:t>
            </a:r>
            <a:r>
              <a:rPr sz="1800" spc="-45" dirty="0">
                <a:cs typeface="Arial"/>
              </a:rPr>
              <a:t>traced </a:t>
            </a:r>
            <a:r>
              <a:rPr sz="1800" spc="-20" dirty="0">
                <a:cs typeface="Arial"/>
              </a:rPr>
              <a:t>through </a:t>
            </a:r>
            <a:r>
              <a:rPr sz="1800" spc="-45" dirty="0">
                <a:cs typeface="Arial"/>
              </a:rPr>
              <a:t>women. </a:t>
            </a:r>
            <a:r>
              <a:rPr sz="1800" spc="-90" dirty="0">
                <a:cs typeface="Arial"/>
              </a:rPr>
              <a:t>The Khasi  </a:t>
            </a:r>
            <a:r>
              <a:rPr sz="1800" spc="-75" dirty="0">
                <a:cs typeface="Arial"/>
              </a:rPr>
              <a:t>and</a:t>
            </a:r>
            <a:r>
              <a:rPr sz="1800" spc="-160" dirty="0">
                <a:cs typeface="Arial"/>
              </a:rPr>
              <a:t> </a:t>
            </a:r>
            <a:r>
              <a:rPr sz="1800" spc="-55" dirty="0">
                <a:cs typeface="Arial"/>
              </a:rPr>
              <a:t>Jaintia</a:t>
            </a:r>
            <a:r>
              <a:rPr sz="1800" spc="-140" dirty="0">
                <a:cs typeface="Arial"/>
              </a:rPr>
              <a:t> </a:t>
            </a:r>
            <a:r>
              <a:rPr sz="1800" spc="-40" dirty="0">
                <a:cs typeface="Arial"/>
              </a:rPr>
              <a:t>tribesmen</a:t>
            </a:r>
            <a:r>
              <a:rPr sz="1800" spc="-150" dirty="0">
                <a:cs typeface="Arial"/>
              </a:rPr>
              <a:t> </a:t>
            </a:r>
            <a:r>
              <a:rPr sz="1800" dirty="0">
                <a:cs typeface="Arial"/>
              </a:rPr>
              <a:t>follow</a:t>
            </a:r>
            <a:r>
              <a:rPr sz="1800" spc="-135" dirty="0">
                <a:cs typeface="Arial"/>
              </a:rPr>
              <a:t> </a:t>
            </a:r>
            <a:r>
              <a:rPr sz="1800" spc="-15" dirty="0">
                <a:cs typeface="Arial"/>
              </a:rPr>
              <a:t>the</a:t>
            </a:r>
            <a:r>
              <a:rPr sz="1800" spc="-125" dirty="0">
                <a:cs typeface="Arial"/>
              </a:rPr>
              <a:t> </a:t>
            </a:r>
            <a:r>
              <a:rPr sz="1800" spc="-10" dirty="0">
                <a:cs typeface="Arial"/>
              </a:rPr>
              <a:t>traditional</a:t>
            </a:r>
            <a:r>
              <a:rPr sz="1800" spc="-125" dirty="0">
                <a:cs typeface="Arial"/>
              </a:rPr>
              <a:t> </a:t>
            </a:r>
            <a:r>
              <a:rPr sz="1800" spc="-25" dirty="0">
                <a:cs typeface="Arial"/>
              </a:rPr>
              <a:t>matrilineal</a:t>
            </a:r>
            <a:r>
              <a:rPr sz="1800" spc="-145" dirty="0">
                <a:cs typeface="Arial"/>
              </a:rPr>
              <a:t> </a:t>
            </a:r>
            <a:r>
              <a:rPr sz="1800" spc="-30" dirty="0">
                <a:cs typeface="Arial"/>
              </a:rPr>
              <a:t>norm,</a:t>
            </a:r>
            <a:r>
              <a:rPr sz="1800" spc="-135" dirty="0">
                <a:cs typeface="Arial"/>
              </a:rPr>
              <a:t> </a:t>
            </a:r>
            <a:r>
              <a:rPr sz="1800" spc="-45" dirty="0">
                <a:cs typeface="Arial"/>
              </a:rPr>
              <a:t>wherein</a:t>
            </a:r>
            <a:r>
              <a:rPr sz="1800" spc="-125" dirty="0">
                <a:cs typeface="Arial"/>
              </a:rPr>
              <a:t> </a:t>
            </a:r>
            <a:r>
              <a:rPr sz="1800" spc="-15" dirty="0">
                <a:cs typeface="Arial"/>
              </a:rPr>
              <a:t>the</a:t>
            </a:r>
            <a:r>
              <a:rPr sz="1800" spc="-135" dirty="0">
                <a:cs typeface="Arial"/>
              </a:rPr>
              <a:t> </a:t>
            </a:r>
            <a:r>
              <a:rPr sz="1800" b="1" i="1" spc="-50" dirty="0">
                <a:effectLst>
                  <a:outerShdw blurRad="38100" dist="38100" dir="2700000" algn="tl">
                    <a:srgbClr val="000000">
                      <a:alpha val="43137"/>
                    </a:srgbClr>
                  </a:outerShdw>
                </a:effectLst>
                <a:cs typeface="Arial"/>
              </a:rPr>
              <a:t>"Khun</a:t>
            </a:r>
            <a:r>
              <a:rPr sz="1800" b="1" i="1" spc="-125" dirty="0">
                <a:effectLst>
                  <a:outerShdw blurRad="38100" dist="38100" dir="2700000" algn="tl">
                    <a:srgbClr val="000000">
                      <a:alpha val="43137"/>
                    </a:srgbClr>
                  </a:outerShdw>
                </a:effectLst>
                <a:cs typeface="Arial"/>
              </a:rPr>
              <a:t> </a:t>
            </a:r>
            <a:r>
              <a:rPr sz="1800" b="1" i="1" spc="-60" dirty="0">
                <a:effectLst>
                  <a:outerShdw blurRad="38100" dist="38100" dir="2700000" algn="tl">
                    <a:srgbClr val="000000">
                      <a:alpha val="43137"/>
                    </a:srgbClr>
                  </a:outerShdw>
                </a:effectLst>
                <a:cs typeface="Arial"/>
              </a:rPr>
              <a:t>Khadduh"  </a:t>
            </a:r>
            <a:r>
              <a:rPr sz="1800" spc="-50" dirty="0">
                <a:cs typeface="Arial"/>
              </a:rPr>
              <a:t>(or </a:t>
            </a:r>
            <a:r>
              <a:rPr sz="1800" spc="-15" dirty="0">
                <a:cs typeface="Arial"/>
              </a:rPr>
              <a:t>the </a:t>
            </a:r>
            <a:r>
              <a:rPr sz="1800" spc="-50" dirty="0">
                <a:cs typeface="Arial"/>
              </a:rPr>
              <a:t>youngest </a:t>
            </a:r>
            <a:r>
              <a:rPr sz="1800" spc="-45" dirty="0">
                <a:cs typeface="Arial"/>
              </a:rPr>
              <a:t>daughter) </a:t>
            </a:r>
            <a:r>
              <a:rPr sz="1800" spc="-30" dirty="0">
                <a:cs typeface="Arial"/>
              </a:rPr>
              <a:t>inherits all </a:t>
            </a:r>
            <a:r>
              <a:rPr sz="1800" spc="-10" dirty="0">
                <a:cs typeface="Arial"/>
              </a:rPr>
              <a:t>the </a:t>
            </a:r>
            <a:r>
              <a:rPr sz="1800" spc="-20" dirty="0">
                <a:cs typeface="Arial"/>
              </a:rPr>
              <a:t>property </a:t>
            </a:r>
            <a:r>
              <a:rPr sz="1800" spc="-75" dirty="0">
                <a:cs typeface="Arial"/>
              </a:rPr>
              <a:t>and acts </a:t>
            </a:r>
            <a:r>
              <a:rPr sz="1800" spc="-150" dirty="0">
                <a:cs typeface="Arial"/>
              </a:rPr>
              <a:t>as </a:t>
            </a:r>
            <a:r>
              <a:rPr sz="1800" spc="-10" dirty="0">
                <a:cs typeface="Arial"/>
              </a:rPr>
              <a:t>the </a:t>
            </a:r>
            <a:r>
              <a:rPr sz="1800" spc="-60" dirty="0">
                <a:cs typeface="Arial"/>
              </a:rPr>
              <a:t>caretaker </a:t>
            </a:r>
            <a:r>
              <a:rPr sz="1800" spc="10" dirty="0">
                <a:cs typeface="Arial"/>
              </a:rPr>
              <a:t>of </a:t>
            </a:r>
            <a:r>
              <a:rPr sz="1800" spc="-80" dirty="0">
                <a:cs typeface="Arial"/>
              </a:rPr>
              <a:t>aged  </a:t>
            </a:r>
            <a:r>
              <a:rPr sz="1800" spc="-55" dirty="0">
                <a:cs typeface="Arial"/>
              </a:rPr>
              <a:t>parents </a:t>
            </a:r>
            <a:r>
              <a:rPr sz="1800" spc="-70" dirty="0">
                <a:cs typeface="Arial"/>
              </a:rPr>
              <a:t>and </a:t>
            </a:r>
            <a:r>
              <a:rPr sz="1800" spc="-75" dirty="0">
                <a:cs typeface="Arial"/>
              </a:rPr>
              <a:t>any </a:t>
            </a:r>
            <a:r>
              <a:rPr sz="1800" spc="-45" dirty="0">
                <a:cs typeface="Arial"/>
              </a:rPr>
              <a:t>unmarried</a:t>
            </a:r>
            <a:r>
              <a:rPr sz="1800" spc="-345" dirty="0">
                <a:cs typeface="Arial"/>
              </a:rPr>
              <a:t> </a:t>
            </a:r>
            <a:r>
              <a:rPr sz="1800" spc="-55" dirty="0">
                <a:cs typeface="Arial"/>
              </a:rPr>
              <a:t>siblings.</a:t>
            </a:r>
            <a:endParaRPr sz="1800" dirty="0">
              <a:cs typeface="Arial"/>
            </a:endParaRPr>
          </a:p>
          <a:p>
            <a:pPr algn="just">
              <a:lnSpc>
                <a:spcPct val="100000"/>
              </a:lnSpc>
              <a:spcBef>
                <a:spcPts val="35"/>
              </a:spcBef>
            </a:pPr>
            <a:endParaRPr sz="1850" dirty="0">
              <a:cs typeface="Arial"/>
            </a:endParaRPr>
          </a:p>
          <a:p>
            <a:pPr marL="332740" marR="5080" algn="just">
              <a:lnSpc>
                <a:spcPct val="100000"/>
              </a:lnSpc>
            </a:pPr>
            <a:r>
              <a:rPr sz="1800" spc="-55" dirty="0">
                <a:cs typeface="Arial"/>
              </a:rPr>
              <a:t>In</a:t>
            </a:r>
            <a:r>
              <a:rPr sz="1800" spc="-135" dirty="0">
                <a:cs typeface="Arial"/>
              </a:rPr>
              <a:t> </a:t>
            </a:r>
            <a:r>
              <a:rPr sz="1800" spc="-15" dirty="0">
                <a:cs typeface="Arial"/>
              </a:rPr>
              <a:t>the</a:t>
            </a:r>
            <a:r>
              <a:rPr sz="1800" spc="-204" dirty="0">
                <a:cs typeface="Arial"/>
              </a:rPr>
              <a:t> </a:t>
            </a:r>
            <a:r>
              <a:rPr sz="1800" spc="-95" dirty="0">
                <a:cs typeface="Arial"/>
              </a:rPr>
              <a:t>Garo</a:t>
            </a:r>
            <a:r>
              <a:rPr sz="1800" spc="-120" dirty="0">
                <a:cs typeface="Arial"/>
              </a:rPr>
              <a:t> </a:t>
            </a:r>
            <a:r>
              <a:rPr sz="1800" spc="-60" dirty="0">
                <a:cs typeface="Arial"/>
              </a:rPr>
              <a:t>lineage</a:t>
            </a:r>
            <a:r>
              <a:rPr sz="1800" spc="-145" dirty="0">
                <a:cs typeface="Arial"/>
              </a:rPr>
              <a:t> </a:t>
            </a:r>
            <a:r>
              <a:rPr sz="1800" spc="-60" dirty="0">
                <a:cs typeface="Arial"/>
              </a:rPr>
              <a:t>system,</a:t>
            </a:r>
            <a:r>
              <a:rPr sz="1800" spc="-145" dirty="0">
                <a:cs typeface="Arial"/>
              </a:rPr>
              <a:t> </a:t>
            </a:r>
            <a:r>
              <a:rPr sz="1800" spc="-15" dirty="0">
                <a:cs typeface="Arial"/>
              </a:rPr>
              <a:t>the</a:t>
            </a:r>
            <a:r>
              <a:rPr sz="1800" spc="-140" dirty="0">
                <a:cs typeface="Arial"/>
              </a:rPr>
              <a:t> </a:t>
            </a:r>
            <a:r>
              <a:rPr sz="1800" spc="-50" dirty="0">
                <a:cs typeface="Arial"/>
              </a:rPr>
              <a:t>youngest</a:t>
            </a:r>
            <a:r>
              <a:rPr sz="1800" spc="-145" dirty="0">
                <a:cs typeface="Arial"/>
              </a:rPr>
              <a:t> </a:t>
            </a:r>
            <a:r>
              <a:rPr sz="1800" spc="-40" dirty="0">
                <a:cs typeface="Arial"/>
              </a:rPr>
              <a:t>daughter</a:t>
            </a:r>
            <a:r>
              <a:rPr sz="1800" spc="-125" dirty="0">
                <a:cs typeface="Arial"/>
              </a:rPr>
              <a:t> </a:t>
            </a:r>
            <a:r>
              <a:rPr sz="1800" spc="-30" dirty="0">
                <a:cs typeface="Arial"/>
              </a:rPr>
              <a:t>inherits</a:t>
            </a:r>
            <a:r>
              <a:rPr sz="1800" spc="-145" dirty="0">
                <a:cs typeface="Arial"/>
              </a:rPr>
              <a:t> </a:t>
            </a:r>
            <a:r>
              <a:rPr sz="1800" spc="-15" dirty="0">
                <a:cs typeface="Arial"/>
              </a:rPr>
              <a:t>the</a:t>
            </a:r>
            <a:r>
              <a:rPr sz="1800" spc="-120" dirty="0">
                <a:cs typeface="Arial"/>
              </a:rPr>
              <a:t> </a:t>
            </a:r>
            <a:r>
              <a:rPr sz="1800" spc="-15" dirty="0">
                <a:cs typeface="Arial"/>
              </a:rPr>
              <a:t>family</a:t>
            </a:r>
            <a:r>
              <a:rPr sz="1800" spc="-145" dirty="0">
                <a:cs typeface="Arial"/>
              </a:rPr>
              <a:t> </a:t>
            </a:r>
            <a:r>
              <a:rPr sz="1800" spc="-20" dirty="0">
                <a:cs typeface="Arial"/>
              </a:rPr>
              <a:t>property</a:t>
            </a:r>
            <a:r>
              <a:rPr sz="1800" spc="-145" dirty="0">
                <a:cs typeface="Arial"/>
              </a:rPr>
              <a:t> </a:t>
            </a:r>
            <a:r>
              <a:rPr sz="1800" spc="-40" dirty="0">
                <a:cs typeface="Arial"/>
              </a:rPr>
              <a:t>by</a:t>
            </a:r>
            <a:r>
              <a:rPr sz="1800" spc="-135" dirty="0">
                <a:cs typeface="Arial"/>
              </a:rPr>
              <a:t> </a:t>
            </a:r>
            <a:r>
              <a:rPr sz="1800" spc="-20" dirty="0">
                <a:cs typeface="Arial"/>
              </a:rPr>
              <a:t>default,  </a:t>
            </a:r>
            <a:r>
              <a:rPr sz="1800" spc="-95" dirty="0">
                <a:cs typeface="Arial"/>
              </a:rPr>
              <a:t>unless </a:t>
            </a:r>
            <a:r>
              <a:rPr sz="1800" spc="-40" dirty="0">
                <a:cs typeface="Arial"/>
              </a:rPr>
              <a:t>another daughter </a:t>
            </a:r>
            <a:r>
              <a:rPr sz="1800" spc="-80" dirty="0">
                <a:cs typeface="Arial"/>
              </a:rPr>
              <a:t>is </a:t>
            </a:r>
            <a:r>
              <a:rPr sz="1800" spc="-110" dirty="0">
                <a:cs typeface="Arial"/>
              </a:rPr>
              <a:t>so </a:t>
            </a:r>
            <a:r>
              <a:rPr sz="1800" spc="-70" dirty="0">
                <a:cs typeface="Arial"/>
              </a:rPr>
              <a:t>named </a:t>
            </a:r>
            <a:r>
              <a:rPr sz="1800" spc="-40" dirty="0">
                <a:cs typeface="Arial"/>
              </a:rPr>
              <a:t>by </a:t>
            </a:r>
            <a:r>
              <a:rPr sz="1800" spc="-15" dirty="0">
                <a:cs typeface="Arial"/>
              </a:rPr>
              <a:t>the </a:t>
            </a:r>
            <a:r>
              <a:rPr sz="1800" spc="-50" dirty="0">
                <a:cs typeface="Arial"/>
              </a:rPr>
              <a:t>parents. </a:t>
            </a:r>
            <a:r>
              <a:rPr sz="1800" spc="-120" dirty="0">
                <a:cs typeface="Arial"/>
              </a:rPr>
              <a:t>She </a:t>
            </a:r>
            <a:r>
              <a:rPr sz="1800" spc="-25" dirty="0">
                <a:cs typeface="Arial"/>
              </a:rPr>
              <a:t>then </a:t>
            </a:r>
            <a:r>
              <a:rPr sz="1800" spc="-85" dirty="0">
                <a:cs typeface="Arial"/>
              </a:rPr>
              <a:t>becomes </a:t>
            </a:r>
            <a:r>
              <a:rPr sz="1800" spc="-55" dirty="0">
                <a:cs typeface="Arial"/>
              </a:rPr>
              <a:t>designated </a:t>
            </a:r>
            <a:r>
              <a:rPr sz="1800" spc="-150" dirty="0">
                <a:cs typeface="Arial"/>
              </a:rPr>
              <a:t>as  </a:t>
            </a:r>
            <a:r>
              <a:rPr sz="1800" b="1" i="1" spc="-45" dirty="0">
                <a:effectLst>
                  <a:outerShdw blurRad="38100" dist="38100" dir="2700000" algn="tl">
                    <a:srgbClr val="000000">
                      <a:alpha val="43137"/>
                    </a:srgbClr>
                  </a:outerShdw>
                </a:effectLst>
                <a:cs typeface="Arial"/>
              </a:rPr>
              <a:t>'nokna'</a:t>
            </a:r>
            <a:r>
              <a:rPr sz="1800" spc="-125" dirty="0">
                <a:cs typeface="Arial"/>
              </a:rPr>
              <a:t> </a:t>
            </a:r>
            <a:r>
              <a:rPr sz="1800" spc="-60" dirty="0">
                <a:cs typeface="Arial"/>
              </a:rPr>
              <a:t>meaning</a:t>
            </a:r>
            <a:r>
              <a:rPr sz="1800" spc="-135" dirty="0">
                <a:cs typeface="Arial"/>
              </a:rPr>
              <a:t> </a:t>
            </a:r>
            <a:r>
              <a:rPr sz="1800" i="1" spc="10" dirty="0">
                <a:effectLst>
                  <a:outerShdw blurRad="38100" dist="38100" dir="2700000" algn="tl">
                    <a:srgbClr val="000000">
                      <a:alpha val="43137"/>
                    </a:srgbClr>
                  </a:outerShdw>
                </a:effectLst>
                <a:cs typeface="Arial"/>
              </a:rPr>
              <a:t>'for</a:t>
            </a:r>
            <a:r>
              <a:rPr sz="1800" i="1" spc="-135" dirty="0">
                <a:effectLst>
                  <a:outerShdw blurRad="38100" dist="38100" dir="2700000" algn="tl">
                    <a:srgbClr val="000000">
                      <a:alpha val="43137"/>
                    </a:srgbClr>
                  </a:outerShdw>
                </a:effectLst>
                <a:cs typeface="Arial"/>
              </a:rPr>
              <a:t> </a:t>
            </a:r>
            <a:r>
              <a:rPr sz="1800" i="1" spc="-15" dirty="0">
                <a:effectLst>
                  <a:outerShdw blurRad="38100" dist="38100" dir="2700000" algn="tl">
                    <a:srgbClr val="000000">
                      <a:alpha val="43137"/>
                    </a:srgbClr>
                  </a:outerShdw>
                </a:effectLst>
                <a:cs typeface="Arial"/>
              </a:rPr>
              <a:t>the</a:t>
            </a:r>
            <a:r>
              <a:rPr sz="1800" i="1" spc="-130" dirty="0">
                <a:effectLst>
                  <a:outerShdw blurRad="38100" dist="38100" dir="2700000" algn="tl">
                    <a:srgbClr val="000000">
                      <a:alpha val="43137"/>
                    </a:srgbClr>
                  </a:outerShdw>
                </a:effectLst>
                <a:cs typeface="Arial"/>
              </a:rPr>
              <a:t> </a:t>
            </a:r>
            <a:r>
              <a:rPr sz="1800" i="1" spc="-90" dirty="0">
                <a:effectLst>
                  <a:outerShdw blurRad="38100" dist="38100" dir="2700000" algn="tl">
                    <a:srgbClr val="000000">
                      <a:alpha val="43137"/>
                    </a:srgbClr>
                  </a:outerShdw>
                </a:effectLst>
                <a:cs typeface="Arial"/>
              </a:rPr>
              <a:t>house</a:t>
            </a:r>
            <a:r>
              <a:rPr sz="1800" i="1" spc="-130" dirty="0">
                <a:effectLst>
                  <a:outerShdw blurRad="38100" dist="38100" dir="2700000" algn="tl">
                    <a:srgbClr val="000000">
                      <a:alpha val="43137"/>
                    </a:srgbClr>
                  </a:outerShdw>
                </a:effectLst>
                <a:cs typeface="Arial"/>
              </a:rPr>
              <a:t> </a:t>
            </a:r>
            <a:r>
              <a:rPr sz="1800" i="1" spc="-25" dirty="0">
                <a:effectLst>
                  <a:outerShdw blurRad="38100" dist="38100" dir="2700000" algn="tl">
                    <a:srgbClr val="000000">
                      <a:alpha val="43137"/>
                    </a:srgbClr>
                  </a:outerShdw>
                </a:effectLst>
                <a:cs typeface="Arial"/>
              </a:rPr>
              <a:t>or</a:t>
            </a:r>
            <a:r>
              <a:rPr sz="1800" i="1" spc="-130" dirty="0">
                <a:effectLst>
                  <a:outerShdw blurRad="38100" dist="38100" dir="2700000" algn="tl">
                    <a:srgbClr val="000000">
                      <a:alpha val="43137"/>
                    </a:srgbClr>
                  </a:outerShdw>
                </a:effectLst>
                <a:cs typeface="Arial"/>
              </a:rPr>
              <a:t> </a:t>
            </a:r>
            <a:r>
              <a:rPr sz="1800" i="1" spc="-55" dirty="0">
                <a:effectLst>
                  <a:outerShdw blurRad="38100" dist="38100" dir="2700000" algn="tl">
                    <a:srgbClr val="000000">
                      <a:alpha val="43137"/>
                    </a:srgbClr>
                  </a:outerShdw>
                </a:effectLst>
                <a:cs typeface="Arial"/>
              </a:rPr>
              <a:t>home'</a:t>
            </a:r>
            <a:r>
              <a:rPr sz="1800" spc="-55" dirty="0">
                <a:cs typeface="Arial"/>
              </a:rPr>
              <a:t>.</a:t>
            </a:r>
            <a:r>
              <a:rPr sz="1800" spc="-145" dirty="0">
                <a:cs typeface="Arial"/>
              </a:rPr>
              <a:t> </a:t>
            </a:r>
            <a:r>
              <a:rPr sz="1800" spc="5" dirty="0">
                <a:cs typeface="Arial"/>
              </a:rPr>
              <a:t>If</a:t>
            </a:r>
            <a:r>
              <a:rPr sz="1800" spc="-145" dirty="0">
                <a:cs typeface="Arial"/>
              </a:rPr>
              <a:t> </a:t>
            </a:r>
            <a:r>
              <a:rPr sz="1800" spc="-30" dirty="0">
                <a:cs typeface="Arial"/>
              </a:rPr>
              <a:t>there</a:t>
            </a:r>
            <a:r>
              <a:rPr sz="1800" spc="-125" dirty="0">
                <a:cs typeface="Arial"/>
              </a:rPr>
              <a:t> </a:t>
            </a:r>
            <a:r>
              <a:rPr sz="1800" spc="-80" dirty="0">
                <a:cs typeface="Arial"/>
              </a:rPr>
              <a:t>are</a:t>
            </a:r>
            <a:r>
              <a:rPr sz="1800" spc="-130" dirty="0">
                <a:cs typeface="Arial"/>
              </a:rPr>
              <a:t> </a:t>
            </a:r>
            <a:r>
              <a:rPr sz="1800" spc="-50" dirty="0">
                <a:cs typeface="Arial"/>
              </a:rPr>
              <a:t>no</a:t>
            </a:r>
            <a:r>
              <a:rPr sz="1800" spc="-140" dirty="0">
                <a:cs typeface="Arial"/>
              </a:rPr>
              <a:t> </a:t>
            </a:r>
            <a:r>
              <a:rPr sz="1800" spc="-30" dirty="0">
                <a:cs typeface="Arial"/>
              </a:rPr>
              <a:t>,</a:t>
            </a:r>
            <a:r>
              <a:rPr sz="1800" spc="-135" dirty="0">
                <a:cs typeface="Arial"/>
              </a:rPr>
              <a:t> </a:t>
            </a:r>
            <a:r>
              <a:rPr sz="1800" spc="-120" dirty="0">
                <a:cs typeface="Arial"/>
              </a:rPr>
              <a:t>a</a:t>
            </a:r>
            <a:r>
              <a:rPr sz="1800" spc="-135" dirty="0">
                <a:cs typeface="Arial"/>
              </a:rPr>
              <a:t> </a:t>
            </a:r>
            <a:r>
              <a:rPr sz="1800" spc="-90" dirty="0">
                <a:cs typeface="Arial"/>
              </a:rPr>
              <a:t>chosen</a:t>
            </a:r>
            <a:r>
              <a:rPr sz="1800" spc="-135" dirty="0">
                <a:cs typeface="Arial"/>
              </a:rPr>
              <a:t> </a:t>
            </a:r>
            <a:r>
              <a:rPr sz="1800" spc="-30" dirty="0">
                <a:cs typeface="Arial"/>
              </a:rPr>
              <a:t>daughter-in-law</a:t>
            </a:r>
            <a:r>
              <a:rPr sz="1800" spc="-130" dirty="0">
                <a:cs typeface="Arial"/>
              </a:rPr>
              <a:t> </a:t>
            </a:r>
            <a:r>
              <a:rPr sz="1800" spc="-45" dirty="0">
                <a:cs typeface="Arial"/>
              </a:rPr>
              <a:t>(bohari)  </a:t>
            </a:r>
            <a:r>
              <a:rPr sz="1800" spc="-25" dirty="0">
                <a:cs typeface="Arial"/>
              </a:rPr>
              <a:t>or </a:t>
            </a:r>
            <a:r>
              <a:rPr sz="1800" spc="-95" dirty="0">
                <a:cs typeface="Arial"/>
              </a:rPr>
              <a:t>an </a:t>
            </a:r>
            <a:r>
              <a:rPr sz="1800" spc="-40" dirty="0">
                <a:cs typeface="Arial"/>
              </a:rPr>
              <a:t>adopted </a:t>
            </a:r>
            <a:r>
              <a:rPr sz="1800" spc="-35" dirty="0">
                <a:cs typeface="Arial"/>
              </a:rPr>
              <a:t>child </a:t>
            </a:r>
            <a:r>
              <a:rPr sz="1800" spc="-60" dirty="0">
                <a:cs typeface="Arial"/>
              </a:rPr>
              <a:t>(deragata) </a:t>
            </a:r>
            <a:r>
              <a:rPr sz="1800" spc="-95" dirty="0">
                <a:cs typeface="Arial"/>
              </a:rPr>
              <a:t>comes </a:t>
            </a:r>
            <a:r>
              <a:rPr sz="1800" spc="35" dirty="0">
                <a:cs typeface="Arial"/>
              </a:rPr>
              <a:t>to </a:t>
            </a:r>
            <a:r>
              <a:rPr sz="1800" spc="-55" dirty="0">
                <a:cs typeface="Arial"/>
              </a:rPr>
              <a:t>stay </a:t>
            </a:r>
            <a:r>
              <a:rPr sz="1800" spc="-20" dirty="0">
                <a:cs typeface="Arial"/>
              </a:rPr>
              <a:t>in </a:t>
            </a:r>
            <a:r>
              <a:rPr sz="1800" spc="-15" dirty="0">
                <a:cs typeface="Arial"/>
              </a:rPr>
              <a:t>the </a:t>
            </a:r>
            <a:r>
              <a:rPr sz="1800" spc="-90" dirty="0">
                <a:cs typeface="Arial"/>
              </a:rPr>
              <a:t>house </a:t>
            </a:r>
            <a:r>
              <a:rPr sz="1800" spc="-75" dirty="0">
                <a:cs typeface="Arial"/>
              </a:rPr>
              <a:t>and </a:t>
            </a:r>
            <a:r>
              <a:rPr sz="1800" spc="-5" dirty="0">
                <a:cs typeface="Arial"/>
              </a:rPr>
              <a:t>inherit </a:t>
            </a:r>
            <a:r>
              <a:rPr sz="1800" spc="-15" dirty="0">
                <a:cs typeface="Arial"/>
              </a:rPr>
              <a:t>the </a:t>
            </a:r>
            <a:r>
              <a:rPr sz="1800" spc="-30" dirty="0">
                <a:cs typeface="Arial"/>
              </a:rPr>
              <a:t>property. </a:t>
            </a:r>
            <a:r>
              <a:rPr sz="1800" spc="-90" dirty="0">
                <a:cs typeface="Arial"/>
              </a:rPr>
              <a:t>The  </a:t>
            </a:r>
            <a:r>
              <a:rPr sz="1800" spc="-5" dirty="0">
                <a:cs typeface="Arial"/>
              </a:rPr>
              <a:t>tribal </a:t>
            </a:r>
            <a:r>
              <a:rPr sz="1800" spc="-55" dirty="0">
                <a:cs typeface="Arial"/>
              </a:rPr>
              <a:t>people </a:t>
            </a:r>
            <a:r>
              <a:rPr sz="1800" spc="10" dirty="0">
                <a:cs typeface="Arial"/>
              </a:rPr>
              <a:t>of </a:t>
            </a:r>
            <a:r>
              <a:rPr sz="1800" spc="-70" dirty="0">
                <a:cs typeface="Arial"/>
              </a:rPr>
              <a:t>Meghalaya </a:t>
            </a:r>
            <a:r>
              <a:rPr sz="1800" spc="-80" dirty="0">
                <a:cs typeface="Arial"/>
              </a:rPr>
              <a:t>are </a:t>
            </a:r>
            <a:r>
              <a:rPr sz="1800" spc="-120" dirty="0">
                <a:cs typeface="Arial"/>
              </a:rPr>
              <a:t>a </a:t>
            </a:r>
            <a:r>
              <a:rPr sz="1800" spc="-10" dirty="0">
                <a:cs typeface="Arial"/>
              </a:rPr>
              <a:t>part </a:t>
            </a:r>
            <a:r>
              <a:rPr sz="1800" spc="10" dirty="0">
                <a:cs typeface="Arial"/>
              </a:rPr>
              <a:t>of </a:t>
            </a:r>
            <a:r>
              <a:rPr sz="1800" spc="-20" dirty="0">
                <a:cs typeface="Arial"/>
              </a:rPr>
              <a:t>what </a:t>
            </a:r>
            <a:r>
              <a:rPr sz="1800" spc="-60" dirty="0">
                <a:cs typeface="Arial"/>
              </a:rPr>
              <a:t>may </a:t>
            </a:r>
            <a:r>
              <a:rPr sz="1800" spc="-75" dirty="0">
                <a:cs typeface="Arial"/>
              </a:rPr>
              <a:t>be </a:t>
            </a:r>
            <a:r>
              <a:rPr sz="1800" spc="-15" dirty="0">
                <a:cs typeface="Arial"/>
              </a:rPr>
              <a:t>the </a:t>
            </a:r>
            <a:r>
              <a:rPr sz="1800" spc="-40" dirty="0">
                <a:cs typeface="Arial"/>
              </a:rPr>
              <a:t>world's </a:t>
            </a:r>
            <a:r>
              <a:rPr sz="1800" spc="-45" dirty="0">
                <a:cs typeface="Arial"/>
              </a:rPr>
              <a:t>largest </a:t>
            </a:r>
            <a:r>
              <a:rPr sz="1800" spc="-50" dirty="0">
                <a:cs typeface="Arial"/>
              </a:rPr>
              <a:t>surviving  </a:t>
            </a:r>
            <a:r>
              <a:rPr sz="1800" spc="-25" dirty="0">
                <a:cs typeface="Arial"/>
              </a:rPr>
              <a:t>matrilineal</a:t>
            </a:r>
            <a:r>
              <a:rPr sz="1800" spc="-145" dirty="0">
                <a:cs typeface="Arial"/>
              </a:rPr>
              <a:t> </a:t>
            </a:r>
            <a:r>
              <a:rPr sz="1800" spc="-35" dirty="0">
                <a:cs typeface="Arial"/>
              </a:rPr>
              <a:t>culture.</a:t>
            </a:r>
            <a:endParaRPr sz="1800" dirty="0">
              <a:cs typeface="Arial"/>
            </a:endParaRPr>
          </a:p>
          <a:p>
            <a:pPr algn="just">
              <a:lnSpc>
                <a:spcPct val="100000"/>
              </a:lnSpc>
              <a:spcBef>
                <a:spcPts val="35"/>
              </a:spcBef>
            </a:pPr>
            <a:endParaRPr sz="1850" dirty="0">
              <a:cs typeface="Arial"/>
            </a:endParaRPr>
          </a:p>
          <a:p>
            <a:pPr marL="12700" algn="just">
              <a:lnSpc>
                <a:spcPct val="100000"/>
              </a:lnSpc>
            </a:pPr>
            <a:r>
              <a:rPr lang="en-IN" sz="1800" b="1" spc="-60" dirty="0" smtClean="0">
                <a:cs typeface="Trebuchet MS"/>
              </a:rPr>
              <a:t> </a:t>
            </a:r>
            <a:r>
              <a:rPr sz="1800" b="1" spc="-60" dirty="0" smtClean="0">
                <a:cs typeface="Trebuchet MS"/>
              </a:rPr>
              <a:t>Spirituality</a:t>
            </a:r>
            <a:endParaRPr sz="1800" dirty="0">
              <a:cs typeface="Trebuchet MS"/>
            </a:endParaRPr>
          </a:p>
          <a:p>
            <a:pPr marL="332740" marR="215900" algn="just">
              <a:lnSpc>
                <a:spcPct val="100000"/>
              </a:lnSpc>
              <a:spcBef>
                <a:spcPts val="5"/>
              </a:spcBef>
            </a:pPr>
            <a:endParaRPr lang="en-IN" sz="100" spc="-55" dirty="0" smtClean="0">
              <a:cs typeface="Arial"/>
            </a:endParaRPr>
          </a:p>
          <a:p>
            <a:pPr marL="332740" marR="215900" algn="just">
              <a:lnSpc>
                <a:spcPct val="100000"/>
              </a:lnSpc>
              <a:spcBef>
                <a:spcPts val="5"/>
              </a:spcBef>
            </a:pPr>
            <a:endParaRPr lang="en-IN" sz="100" spc="-55" dirty="0">
              <a:cs typeface="Arial"/>
            </a:endParaRPr>
          </a:p>
          <a:p>
            <a:pPr marL="332740" marR="215900" algn="just">
              <a:lnSpc>
                <a:spcPct val="100000"/>
              </a:lnSpc>
              <a:spcBef>
                <a:spcPts val="5"/>
              </a:spcBef>
            </a:pPr>
            <a:endParaRPr lang="en-IN" sz="100" spc="-55" dirty="0" smtClean="0">
              <a:cs typeface="Arial"/>
            </a:endParaRPr>
          </a:p>
          <a:p>
            <a:pPr marL="332740" marR="215900" algn="just">
              <a:lnSpc>
                <a:spcPct val="100000"/>
              </a:lnSpc>
              <a:spcBef>
                <a:spcPts val="5"/>
              </a:spcBef>
            </a:pPr>
            <a:endParaRPr lang="en-IN" sz="100" spc="-55" dirty="0">
              <a:cs typeface="Arial"/>
            </a:endParaRPr>
          </a:p>
          <a:p>
            <a:pPr marL="332740" marR="215900" algn="just">
              <a:lnSpc>
                <a:spcPct val="100000"/>
              </a:lnSpc>
              <a:spcBef>
                <a:spcPts val="5"/>
              </a:spcBef>
            </a:pPr>
            <a:endParaRPr lang="en-IN" sz="100" spc="-55" dirty="0" smtClean="0">
              <a:cs typeface="Arial"/>
            </a:endParaRPr>
          </a:p>
          <a:p>
            <a:pPr marL="332740" marR="215900" algn="just">
              <a:lnSpc>
                <a:spcPct val="100000"/>
              </a:lnSpc>
              <a:spcBef>
                <a:spcPts val="5"/>
              </a:spcBef>
            </a:pPr>
            <a:endParaRPr lang="en-IN" sz="100" spc="-55" dirty="0">
              <a:cs typeface="Arial"/>
            </a:endParaRPr>
          </a:p>
          <a:p>
            <a:pPr marL="332740" marR="215900" algn="just">
              <a:lnSpc>
                <a:spcPct val="100000"/>
              </a:lnSpc>
              <a:spcBef>
                <a:spcPts val="5"/>
              </a:spcBef>
            </a:pPr>
            <a:r>
              <a:rPr sz="1800" spc="-55" dirty="0" smtClean="0">
                <a:cs typeface="Arial"/>
              </a:rPr>
              <a:t>According </a:t>
            </a:r>
            <a:r>
              <a:rPr sz="1800" spc="35" dirty="0">
                <a:cs typeface="Arial"/>
              </a:rPr>
              <a:t>to </a:t>
            </a:r>
            <a:r>
              <a:rPr sz="1800" spc="-55" dirty="0">
                <a:cs typeface="Arial"/>
              </a:rPr>
              <a:t>legend, </a:t>
            </a:r>
            <a:r>
              <a:rPr sz="1800" spc="5" dirty="0">
                <a:cs typeface="Arial"/>
              </a:rPr>
              <a:t>from </a:t>
            </a:r>
            <a:r>
              <a:rPr sz="1800" spc="-15" dirty="0">
                <a:cs typeface="Arial"/>
              </a:rPr>
              <a:t>the </a:t>
            </a:r>
            <a:r>
              <a:rPr sz="1800" spc="-95" dirty="0">
                <a:cs typeface="Arial"/>
              </a:rPr>
              <a:t>13th </a:t>
            </a:r>
            <a:r>
              <a:rPr sz="1800" spc="-50" dirty="0">
                <a:cs typeface="Arial"/>
              </a:rPr>
              <a:t>century, </a:t>
            </a:r>
            <a:r>
              <a:rPr sz="1800" spc="-120" dirty="0">
                <a:cs typeface="Arial"/>
              </a:rPr>
              <a:t>a </a:t>
            </a:r>
            <a:r>
              <a:rPr sz="1800" spc="-65" dirty="0">
                <a:cs typeface="Arial"/>
              </a:rPr>
              <a:t>Shivalinga </a:t>
            </a:r>
            <a:r>
              <a:rPr sz="1800" spc="-70" dirty="0">
                <a:cs typeface="Arial"/>
              </a:rPr>
              <a:t>(called </a:t>
            </a:r>
            <a:r>
              <a:rPr sz="1800" spc="-55" dirty="0">
                <a:cs typeface="Arial"/>
              </a:rPr>
              <a:t>"Hatakeswarat") </a:t>
            </a:r>
            <a:r>
              <a:rPr sz="1800" spc="-120" dirty="0">
                <a:cs typeface="Arial"/>
              </a:rPr>
              <a:t>has  </a:t>
            </a:r>
            <a:r>
              <a:rPr sz="1800" spc="-55" dirty="0">
                <a:cs typeface="Arial"/>
              </a:rPr>
              <a:t>existed</a:t>
            </a:r>
            <a:r>
              <a:rPr sz="1800" spc="-140" dirty="0">
                <a:cs typeface="Arial"/>
              </a:rPr>
              <a:t> </a:t>
            </a:r>
            <a:r>
              <a:rPr sz="1800" spc="-20" dirty="0">
                <a:cs typeface="Arial"/>
              </a:rPr>
              <a:t>in</a:t>
            </a:r>
            <a:r>
              <a:rPr sz="1800" spc="-135" dirty="0">
                <a:cs typeface="Arial"/>
              </a:rPr>
              <a:t> </a:t>
            </a:r>
            <a:r>
              <a:rPr sz="1800" spc="-15" dirty="0">
                <a:cs typeface="Arial"/>
              </a:rPr>
              <a:t>the</a:t>
            </a:r>
            <a:r>
              <a:rPr sz="1800" spc="-165" dirty="0">
                <a:cs typeface="Arial"/>
              </a:rPr>
              <a:t> </a:t>
            </a:r>
            <a:r>
              <a:rPr sz="1800" spc="-55" dirty="0">
                <a:cs typeface="Arial"/>
              </a:rPr>
              <a:t>Jaintia</a:t>
            </a:r>
            <a:r>
              <a:rPr sz="1800" spc="-110" dirty="0">
                <a:cs typeface="Arial"/>
              </a:rPr>
              <a:t> </a:t>
            </a:r>
            <a:r>
              <a:rPr sz="1800" spc="-50" dirty="0">
                <a:cs typeface="Arial"/>
              </a:rPr>
              <a:t>Hills</a:t>
            </a:r>
            <a:r>
              <a:rPr sz="1800" spc="-155" dirty="0">
                <a:cs typeface="Arial"/>
              </a:rPr>
              <a:t> </a:t>
            </a:r>
            <a:r>
              <a:rPr sz="1800" spc="-55" dirty="0">
                <a:cs typeface="Arial"/>
              </a:rPr>
              <a:t>under</a:t>
            </a:r>
            <a:r>
              <a:rPr sz="1800" spc="-135" dirty="0">
                <a:cs typeface="Arial"/>
              </a:rPr>
              <a:t> </a:t>
            </a:r>
            <a:r>
              <a:rPr sz="1800" spc="-10" dirty="0">
                <a:cs typeface="Arial"/>
              </a:rPr>
              <a:t>the</a:t>
            </a:r>
            <a:r>
              <a:rPr sz="1800" spc="-120" dirty="0">
                <a:cs typeface="Arial"/>
              </a:rPr>
              <a:t> </a:t>
            </a:r>
            <a:r>
              <a:rPr sz="1800" spc="-40" dirty="0">
                <a:cs typeface="Arial"/>
              </a:rPr>
              <a:t>reign</a:t>
            </a:r>
            <a:r>
              <a:rPr sz="1800" spc="-145" dirty="0">
                <a:cs typeface="Arial"/>
              </a:rPr>
              <a:t> </a:t>
            </a:r>
            <a:r>
              <a:rPr sz="1800" spc="10" dirty="0">
                <a:cs typeface="Arial"/>
              </a:rPr>
              <a:t>of</a:t>
            </a:r>
            <a:r>
              <a:rPr sz="1800" spc="-140" dirty="0">
                <a:cs typeface="Arial"/>
              </a:rPr>
              <a:t> </a:t>
            </a:r>
            <a:r>
              <a:rPr sz="1800" spc="-125" dirty="0">
                <a:cs typeface="Arial"/>
              </a:rPr>
              <a:t>Ranee</a:t>
            </a:r>
            <a:r>
              <a:rPr sz="1800" spc="-170" dirty="0">
                <a:cs typeface="Arial"/>
              </a:rPr>
              <a:t> </a:t>
            </a:r>
            <a:r>
              <a:rPr sz="1800" spc="-75" dirty="0">
                <a:cs typeface="Arial"/>
              </a:rPr>
              <a:t>Singa.</a:t>
            </a:r>
            <a:r>
              <a:rPr sz="1800" spc="-195" dirty="0">
                <a:cs typeface="Arial"/>
              </a:rPr>
              <a:t> </a:t>
            </a:r>
            <a:r>
              <a:rPr sz="1800" spc="-90" dirty="0">
                <a:cs typeface="Arial"/>
              </a:rPr>
              <a:t>Several</a:t>
            </a:r>
            <a:r>
              <a:rPr sz="1800" spc="-120" dirty="0">
                <a:cs typeface="Arial"/>
              </a:rPr>
              <a:t> </a:t>
            </a:r>
            <a:r>
              <a:rPr sz="1800" spc="-65" dirty="0">
                <a:cs typeface="Arial"/>
              </a:rPr>
              <a:t>members</a:t>
            </a:r>
            <a:r>
              <a:rPr sz="1800" spc="-135" dirty="0">
                <a:cs typeface="Arial"/>
              </a:rPr>
              <a:t> </a:t>
            </a:r>
            <a:r>
              <a:rPr sz="1800" spc="10" dirty="0">
                <a:cs typeface="Arial"/>
              </a:rPr>
              <a:t>of</a:t>
            </a:r>
            <a:r>
              <a:rPr sz="1800" spc="-140" dirty="0">
                <a:cs typeface="Arial"/>
              </a:rPr>
              <a:t> </a:t>
            </a:r>
            <a:r>
              <a:rPr sz="1800" spc="-10" dirty="0">
                <a:cs typeface="Arial"/>
              </a:rPr>
              <a:t>the</a:t>
            </a:r>
            <a:r>
              <a:rPr sz="1800" spc="-150" dirty="0">
                <a:cs typeface="Arial"/>
              </a:rPr>
              <a:t> </a:t>
            </a:r>
            <a:r>
              <a:rPr sz="1800" spc="-55" dirty="0">
                <a:cs typeface="Arial"/>
              </a:rPr>
              <a:t>Jaintia  </a:t>
            </a:r>
            <a:r>
              <a:rPr sz="1800" spc="-5" dirty="0">
                <a:cs typeface="Arial"/>
              </a:rPr>
              <a:t>tribe</a:t>
            </a:r>
            <a:r>
              <a:rPr sz="1800" spc="-140" dirty="0">
                <a:cs typeface="Arial"/>
              </a:rPr>
              <a:t> </a:t>
            </a:r>
            <a:r>
              <a:rPr sz="1800" spc="-90" dirty="0">
                <a:cs typeface="Arial"/>
              </a:rPr>
              <a:t>even</a:t>
            </a:r>
            <a:r>
              <a:rPr sz="1800" spc="-130" dirty="0">
                <a:cs typeface="Arial"/>
              </a:rPr>
              <a:t> </a:t>
            </a:r>
            <a:r>
              <a:rPr sz="1800" spc="-25" dirty="0">
                <a:cs typeface="Arial"/>
              </a:rPr>
              <a:t>participate</a:t>
            </a:r>
            <a:r>
              <a:rPr sz="1800" spc="-145" dirty="0">
                <a:cs typeface="Arial"/>
              </a:rPr>
              <a:t> </a:t>
            </a:r>
            <a:r>
              <a:rPr sz="1800" spc="-20" dirty="0">
                <a:cs typeface="Arial"/>
              </a:rPr>
              <a:t>in</a:t>
            </a:r>
            <a:r>
              <a:rPr sz="1800" spc="-140" dirty="0">
                <a:cs typeface="Arial"/>
              </a:rPr>
              <a:t> </a:t>
            </a:r>
            <a:r>
              <a:rPr sz="1800" spc="-15" dirty="0">
                <a:cs typeface="Arial"/>
              </a:rPr>
              <a:t>the</a:t>
            </a:r>
            <a:r>
              <a:rPr sz="1800" spc="-114" dirty="0">
                <a:cs typeface="Arial"/>
              </a:rPr>
              <a:t> </a:t>
            </a:r>
            <a:r>
              <a:rPr sz="1800" spc="-55" dirty="0">
                <a:cs typeface="Arial"/>
              </a:rPr>
              <a:t>Hindu</a:t>
            </a:r>
            <a:r>
              <a:rPr sz="1800" spc="-135" dirty="0">
                <a:cs typeface="Arial"/>
              </a:rPr>
              <a:t> </a:t>
            </a:r>
            <a:r>
              <a:rPr sz="1800" spc="-35" dirty="0">
                <a:cs typeface="Arial"/>
              </a:rPr>
              <a:t>festival</a:t>
            </a:r>
            <a:r>
              <a:rPr sz="1800" spc="-140" dirty="0">
                <a:cs typeface="Arial"/>
              </a:rPr>
              <a:t> </a:t>
            </a:r>
            <a:r>
              <a:rPr sz="1800" spc="10" dirty="0">
                <a:cs typeface="Arial"/>
              </a:rPr>
              <a:t>of</a:t>
            </a:r>
            <a:r>
              <a:rPr sz="1800" spc="-175" dirty="0">
                <a:cs typeface="Arial"/>
              </a:rPr>
              <a:t> </a:t>
            </a:r>
            <a:r>
              <a:rPr sz="1800" spc="-35" dirty="0">
                <a:cs typeface="Arial"/>
              </a:rPr>
              <a:t>Shivratri</a:t>
            </a:r>
            <a:r>
              <a:rPr sz="1800" spc="-130" dirty="0">
                <a:cs typeface="Arial"/>
              </a:rPr>
              <a:t> </a:t>
            </a:r>
            <a:r>
              <a:rPr sz="1800" spc="-70" dirty="0">
                <a:cs typeface="Arial"/>
              </a:rPr>
              <a:t>(</a:t>
            </a:r>
            <a:r>
              <a:rPr sz="1800" i="1" spc="-70" dirty="0">
                <a:cs typeface="Trebuchet MS"/>
              </a:rPr>
              <a:t>Night</a:t>
            </a:r>
            <a:r>
              <a:rPr sz="1800" i="1" spc="-185" dirty="0">
                <a:cs typeface="Trebuchet MS"/>
              </a:rPr>
              <a:t> </a:t>
            </a:r>
            <a:r>
              <a:rPr sz="1800" i="1" spc="-125" dirty="0">
                <a:cs typeface="Trebuchet MS"/>
              </a:rPr>
              <a:t>of</a:t>
            </a:r>
            <a:r>
              <a:rPr sz="1800" i="1" spc="-180" dirty="0">
                <a:cs typeface="Trebuchet MS"/>
              </a:rPr>
              <a:t> </a:t>
            </a:r>
            <a:r>
              <a:rPr sz="1800" i="1" spc="-95" dirty="0">
                <a:cs typeface="Trebuchet MS"/>
              </a:rPr>
              <a:t>Lord</a:t>
            </a:r>
            <a:r>
              <a:rPr sz="1800" i="1" spc="-229" dirty="0">
                <a:cs typeface="Trebuchet MS"/>
              </a:rPr>
              <a:t> </a:t>
            </a:r>
            <a:r>
              <a:rPr sz="1800" i="1" spc="-40" dirty="0">
                <a:cs typeface="Trebuchet MS"/>
              </a:rPr>
              <a:t>Shiva</a:t>
            </a:r>
            <a:r>
              <a:rPr sz="1800" spc="-40" dirty="0">
                <a:cs typeface="Arial"/>
              </a:rPr>
              <a:t>).</a:t>
            </a:r>
            <a:endParaRPr sz="1800" dirty="0">
              <a:cs typeface="Arial"/>
            </a:endParaRPr>
          </a:p>
        </p:txBody>
      </p:sp>
      <p:sp>
        <p:nvSpPr>
          <p:cNvPr id="3" name="object 3"/>
          <p:cNvSpPr/>
          <p:nvPr/>
        </p:nvSpPr>
        <p:spPr>
          <a:xfrm>
            <a:off x="76200" y="1548385"/>
            <a:ext cx="274320" cy="204215"/>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76200" y="3453080"/>
            <a:ext cx="274320" cy="204520"/>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76200" y="5739384"/>
            <a:ext cx="274320" cy="204216"/>
          </a:xfrm>
          <a:prstGeom prst="rect">
            <a:avLst/>
          </a:prstGeom>
          <a:blipFill>
            <a:blip r:embed="rId2" cstate="print"/>
            <a:stretch>
              <a:fillRect/>
            </a:stretch>
          </a:blipFill>
        </p:spPr>
        <p:txBody>
          <a:bodyPr wrap="square" lIns="0" tIns="0" rIns="0" bIns="0" rtlCol="0"/>
          <a:lstStyle/>
          <a:p>
            <a:endParaRPr/>
          </a:p>
        </p:txBody>
      </p:sp>
      <p:sp>
        <p:nvSpPr>
          <p:cNvPr id="7" name="object 3"/>
          <p:cNvSpPr/>
          <p:nvPr/>
        </p:nvSpPr>
        <p:spPr>
          <a:xfrm>
            <a:off x="0" y="0"/>
            <a:ext cx="9144000" cy="1447800"/>
          </a:xfrm>
          <a:prstGeom prst="rect">
            <a:avLst/>
          </a:prstGeom>
          <a:blipFill>
            <a:blip r:embed="rId3"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r>
              <a:rPr lang="en-IN" sz="100" dirty="0" smtClean="0"/>
              <a:t>                                     </a:t>
            </a:r>
            <a:r>
              <a:rPr lang="en-IN" sz="5400" dirty="0" smtClean="0">
                <a:solidFill>
                  <a:srgbClr val="FFC000"/>
                </a:solidFill>
              </a:rPr>
              <a:t>Culture &amp; Society:</a:t>
            </a:r>
            <a:endParaRPr sz="5400" dirty="0">
              <a:solidFill>
                <a:srgbClr val="FFC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object 3"/>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dirty="0">
              <a:solidFill>
                <a:srgbClr val="FFC000"/>
              </a:solidFill>
            </a:endParaRPr>
          </a:p>
        </p:txBody>
      </p:sp>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l="22222" t="8451" r="22222" b="7713"/>
          <a:stretch/>
        </p:blipFill>
        <p:spPr>
          <a:xfrm>
            <a:off x="76200" y="3934968"/>
            <a:ext cx="3657600" cy="2846832"/>
          </a:xfrm>
          <a:prstGeom prst="rect">
            <a:avLst/>
          </a:prstGeom>
        </p:spPr>
      </p:pic>
      <p:pic>
        <p:nvPicPr>
          <p:cNvPr id="16" name="Picture 15"/>
          <p:cNvPicPr>
            <a:picLocks noChangeAspect="1"/>
          </p:cNvPicPr>
          <p:nvPr/>
        </p:nvPicPr>
        <p:blipFill rotWithShape="1">
          <a:blip r:embed="rId4">
            <a:extLst>
              <a:ext uri="{28A0092B-C50C-407E-A947-70E740481C1C}">
                <a14:useLocalDpi xmlns:a14="http://schemas.microsoft.com/office/drawing/2010/main" val="0"/>
              </a:ext>
            </a:extLst>
          </a:blip>
          <a:srcRect l="8573" r="9120" b="7646"/>
          <a:stretch/>
        </p:blipFill>
        <p:spPr>
          <a:xfrm>
            <a:off x="76200" y="85818"/>
            <a:ext cx="4495800" cy="3363100"/>
          </a:xfrm>
          <a:prstGeom prst="rect">
            <a:avLst/>
          </a:prstGeom>
        </p:spPr>
      </p:pic>
      <p:sp>
        <p:nvSpPr>
          <p:cNvPr id="17" name="TextBox 16"/>
          <p:cNvSpPr txBox="1"/>
          <p:nvPr/>
        </p:nvSpPr>
        <p:spPr>
          <a:xfrm>
            <a:off x="3657600" y="6488668"/>
            <a:ext cx="3352800" cy="369332"/>
          </a:xfrm>
          <a:prstGeom prst="rect">
            <a:avLst/>
          </a:prstGeom>
          <a:noFill/>
        </p:spPr>
        <p:txBody>
          <a:bodyPr wrap="square" rtlCol="0">
            <a:spAutoFit/>
          </a:bodyPr>
          <a:lstStyle/>
          <a:p>
            <a:r>
              <a:rPr lang="en-IN" dirty="0" smtClean="0">
                <a:solidFill>
                  <a:srgbClr val="FFC000"/>
                </a:solidFill>
                <a:latin typeface="Arial Black" panose="020B0A04020102020204" pitchFamily="34" charset="0"/>
              </a:rPr>
              <a:t>Jaintia Traditional Dress</a:t>
            </a:r>
          </a:p>
        </p:txBody>
      </p:sp>
      <p:sp>
        <p:nvSpPr>
          <p:cNvPr id="18" name="TextBox 17"/>
          <p:cNvSpPr txBox="1"/>
          <p:nvPr/>
        </p:nvSpPr>
        <p:spPr>
          <a:xfrm>
            <a:off x="685800" y="3440668"/>
            <a:ext cx="3276599" cy="369332"/>
          </a:xfrm>
          <a:prstGeom prst="rect">
            <a:avLst/>
          </a:prstGeom>
          <a:noFill/>
        </p:spPr>
        <p:txBody>
          <a:bodyPr wrap="square" rtlCol="0">
            <a:spAutoFit/>
          </a:bodyPr>
          <a:lstStyle/>
          <a:p>
            <a:r>
              <a:rPr lang="en-IN" dirty="0" smtClean="0">
                <a:solidFill>
                  <a:srgbClr val="FFC000"/>
                </a:solidFill>
                <a:latin typeface="Arial Black" panose="020B0A04020102020204" pitchFamily="34" charset="0"/>
              </a:rPr>
              <a:t>Khasi Traditional Dress</a:t>
            </a:r>
          </a:p>
        </p:txBody>
      </p:sp>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56834" y="-1"/>
            <a:ext cx="3987166" cy="5257801"/>
          </a:xfrm>
          <a:prstGeom prst="rect">
            <a:avLst/>
          </a:prstGeom>
        </p:spPr>
      </p:pic>
      <p:sp>
        <p:nvSpPr>
          <p:cNvPr id="20" name="TextBox 19"/>
          <p:cNvSpPr txBox="1"/>
          <p:nvPr/>
        </p:nvSpPr>
        <p:spPr>
          <a:xfrm>
            <a:off x="5715000" y="5193268"/>
            <a:ext cx="3200400" cy="369332"/>
          </a:xfrm>
          <a:prstGeom prst="rect">
            <a:avLst/>
          </a:prstGeom>
          <a:noFill/>
        </p:spPr>
        <p:txBody>
          <a:bodyPr wrap="square" rtlCol="0">
            <a:spAutoFit/>
          </a:bodyPr>
          <a:lstStyle/>
          <a:p>
            <a:r>
              <a:rPr lang="en-IN" dirty="0" smtClean="0">
                <a:solidFill>
                  <a:srgbClr val="FFC000"/>
                </a:solidFill>
                <a:latin typeface="Arial Black" panose="020B0A04020102020204" pitchFamily="34" charset="0"/>
              </a:rPr>
              <a:t>Garo Traditional Dress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403860" y="2286000"/>
            <a:ext cx="411480" cy="306324"/>
          </a:xfrm>
          <a:prstGeom prst="rect">
            <a:avLst/>
          </a:prstGeom>
          <a:blipFill>
            <a:blip r:embed="rId2" cstate="print"/>
            <a:stretch>
              <a:fillRect/>
            </a:stretch>
          </a:blipFill>
        </p:spPr>
        <p:txBody>
          <a:bodyPr wrap="square" lIns="0" tIns="0" rIns="0" bIns="0" rtlCol="0"/>
          <a:lstStyle/>
          <a:p>
            <a:endParaRPr/>
          </a:p>
        </p:txBody>
      </p:sp>
      <p:sp>
        <p:nvSpPr>
          <p:cNvPr id="6" name="object 3"/>
          <p:cNvSpPr/>
          <p:nvPr/>
        </p:nvSpPr>
        <p:spPr>
          <a:xfrm>
            <a:off x="0" y="0"/>
            <a:ext cx="9144000" cy="1447800"/>
          </a:xfrm>
          <a:prstGeom prst="rect">
            <a:avLst/>
          </a:prstGeom>
          <a:blipFill>
            <a:blip r:embed="rId3"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smtClean="0"/>
          </a:p>
          <a:p>
            <a:r>
              <a:rPr lang="en-IN" sz="100" dirty="0" smtClean="0"/>
              <a:t>                                     </a:t>
            </a:r>
            <a:r>
              <a:rPr lang="en-IN" sz="5400" dirty="0" smtClean="0">
                <a:solidFill>
                  <a:srgbClr val="FFC000"/>
                </a:solidFill>
              </a:rPr>
              <a:t>Demographics:</a:t>
            </a:r>
            <a:endParaRPr sz="5400" dirty="0">
              <a:solidFill>
                <a:srgbClr val="FFC000"/>
              </a:solidFill>
            </a:endParaRPr>
          </a:p>
        </p:txBody>
      </p:sp>
      <p:sp>
        <p:nvSpPr>
          <p:cNvPr id="2" name="Rectangle 1"/>
          <p:cNvSpPr/>
          <p:nvPr/>
        </p:nvSpPr>
        <p:spPr>
          <a:xfrm>
            <a:off x="609600" y="2133600"/>
            <a:ext cx="8305800" cy="3970318"/>
          </a:xfrm>
          <a:prstGeom prst="rect">
            <a:avLst/>
          </a:prstGeom>
        </p:spPr>
        <p:txBody>
          <a:bodyPr wrap="square">
            <a:spAutoFit/>
          </a:bodyPr>
          <a:lstStyle/>
          <a:p>
            <a:r>
              <a:rPr lang="en-IN" sz="3600" dirty="0"/>
              <a:t>Ethnic groups 2011</a:t>
            </a:r>
            <a:r>
              <a:rPr lang="en-IN" sz="3600" dirty="0" smtClean="0"/>
              <a:t>: </a:t>
            </a:r>
          </a:p>
          <a:p>
            <a:pPr lvl="1">
              <a:buFont typeface="Arial" panose="020B0604020202020204" pitchFamily="34" charset="0"/>
              <a:buChar char="•"/>
            </a:pPr>
            <a:r>
              <a:rPr lang="en-IN" sz="3600" dirty="0" smtClean="0"/>
              <a:t>Khasi</a:t>
            </a:r>
            <a:r>
              <a:rPr lang="en-IN" sz="3600" dirty="0"/>
              <a:t>: 34%</a:t>
            </a:r>
          </a:p>
          <a:p>
            <a:pPr lvl="1">
              <a:buFont typeface="Arial" panose="020B0604020202020204" pitchFamily="34" charset="0"/>
              <a:buChar char="•"/>
            </a:pPr>
            <a:r>
              <a:rPr lang="en-IN" sz="3600" dirty="0"/>
              <a:t>Garo: 30.5%</a:t>
            </a:r>
          </a:p>
          <a:p>
            <a:pPr lvl="1">
              <a:buFont typeface="Arial" panose="020B0604020202020204" pitchFamily="34" charset="0"/>
              <a:buChar char="•"/>
            </a:pPr>
            <a:r>
              <a:rPr lang="en-IN" sz="3600" dirty="0" smtClean="0"/>
              <a:t>Jai</a:t>
            </a:r>
            <a:r>
              <a:rPr lang="en-US" sz="3600" dirty="0"/>
              <a:t>ñ</a:t>
            </a:r>
            <a:r>
              <a:rPr lang="en-IN" sz="3600" dirty="0" err="1" smtClean="0"/>
              <a:t>tia</a:t>
            </a:r>
            <a:r>
              <a:rPr lang="en-IN" sz="3600" dirty="0"/>
              <a:t>: 18.5%</a:t>
            </a:r>
          </a:p>
          <a:p>
            <a:pPr lvl="1">
              <a:buFont typeface="Arial" panose="020B0604020202020204" pitchFamily="34" charset="0"/>
              <a:buChar char="•"/>
            </a:pPr>
            <a:r>
              <a:rPr lang="en-IN" sz="3600" dirty="0"/>
              <a:t>Bengali: 8.5%</a:t>
            </a:r>
          </a:p>
          <a:p>
            <a:pPr lvl="1">
              <a:buFont typeface="Arial" panose="020B0604020202020204" pitchFamily="34" charset="0"/>
              <a:buChar char="•"/>
            </a:pPr>
            <a:r>
              <a:rPr lang="en-IN" sz="3600" dirty="0"/>
              <a:t>Nepali: 2.5%</a:t>
            </a:r>
          </a:p>
          <a:p>
            <a:pPr lvl="1">
              <a:buFont typeface="Arial" panose="020B0604020202020204" pitchFamily="34" charset="0"/>
              <a:buChar char="•"/>
            </a:pPr>
            <a:r>
              <a:rPr lang="en-IN" sz="3600" dirty="0"/>
              <a:t>Hajong: 1.2</a:t>
            </a:r>
            <a:r>
              <a:rPr lang="en-IN" sz="3600" dirty="0" smtClean="0"/>
              <a:t>%</a:t>
            </a:r>
            <a:endParaRPr lang="en-IN" sz="3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3"/>
          <p:cNvSpPr/>
          <p:nvPr/>
        </p:nvSpPr>
        <p:spPr>
          <a:xfrm>
            <a:off x="0" y="0"/>
            <a:ext cx="9144000" cy="1447800"/>
          </a:xfrm>
          <a:prstGeom prst="rect">
            <a:avLst/>
          </a:prstGeom>
          <a:blipFill>
            <a:blip r:embed="rId2"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smtClean="0"/>
          </a:p>
          <a:p>
            <a:r>
              <a:rPr lang="en-IN" sz="100" dirty="0" smtClean="0"/>
              <a:t>                                     </a:t>
            </a:r>
            <a:r>
              <a:rPr lang="en-IN" sz="5400" dirty="0" smtClean="0">
                <a:solidFill>
                  <a:srgbClr val="FFC000"/>
                </a:solidFill>
              </a:rPr>
              <a:t>Demographics:</a:t>
            </a:r>
            <a:endParaRPr sz="5400" dirty="0">
              <a:solidFill>
                <a:srgbClr val="FFC000"/>
              </a:solidFill>
            </a:endParaRPr>
          </a:p>
        </p:txBody>
      </p:sp>
      <p:sp>
        <p:nvSpPr>
          <p:cNvPr id="2" name="Rectangle 1"/>
          <p:cNvSpPr/>
          <p:nvPr/>
        </p:nvSpPr>
        <p:spPr>
          <a:xfrm>
            <a:off x="609600" y="1981200"/>
            <a:ext cx="8305800" cy="3970318"/>
          </a:xfrm>
          <a:prstGeom prst="rect">
            <a:avLst/>
          </a:prstGeom>
        </p:spPr>
        <p:txBody>
          <a:bodyPr wrap="square">
            <a:spAutoFit/>
          </a:bodyPr>
          <a:lstStyle/>
          <a:p>
            <a:pPr lvl="1">
              <a:buFont typeface="Arial" panose="020B0604020202020204" pitchFamily="34" charset="0"/>
              <a:buChar char="•"/>
            </a:pPr>
            <a:r>
              <a:rPr lang="en-IN" sz="3600" dirty="0"/>
              <a:t>Biate: 1.1%</a:t>
            </a:r>
          </a:p>
          <a:p>
            <a:pPr lvl="1">
              <a:buFont typeface="Arial" panose="020B0604020202020204" pitchFamily="34" charset="0"/>
              <a:buChar char="•"/>
            </a:pPr>
            <a:r>
              <a:rPr lang="en-IN" sz="3600" dirty="0"/>
              <a:t>Koch: 1.0%</a:t>
            </a:r>
          </a:p>
          <a:p>
            <a:pPr lvl="1">
              <a:buFont typeface="Arial" panose="020B0604020202020204" pitchFamily="34" charset="0"/>
              <a:buChar char="•"/>
            </a:pPr>
            <a:r>
              <a:rPr lang="en-IN" sz="3600" dirty="0" smtClean="0"/>
              <a:t>Tiwa(</a:t>
            </a:r>
            <a:r>
              <a:rPr lang="en-IN" sz="3600" dirty="0" err="1" smtClean="0"/>
              <a:t>Lalung</a:t>
            </a:r>
            <a:r>
              <a:rPr lang="en-IN" sz="3600" dirty="0"/>
              <a:t>): 0.9%</a:t>
            </a:r>
          </a:p>
          <a:p>
            <a:pPr lvl="1">
              <a:buFont typeface="Arial" panose="020B0604020202020204" pitchFamily="34" charset="0"/>
              <a:buChar char="•"/>
            </a:pPr>
            <a:r>
              <a:rPr lang="en-IN" sz="3600" dirty="0"/>
              <a:t>Rabha: 0.8%</a:t>
            </a:r>
          </a:p>
          <a:p>
            <a:pPr lvl="1">
              <a:buFont typeface="Arial" panose="020B0604020202020204" pitchFamily="34" charset="0"/>
              <a:buChar char="•"/>
            </a:pPr>
            <a:r>
              <a:rPr lang="en-IN" sz="3600" dirty="0"/>
              <a:t>Kuki: 0.5%</a:t>
            </a:r>
          </a:p>
          <a:p>
            <a:pPr lvl="1">
              <a:buFont typeface="Arial" panose="020B0604020202020204" pitchFamily="34" charset="0"/>
              <a:buChar char="•"/>
            </a:pPr>
            <a:r>
              <a:rPr lang="en-IN" sz="3600" dirty="0"/>
              <a:t>Shaikh: 0.3%</a:t>
            </a:r>
          </a:p>
          <a:p>
            <a:pPr lvl="1">
              <a:buFont typeface="Arial" panose="020B0604020202020204" pitchFamily="34" charset="0"/>
              <a:buChar char="•"/>
            </a:pPr>
            <a:r>
              <a:rPr lang="en-IN" sz="3600" dirty="0"/>
              <a:t>Other: 0.2%</a:t>
            </a:r>
            <a:endParaRPr lang="en-IN" sz="3600" dirty="0"/>
          </a:p>
        </p:txBody>
      </p:sp>
    </p:spTree>
    <p:extLst>
      <p:ext uri="{BB962C8B-B14F-4D97-AF65-F5344CB8AC3E}">
        <p14:creationId xmlns:p14="http://schemas.microsoft.com/office/powerpoint/2010/main" val="30284088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3"/>
          <p:cNvSpPr/>
          <p:nvPr/>
        </p:nvSpPr>
        <p:spPr>
          <a:xfrm>
            <a:off x="0" y="0"/>
            <a:ext cx="9144000" cy="1447800"/>
          </a:xfrm>
          <a:prstGeom prst="rect">
            <a:avLst/>
          </a:prstGeom>
          <a:blipFill>
            <a:blip r:embed="rId2" cstate="print"/>
            <a:srcRect/>
            <a:stretch>
              <a:fillRect b="-373684"/>
            </a:stretch>
          </a:blipFill>
        </p:spPr>
        <p:txBody>
          <a:bodyPr wrap="square" lIns="0" tIns="0" rIns="0" bIns="0" rtlCol="0"/>
          <a:lstStyle/>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a:p>
          <a:p>
            <a:endParaRPr lang="en-IN" sz="100" dirty="0" smtClean="0"/>
          </a:p>
          <a:p>
            <a:endParaRPr lang="en-IN" sz="100" dirty="0" smtClean="0"/>
          </a:p>
          <a:p>
            <a:r>
              <a:rPr lang="en-IN" sz="100" dirty="0" smtClean="0"/>
              <a:t>                                     </a:t>
            </a:r>
            <a:r>
              <a:rPr lang="en-IN" sz="5400" dirty="0" smtClean="0">
                <a:solidFill>
                  <a:srgbClr val="FFC000"/>
                </a:solidFill>
              </a:rPr>
              <a:t>Demographics:</a:t>
            </a:r>
            <a:endParaRPr sz="5400" dirty="0">
              <a:solidFill>
                <a:srgbClr val="FFC000"/>
              </a:solidFill>
            </a:endParaRPr>
          </a:p>
        </p:txBody>
      </p:sp>
      <p:sp>
        <p:nvSpPr>
          <p:cNvPr id="2" name="Rectangle 1"/>
          <p:cNvSpPr/>
          <p:nvPr/>
        </p:nvSpPr>
        <p:spPr>
          <a:xfrm>
            <a:off x="405602" y="1691894"/>
            <a:ext cx="8305800" cy="4154984"/>
          </a:xfrm>
          <a:prstGeom prst="rect">
            <a:avLst/>
          </a:prstGeom>
        </p:spPr>
        <p:txBody>
          <a:bodyPr wrap="square">
            <a:spAutoFit/>
          </a:bodyPr>
          <a:lstStyle/>
          <a:p>
            <a:pPr algn="just"/>
            <a:r>
              <a:rPr lang="en-US" sz="2400" dirty="0"/>
              <a:t>Tribal people make up the majority of Meghalaya's population. </a:t>
            </a:r>
            <a:endParaRPr lang="en-US" sz="2400" dirty="0" smtClean="0"/>
          </a:p>
          <a:p>
            <a:pPr algn="just"/>
            <a:endParaRPr lang="en-US" sz="2400" dirty="0"/>
          </a:p>
          <a:p>
            <a:pPr algn="just"/>
            <a:r>
              <a:rPr lang="en-US" sz="2400" dirty="0" smtClean="0"/>
              <a:t>The </a:t>
            </a:r>
            <a:r>
              <a:rPr lang="en-US" sz="2400" dirty="0"/>
              <a:t>Khasis are the largest group, followed by the Garos then the </a:t>
            </a:r>
            <a:r>
              <a:rPr lang="en-US" sz="2400" dirty="0" err="1" smtClean="0"/>
              <a:t>Jaiñtias</a:t>
            </a:r>
            <a:r>
              <a:rPr lang="en-US" sz="2400" dirty="0" smtClean="0"/>
              <a:t>. </a:t>
            </a:r>
            <a:r>
              <a:rPr lang="en-US" sz="2400" dirty="0"/>
              <a:t>These were among those known to the British as "hill tribes." Other groups include the Hajongs, the Biates, the Koches and related Rajbongshis, the Boros, Dimasa, Kuki, </a:t>
            </a:r>
            <a:r>
              <a:rPr lang="en-US" sz="2400" dirty="0" err="1"/>
              <a:t>Lakhar</a:t>
            </a:r>
            <a:r>
              <a:rPr lang="en-US" sz="2400" dirty="0"/>
              <a:t>, Tiwa (Lalung), Karbi, Rabha and Nepali. </a:t>
            </a:r>
          </a:p>
          <a:p>
            <a:pPr algn="just"/>
            <a:endParaRPr lang="en-US" sz="2400" dirty="0" smtClean="0"/>
          </a:p>
          <a:p>
            <a:pPr algn="just"/>
            <a:r>
              <a:rPr lang="en-US" sz="2400" dirty="0" smtClean="0"/>
              <a:t>Meghalaya </a:t>
            </a:r>
            <a:r>
              <a:rPr lang="en-US" sz="2400" dirty="0"/>
              <a:t>recorded the highest decennial population growth of 27.82% among all the seven north-eastern states, as per the provisional report of census 2011. </a:t>
            </a:r>
            <a:endParaRPr lang="en-US" sz="2400" dirty="0" smtClean="0"/>
          </a:p>
        </p:txBody>
      </p:sp>
      <p:sp>
        <p:nvSpPr>
          <p:cNvPr id="4" name="object 3"/>
          <p:cNvSpPr/>
          <p:nvPr/>
        </p:nvSpPr>
        <p:spPr>
          <a:xfrm>
            <a:off x="173736" y="1691894"/>
            <a:ext cx="411480" cy="306324"/>
          </a:xfrm>
          <a:prstGeom prst="rect">
            <a:avLst/>
          </a:prstGeom>
          <a:blipFill>
            <a:blip r:embed="rId3" cstate="print"/>
            <a:stretch>
              <a:fillRect/>
            </a:stretch>
          </a:blipFill>
        </p:spPr>
        <p:txBody>
          <a:bodyPr wrap="square" lIns="0" tIns="0" rIns="0" bIns="0" rtlCol="0"/>
          <a:lstStyle/>
          <a:p>
            <a:endParaRPr/>
          </a:p>
        </p:txBody>
      </p:sp>
      <p:sp>
        <p:nvSpPr>
          <p:cNvPr id="5" name="object 3"/>
          <p:cNvSpPr/>
          <p:nvPr/>
        </p:nvSpPr>
        <p:spPr>
          <a:xfrm>
            <a:off x="173736" y="2505108"/>
            <a:ext cx="411480" cy="306324"/>
          </a:xfrm>
          <a:prstGeom prst="rect">
            <a:avLst/>
          </a:prstGeom>
          <a:blipFill>
            <a:blip r:embed="rId3" cstate="print"/>
            <a:stretch>
              <a:fillRect/>
            </a:stretch>
          </a:blipFill>
        </p:spPr>
        <p:txBody>
          <a:bodyPr wrap="square" lIns="0" tIns="0" rIns="0" bIns="0" rtlCol="0"/>
          <a:lstStyle/>
          <a:p>
            <a:endParaRPr/>
          </a:p>
        </p:txBody>
      </p:sp>
      <p:sp>
        <p:nvSpPr>
          <p:cNvPr id="8" name="object 3"/>
          <p:cNvSpPr/>
          <p:nvPr/>
        </p:nvSpPr>
        <p:spPr>
          <a:xfrm>
            <a:off x="199862" y="4725482"/>
            <a:ext cx="411480" cy="306324"/>
          </a:xfrm>
          <a:prstGeom prst="rect">
            <a:avLst/>
          </a:prstGeom>
          <a:blipFill>
            <a:blip r:embed="rId3"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8011800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426</TotalTime>
  <Words>4178</Words>
  <Application>Microsoft Office PowerPoint</Application>
  <PresentationFormat>On-screen Show (4:3)</PresentationFormat>
  <Paragraphs>698</Paragraphs>
  <Slides>44</Slides>
  <Notes>22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44</vt:i4>
      </vt:variant>
    </vt:vector>
  </HeadingPairs>
  <TitlesOfParts>
    <vt:vector size="49" baseType="lpstr">
      <vt:lpstr>Arial</vt:lpstr>
      <vt:lpstr>Arial Black</vt:lpstr>
      <vt:lpstr>Calibri</vt:lpstr>
      <vt:lpstr>Trebuchet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state is also a horticultural State and produces substantial  quantities of oranges, pineapples, peaches, pears, plums, guavas and  bananas.</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FAMILY</cp:lastModifiedBy>
  <cp:revision>37</cp:revision>
  <dcterms:created xsi:type="dcterms:W3CDTF">2020-08-16T11:12:55Z</dcterms:created>
  <dcterms:modified xsi:type="dcterms:W3CDTF">2020-10-05T10:51:21Z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2014-09-02T00:00:00Z</vt:filetime>
  </property>
  <property fmtid="{D5CDD505-2E9C-101B-9397-08002B2CF9AE}" pid="3" name="Creator">
    <vt:lpwstr>Microsoft® PowerPoint® 2013</vt:lpwstr>
  </property>
  <property fmtid="{D5CDD505-2E9C-101B-9397-08002B2CF9AE}" pid="4" name="LastSaved">
    <vt:filetime>2020-08-16T00:00:00Z</vt:filetime>
  </property>
</Properties>
</file>