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2"/>
  </p:notesMasterIdLst>
  <p:sldIdLst>
    <p:sldId id="256" r:id="rId2"/>
    <p:sldId id="257" r:id="rId3"/>
    <p:sldId id="265" r:id="rId4"/>
    <p:sldId id="267" r:id="rId5"/>
    <p:sldId id="268" r:id="rId6"/>
    <p:sldId id="270" r:id="rId7"/>
    <p:sldId id="271" r:id="rId8"/>
    <p:sldId id="258" r:id="rId9"/>
    <p:sldId id="264" r:id="rId10"/>
    <p:sldId id="259" r:id="rId11"/>
    <p:sldId id="306" r:id="rId12"/>
    <p:sldId id="260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300" r:id="rId24"/>
    <p:sldId id="301" r:id="rId25"/>
    <p:sldId id="302" r:id="rId26"/>
    <p:sldId id="303" r:id="rId27"/>
    <p:sldId id="307" r:id="rId28"/>
    <p:sldId id="261" r:id="rId29"/>
    <p:sldId id="283" r:id="rId30"/>
    <p:sldId id="284" r:id="rId31"/>
    <p:sldId id="289" r:id="rId32"/>
    <p:sldId id="299" r:id="rId33"/>
    <p:sldId id="297" r:id="rId34"/>
    <p:sldId id="308" r:id="rId35"/>
    <p:sldId id="291" r:id="rId36"/>
    <p:sldId id="292" r:id="rId37"/>
    <p:sldId id="293" r:id="rId38"/>
    <p:sldId id="294" r:id="rId39"/>
    <p:sldId id="295" r:id="rId40"/>
    <p:sldId id="305" r:id="rId4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A13AE5-F4A6-4A06-A85F-42869A5BC719}" type="datetimeFigureOut">
              <a:rPr lang="en-US" smtClean="0"/>
              <a:pPr/>
              <a:t>3/8/2021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51943F-2432-4DFA-89FB-D3BF2BB4594B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https://www.britannica.com/ </a:t>
            </a:r>
          </a:p>
          <a:p>
            <a:r>
              <a:rPr lang="en-US" dirty="0"/>
              <a:t>http://www.1stlanguage.com/index.html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937BE4-3770-4227-A511-2635371A204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129794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1943F-2432-4DFA-89FB-D3BF2BB4594B}" type="slidenum">
              <a:rPr lang="en-IN" smtClean="0"/>
              <a:pPr/>
              <a:t>20</a:t>
            </a:fld>
            <a:endParaRPr lang="en-I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1943F-2432-4DFA-89FB-D3BF2BB4594B}" type="slidenum">
              <a:rPr lang="en-IN" smtClean="0"/>
              <a:pPr/>
              <a:t>21</a:t>
            </a:fld>
            <a:endParaRPr lang="en-I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1943F-2432-4DFA-89FB-D3BF2BB4594B}" type="slidenum">
              <a:rPr lang="en-IN" smtClean="0"/>
              <a:pPr/>
              <a:t>22</a:t>
            </a:fld>
            <a:endParaRPr lang="en-I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1943F-2432-4DFA-89FB-D3BF2BB4594B}" type="slidenum">
              <a:rPr lang="en-IN" smtClean="0"/>
              <a:pPr/>
              <a:t>23</a:t>
            </a:fld>
            <a:endParaRPr lang="en-I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1943F-2432-4DFA-89FB-D3BF2BB4594B}" type="slidenum">
              <a:rPr lang="en-IN" smtClean="0"/>
              <a:pPr/>
              <a:t>24</a:t>
            </a:fld>
            <a:endParaRPr lang="en-IN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1943F-2432-4DFA-89FB-D3BF2BB4594B}" type="slidenum">
              <a:rPr lang="en-IN" smtClean="0"/>
              <a:pPr/>
              <a:t>25</a:t>
            </a:fld>
            <a:endParaRPr lang="en-IN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1943F-2432-4DFA-89FB-D3BF2BB4594B}" type="slidenum">
              <a:rPr lang="en-IN" smtClean="0"/>
              <a:pPr/>
              <a:t>26</a:t>
            </a:fld>
            <a:endParaRPr lang="en-I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1943F-2432-4DFA-89FB-D3BF2BB4594B}" type="slidenum">
              <a:rPr lang="en-IN" smtClean="0"/>
              <a:pPr/>
              <a:t>12</a:t>
            </a:fld>
            <a:endParaRPr lang="en-I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1943F-2432-4DFA-89FB-D3BF2BB4594B}" type="slidenum">
              <a:rPr lang="en-IN" smtClean="0"/>
              <a:pPr/>
              <a:t>13</a:t>
            </a:fld>
            <a:endParaRPr lang="en-I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1943F-2432-4DFA-89FB-D3BF2BB4594B}" type="slidenum">
              <a:rPr lang="en-IN" smtClean="0"/>
              <a:pPr/>
              <a:t>14</a:t>
            </a:fld>
            <a:endParaRPr lang="en-I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1943F-2432-4DFA-89FB-D3BF2BB4594B}" type="slidenum">
              <a:rPr lang="en-IN" smtClean="0"/>
              <a:pPr/>
              <a:t>15</a:t>
            </a:fld>
            <a:endParaRPr lang="en-I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1943F-2432-4DFA-89FB-D3BF2BB4594B}" type="slidenum">
              <a:rPr lang="en-IN" smtClean="0"/>
              <a:pPr/>
              <a:t>16</a:t>
            </a:fld>
            <a:endParaRPr lang="en-I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1943F-2432-4DFA-89FB-D3BF2BB4594B}" type="slidenum">
              <a:rPr lang="en-IN" smtClean="0"/>
              <a:pPr/>
              <a:t>17</a:t>
            </a:fld>
            <a:endParaRPr lang="en-I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1943F-2432-4DFA-89FB-D3BF2BB4594B}" type="slidenum">
              <a:rPr lang="en-IN" smtClean="0"/>
              <a:pPr/>
              <a:t>18</a:t>
            </a:fld>
            <a:endParaRPr lang="en-I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1943F-2432-4DFA-89FB-D3BF2BB4594B}" type="slidenum">
              <a:rPr lang="en-IN" smtClean="0"/>
              <a:pPr/>
              <a:t>19</a:t>
            </a:fld>
            <a:endParaRPr lang="en-I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F4631-7961-4E8E-8309-0CD764310A78}" type="datetimeFigureOut">
              <a:rPr lang="en-US" smtClean="0"/>
              <a:pPr/>
              <a:t>3/8/2021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3F362-AF22-4311-AD6E-625B6CE77096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F4631-7961-4E8E-8309-0CD764310A78}" type="datetimeFigureOut">
              <a:rPr lang="en-US" smtClean="0"/>
              <a:pPr/>
              <a:t>3/8/2021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3F362-AF22-4311-AD6E-625B6CE77096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F4631-7961-4E8E-8309-0CD764310A78}" type="datetimeFigureOut">
              <a:rPr lang="en-US" smtClean="0"/>
              <a:pPr/>
              <a:t>3/8/2021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3F362-AF22-4311-AD6E-625B6CE77096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F4631-7961-4E8E-8309-0CD764310A78}" type="datetimeFigureOut">
              <a:rPr lang="en-US" smtClean="0"/>
              <a:pPr/>
              <a:t>3/8/2021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3F362-AF22-4311-AD6E-625B6CE77096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F4631-7961-4E8E-8309-0CD764310A78}" type="datetimeFigureOut">
              <a:rPr lang="en-US" smtClean="0"/>
              <a:pPr/>
              <a:t>3/8/2021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3F362-AF22-4311-AD6E-625B6CE77096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F4631-7961-4E8E-8309-0CD764310A78}" type="datetimeFigureOut">
              <a:rPr lang="en-US" smtClean="0"/>
              <a:pPr/>
              <a:t>3/8/2021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3F362-AF22-4311-AD6E-625B6CE77096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F4631-7961-4E8E-8309-0CD764310A78}" type="datetimeFigureOut">
              <a:rPr lang="en-US" smtClean="0"/>
              <a:pPr/>
              <a:t>3/8/2021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3F362-AF22-4311-AD6E-625B6CE77096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F4631-7961-4E8E-8309-0CD764310A78}" type="datetimeFigureOut">
              <a:rPr lang="en-US" smtClean="0"/>
              <a:pPr/>
              <a:t>3/8/2021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3F362-AF22-4311-AD6E-625B6CE77096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F4631-7961-4E8E-8309-0CD764310A78}" type="datetimeFigureOut">
              <a:rPr lang="en-US" smtClean="0"/>
              <a:pPr/>
              <a:t>3/8/2021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3F362-AF22-4311-AD6E-625B6CE77096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F4631-7961-4E8E-8309-0CD764310A78}" type="datetimeFigureOut">
              <a:rPr lang="en-US" smtClean="0"/>
              <a:pPr/>
              <a:t>3/8/2021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3F362-AF22-4311-AD6E-625B6CE77096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F4631-7961-4E8E-8309-0CD764310A78}" type="datetimeFigureOut">
              <a:rPr lang="en-US" smtClean="0"/>
              <a:pPr/>
              <a:t>3/8/2021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3F362-AF22-4311-AD6E-625B6CE77096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4F4631-7961-4E8E-8309-0CD764310A78}" type="datetimeFigureOut">
              <a:rPr lang="en-US" smtClean="0"/>
              <a:pPr/>
              <a:t>3/8/2021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83F362-AF22-4311-AD6E-625B6CE77096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7" name="Picture 6" descr="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LANGUAGES USED IN SCHOOLS  AND COLLEGES</a:t>
            </a:r>
            <a:endParaRPr lang="en-IN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en-US" b="1" dirty="0" smtClean="0">
                <a:solidFill>
                  <a:srgbClr val="C00000"/>
                </a:solidFill>
              </a:rPr>
              <a:t>Medium of instruction</a:t>
            </a:r>
          </a:p>
          <a:p>
            <a:pPr algn="just"/>
            <a:r>
              <a:rPr lang="en-US" dirty="0" smtClean="0"/>
              <a:t>Tamil &amp; English are Common Medium Languages. 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Most private schools’ and Colleges’ medium of instruction is English. The schools run by the Government are primarily Tamil medium, whereas English medium also introduced in </a:t>
            </a:r>
            <a:r>
              <a:rPr lang="en-US" dirty="0" err="1" smtClean="0"/>
              <a:t>Govt</a:t>
            </a:r>
            <a:r>
              <a:rPr lang="en-US" dirty="0" smtClean="0"/>
              <a:t> schools recently.</a:t>
            </a:r>
          </a:p>
          <a:p>
            <a:pPr marL="0" indent="0" algn="just">
              <a:buNone/>
            </a:pPr>
            <a:endParaRPr lang="en-US" dirty="0" smtClean="0"/>
          </a:p>
          <a:p>
            <a:pPr algn="just"/>
            <a:r>
              <a:rPr lang="en-US" dirty="0" smtClean="0"/>
              <a:t>The </a:t>
            </a:r>
            <a:r>
              <a:rPr lang="en-US" dirty="0" err="1" smtClean="0"/>
              <a:t>Kendriya</a:t>
            </a:r>
            <a:r>
              <a:rPr lang="en-US" dirty="0" smtClean="0"/>
              <a:t> </a:t>
            </a:r>
            <a:r>
              <a:rPr lang="en-US" dirty="0" err="1" smtClean="0"/>
              <a:t>Vidyalaya's</a:t>
            </a:r>
            <a:r>
              <a:rPr lang="en-US" dirty="0" smtClean="0"/>
              <a:t> run by the central government have a dual medium of instruction: English and Hindi.</a:t>
            </a:r>
          </a:p>
          <a:p>
            <a:endParaRPr lang="en-US" dirty="0" smtClean="0"/>
          </a:p>
          <a:p>
            <a:endParaRPr lang="en-IN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11684"/>
          </a:xfrm>
        </p:spPr>
        <p:txBody>
          <a:bodyPr/>
          <a:lstStyle/>
          <a:p>
            <a:r>
              <a:rPr lang="en-GB" b="1" dirty="0" smtClean="0">
                <a:solidFill>
                  <a:srgbClr val="C00000"/>
                </a:solidFill>
              </a:rPr>
              <a:t>100 STANDARD SENTENCE</a:t>
            </a:r>
            <a:endParaRPr lang="en-IN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en-GB" sz="4000" b="1" dirty="0" smtClean="0">
                <a:solidFill>
                  <a:srgbClr val="C00000"/>
                </a:solidFill>
              </a:rPr>
              <a:t>100 STANDARD SENTENCE</a:t>
            </a:r>
            <a:endParaRPr lang="en-IN" sz="4000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14282" y="1357298"/>
          <a:ext cx="8715435" cy="4612132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599153"/>
                <a:gridCol w="1758301"/>
                <a:gridCol w="2643206"/>
                <a:gridCol w="1971688"/>
                <a:gridCol w="1743087"/>
              </a:tblGrid>
              <a:tr h="370840"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600" dirty="0"/>
                        <a:t>हिन्दी द्वारा तमिल</a:t>
                      </a:r>
                      <a:endParaRPr lang="en-IN" sz="16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smtClean="0"/>
                        <a:t>Hindi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smtClean="0"/>
                        <a:t>Pronunciation</a:t>
                      </a:r>
                      <a:endParaRPr lang="en-IN" sz="16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600" dirty="0"/>
                        <a:t>तमिल द्वारा हिन्दी</a:t>
                      </a:r>
                      <a:endParaRPr lang="en-IN" sz="16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/>
                        <a:t>Tamil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/>
                        <a:t>Pronunciation</a:t>
                      </a:r>
                      <a:endParaRPr lang="en-IN" sz="16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latin typeface="Bookman Old Style"/>
                          <a:ea typeface="Times New Roman"/>
                          <a:cs typeface="Mangal"/>
                        </a:rPr>
                        <a:t>1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Bookman Old Style"/>
                          <a:ea typeface="Times New Roman"/>
                          <a:cs typeface="Nirmala UI"/>
                        </a:rPr>
                        <a:t>तुम आओ</a:t>
                      </a:r>
                      <a:endParaRPr lang="en-IN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தும்ஆவோ</a:t>
                      </a:r>
                      <a:r>
                        <a:rPr lang="en-US" sz="1400" b="1" dirty="0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Mangal"/>
                        </a:rPr>
                        <a:t>/ 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Mangal"/>
                        </a:rPr>
                        <a:t>Thum</a:t>
                      </a:r>
                      <a:r>
                        <a:rPr lang="en-US" sz="1400" b="1" dirty="0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Mangal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Mangal"/>
                        </a:rPr>
                        <a:t>aavo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a-IN" sz="1400" b="1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நீ வா</a:t>
                      </a:r>
                      <a:endParaRPr lang="en-IN" sz="1400" b="1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Bookman Old Style"/>
                          <a:ea typeface="Times New Roman"/>
                          <a:cs typeface="Nirmala UI"/>
                        </a:rPr>
                        <a:t>नी वा</a:t>
                      </a:r>
                      <a:r>
                        <a:rPr lang="ta-IN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Bookman Old Style"/>
                          <a:ea typeface="Times New Roman"/>
                          <a:cs typeface="Latha"/>
                        </a:rPr>
                        <a:t> / </a:t>
                      </a:r>
                      <a:r>
                        <a:rPr lang="en-US" sz="1400" b="1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Mangal"/>
                        </a:rPr>
                        <a:t>Nivaa</a:t>
                      </a:r>
                      <a:endParaRPr lang="en-IN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Mangal"/>
                        </a:rPr>
                        <a:t>2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Nirmala UI"/>
                        </a:rPr>
                        <a:t>आप </a:t>
                      </a:r>
                      <a:r>
                        <a:rPr lang="hi-IN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Bookman Old Style"/>
                          <a:ea typeface="Times New Roman"/>
                          <a:cs typeface="Nirmala UI"/>
                        </a:rPr>
                        <a:t>आ</a:t>
                      </a:r>
                      <a:r>
                        <a:rPr lang="hi-IN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Nirmala UI"/>
                        </a:rPr>
                        <a:t>इये</a:t>
                      </a:r>
                      <a:endParaRPr lang="en-IN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ஆப்ஆயியே</a:t>
                      </a: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Mangal"/>
                        </a:rPr>
                        <a:t>/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Mangal"/>
                        </a:rPr>
                        <a:t>AapAayiye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a-IN" sz="1400" b="1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நீங்கள் வாருங்கள்</a:t>
                      </a:r>
                      <a:endParaRPr lang="en-IN" sz="1400" b="1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Nirmala UI"/>
                        </a:rPr>
                        <a:t>नींगल वारुंगल </a:t>
                      </a:r>
                      <a:r>
                        <a:rPr lang="hi-IN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Mangal"/>
                        </a:rPr>
                        <a:t>/ </a:t>
                      </a:r>
                      <a:r>
                        <a:rPr lang="en-US" sz="1400" b="1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Mangal"/>
                        </a:rPr>
                        <a:t>neengalvarungal</a:t>
                      </a:r>
                      <a:endParaRPr lang="en-IN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rgbClr val="C00000"/>
                          </a:solidFill>
                          <a:latin typeface="Bookman Old Style"/>
                          <a:ea typeface="Times New Roman"/>
                          <a:cs typeface="Mangal"/>
                        </a:rPr>
                        <a:t>3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Nirmala UI"/>
                        </a:rPr>
                        <a:t>मैं लड़का हूं</a:t>
                      </a:r>
                      <a:endParaRPr lang="en-IN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மைம் லட்கா ஹூம்</a:t>
                      </a:r>
                      <a:r>
                        <a:rPr lang="hi-IN" sz="14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Mangal"/>
                        </a:rPr>
                        <a:t>/ </a:t>
                      </a:r>
                      <a:r>
                        <a:rPr lang="en-US" sz="1400" b="1" dirty="0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maim 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ladka</a:t>
                      </a:r>
                      <a:r>
                        <a:rPr lang="en-US" sz="1400" b="1" dirty="0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hoom</a:t>
                      </a:r>
                      <a:r>
                        <a:rPr lang="en-US" sz="1400" b="1" dirty="0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.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a-IN" sz="1400" b="1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நான் பையன்</a:t>
                      </a:r>
                      <a:endParaRPr lang="en-IN" sz="1400" b="1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Nirmala UI"/>
                        </a:rPr>
                        <a:t>नान पाइयन</a:t>
                      </a:r>
                      <a:r>
                        <a:rPr lang="en-US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Mangal"/>
                        </a:rPr>
                        <a:t> / </a:t>
                      </a:r>
                      <a:r>
                        <a:rPr lang="en-US" sz="1400" b="1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Mangal"/>
                        </a:rPr>
                        <a:t>naan</a:t>
                      </a:r>
                      <a:r>
                        <a:rPr lang="en-US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Mangal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Mangal"/>
                        </a:rPr>
                        <a:t>paiyan</a:t>
                      </a:r>
                      <a:endParaRPr lang="en-IN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>
                          <a:solidFill>
                            <a:srgbClr val="C00000"/>
                          </a:solidFill>
                          <a:latin typeface="Bookman Old Style"/>
                          <a:ea typeface="Times New Roman"/>
                          <a:cs typeface="Mangal"/>
                        </a:rPr>
                        <a:t>4</a:t>
                      </a:r>
                      <a:endParaRPr lang="en-IN" sz="1400" b="1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Nirmala UI"/>
                        </a:rPr>
                        <a:t>मेरा नाम गोविंदन है</a:t>
                      </a:r>
                      <a:endParaRPr lang="en-IN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மேரா நாம் கோவிந்தன் ஹை</a:t>
                      </a:r>
                      <a:r>
                        <a:rPr lang="en-US" sz="14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Mangal"/>
                        </a:rPr>
                        <a:t> / 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mera</a:t>
                      </a:r>
                      <a:r>
                        <a:rPr lang="en-US" sz="1400" b="1" dirty="0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naam</a:t>
                      </a:r>
                      <a:r>
                        <a:rPr lang="en-US" sz="1400" b="1" dirty="0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Govindan</a:t>
                      </a:r>
                      <a:r>
                        <a:rPr lang="en-US" sz="1400" b="1" dirty="0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hai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என் பெயர் கோவிந்தன்</a:t>
                      </a: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Latha"/>
                        </a:rPr>
                        <a:t>		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Nirmala UI"/>
                        </a:rPr>
                        <a:t>एन पेयर गोविंदन</a:t>
                      </a:r>
                      <a:r>
                        <a:rPr lang="en-US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Mangal"/>
                        </a:rPr>
                        <a:t> / </a:t>
                      </a:r>
                      <a:r>
                        <a:rPr lang="en-US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Calibri"/>
                        </a:rPr>
                        <a:t>en </a:t>
                      </a:r>
                      <a:r>
                        <a:rPr lang="en-US" sz="1400" b="1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Calibri"/>
                        </a:rPr>
                        <a:t>peyar</a:t>
                      </a:r>
                      <a:r>
                        <a:rPr lang="en-US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Calibri"/>
                        </a:rPr>
                        <a:t>Govindan</a:t>
                      </a:r>
                      <a:endParaRPr lang="en-IN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Mangal"/>
                        </a:rPr>
                        <a:t>5.	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Nirmala UI"/>
                        </a:rPr>
                        <a:t>वह लड़की है</a:t>
                      </a:r>
                      <a:endParaRPr lang="en-IN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வஹ் லட்கி ஹை</a:t>
                      </a:r>
                      <a:r>
                        <a:rPr lang="en-US" sz="14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Mangal"/>
                        </a:rPr>
                        <a:t>/ 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vah</a:t>
                      </a:r>
                      <a:r>
                        <a:rPr lang="en-US" sz="1400" b="1" dirty="0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ladki</a:t>
                      </a:r>
                      <a:r>
                        <a:rPr lang="en-US" sz="1400" b="1" dirty="0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hai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அவள் பெண்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Nirmala UI"/>
                        </a:rPr>
                        <a:t>अवल पेण</a:t>
                      </a:r>
                      <a:r>
                        <a:rPr lang="en-US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Mangal"/>
                        </a:rPr>
                        <a:t> / </a:t>
                      </a:r>
                      <a:r>
                        <a:rPr lang="en-US" sz="1400" b="1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Mangal"/>
                        </a:rPr>
                        <a:t>Aval</a:t>
                      </a:r>
                      <a:r>
                        <a:rPr lang="en-US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Mangal"/>
                        </a:rPr>
                        <a:t> pen</a:t>
                      </a:r>
                      <a:endParaRPr lang="en-IN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latin typeface="Mangal"/>
                          <a:ea typeface="Times New Roman"/>
                          <a:cs typeface="Mangal"/>
                        </a:rPr>
                        <a:t>6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Nirmala UI"/>
                        </a:rPr>
                        <a:t>उसकी नाम लीला है</a:t>
                      </a:r>
                      <a:endParaRPr lang="en-IN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உஸ்கி நாம் லீலா ஹை</a:t>
                      </a:r>
                      <a:r>
                        <a:rPr lang="en-US" sz="14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Mangal"/>
                        </a:rPr>
                        <a:t> / 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Uski</a:t>
                      </a:r>
                      <a:r>
                        <a:rPr lang="en-US" sz="1400" b="1" dirty="0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naam</a:t>
                      </a:r>
                      <a:r>
                        <a:rPr lang="en-US" sz="1400" b="1" dirty="0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Leela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அவள் பெயர் லீலா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Nirmala UI"/>
                        </a:rPr>
                        <a:t>अवल पेयर लीला</a:t>
                      </a:r>
                      <a:r>
                        <a:rPr lang="en-US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Mangal"/>
                        </a:rPr>
                        <a:t> / </a:t>
                      </a:r>
                      <a:r>
                        <a:rPr lang="en-US" sz="1400" b="1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Mangal"/>
                        </a:rPr>
                        <a:t>Aval</a:t>
                      </a:r>
                      <a:r>
                        <a:rPr lang="en-US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Mangal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Mangal"/>
                        </a:rPr>
                        <a:t>peyar</a:t>
                      </a:r>
                      <a:r>
                        <a:rPr lang="en-US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Mangal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Mangal"/>
                        </a:rPr>
                        <a:t>Leela</a:t>
                      </a:r>
                      <a:endParaRPr lang="en-IN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Mangal"/>
                        </a:rPr>
                        <a:t>7.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Nirmala UI"/>
                        </a:rPr>
                        <a:t>आप कहां रहते हैं</a:t>
                      </a:r>
                      <a:endParaRPr lang="en-IN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ஆப் ககாம் ரகதே ஹைம்</a:t>
                      </a:r>
                      <a:r>
                        <a:rPr lang="en-US" sz="14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Mangal"/>
                        </a:rPr>
                        <a:t> / 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Mangal"/>
                        </a:rPr>
                        <a:t>Aap</a:t>
                      </a:r>
                      <a:r>
                        <a:rPr lang="en-US" sz="14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Mangal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Mangal"/>
                        </a:rPr>
                        <a:t>kagam</a:t>
                      </a:r>
                      <a:r>
                        <a:rPr lang="en-US" sz="14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Mangal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Mangal"/>
                        </a:rPr>
                        <a:t>rahathe</a:t>
                      </a:r>
                      <a:r>
                        <a:rPr lang="en-US" sz="14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Mangal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Mangal"/>
                        </a:rPr>
                        <a:t>haim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நீங்கள் எங்கு வசிக்கிறீர்கள்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Nirmala UI"/>
                        </a:rPr>
                        <a:t>नींगल एंगु वासिककीरीरगल</a:t>
                      </a:r>
                      <a:r>
                        <a:rPr lang="en-US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Mangal"/>
                        </a:rPr>
                        <a:t> / </a:t>
                      </a:r>
                      <a:r>
                        <a:rPr lang="en-US" sz="1400" b="1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Mangal"/>
                        </a:rPr>
                        <a:t>Neengal</a:t>
                      </a:r>
                      <a:r>
                        <a:rPr lang="en-US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Mangal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Mangal"/>
                        </a:rPr>
                        <a:t>engu</a:t>
                      </a:r>
                      <a:r>
                        <a:rPr lang="en-US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Mangal"/>
                        </a:rPr>
                        <a:t>  </a:t>
                      </a:r>
                      <a:r>
                        <a:rPr lang="en-US" sz="1400" b="1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Mangal"/>
                        </a:rPr>
                        <a:t>vasikkireergal</a:t>
                      </a:r>
                      <a:endParaRPr lang="en-IN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14282" y="928670"/>
          <a:ext cx="8715436" cy="370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71543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i-IN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दो तरफ़ा भाषा</a:t>
                      </a:r>
                      <a:r>
                        <a:rPr lang="ta-IN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/ இரு வழி மொழி</a:t>
                      </a:r>
                      <a:endParaRPr lang="en-IN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en-GB" sz="4000" b="1" dirty="0" smtClean="0">
                <a:solidFill>
                  <a:srgbClr val="C00000"/>
                </a:solidFill>
              </a:rPr>
              <a:t>100 STANDARD SENTENCE</a:t>
            </a:r>
            <a:endParaRPr lang="en-IN" sz="4000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14282" y="1357298"/>
          <a:ext cx="8786874" cy="4661916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604064"/>
                <a:gridCol w="1324762"/>
                <a:gridCol w="2500330"/>
                <a:gridCol w="2071702"/>
                <a:gridCol w="2286016"/>
              </a:tblGrid>
              <a:tr h="370840">
                <a:tc>
                  <a:txBody>
                    <a:bodyPr/>
                    <a:lstStyle/>
                    <a:p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dirty="0"/>
                        <a:t>हिन्दी द्वारा तमिल</a:t>
                      </a:r>
                      <a:endParaRPr lang="en-IN" sz="14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smtClean="0"/>
                        <a:t>Hindi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smtClean="0"/>
                        <a:t>Pronunciation</a:t>
                      </a:r>
                      <a:endParaRPr lang="en-IN" sz="14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dirty="0"/>
                        <a:t>तमिल द्वारा हिन्दी</a:t>
                      </a:r>
                      <a:endParaRPr lang="en-IN" sz="14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/>
                        <a:t>Tamil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/>
                        <a:t>Pronunciation</a:t>
                      </a:r>
                      <a:endParaRPr lang="en-IN" sz="14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8.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मैं चेन्नई में रहता हूं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main 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chennai</a:t>
                      </a:r>
                      <a:r>
                        <a:rPr lang="en-US" sz="1400" b="1" dirty="0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mein</a:t>
                      </a:r>
                      <a:r>
                        <a:rPr lang="en-US" sz="1400" b="1" dirty="0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rahata</a:t>
                      </a:r>
                      <a:r>
                        <a:rPr lang="en-US" sz="1400" b="1" dirty="0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hoon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Nirmala UI" pitchFamily="34" charset="0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400" b="1">
                          <a:solidFill>
                            <a:srgbClr val="C0000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நான்சென்னையில்வசிக்கிறேன்</a:t>
                      </a:r>
                      <a:endParaRPr lang="en-IN" sz="1400" b="1">
                        <a:solidFill>
                          <a:srgbClr val="C0000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Nirmala UI"/>
                        </a:rPr>
                        <a:t>नान चेन्नैईल वसिक्किरेन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  <a:p>
                      <a:r>
                        <a:rPr lang="en-US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cs typeface="Mangal"/>
                        </a:rPr>
                        <a:t>N</a:t>
                      </a:r>
                      <a:r>
                        <a:rPr lang="ta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cs typeface="Latha"/>
                        </a:rPr>
                        <a:t>aa</a:t>
                      </a:r>
                      <a:r>
                        <a:rPr lang="en-US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cs typeface="Mangal"/>
                        </a:rPr>
                        <a:t>ṉ </a:t>
                      </a:r>
                      <a:r>
                        <a:rPr lang="en-US" sz="1400" b="1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cs typeface="Mangal"/>
                        </a:rPr>
                        <a:t>ceṉṉaiyil</a:t>
                      </a:r>
                      <a:r>
                        <a:rPr lang="en-US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cs typeface="Mangal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cs typeface="Mangal"/>
                        </a:rPr>
                        <a:t>vacikkiṟēṉ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9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वहाँ क्या है	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வஹாம்க்யாஹை / 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Vahamkyahai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400" b="1">
                          <a:solidFill>
                            <a:srgbClr val="C0000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அங்கே என்ன இருக்கிறது</a:t>
                      </a:r>
                      <a:endParaRPr lang="en-IN" sz="1400" b="1">
                        <a:solidFill>
                          <a:srgbClr val="C0000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Nirmala UI"/>
                        </a:rPr>
                        <a:t>अंगे एन्न इरुक्किरतु</a:t>
                      </a:r>
                      <a:r>
                        <a:rPr lang="ta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Latha"/>
                        </a:rPr>
                        <a:t> / </a:t>
                      </a:r>
                      <a:r>
                        <a:rPr lang="en-US" sz="1400" b="1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Latha"/>
                        </a:rPr>
                        <a:t>ange</a:t>
                      </a:r>
                      <a:r>
                        <a:rPr lang="en-US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Latha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Latha"/>
                        </a:rPr>
                        <a:t>ennairukkirathu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10	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वहाँ एक मेज है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வஹாம் ஏக் மேஜ் ஹை 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vahamekmejhai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Nirmala UI" pitchFamily="34" charset="0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அங்கே ஒரு மேஜை இருக்கிறது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Nirmala UI"/>
                        </a:rPr>
                        <a:t>अंगे ओरु मेजै  इरुक्किरतु</a:t>
                      </a:r>
                      <a:r>
                        <a:rPr lang="ta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Latha"/>
                        </a:rPr>
                        <a:t> </a:t>
                      </a:r>
                      <a:r>
                        <a:rPr lang="ta-IN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Latha"/>
                        </a:rPr>
                        <a:t>/</a:t>
                      </a:r>
                      <a:r>
                        <a:rPr lang="en-GB" sz="14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Latha"/>
                        </a:rPr>
                        <a:t> </a:t>
                      </a:r>
                      <a:r>
                        <a:rPr lang="en-US" sz="1400" b="1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Latha"/>
                          <a:ea typeface="Times New Roman"/>
                          <a:cs typeface="Mangal"/>
                        </a:rPr>
                        <a:t>angeorumejaiirukkirathu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rgbClr val="C0000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11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मेज पर क्या है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மேஜ் பர் க்யா ஹை / 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mejparkyahai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Nirmala UI" pitchFamily="34" charset="0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மேஜை மேல் என்ன இருக்கிறது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Nirmala UI"/>
                        </a:rPr>
                        <a:t>मेजै  मीतु एन्न इरुक्किरतु </a:t>
                      </a:r>
                      <a:r>
                        <a:rPr lang="ta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Latha"/>
                          <a:ea typeface="Times New Roman"/>
                          <a:cs typeface="Latha"/>
                        </a:rPr>
                        <a:t>/</a:t>
                      </a:r>
                      <a:r>
                        <a:rPr lang="en-US" sz="1400" b="1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Latha"/>
                        </a:rPr>
                        <a:t>mejaimelennairukkirathu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rgbClr val="C0000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12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मेज पर कलम और पुस्तक हैं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மேஜ் பர் கலம் ஔர் புஸ்தக் ஹை /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Mejparkalamaurpusthakhai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Nirmala UI" pitchFamily="34" charset="0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மேஜை மீது பேனாவும் புத்தகமும்  இருக்கின்றன 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Nirmala UI"/>
                        </a:rPr>
                        <a:t>मेजै  पेनावुम</a:t>
                      </a:r>
                      <a:r>
                        <a:rPr lang="en-US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Mangal"/>
                        </a:rPr>
                        <a:t>,</a:t>
                      </a:r>
                      <a:r>
                        <a:rPr lang="hi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Nirmala UI"/>
                        </a:rPr>
                        <a:t>पुततगमुम इरुक्किनरना </a:t>
                      </a:r>
                      <a:r>
                        <a:rPr lang="ta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Latha"/>
                        </a:rPr>
                        <a:t>/ </a:t>
                      </a:r>
                      <a:r>
                        <a:rPr lang="en-US" sz="1400" b="1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Latha"/>
                          <a:ea typeface="Times New Roman"/>
                          <a:cs typeface="Mangal"/>
                        </a:rPr>
                        <a:t>mejaimeethupenaavumpuththagamumirukkindrana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rgbClr val="C0000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13	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तुम दफ्तर जाओ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400" b="1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தும் தப்தர் ஜாவோ / </a:t>
                      </a:r>
                      <a:r>
                        <a:rPr lang="en-US" sz="1400" b="1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Thumdafthrjawo</a:t>
                      </a:r>
                      <a:endParaRPr lang="en-IN" sz="1400" b="1">
                        <a:solidFill>
                          <a:srgbClr val="C00000"/>
                        </a:solidFill>
                        <a:latin typeface="Nirmala UI" pitchFamily="34" charset="0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நீ அலுவலகம் போ / 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Nirmala UI"/>
                        </a:rPr>
                        <a:t>नी अलुवलगम पो</a:t>
                      </a:r>
                      <a:r>
                        <a:rPr lang="ta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Latha"/>
                        </a:rPr>
                        <a:t> / </a:t>
                      </a:r>
                      <a:r>
                        <a:rPr lang="en-US" sz="1400" b="1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Latha"/>
                          <a:ea typeface="Times New Roman"/>
                          <a:cs typeface="Mangal"/>
                        </a:rPr>
                        <a:t>neealuvalagampo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rgbClr val="C0000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14	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आप चाय लीजिये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ஆப் சாய் லிஜியே / 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Aapchaylijiye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Nirmala UI" pitchFamily="34" charset="0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நீங்கள் டீ எடுத்துக் கொள்ளுங்கள்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Nirmala UI"/>
                        </a:rPr>
                        <a:t>नींगल टी एडुत्तुक्कोलुंगल</a:t>
                      </a:r>
                      <a:r>
                        <a:rPr lang="en-US" sz="1400" b="1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Latha"/>
                          <a:ea typeface="Times New Roman"/>
                          <a:cs typeface="Mangal"/>
                        </a:rPr>
                        <a:t>neengalteaedutthukkollungal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14282" y="928670"/>
          <a:ext cx="8715436" cy="370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71543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i-IN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दो तरफ़ा भाषा</a:t>
                      </a:r>
                      <a:r>
                        <a:rPr lang="ta-IN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/ இரு வழி மொழி</a:t>
                      </a:r>
                      <a:endParaRPr lang="en-IN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14356"/>
          </a:xfrm>
        </p:spPr>
        <p:txBody>
          <a:bodyPr>
            <a:normAutofit fontScale="90000"/>
          </a:bodyPr>
          <a:lstStyle/>
          <a:p>
            <a:r>
              <a:rPr lang="en-GB" b="1" dirty="0" smtClean="0">
                <a:solidFill>
                  <a:srgbClr val="C00000"/>
                </a:solidFill>
              </a:rPr>
              <a:t>100 STANDARD SENTENCE</a:t>
            </a:r>
            <a:endParaRPr lang="en-IN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42844" y="913854"/>
          <a:ext cx="8858312" cy="5944146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357190"/>
                <a:gridCol w="1428760"/>
                <a:gridCol w="2643206"/>
                <a:gridCol w="2000264"/>
                <a:gridCol w="2428892"/>
              </a:tblGrid>
              <a:tr h="449436"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dirty="0"/>
                        <a:t>हिन्दी द्वारा तमिल</a:t>
                      </a:r>
                      <a:endParaRPr lang="en-IN" sz="14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smtClean="0"/>
                        <a:t>Hindi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smtClean="0"/>
                        <a:t>Pronunciation</a:t>
                      </a:r>
                      <a:endParaRPr lang="en-IN" sz="14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dirty="0"/>
                        <a:t>तमिल द्वारा हिन्दी</a:t>
                      </a:r>
                      <a:endParaRPr lang="en-IN" sz="14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/>
                        <a:t>Tamil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/>
                        <a:t>Pronunciation</a:t>
                      </a:r>
                      <a:endParaRPr lang="en-IN" sz="14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6741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Mangal"/>
                        </a:rPr>
                        <a:t>15</a:t>
                      </a:r>
                      <a:endParaRPr lang="en-IN" sz="14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Nirmala UI"/>
                        </a:rPr>
                        <a:t>आप चिट्टी लिकिये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ஆப் சிட்டி லிக்கியே </a:t>
                      </a: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cs typeface="Latha"/>
                        </a:rPr>
                        <a:t>/ 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Aapchittilikiye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நீங்கள் கடிதம் எழுதுங்கள்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Nirmala UI"/>
                        </a:rPr>
                        <a:t>नींगल कडिथम एलुढ़ुंगल</a:t>
                      </a:r>
                      <a:r>
                        <a:rPr lang="ta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Latha"/>
                        </a:rPr>
                        <a:t> / </a:t>
                      </a:r>
                      <a:r>
                        <a:rPr lang="en-US" sz="1400" b="1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Latha"/>
                        </a:rPr>
                        <a:t>neengalkadithamezuthungal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7816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Mangal"/>
                        </a:rPr>
                        <a:t>16</a:t>
                      </a:r>
                      <a:endParaRPr lang="en-IN" sz="140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Nirmala UI"/>
                        </a:rPr>
                        <a:t>मैं बैंक में काम करता हूं</a:t>
                      </a:r>
                      <a:r>
                        <a:rPr lang="hi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Mangal"/>
                        </a:rPr>
                        <a:t>		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மைம் பாங்க் மேம் காம் கர்தா ஹூம்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Maimbankmemkaamkarthahoom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நான் பாங்கில் வேலை செய்கிறேன்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Nirmala UI"/>
                        </a:rPr>
                        <a:t>नान बांकिल वेलै सेयगिरेन</a:t>
                      </a:r>
                      <a:r>
                        <a:rPr lang="ta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Latha"/>
                        </a:rPr>
                        <a:t> / </a:t>
                      </a:r>
                      <a:r>
                        <a:rPr lang="en-US" sz="1400" b="1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Latha"/>
                          <a:ea typeface="Times New Roman"/>
                          <a:cs typeface="Mangal"/>
                        </a:rPr>
                        <a:t>Naanbankilvelaiseikiren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8988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Mangal"/>
                        </a:rPr>
                        <a:t>17	</a:t>
                      </a:r>
                      <a:endParaRPr lang="en-IN" sz="140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Nirmala UI"/>
                        </a:rPr>
                        <a:t>मैं दोपहर चावल खा</a:t>
                      </a:r>
                      <a:r>
                        <a:rPr lang="hi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Nirmala UI"/>
                        </a:rPr>
                        <a:t>ता हूं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மைம் தோபஹர் சாவள் காதா ஹூம்</a:t>
                      </a: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cs typeface="Latha"/>
                        </a:rPr>
                        <a:t> / 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maimdopaharchavalkaathahoom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நான் மதியம் அரிசி சாதம் சாப்பிடுகிறேன்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Nirmala UI"/>
                        </a:rPr>
                        <a:t>नान मदियम अरिसी सादम साप्पिडुगिरेन</a:t>
                      </a:r>
                      <a:r>
                        <a:rPr lang="ta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Latha"/>
                        </a:rPr>
                        <a:t> / </a:t>
                      </a:r>
                      <a:r>
                        <a:rPr lang="en-US" sz="1400" b="1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Latha"/>
                          <a:ea typeface="Times New Roman"/>
                          <a:cs typeface="Mangal"/>
                        </a:rPr>
                        <a:t>naanmadiyamarisisaadamsaappidugiren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8988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Mangal"/>
                        </a:rPr>
                        <a:t>18	</a:t>
                      </a:r>
                      <a:endParaRPr lang="en-IN" sz="140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Nirmala UI"/>
                        </a:rPr>
                        <a:t>मैं चावल के साथ सब्जी भी खा</a:t>
                      </a:r>
                      <a:r>
                        <a:rPr lang="hi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Nirmala UI"/>
                        </a:rPr>
                        <a:t>ता हूं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400" b="1">
                          <a:solidFill>
                            <a:srgbClr val="C00000"/>
                          </a:solidFill>
                          <a:latin typeface="Calibri"/>
                          <a:cs typeface="Nirmala UI"/>
                        </a:rPr>
                        <a:t>மைம்சாவள்கேஸாத்சப்ஜிபிகாதாஹூம்</a:t>
                      </a:r>
                      <a:r>
                        <a:rPr lang="ta-IN" sz="1400" b="1">
                          <a:solidFill>
                            <a:srgbClr val="C00000"/>
                          </a:solidFill>
                          <a:latin typeface="Calibri"/>
                          <a:cs typeface="Times New Roman"/>
                        </a:rPr>
                        <a:t> / </a:t>
                      </a:r>
                      <a:r>
                        <a:rPr lang="en-US" sz="1400" b="1">
                          <a:solidFill>
                            <a:srgbClr val="C00000"/>
                          </a:solidFill>
                          <a:latin typeface="Times New Roman"/>
                          <a:cs typeface="Mangal"/>
                        </a:rPr>
                        <a:t>maimchavalkesaathsabjibikaathahoom</a:t>
                      </a:r>
                      <a:endParaRPr lang="en-IN" sz="1400" b="1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நான் அரிசியுடன் காய்களும் சாப்பிடுகிறேன்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Nirmala UI"/>
                        </a:rPr>
                        <a:t>नान अरिसियुडन कायगलुम साप्पिडुगिरेन</a:t>
                      </a:r>
                      <a:r>
                        <a:rPr lang="ta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Latha"/>
                        </a:rPr>
                        <a:t> / </a:t>
                      </a:r>
                      <a:r>
                        <a:rPr lang="en-US" sz="1400" b="1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Naanarisiyudankaaikalumsaappidugiren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4494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a-IN" sz="14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Latha"/>
                          <a:ea typeface="Times New Roman"/>
                          <a:cs typeface="Latha"/>
                        </a:rPr>
                        <a:t>19</a:t>
                      </a:r>
                      <a:endParaRPr lang="en-IN" sz="14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Nirmala UI"/>
                        </a:rPr>
                        <a:t>मैं खाता हूं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400" b="1">
                          <a:solidFill>
                            <a:srgbClr val="C00000"/>
                          </a:solidFill>
                          <a:latin typeface="Calibri"/>
                          <a:cs typeface="Nirmala UI"/>
                        </a:rPr>
                        <a:t>மைம்காதாஹூம்</a:t>
                      </a:r>
                      <a:r>
                        <a:rPr lang="ta-IN" sz="1400" b="1">
                          <a:solidFill>
                            <a:srgbClr val="C00000"/>
                          </a:solidFill>
                          <a:latin typeface="Calibri"/>
                          <a:cs typeface="Times New Roman"/>
                        </a:rPr>
                        <a:t>/ </a:t>
                      </a:r>
                      <a:r>
                        <a:rPr lang="en-US" sz="1400" b="1">
                          <a:solidFill>
                            <a:srgbClr val="C00000"/>
                          </a:solidFill>
                          <a:latin typeface="Times New Roman"/>
                          <a:cs typeface="Mangal"/>
                        </a:rPr>
                        <a:t>maimkaathahoom</a:t>
                      </a:r>
                      <a:endParaRPr lang="en-IN" sz="1400" b="1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நான் சாப்பிடுகிறேன்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Nirmala UI"/>
                        </a:rPr>
                        <a:t>नान साप्पीडुगीरेन</a:t>
                      </a:r>
                      <a:r>
                        <a:rPr lang="ta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Latha"/>
                        </a:rPr>
                        <a:t> / </a:t>
                      </a:r>
                      <a:r>
                        <a:rPr lang="en-US" sz="1400" b="1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Latha"/>
                        </a:rPr>
                        <a:t>Naansaappidugiren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6741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2">
                              <a:lumMod val="75000"/>
                            </a:schemeClr>
                          </a:solidFill>
                          <a:latin typeface="Latha"/>
                          <a:ea typeface="Times New Roman"/>
                          <a:cs typeface="Mangal"/>
                        </a:rPr>
                        <a:t>20</a:t>
                      </a:r>
                      <a:endParaRPr lang="en-IN" sz="140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Nirmala UI"/>
                        </a:rPr>
                        <a:t>तुम भात खाते हो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400" b="1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தும் பாத் காதே ஹோ</a:t>
                      </a:r>
                      <a:r>
                        <a:rPr lang="en-US" sz="1400" b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TumBathkaatheho</a:t>
                      </a:r>
                      <a:endParaRPr lang="en-IN" sz="1400" b="1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நீ சாதம் சாப்பிடுகிறாய் 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Nirmala UI"/>
                        </a:rPr>
                        <a:t>नी सातम साप्पीडुगीराय</a:t>
                      </a:r>
                      <a:r>
                        <a:rPr lang="en-US" sz="1400" b="1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Latha"/>
                          <a:ea typeface="Times New Roman"/>
                          <a:cs typeface="Mangal"/>
                        </a:rPr>
                        <a:t>neesaadhamsaappidugiraai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6741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2">
                              <a:lumMod val="75000"/>
                            </a:schemeClr>
                          </a:solidFill>
                          <a:latin typeface="Latha"/>
                          <a:ea typeface="Times New Roman"/>
                          <a:cs typeface="Mangal"/>
                        </a:rPr>
                        <a:t>21</a:t>
                      </a:r>
                      <a:endParaRPr lang="en-IN" sz="140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Nirmala UI"/>
                        </a:rPr>
                        <a:t>आप फ़ल खाते हैं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400" b="1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ஆப் ஃப்ல் காதே ஹைம்</a:t>
                      </a:r>
                      <a:r>
                        <a:rPr lang="en-US" sz="1400" b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Aapfalkaathehaim</a:t>
                      </a:r>
                      <a:endParaRPr lang="en-IN" sz="1400" b="1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நீங்கள் பழம் சாப்பிடுகிறீர்கள்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Nirmala UI"/>
                        </a:rPr>
                        <a:t>नींगल पलःम साप्पीडुगीरीरगल</a:t>
                      </a:r>
                      <a:r>
                        <a:rPr lang="ta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Latha"/>
                        </a:rPr>
                        <a:t> /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Latha"/>
                          <a:ea typeface="Times New Roman"/>
                          <a:cs typeface="Mangal"/>
                        </a:rPr>
                        <a:t>saappidugireergal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42844" y="571480"/>
          <a:ext cx="8786874" cy="370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78687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i-IN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दो तरफ़ा भाषा</a:t>
                      </a:r>
                      <a:r>
                        <a:rPr lang="ta-IN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/ இரு வழி மொழி</a:t>
                      </a:r>
                      <a:endParaRPr lang="en-IN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14356"/>
          </a:xfrm>
        </p:spPr>
        <p:txBody>
          <a:bodyPr>
            <a:normAutofit fontScale="90000"/>
          </a:bodyPr>
          <a:lstStyle/>
          <a:p>
            <a:r>
              <a:rPr lang="en-GB" b="1" dirty="0" smtClean="0">
                <a:solidFill>
                  <a:srgbClr val="C00000"/>
                </a:solidFill>
              </a:rPr>
              <a:t>100 STANDARD SENTENCE</a:t>
            </a:r>
            <a:endParaRPr lang="en-IN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14282" y="928670"/>
          <a:ext cx="8786874" cy="5946356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432142"/>
                <a:gridCol w="1584518"/>
                <a:gridCol w="2411940"/>
                <a:gridCol w="1968267"/>
                <a:gridCol w="2390007"/>
              </a:tblGrid>
              <a:tr h="417900"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dirty="0"/>
                        <a:t>हिन्दी द्वारा तमिल</a:t>
                      </a:r>
                      <a:endParaRPr lang="en-IN" sz="12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smtClean="0"/>
                        <a:t>Hindi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smtClean="0"/>
                        <a:t>Pronunciation</a:t>
                      </a:r>
                      <a:endParaRPr lang="en-IN" sz="12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dirty="0"/>
                        <a:t>तमिल द्वारा हिन्दी</a:t>
                      </a:r>
                      <a:endParaRPr lang="en-IN" sz="12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/>
                        <a:t>Tamil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/>
                        <a:t>Pronunciation</a:t>
                      </a:r>
                      <a:endParaRPr lang="en-IN" sz="12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7313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Latha"/>
                          <a:ea typeface="Times New Roman"/>
                          <a:cs typeface="Mangal"/>
                        </a:rPr>
                        <a:t>22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Nirmala UI"/>
                        </a:rPr>
                        <a:t>हम मक्खन खाते हैं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ஹம் மக்கன் காதே ஹைம் </a:t>
                      </a: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cs typeface="Latha"/>
                        </a:rPr>
                        <a:t>/ </a:t>
                      </a:r>
                      <a:r>
                        <a:rPr lang="en-US" sz="1400" b="1" dirty="0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ham 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makkankathehaim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400" b="1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நாங்கள் வெண்ணை சாப்பிடுகிறோம்</a:t>
                      </a:r>
                      <a:endParaRPr lang="en-IN" sz="1400" b="1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Nirmala UI"/>
                        </a:rPr>
                        <a:t>नांगल वेन्नई साप्पीडुगीरोम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Latha"/>
                          <a:ea typeface="Times New Roman"/>
                          <a:cs typeface="Mangal"/>
                        </a:rPr>
                        <a:t>Naangalvennaisappidugirom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9750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Latha"/>
                          <a:ea typeface="Times New Roman"/>
                          <a:cs typeface="Mangal"/>
                        </a:rPr>
                        <a:t>23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Nirmala UI"/>
                        </a:rPr>
                        <a:t>वह टमाटर खाता है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வஹ் டமாட்டார் காதே ஹை </a:t>
                      </a: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cs typeface="Latha"/>
                        </a:rPr>
                        <a:t>/ 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vahtamatarkathehai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400" b="1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அவன் தக்காளி சாப்பிடுகிறான்</a:t>
                      </a:r>
                      <a:endParaRPr lang="en-IN" sz="1400" b="1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Nirmala UI"/>
                        </a:rPr>
                        <a:t>अवन  तककाली साप्पीडुगीरान</a:t>
                      </a:r>
                      <a:r>
                        <a:rPr lang="ta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Latha"/>
                        </a:rPr>
                        <a:t> / </a:t>
                      </a:r>
                      <a:r>
                        <a:rPr lang="en-US" sz="1400" b="1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Latha"/>
                        </a:rPr>
                        <a:t>AvanthakkaaliSaappidugiren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7313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Latha"/>
                          <a:ea typeface="Times New Roman"/>
                          <a:cs typeface="Mangal"/>
                        </a:rPr>
                        <a:t>24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Nirmala UI"/>
                        </a:rPr>
                        <a:t>यह आम खाता है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யஹ் ஆம் காதா ஹை </a:t>
                      </a: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cs typeface="Latha"/>
                        </a:rPr>
                        <a:t>/ 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yahaamkathahai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400" b="1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இவன் மாம்பழம் சாப்பிடுகிறான்</a:t>
                      </a:r>
                      <a:endParaRPr lang="en-IN" sz="1400" b="1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Nirmala UI"/>
                        </a:rPr>
                        <a:t>इवन मामबलम साप्पीडुगीरान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Latha"/>
                        </a:rPr>
                        <a:t>Ivanmampalamsaappidugiran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9750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Latha"/>
                          <a:ea typeface="Times New Roman"/>
                          <a:cs typeface="Mangal"/>
                        </a:rPr>
                        <a:t>25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Nirmala UI"/>
                        </a:rPr>
                        <a:t>वे अनार खाते हैं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வே அனார் காதே ஹைம்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Veanarkathehaim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அவர்கள் மாதுளம் சாப்பிடுகிறார்கள் 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Nirmala UI"/>
                        </a:rPr>
                        <a:t>अवर्गल मादुलम साप्पीडुगीरारगल</a:t>
                      </a:r>
                      <a:r>
                        <a:rPr lang="ta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Latha"/>
                        </a:rPr>
                        <a:t> /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Latha"/>
                        </a:rPr>
                        <a:t>Avargalmadhulamsappidugirargal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9750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Latha"/>
                          <a:ea typeface="Times New Roman"/>
                          <a:cs typeface="Mangal"/>
                        </a:rPr>
                        <a:t>26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Nirmala UI"/>
                        </a:rPr>
                        <a:t>ये ईख खाते हैं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யே ஈக் காதே ஹைம்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Yeikkaathehaim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இவர்கள் கரும்பு சாப்பிடுகிறார்கள்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Nirmala UI"/>
                        </a:rPr>
                        <a:t>इवरगल करुम्बू साप्पीडुगीरारगल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Latha"/>
                          <a:ea typeface="Times New Roman"/>
                          <a:cs typeface="Mangal"/>
                        </a:rPr>
                        <a:t>Ivargalkarumbusaappidugirargal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4875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Latha"/>
                          <a:ea typeface="Times New Roman"/>
                          <a:cs typeface="Mangal"/>
                        </a:rPr>
                        <a:t>27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Nirmala UI"/>
                        </a:rPr>
                        <a:t>मैं</a:t>
                      </a:r>
                      <a:r>
                        <a:rPr lang="hi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Nirmala UI"/>
                        </a:rPr>
                        <a:t>पढ़ती हूं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400" b="1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மைம் பட்தி ஹூம்</a:t>
                      </a:r>
                      <a:r>
                        <a:rPr lang="en-US" sz="1400" b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Maimpadthihoom</a:t>
                      </a:r>
                      <a:endParaRPr lang="en-IN" sz="1400" b="1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நான் படிக்கிறேன்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Nirmala UI"/>
                        </a:rPr>
                        <a:t>नान प</a:t>
                      </a:r>
                      <a:r>
                        <a:rPr lang="hi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Nirmala UI"/>
                        </a:rPr>
                        <a:t>ढि</a:t>
                      </a:r>
                      <a:r>
                        <a:rPr lang="hi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Nirmala UI"/>
                        </a:rPr>
                        <a:t>क्किरेन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Latha"/>
                          <a:ea typeface="Times New Roman"/>
                          <a:cs typeface="Mangal"/>
                        </a:rPr>
                        <a:t>Naanpadikkiren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6359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Latha"/>
                          <a:ea typeface="Times New Roman"/>
                          <a:cs typeface="Mangal"/>
                        </a:rPr>
                        <a:t>28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Nirmala UI"/>
                        </a:rPr>
                        <a:t>तुम गणित पढ़ती हो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தும் கணித் பட்த்தி ஹோ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Thumkanithpadthiho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நீ கணிதம் படிக்கிறாய்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Nirmala UI"/>
                        </a:rPr>
                        <a:t>नी कनक्कू प</a:t>
                      </a:r>
                      <a:r>
                        <a:rPr lang="hi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Mangal"/>
                          <a:ea typeface="Times New Roman"/>
                          <a:cs typeface="Nirmala UI"/>
                        </a:rPr>
                        <a:t>ढि</a:t>
                      </a:r>
                      <a:r>
                        <a:rPr lang="hi-IN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Nirmala UI"/>
                        </a:rPr>
                        <a:t>क्किराय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Latha"/>
                        </a:rPr>
                        <a:t>Neekanithampadikkiraai</a:t>
                      </a:r>
                      <a:endParaRPr lang="en-IN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14282" y="571480"/>
          <a:ext cx="8715436" cy="370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71543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i-IN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दो तरफ़ा भाषा</a:t>
                      </a:r>
                      <a:r>
                        <a:rPr lang="ta-IN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/ இரு வழி மொழி</a:t>
                      </a:r>
                      <a:endParaRPr lang="en-IN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57232"/>
          </a:xfrm>
        </p:spPr>
        <p:txBody>
          <a:bodyPr>
            <a:normAutofit/>
          </a:bodyPr>
          <a:lstStyle/>
          <a:p>
            <a:r>
              <a:rPr lang="en-GB" sz="4000" b="1" dirty="0" smtClean="0">
                <a:solidFill>
                  <a:srgbClr val="C00000"/>
                </a:solidFill>
              </a:rPr>
              <a:t>100 STANDARD SENTENCE</a:t>
            </a:r>
            <a:endParaRPr lang="en-IN" sz="4000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42844" y="1142984"/>
          <a:ext cx="8858312" cy="5231892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357190"/>
                <a:gridCol w="1748475"/>
                <a:gridCol w="2466367"/>
                <a:gridCol w="1895965"/>
                <a:gridCol w="2390315"/>
              </a:tblGrid>
              <a:tr h="370840"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dirty="0"/>
                        <a:t>हिन्दी द्वारा तमिल</a:t>
                      </a:r>
                      <a:endParaRPr lang="en-IN" sz="12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smtClean="0"/>
                        <a:t>Hindi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smtClean="0"/>
                        <a:t>Pronunciation</a:t>
                      </a:r>
                      <a:endParaRPr lang="en-IN" sz="12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dirty="0"/>
                        <a:t>तमिल द्वारा हिन्दी</a:t>
                      </a:r>
                      <a:endParaRPr lang="en-IN" sz="12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/>
                        <a:t>Tamil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/>
                        <a:t>Pronunciation</a:t>
                      </a:r>
                      <a:endParaRPr lang="en-IN" sz="12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2060"/>
                          </a:solidFill>
                          <a:latin typeface="Latha"/>
                          <a:ea typeface="Times New Roman"/>
                          <a:cs typeface="Mangal"/>
                        </a:rPr>
                        <a:t>29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Nirmala UI"/>
                        </a:rPr>
                        <a:t>आपअंग्रेज़ीपढ़ती हैं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ஆப் அங்க்ரேஜி பட்தி ஹைம் 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Aapangrejipadthihaim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400" b="1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நீங்கள் ஆங்கிலம் படிக்கிறீர்கள்</a:t>
                      </a:r>
                      <a:endParaRPr lang="en-IN" sz="1400" b="1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Nirmala UI"/>
                        </a:rPr>
                        <a:t>नींगल आंगिलम प</a:t>
                      </a: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ढि</a:t>
                      </a: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Nirmala UI"/>
                        </a:rPr>
                        <a:t>क्किरीरगल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002060"/>
                          </a:solidFill>
                          <a:latin typeface="Latha"/>
                          <a:ea typeface="Times New Roman"/>
                          <a:cs typeface="Mangal"/>
                        </a:rPr>
                        <a:t>Neengalangilampadikkireergal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a-IN" sz="1400" b="1">
                          <a:solidFill>
                            <a:srgbClr val="002060"/>
                          </a:solidFill>
                          <a:latin typeface="Latha"/>
                          <a:ea typeface="Times New Roman"/>
                          <a:cs typeface="Latha"/>
                        </a:rPr>
                        <a:t>30</a:t>
                      </a:r>
                      <a:endParaRPr lang="en-IN" sz="14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Nirmala UI"/>
                        </a:rPr>
                        <a:t>हमहिन्दी पाठ पढ़ते हैं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ஹம் ஹிந்தி பாட் பட்தே ஹைம் 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hamhindipaadpadthehaim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நாங்கள் ஹிந்தி பாடம் படிக்கிறோம்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Nirmala UI"/>
                        </a:rPr>
                        <a:t>नांगल हिन्दी पाडम प</a:t>
                      </a: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ढि</a:t>
                      </a: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Nirmala UI"/>
                        </a:rPr>
                        <a:t>क्किरों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Latha"/>
                        </a:rPr>
                        <a:t>Naangalhindipaadampadikkirom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a-IN" sz="1400" b="1">
                          <a:solidFill>
                            <a:srgbClr val="002060"/>
                          </a:solidFill>
                          <a:latin typeface="Latha"/>
                          <a:ea typeface="Times New Roman"/>
                          <a:cs typeface="Latha"/>
                        </a:rPr>
                        <a:t>31</a:t>
                      </a:r>
                      <a:endParaRPr lang="en-IN" sz="14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Nirmala UI"/>
                        </a:rPr>
                        <a:t>वह कालेज में पढ़ती है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வஹ் காலேஜ் மேம் பட்தி ஹை </a:t>
                      </a: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cs typeface="Latha"/>
                        </a:rPr>
                        <a:t>/ 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vahkaalejmempadthi</a:t>
                      </a: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 ஹை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அவள் காலேஜில் படிக்கிறான்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Nirmala UI"/>
                        </a:rPr>
                        <a:t>अवल कालेजिल प</a:t>
                      </a: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ढि</a:t>
                      </a: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Nirmala UI"/>
                        </a:rPr>
                        <a:t>क्किराल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002060"/>
                          </a:solidFill>
                          <a:latin typeface="Latha"/>
                          <a:ea typeface="Times New Roman"/>
                          <a:cs typeface="Mangal"/>
                        </a:rPr>
                        <a:t>Avalkaalejilpadikkiral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a-IN" sz="1400" b="1">
                          <a:solidFill>
                            <a:srgbClr val="002060"/>
                          </a:solidFill>
                          <a:latin typeface="Latha"/>
                          <a:ea typeface="Times New Roman"/>
                          <a:cs typeface="Latha"/>
                        </a:rPr>
                        <a:t>32</a:t>
                      </a:r>
                      <a:endParaRPr lang="en-IN" sz="14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Nirmala UI"/>
                        </a:rPr>
                        <a:t>यह भूगोल पढ़ती है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யஹ்  பூகோள் பட்தி ஹை </a:t>
                      </a: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cs typeface="Latha"/>
                        </a:rPr>
                        <a:t>/ 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Yahbhoogolpadthihai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இவள் பூகோளம் படிக்கிறான்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Nirmala UI"/>
                        </a:rPr>
                        <a:t>इव</a:t>
                      </a: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ल</a:t>
                      </a: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Nirmala UI"/>
                        </a:rPr>
                        <a:t>भूगोलम प</a:t>
                      </a: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ढि</a:t>
                      </a: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Nirmala UI"/>
                        </a:rPr>
                        <a:t>क्किरा</a:t>
                      </a: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ल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Mangal"/>
                        </a:rPr>
                        <a:t>Ival</a:t>
                      </a:r>
                      <a:r>
                        <a:rPr lang="en-US" sz="1400" b="1" dirty="0" err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Mangal"/>
                        </a:rPr>
                        <a:t>bhoogolampadikkiraal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Mangal"/>
                        </a:rPr>
                        <a:t>33</a:t>
                      </a:r>
                      <a:endParaRPr lang="en-IN" sz="14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Nirmala UI"/>
                        </a:rPr>
                        <a:t>वेलेखाकर्मपढ़ती हैं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வே லேகாகர்ம பட்தி ஹைம் </a:t>
                      </a: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cs typeface="Latha"/>
                        </a:rPr>
                        <a:t>/ 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velekhakarmapadthihaim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அவர்கள் அக்கவுன்டன்ஸி படிக்கிறார்கள்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Nirmala UI"/>
                        </a:rPr>
                        <a:t>अवरगल अककौनटेनसी प</a:t>
                      </a: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ढि</a:t>
                      </a: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Nirmala UI"/>
                        </a:rPr>
                        <a:t>क्किरारगल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002060"/>
                          </a:solidFill>
                          <a:latin typeface="Latha"/>
                          <a:ea typeface="Times New Roman"/>
                          <a:cs typeface="Mangal"/>
                        </a:rPr>
                        <a:t>Avargal</a:t>
                      </a:r>
                      <a:r>
                        <a:rPr lang="en-US" sz="1400" b="1" dirty="0" err="1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Latha"/>
                        </a:rPr>
                        <a:t>accountancy</a:t>
                      </a:r>
                      <a:r>
                        <a:rPr lang="ta-IN" sz="14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Nirmala UI"/>
                        </a:rPr>
                        <a:t> படிக்கிறார்கள்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a-IN" sz="1400" b="1">
                          <a:solidFill>
                            <a:srgbClr val="002060"/>
                          </a:solidFill>
                          <a:latin typeface="Latha"/>
                          <a:ea typeface="Times New Roman"/>
                          <a:cs typeface="Latha"/>
                        </a:rPr>
                        <a:t>3</a:t>
                      </a:r>
                      <a:r>
                        <a:rPr lang="hi-IN" sz="1400" b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Mangal"/>
                        </a:rPr>
                        <a:t>4</a:t>
                      </a:r>
                      <a:endParaRPr lang="en-IN" sz="14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Nirmala UI"/>
                        </a:rPr>
                        <a:t>ये विज्ञानपढ़ती हैं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400" b="1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யே விக்யான் பட்தி ஹைம் </a:t>
                      </a:r>
                      <a:r>
                        <a:rPr lang="ta-IN" sz="1400" b="1">
                          <a:solidFill>
                            <a:srgbClr val="C00000"/>
                          </a:solidFill>
                          <a:latin typeface="Latha"/>
                          <a:cs typeface="Latha"/>
                        </a:rPr>
                        <a:t>/ </a:t>
                      </a:r>
                      <a:r>
                        <a:rPr lang="en-US" sz="1400" b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yevigyaanpadthi</a:t>
                      </a:r>
                      <a:r>
                        <a:rPr lang="ta-IN" sz="1400" b="1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 ஹைம்</a:t>
                      </a:r>
                      <a:r>
                        <a:rPr lang="ta-IN" sz="1400" b="1">
                          <a:solidFill>
                            <a:srgbClr val="C00000"/>
                          </a:solidFill>
                          <a:latin typeface="Latha"/>
                          <a:cs typeface="Latha"/>
                        </a:rPr>
                        <a:t>	</a:t>
                      </a:r>
                      <a:endParaRPr lang="en-IN" sz="1400" b="1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இவர்கள் அறிவியல் படிக்கிறார்கள்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Nirmala UI"/>
                        </a:rPr>
                        <a:t>इवरगल अरिवियल प</a:t>
                      </a: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ढि</a:t>
                      </a: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Nirmala UI"/>
                        </a:rPr>
                        <a:t>क्किरारगल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Mangal"/>
                        </a:rPr>
                        <a:t>Ivargalariviyalpadikkiraargal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Mangal"/>
                        </a:rPr>
                        <a:t>35</a:t>
                      </a:r>
                      <a:endParaRPr lang="en-IN" sz="14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मेरे सामने आओ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400" b="1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மேரே சாம்னே ஆவோ </a:t>
                      </a:r>
                      <a:r>
                        <a:rPr lang="ta-IN" sz="1400" b="1">
                          <a:solidFill>
                            <a:srgbClr val="C00000"/>
                          </a:solidFill>
                          <a:latin typeface="Latha"/>
                          <a:cs typeface="Latha"/>
                        </a:rPr>
                        <a:t>/ </a:t>
                      </a:r>
                      <a:r>
                        <a:rPr lang="en-US" sz="1400" b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meresaamneaavo</a:t>
                      </a:r>
                      <a:endParaRPr lang="en-IN" sz="1400" b="1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என் முன்னால் வாருங்கள்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Nirmala UI"/>
                        </a:rPr>
                        <a:t>येन मूननाल वारुंगल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002060"/>
                          </a:solidFill>
                          <a:latin typeface="Latha"/>
                          <a:ea typeface="Times New Roman"/>
                          <a:cs typeface="Mangal"/>
                        </a:rPr>
                        <a:t>En</a:t>
                      </a:r>
                      <a:r>
                        <a:rPr lang="en-US" sz="1400" b="1" dirty="0" err="1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Latha"/>
                        </a:rPr>
                        <a:t>munnaalvaarungal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14282" y="714356"/>
          <a:ext cx="8715436" cy="370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71543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i-IN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दो तरफ़ा भाषा</a:t>
                      </a:r>
                      <a:r>
                        <a:rPr lang="ta-IN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/ இரு வழி மொழி</a:t>
                      </a:r>
                      <a:endParaRPr lang="en-IN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85794"/>
          </a:xfrm>
        </p:spPr>
        <p:txBody>
          <a:bodyPr>
            <a:normAutofit/>
          </a:bodyPr>
          <a:lstStyle/>
          <a:p>
            <a:r>
              <a:rPr lang="en-GB" sz="4000" b="1" dirty="0" smtClean="0">
                <a:solidFill>
                  <a:srgbClr val="C00000"/>
                </a:solidFill>
              </a:rPr>
              <a:t>100 STANDARD SENTENCE</a:t>
            </a:r>
            <a:endParaRPr lang="en-IN" sz="4000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14283" y="1071546"/>
          <a:ext cx="8786873" cy="525780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360118"/>
                <a:gridCol w="1608148"/>
                <a:gridCol w="2600924"/>
                <a:gridCol w="2038562"/>
                <a:gridCol w="2179121"/>
              </a:tblGrid>
              <a:tr h="370840"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dirty="0"/>
                        <a:t>हिन्दी द्वारा तमिल</a:t>
                      </a:r>
                      <a:endParaRPr lang="en-IN" sz="12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smtClean="0"/>
                        <a:t>Hindi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smtClean="0"/>
                        <a:t>Pronunciation</a:t>
                      </a:r>
                      <a:endParaRPr lang="en-IN" sz="12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dirty="0"/>
                        <a:t>तमिल द्वारा हिन्दी</a:t>
                      </a:r>
                      <a:endParaRPr lang="en-IN" sz="12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/>
                        <a:t>Tamil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/>
                        <a:t>Pronunciation</a:t>
                      </a:r>
                      <a:endParaRPr lang="en-IN" sz="12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36	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तुम्हारा घर के पास क्या है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தும்ஹாரா கர் கே பாஸ் கியா ஹை</a:t>
                      </a:r>
                      <a:r>
                        <a:rPr lang="en-US" sz="1200" b="1" dirty="0" err="1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Tumharagharkepasskyahai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Nirmala UI" pitchFamily="34" charset="0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உங்கள் வீட்டின் அருகில் என்ன உள்ளது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उंगल वीट्टिन अरुगिल एन्न उल्लदु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Ungalveettinarugilennauladu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37</a:t>
                      </a:r>
                      <a:endParaRPr lang="en-IN" sz="1200" b="1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मेरा घर मन्दिर के पास है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மேரா கர் மந்திர் கே பாஸ் ஹை </a:t>
                      </a:r>
                      <a:r>
                        <a:rPr lang="en-US" sz="1200" b="1" dirty="0" err="1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mandhirgarkepasshai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Nirmala UI" pitchFamily="34" charset="0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என் வீடு கோவிலுக்கு அருகில் இருக்கிறது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एन वीडु कोविल अरुगिल इरुक्किरतु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Enveedukovilarugilirukkiratu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38</a:t>
                      </a:r>
                      <a:endParaRPr lang="en-IN" sz="1200" b="1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तुम घर के पीछे क्या कर रहे हो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தும் கர் கே பீச்சே கியா கர் ரகே ஹோ</a:t>
                      </a:r>
                      <a:r>
                        <a:rPr lang="hi-IN" sz="1200" b="1" dirty="0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 / </a:t>
                      </a:r>
                      <a:r>
                        <a:rPr lang="en-US" sz="1200" b="1" dirty="0" err="1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Tumgarkepeechekyakarraheho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Nirmala UI" pitchFamily="34" charset="0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வீட்டிற்கு பின்னால் நீ என்ன செய்கிறாய்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वीट्टिर्कु पीननाल नी एन्न सेयगिराय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Veetirkkupinnalneeennaseigiraai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39</a:t>
                      </a:r>
                      <a:endParaRPr lang="en-IN" sz="1200" b="1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मैं घर के पीछे खेल रहा हूँ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மைம் கர் கே பீச்சே கேல் ரஹா ஹூம் / </a:t>
                      </a:r>
                      <a:r>
                        <a:rPr lang="en-US" sz="1200" b="1" dirty="0" err="1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maimgarkepeechekhelrahaahoom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Nirmala UI" pitchFamily="34" charset="0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நான் வீட்டிற்க்கு பின்னால் விளையாடி கொண்டு இருக்கிறேன்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नान वीट्टिर्कु पिननाल विलैयाडि कोंडु इरुक्किरेन / </a:t>
                      </a: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naanveetirkkupinnaalvilaiyaadikondu</a:t>
                      </a:r>
                      <a:r>
                        <a:rPr lang="en-US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irukkiren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40</a:t>
                      </a:r>
                      <a:endParaRPr lang="en-IN" sz="1200" b="1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तुम किसके साथ खेलते हो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தும் கிஸ்கே சாத் கேல்தே ஹோ / </a:t>
                      </a:r>
                      <a:r>
                        <a:rPr lang="en-US" sz="1200" b="1" dirty="0" err="1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Tumkiskesaathkheltheho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Nirmala UI" pitchFamily="34" charset="0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நீ யாருடன் விளையாடுகிறாய்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नी यारुडन विलैयाडुगिराय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Neeyaarudanvilaiyaadugiraai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41</a:t>
                      </a:r>
                      <a:endParaRPr lang="en-IN" sz="1200" b="1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मैं राजा के साथ खेलता हूँ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மைம் ராஜா கே ஸாத் கேல்தா ஹூம் / </a:t>
                      </a:r>
                      <a:r>
                        <a:rPr lang="en-US" sz="1200" b="1" dirty="0" err="1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maimrajakesaathkhelthahoom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Nirmala UI" pitchFamily="34" charset="0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நான் ராஜாவுடன் விளையாடுகிறேன்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नान राजाउडण विलैयाडुगिरेन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Naanrajavudanvilaiyaadugiren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42</a:t>
                      </a:r>
                      <a:endParaRPr lang="en-IN" sz="1200" b="1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हमेशा आगे चलो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200" b="1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ஹமேஷா ஆஹே சலோ / </a:t>
                      </a:r>
                      <a:r>
                        <a:rPr lang="en-US" sz="1200" b="1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Hameshaaahechalo</a:t>
                      </a:r>
                      <a:endParaRPr lang="en-IN" sz="1200" b="1">
                        <a:solidFill>
                          <a:srgbClr val="C00000"/>
                        </a:solidFill>
                        <a:latin typeface="Nirmala UI" pitchFamily="34" charset="0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எப்போதும் முன்னால் செல்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एप्पोढुम मूननाल सेल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Eppothummunnaalsel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14282" y="642918"/>
          <a:ext cx="8715436" cy="370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71543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i-IN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दो तरफ़ा भाषा</a:t>
                      </a:r>
                      <a:r>
                        <a:rPr lang="ta-IN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/ இரு வழி மொழி</a:t>
                      </a:r>
                      <a:endParaRPr lang="en-IN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14356"/>
          </a:xfrm>
        </p:spPr>
        <p:txBody>
          <a:bodyPr>
            <a:normAutofit fontScale="90000"/>
          </a:bodyPr>
          <a:lstStyle/>
          <a:p>
            <a:r>
              <a:rPr lang="en-GB" b="1" dirty="0" smtClean="0">
                <a:solidFill>
                  <a:srgbClr val="C00000"/>
                </a:solidFill>
              </a:rPr>
              <a:t>100 STANDARD SENTENCE</a:t>
            </a:r>
            <a:endParaRPr lang="en-IN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14282" y="1000108"/>
          <a:ext cx="8786875" cy="5910072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360118"/>
                <a:gridCol w="1425832"/>
                <a:gridCol w="2853537"/>
                <a:gridCol w="1968267"/>
                <a:gridCol w="2179121"/>
              </a:tblGrid>
              <a:tr h="370840"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dirty="0"/>
                        <a:t>हिन्दी द्वारा तमिल</a:t>
                      </a:r>
                      <a:endParaRPr lang="en-IN" sz="14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smtClean="0"/>
                        <a:t>Hindi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smtClean="0"/>
                        <a:t>Pronunciation</a:t>
                      </a:r>
                      <a:endParaRPr lang="en-IN" sz="14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dirty="0"/>
                        <a:t>तमिल द्वारा हिन्दी</a:t>
                      </a:r>
                      <a:endParaRPr lang="en-IN" sz="14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/>
                        <a:t>Tamil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/>
                        <a:t>Pronunciation</a:t>
                      </a:r>
                      <a:endParaRPr lang="en-IN" sz="14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43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जीवन में आगे बढो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ஜீவண் மேம் ஆஹே படோ /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Jeevan</a:t>
                      </a: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 மேம் 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aahebado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Nirmala UI" pitchFamily="34" charset="0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400" b="1">
                          <a:solidFill>
                            <a:srgbClr val="C0000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வாழ்க்கையில் முன்னேறு</a:t>
                      </a:r>
                      <a:endParaRPr lang="en-IN" sz="1400" b="1">
                        <a:solidFill>
                          <a:srgbClr val="C0000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वाल्कैयिल मुन्नेरू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Vazkkaiyilmunneru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44</a:t>
                      </a:r>
                      <a:endParaRPr lang="en-IN" sz="1400" b="1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घर के ऊपर छत है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கர் கே உபர் சத் ஹை / 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gharkeupperchathhai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Nirmala UI" pitchFamily="34" charset="0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400" b="1">
                          <a:solidFill>
                            <a:srgbClr val="C0000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வீட்டின் மேல் கூரை உள்ளது</a:t>
                      </a:r>
                      <a:endParaRPr lang="en-IN" sz="1400" b="1">
                        <a:solidFill>
                          <a:srgbClr val="C0000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वीट्टिन मेले कूरै उल्लदु</a:t>
                      </a:r>
                      <a:endParaRPr lang="en-IN" sz="1400" b="1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Veetinmelkooraiulladhu</a:t>
                      </a:r>
                      <a:endParaRPr lang="en-IN" sz="1400" b="1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45</a:t>
                      </a:r>
                      <a:endParaRPr lang="en-IN" sz="1400" b="1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पेड के नीचे एक गाय है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பேட் கே நீச்சே ஏக் </a:t>
                      </a:r>
                      <a:r>
                        <a:rPr lang="en-US" sz="1400" b="1" dirty="0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g</a:t>
                      </a: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காய் ஹை / 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pedkeneecheekghaihai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Nirmala UI" pitchFamily="34" charset="0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400" b="1">
                          <a:solidFill>
                            <a:srgbClr val="C0000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மரத்தின் அடியில் ஒரு பசு மாடு இருக்கிறது</a:t>
                      </a:r>
                      <a:endParaRPr lang="en-IN" sz="1400" b="1">
                        <a:solidFill>
                          <a:srgbClr val="C0000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मरत्तीन अडियिल ओरु पसु माडु इरुक्किरथु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Maraththinadiyil</a:t>
                      </a:r>
                      <a:r>
                        <a:rPr lang="ta-IN" sz="14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 ஒரு </a:t>
                      </a:r>
                      <a:r>
                        <a:rPr lang="en-US" sz="1400" b="1" dirty="0" err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pasumaaduirukkirathu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46</a:t>
                      </a:r>
                      <a:endParaRPr lang="en-IN" sz="1400" b="1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आप क्या चाहते हैं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ஆப் கியா சாஹ்தே ஹைம் / 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aapkyasaahthehaim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Nirmala UI" pitchFamily="34" charset="0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400" b="1">
                          <a:solidFill>
                            <a:srgbClr val="C0000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உங்களுக்கு என்ன</a:t>
                      </a:r>
                      <a:endParaRPr lang="en-IN" sz="1400" b="1">
                        <a:solidFill>
                          <a:srgbClr val="C0000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400" b="1">
                          <a:solidFill>
                            <a:srgbClr val="C0000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வேண்டும்</a:t>
                      </a:r>
                      <a:endParaRPr lang="en-IN" sz="1400" b="1">
                        <a:solidFill>
                          <a:srgbClr val="C0000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उंगलुक्कु एन्न वेन्डुम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Ungalukkuennavendum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47</a:t>
                      </a:r>
                      <a:endParaRPr lang="en-IN" sz="1400" b="1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मैं तमिल सीखना चाहता हूँ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மைம் தமிழ் சீக்னா சாஹ்தா ஹூம் / 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maimtamilseeknaasaahtaahoom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Nirmala UI" pitchFamily="34" charset="0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நான் தமிழ் கற்று கொள்ள 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virumbukiren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नान तमिल कर्ऋक्कोल्ल विरूम्बुगिरेन</a:t>
                      </a:r>
                      <a:r>
                        <a:rPr lang="ta-IN" sz="14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 / </a:t>
                      </a:r>
                      <a:r>
                        <a:rPr lang="en-US" sz="1400" b="1" dirty="0" err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naantamilkatrukkollavirumbukiren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48</a:t>
                      </a:r>
                      <a:endParaRPr lang="en-IN" sz="1400" b="1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मैं हिन्दी सीखना चाहता हूँ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400" b="1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மைம் ஹிந்தி சீக்னா சாஹ்தா ஹூம் / </a:t>
                      </a:r>
                      <a:r>
                        <a:rPr lang="en-US" sz="1400" b="1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maimhindiseeknaasaahthahoom</a:t>
                      </a:r>
                      <a:endParaRPr lang="en-IN" sz="1400" b="1">
                        <a:solidFill>
                          <a:srgbClr val="C00000"/>
                        </a:solidFill>
                        <a:latin typeface="Nirmala UI" pitchFamily="34" charset="0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நான் ஹிந்தி கற்க விரும்புகிறேன்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नान हिन्दी कर्क विरूम्बुगिरेन</a:t>
                      </a:r>
                      <a:r>
                        <a:rPr lang="en-US" sz="1400" b="1" dirty="0" err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naanhindikarkavirumbukiren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49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आपको मैं हिन्दी सीखाऊंगा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ஆப்கோ மைம் ஹிந்தி சிக்காவுங்க / 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aapkomaimhindisikaavunga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Nirmala UI" pitchFamily="34" charset="0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உங்களுக்கு நான் ஹிந்தி கற்றுக்கொடுக்கிறேன்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उंगलुक्कु नान हिन्दी कट्ट्रकोडुक्किरेन</a:t>
                      </a:r>
                      <a:r>
                        <a:rPr lang="ta-IN" sz="14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 / </a:t>
                      </a:r>
                      <a:r>
                        <a:rPr lang="en-US" sz="1400" b="1" dirty="0" err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ungalukkunaanhindikatrukodukkiren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14282" y="571480"/>
          <a:ext cx="8715436" cy="370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71543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i-IN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दो तरफ़ा भाषा</a:t>
                      </a:r>
                      <a:r>
                        <a:rPr lang="ta-IN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/ இரு வழி மொழி</a:t>
                      </a:r>
                      <a:endParaRPr lang="en-IN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85794"/>
          </a:xfrm>
        </p:spPr>
        <p:txBody>
          <a:bodyPr>
            <a:normAutofit/>
          </a:bodyPr>
          <a:lstStyle/>
          <a:p>
            <a:r>
              <a:rPr lang="en-GB" sz="4000" b="1" dirty="0" smtClean="0">
                <a:solidFill>
                  <a:srgbClr val="C00000"/>
                </a:solidFill>
              </a:rPr>
              <a:t>100 STANDARD SENTENCE</a:t>
            </a:r>
            <a:endParaRPr lang="en-IN" sz="4000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14281" y="928670"/>
          <a:ext cx="8786876" cy="5807964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357191"/>
                <a:gridCol w="1500198"/>
                <a:gridCol w="2786082"/>
                <a:gridCol w="1823693"/>
                <a:gridCol w="2319712"/>
              </a:tblGrid>
              <a:tr h="418661"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dirty="0"/>
                        <a:t>हिन्दी द्वारा तमिल</a:t>
                      </a:r>
                      <a:endParaRPr lang="en-IN" sz="12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smtClean="0"/>
                        <a:t>Hindi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smtClean="0"/>
                        <a:t>Pronunciation</a:t>
                      </a:r>
                      <a:endParaRPr lang="en-IN" sz="12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dirty="0"/>
                        <a:t>तमिल द्वारा हिन्दी</a:t>
                      </a:r>
                      <a:endParaRPr lang="en-IN" sz="12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/>
                        <a:t>Tamil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/>
                        <a:t>Pronunciation</a:t>
                      </a:r>
                      <a:endParaRPr lang="en-IN" sz="12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6386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Mangal"/>
                        </a:rPr>
                        <a:t>50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यहाँ मन्दिर पास में है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யஹாம் மந்திர் பாஸ் மேம் ஹை</a:t>
                      </a: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cs typeface="Latha"/>
                        </a:rPr>
                        <a:t> / 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yahaammandirpassmeimhai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400" b="1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இங்கு கோவில் அருகில் உள்ளது</a:t>
                      </a:r>
                      <a:endParaRPr lang="en-IN" sz="1400" b="1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इंगु कोविल अरुगिल उल्लदु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002060"/>
                          </a:solidFill>
                          <a:latin typeface="Latha"/>
                          <a:ea typeface="Times New Roman"/>
                          <a:cs typeface="Mangal"/>
                        </a:rPr>
                        <a:t>Ingu</a:t>
                      </a:r>
                      <a:r>
                        <a:rPr lang="en-US" sz="1400" b="1" dirty="0" err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kovilarugilullathu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7186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2060"/>
                          </a:solidFill>
                          <a:latin typeface="Latha"/>
                          <a:ea typeface="Times New Roman"/>
                          <a:cs typeface="Mangal"/>
                        </a:rPr>
                        <a:t>51</a:t>
                      </a:r>
                      <a:endParaRPr lang="en-IN" sz="14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आपको कहाँ जाना है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ஆப்கோ கஹாம் ஜானா ஹை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aapkokahaamjanaahai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400" b="1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உங்களுக்குஎங்குபோக வேண்டும்</a:t>
                      </a:r>
                      <a:endParaRPr lang="en-IN" sz="1400" b="1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उंगल्लूकु एंगे पोग वेण्डुम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002060"/>
                          </a:solidFill>
                          <a:latin typeface="Latha"/>
                          <a:ea typeface="Times New Roman"/>
                          <a:cs typeface="Mangal"/>
                        </a:rPr>
                        <a:t>Ungalukku</a:t>
                      </a:r>
                      <a:r>
                        <a:rPr lang="en-US" sz="1400" b="1" dirty="0" err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engepogevendum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4738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a-IN" sz="1400" b="1">
                          <a:solidFill>
                            <a:srgbClr val="002060"/>
                          </a:solidFill>
                          <a:latin typeface="Latha"/>
                          <a:ea typeface="Times New Roman"/>
                          <a:cs typeface="Latha"/>
                        </a:rPr>
                        <a:t>52</a:t>
                      </a:r>
                      <a:endParaRPr lang="en-IN" sz="14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आपका नाम क्या है</a:t>
                      </a:r>
                      <a:r>
                        <a:rPr lang="en-US" sz="1400" b="1" dirty="0">
                          <a:solidFill>
                            <a:srgbClr val="002060"/>
                          </a:solidFill>
                          <a:latin typeface="Latha"/>
                          <a:ea typeface="Times New Roman"/>
                          <a:cs typeface="Mangal"/>
                        </a:rPr>
                        <a:t>?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ஆப்கா நாம் க்யா ஹை</a:t>
                      </a:r>
                      <a:r>
                        <a:rPr lang="en-US" sz="1400" b="1" dirty="0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?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Aapkanaamkyahai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400" b="1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உங்கள் பெயர் என்ன</a:t>
                      </a:r>
                      <a:endParaRPr lang="en-IN" sz="1400" b="1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उंगल पेयर एन्न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002060"/>
                          </a:solidFill>
                          <a:latin typeface="Latha"/>
                          <a:ea typeface="Times New Roman"/>
                          <a:cs typeface="Mangal"/>
                        </a:rPr>
                        <a:t>Ungal</a:t>
                      </a:r>
                      <a:r>
                        <a:rPr lang="en-US" sz="1400" b="1" dirty="0" err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peyarenna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4738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a-IN" sz="1400" b="1">
                          <a:solidFill>
                            <a:srgbClr val="002060"/>
                          </a:solidFill>
                          <a:latin typeface="Latha"/>
                          <a:ea typeface="Times New Roman"/>
                          <a:cs typeface="Latha"/>
                        </a:rPr>
                        <a:t>53</a:t>
                      </a:r>
                      <a:endParaRPr lang="en-IN" sz="14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मेरा नाम सावित्री है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மேரா நாம் ஸாவித்ரி ஹை</a:t>
                      </a: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cs typeface="Latha"/>
                        </a:rPr>
                        <a:t> / 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meranaamsaavithrihai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400" b="1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என் பெயர் ஸாவித்ரி</a:t>
                      </a:r>
                      <a:endParaRPr lang="en-IN" sz="1400" b="1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एन पेयर सावित्री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002060"/>
                          </a:solidFill>
                          <a:latin typeface="Latha"/>
                          <a:ea typeface="Times New Roman"/>
                          <a:cs typeface="Mangal"/>
                        </a:rPr>
                        <a:t>En</a:t>
                      </a:r>
                      <a:r>
                        <a:rPr lang="en-US" sz="1400" b="1" dirty="0" err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peyarsavithri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9634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a-IN" sz="1400" b="1">
                          <a:solidFill>
                            <a:srgbClr val="002060"/>
                          </a:solidFill>
                          <a:latin typeface="Latha"/>
                          <a:ea typeface="Times New Roman"/>
                          <a:cs typeface="Latha"/>
                        </a:rPr>
                        <a:t>54</a:t>
                      </a:r>
                      <a:endParaRPr lang="en-IN" sz="14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यहाँ आपको कैसे लगता है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யஹாம் ஆப்கோ கைஸே லக்தா ஹை</a:t>
                      </a: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cs typeface="Latha"/>
                        </a:rPr>
                        <a:t> / 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yahaamaapkokaiselaktha</a:t>
                      </a:r>
                      <a:r>
                        <a:rPr lang="en-US" sz="1400" b="1" dirty="0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hai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இந்த இடம் உங்களுக்கு எப்படி இருக்கிறது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इन्द इडम उंगल्लूक्कु एप्पडी इरुक्कीरदु</a:t>
                      </a:r>
                      <a:r>
                        <a:rPr lang="ta-IN" sz="14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 / </a:t>
                      </a:r>
                      <a:r>
                        <a:rPr lang="en-US" sz="1400" b="1" dirty="0" err="1">
                          <a:solidFill>
                            <a:srgbClr val="002060"/>
                          </a:solidFill>
                          <a:latin typeface="Latha"/>
                          <a:ea typeface="Times New Roman"/>
                          <a:cs typeface="Mangal"/>
                        </a:rPr>
                        <a:t>indhaidamungallukkueppadiirukkirathu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9634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a-IN" sz="1400" b="1">
                          <a:solidFill>
                            <a:srgbClr val="002060"/>
                          </a:solidFill>
                          <a:latin typeface="Latha"/>
                          <a:ea typeface="Times New Roman"/>
                          <a:cs typeface="Latha"/>
                        </a:rPr>
                        <a:t>55</a:t>
                      </a:r>
                      <a:endParaRPr lang="en-IN" sz="14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यहाँ मुझे अच्छा लग</a:t>
                      </a: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Nirmala UI"/>
                        </a:rPr>
                        <a:t>ता है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யஹாம் முஜே அச்சா லக்தா ஹை</a:t>
                      </a: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cs typeface="Latha"/>
                        </a:rPr>
                        <a:t> / 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yahaammujeachcha</a:t>
                      </a: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 லக்தா 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hai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இந்த இடம் எனக்கு பிடித்திருக்கிறது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इन्द इडम एनक्कु पिड़ित्तिर्रुकिरदु</a:t>
                      </a:r>
                      <a:r>
                        <a:rPr lang="ta-IN" sz="14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 / </a:t>
                      </a:r>
                      <a:r>
                        <a:rPr lang="en-US" sz="1400" b="1" dirty="0" err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indhaidamenakkupidiththirukkirathu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10644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a-IN" sz="1400" b="1">
                          <a:solidFill>
                            <a:srgbClr val="002060"/>
                          </a:solidFill>
                          <a:latin typeface="Latha"/>
                          <a:ea typeface="Times New Roman"/>
                          <a:cs typeface="Latha"/>
                        </a:rPr>
                        <a:t>56</a:t>
                      </a:r>
                      <a:endParaRPr lang="en-IN" sz="14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तयार हो जाओ जल्दी स्टेशन जाना है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தயார் ஹோ ஜாவோ ஜல்தி ஸ்டேஷன் ஜானா ஹை</a:t>
                      </a: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cs typeface="Latha"/>
                        </a:rPr>
                        <a:t> / </a:t>
                      </a:r>
                      <a:r>
                        <a:rPr lang="en-US" sz="1400" b="1" dirty="0" err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thayaarhojaavojalthistationjanaahai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4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தயார் ஆகு சீக்கிரம் ஸ்டேஷன் போக வேண்டும்</a:t>
                      </a:r>
                      <a:endParaRPr lang="en-IN" sz="14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4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तयार आगु सीखरम स्टेशन पोहअवेण्ण्दुम</a:t>
                      </a:r>
                      <a:r>
                        <a:rPr lang="ta-IN" sz="14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 / </a:t>
                      </a:r>
                      <a:r>
                        <a:rPr lang="en-US" sz="1400" b="1" dirty="0" err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thayaaraagustationpogavendum</a:t>
                      </a:r>
                      <a:endParaRPr lang="en-IN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14282" y="571480"/>
          <a:ext cx="8715436" cy="370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71543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i-IN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दो तरफ़ा भाषा</a:t>
                      </a:r>
                      <a:r>
                        <a:rPr lang="ta-IN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/ இரு வழி மொழி</a:t>
                      </a:r>
                      <a:endParaRPr lang="en-IN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 smtClean="0">
                <a:solidFill>
                  <a:srgbClr val="C00000"/>
                </a:solidFill>
              </a:rPr>
              <a:t>EVOLUTION &amp; ORIGIN OF</a:t>
            </a:r>
            <a:br>
              <a:rPr lang="en-GB" b="1" dirty="0" smtClean="0">
                <a:solidFill>
                  <a:srgbClr val="C00000"/>
                </a:solidFill>
              </a:rPr>
            </a:br>
            <a:r>
              <a:rPr lang="en-IN" b="1" dirty="0" smtClean="0">
                <a:solidFill>
                  <a:srgbClr val="C00000"/>
                </a:solidFill>
              </a:rPr>
              <a:t>TAMIL -</a:t>
            </a:r>
            <a:r>
              <a:rPr lang="ta-IN" b="1" dirty="0" smtClean="0">
                <a:solidFill>
                  <a:srgbClr val="C00000"/>
                </a:solidFill>
              </a:rPr>
              <a:t>தமிழ்</a:t>
            </a:r>
            <a:r>
              <a:rPr lang="en-IN" b="1" dirty="0" smtClean="0">
                <a:solidFill>
                  <a:srgbClr val="C00000"/>
                </a:solidFill>
              </a:rPr>
              <a:t>(</a:t>
            </a:r>
            <a:r>
              <a:rPr lang="en-IN" b="1" dirty="0" err="1" smtClean="0">
                <a:solidFill>
                  <a:srgbClr val="C00000"/>
                </a:solidFill>
              </a:rPr>
              <a:t>Tamizh</a:t>
            </a:r>
            <a:r>
              <a:rPr lang="en-IN" b="1" dirty="0" smtClean="0">
                <a:solidFill>
                  <a:srgbClr val="C00000"/>
                </a:solidFill>
              </a:rPr>
              <a:t>) </a:t>
            </a:r>
            <a:endParaRPr lang="en-IN" b="1" dirty="0">
              <a:solidFill>
                <a:srgbClr val="C00000"/>
              </a:solidFill>
            </a:endParaRPr>
          </a:p>
        </p:txBody>
      </p:sp>
      <p:pic>
        <p:nvPicPr>
          <p:cNvPr id="6" name="Content Placeholder 5" descr="images.png"/>
          <p:cNvPicPr>
            <a:picLocks noGrp="1" noChangeAspect="1"/>
          </p:cNvPicPr>
          <p:nvPr>
            <p:ph idx="1"/>
          </p:nvPr>
        </p:nvPicPr>
        <p:blipFill>
          <a:blip r:embed="rId3">
            <a:lum contrast="-4000"/>
          </a:blip>
          <a:stretch>
            <a:fillRect/>
          </a:stretch>
        </p:blipFill>
        <p:spPr>
          <a:xfrm>
            <a:off x="2143108" y="1785926"/>
            <a:ext cx="4714908" cy="405248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14356"/>
          </a:xfrm>
        </p:spPr>
        <p:txBody>
          <a:bodyPr>
            <a:normAutofit fontScale="90000"/>
          </a:bodyPr>
          <a:lstStyle/>
          <a:p>
            <a:r>
              <a:rPr lang="en-GB" b="1" dirty="0" smtClean="0">
                <a:solidFill>
                  <a:srgbClr val="C00000"/>
                </a:solidFill>
              </a:rPr>
              <a:t>100 STANDARD SENTENCE</a:t>
            </a:r>
            <a:endParaRPr lang="en-IN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42844" y="1000108"/>
          <a:ext cx="8786875" cy="571504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348687"/>
                <a:gridCol w="1394747"/>
                <a:gridCol w="2371070"/>
                <a:gridCol w="2022383"/>
                <a:gridCol w="2649988"/>
              </a:tblGrid>
              <a:tr h="482370"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dirty="0"/>
                        <a:t>हिन्दी द्वारा तमिल</a:t>
                      </a:r>
                      <a:endParaRPr lang="en-IN" sz="12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smtClean="0"/>
                        <a:t>Hindi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smtClean="0"/>
                        <a:t>Pronunciation</a:t>
                      </a:r>
                      <a:endParaRPr lang="en-IN" sz="12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dirty="0"/>
                        <a:t>तमिल द्वारा हिन्दी</a:t>
                      </a:r>
                      <a:endParaRPr lang="en-IN" sz="12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/>
                        <a:t>Tamil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/>
                        <a:t>Pronunciation</a:t>
                      </a:r>
                      <a:endParaRPr lang="en-IN" sz="12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4823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a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57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200" b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रेल गाड़ी आ रही है</a:t>
                      </a:r>
                      <a:endParaRPr lang="en-IN" sz="1200" b="1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ரேல் காடீ ஆ ரகி ஹை</a:t>
                      </a:r>
                      <a:r>
                        <a:rPr lang="en-US" sz="1200" b="1" dirty="0" err="1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Relgaadiaarahihai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Nirmala UI" pitchFamily="34" charset="0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ரயில் வண்டி வந்து கொண்டிருக்கிறது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रेल वंडी वनदु कोंडीरूक्किरथु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Relvandivandhukondirukkirathu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</a:tr>
              <a:tr h="6291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a-IN" sz="1200" b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58</a:t>
                      </a:r>
                      <a:endParaRPr lang="en-IN" sz="1200" b="1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मौसी इस डिब्बे में है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மௌசி இஸ் டிப்பே மேம்ஹை / </a:t>
                      </a:r>
                      <a:r>
                        <a:rPr lang="en-US" sz="1200" b="1" dirty="0" err="1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mousi</a:t>
                      </a:r>
                      <a:r>
                        <a:rPr lang="en-US" sz="1200" b="1" dirty="0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isdibbemeimhai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Nirmala UI" pitchFamily="34" charset="0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அத்தை இந்த பெட்டியில் இருக்கிறார்கள்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अथ्थई इन्द पेट्टियिल इरुक्कीरार्गल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Aththaiindhapettiyilirukkirargal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</a:tr>
              <a:tr h="8389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a-IN" sz="1200" b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59</a:t>
                      </a:r>
                      <a:endParaRPr lang="en-IN" sz="1200" b="1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क्या तुमारे पिताजी नहीं आये</a:t>
                      </a:r>
                      <a:r>
                        <a:rPr lang="en-US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?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க்யா தும்ஹாரே பிதாஜி நகிம் ஆயே</a:t>
                      </a:r>
                      <a:r>
                        <a:rPr lang="en-US" sz="1200" b="1" dirty="0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?</a:t>
                      </a:r>
                      <a:r>
                        <a:rPr lang="en-US" sz="1200" b="1" dirty="0" err="1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Kyathumhaarepithajinahimaaye</a:t>
                      </a:r>
                      <a:r>
                        <a:rPr lang="en-US" sz="1200" b="1" dirty="0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?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Nirmala UI" pitchFamily="34" charset="0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என்ன உன்னுடைய அப்பா வரவில்லையா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एन्न उन्नुडया अप्पा वरविल्लैया</a:t>
                      </a:r>
                      <a:r>
                        <a:rPr lang="en-US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?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Ennaunnudaiyaappavaravillaiyaa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</a:tr>
              <a:tr h="7235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a-IN" sz="1200" b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60</a:t>
                      </a:r>
                      <a:endParaRPr lang="en-IN" sz="1200" b="1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वे आनेवाले ही थे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வே ஆனேவாலே ஹி தே</a:t>
                      </a:r>
                      <a:r>
                        <a:rPr lang="en-US" sz="1200" b="1" dirty="0" err="1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veaanevaalehithe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Nirmala UI" pitchFamily="34" charset="0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அவர்கள் வருவதாகதான் இருந்தார்கள்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अवरगल वरुवदागदान इरुन्दारगल</a:t>
                      </a:r>
                      <a:r>
                        <a:rPr lang="ta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 / </a:t>
                      </a: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avargalvaruvadhagaththanirunthaargal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</a:tr>
              <a:tr h="9647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a-IN" sz="1200" b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61</a:t>
                      </a:r>
                      <a:endParaRPr lang="en-IN" sz="1200" b="1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लेकिन अचानक उनके कुछ काम आ पडा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லேகின் அசாணக் உன்கே குச் காம் ஆ படா / </a:t>
                      </a:r>
                      <a:r>
                        <a:rPr lang="en-US" sz="1200" b="1" dirty="0" err="1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lekinachchaanakunkekuchkaamaapadaa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Nirmala UI" pitchFamily="34" charset="0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ஆனால் திடீரென்று அவர்களுக்கு கொஞ்சம் வேலை வந்து விட்டது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आनाल धीडिरेंद्रु अवरकलुककु कोंजम वेलै वन्दु विट्टदु</a:t>
                      </a:r>
                      <a:r>
                        <a:rPr lang="ta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 / </a:t>
                      </a: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aanaaldhidirendruavargalukkukonjamvelaivandhuvittadhu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</a:tr>
              <a:tr h="9647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a-IN" sz="1200" b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62</a:t>
                      </a:r>
                      <a:endParaRPr lang="en-IN" sz="1200" b="1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वे अगले इतवार को आएंगे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வே அக்லே இத்வார் கோ ஆயேங்கே / </a:t>
                      </a:r>
                      <a:r>
                        <a:rPr lang="en-US" sz="1200" b="1" dirty="0" err="1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veagleidvaarkoaayenge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Nirmala UI" pitchFamily="34" charset="0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அவர்கள் அடுத்த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ஞாயிற்றுக்கிழமை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வருவார்கள்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अवरगल अडुत्त ज्ञायीट्ऋक्किलमै वरुवारगल</a:t>
                      </a:r>
                      <a:r>
                        <a:rPr lang="ta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 / </a:t>
                      </a: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avargaladuththaÑāyiṟṟukkiḻamaivaruvaargal</a:t>
                      </a:r>
                      <a:r>
                        <a:rPr lang="en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 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</a:tr>
              <a:tr h="6291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a-IN" sz="1200" b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63</a:t>
                      </a:r>
                      <a:endParaRPr lang="en-IN" sz="1200" b="1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हम एक साथ रहते हैं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ஹம் ஏக் சாத் ரக்தே ஹைம் / </a:t>
                      </a:r>
                      <a:r>
                        <a:rPr lang="en-US" sz="1200" b="1" dirty="0" err="1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hameksaathrahthehaim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Nirmala UI" pitchFamily="34" charset="0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நாங்கள் ஒன்றாக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வசிக்கிறோம்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नांगल ओन्द्राग वसिक्किरोम</a:t>
                      </a:r>
                      <a:r>
                        <a:rPr lang="ta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 / </a:t>
                      </a: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nangalondragavasikkirom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42844" y="571480"/>
          <a:ext cx="8715436" cy="370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71543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i-IN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दो तरफ़ा भाषा</a:t>
                      </a:r>
                      <a:r>
                        <a:rPr lang="ta-IN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/ இரு வழி மொழி</a:t>
                      </a:r>
                      <a:endParaRPr lang="en-IN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57232"/>
          </a:xfrm>
        </p:spPr>
        <p:txBody>
          <a:bodyPr>
            <a:normAutofit/>
          </a:bodyPr>
          <a:lstStyle/>
          <a:p>
            <a:r>
              <a:rPr lang="en-GB" sz="4000" b="1" dirty="0" smtClean="0">
                <a:solidFill>
                  <a:srgbClr val="C00000"/>
                </a:solidFill>
              </a:rPr>
              <a:t>100 STANDARD SENTENCE</a:t>
            </a:r>
            <a:endParaRPr lang="en-IN" sz="4000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42844" y="1000108"/>
          <a:ext cx="8858312" cy="564360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357190"/>
                <a:gridCol w="1285884"/>
                <a:gridCol w="2571768"/>
                <a:gridCol w="2286016"/>
                <a:gridCol w="2357454"/>
              </a:tblGrid>
              <a:tr h="444419"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dirty="0"/>
                        <a:t>हिन्दी द्वारा तमिल</a:t>
                      </a:r>
                      <a:endParaRPr lang="en-IN" sz="12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smtClean="0"/>
                        <a:t>Hindi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smtClean="0"/>
                        <a:t>Pronunciation</a:t>
                      </a:r>
                      <a:endParaRPr lang="en-IN" sz="12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dirty="0"/>
                        <a:t>तमिल द्वारा हिन्दी</a:t>
                      </a:r>
                      <a:endParaRPr lang="en-IN" sz="12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/>
                        <a:t>Tamil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/>
                        <a:t>Pronunciation</a:t>
                      </a:r>
                      <a:endParaRPr lang="en-IN" sz="12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8697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a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64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आप दफ्तर में क्या कर रहे हैं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ஆப் டஃப்தர் மேம் க்யா கர் ரஹே ஹைம் / </a:t>
                      </a:r>
                      <a:r>
                        <a:rPr lang="en-US" sz="1200" b="1" dirty="0" err="1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aapdafthrmeimkyakarrahehaim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Nirmala UI" pitchFamily="34" charset="0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>
                          <a:solidFill>
                            <a:srgbClr val="C0000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நீங்கள் அலுவலகத்தில் என்ன செய்து கொண்டு  இருக்கிறீர்கள்</a:t>
                      </a:r>
                      <a:endParaRPr lang="en-IN" sz="1200" b="1">
                        <a:solidFill>
                          <a:srgbClr val="C0000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नींगल अलूवलगत्तिल एन्न सेइधु कोंडु इरुककिरीरगल</a:t>
                      </a:r>
                      <a:r>
                        <a:rPr lang="ta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 / </a:t>
                      </a: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neengalaluvalagatthilennaseidhukonduirukkireergal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</a:tr>
              <a:tr h="8697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65</a:t>
                      </a:r>
                      <a:endParaRPr lang="en-IN" sz="1200" b="1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हम दफ्तर में काम कर रहे हैं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ஹம் டஃப்தர் மேம் காம் கர் ரஹே ஹைம் / </a:t>
                      </a:r>
                      <a:r>
                        <a:rPr lang="en-US" sz="1200" b="1" dirty="0" err="1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Hamdaftharmeimkaamkarrahehaim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Nirmala UI" pitchFamily="34" charset="0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நாங்கள் அலுவலகத்தில் வேலை செய்து கொண்டு இருக்கிறோம்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नांगल अलुवलगततिल वेलै सेइधु कोंडु इरुक्किरोम</a:t>
                      </a:r>
                      <a:r>
                        <a:rPr lang="ta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 / </a:t>
                      </a: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naangalaluvalagathilvelaiseidhukonduirukkirom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</a:tr>
              <a:tr h="8697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66	</a:t>
                      </a:r>
                      <a:endParaRPr lang="en-IN" sz="1200" b="1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दिवाली  समय पर अथिथियाँ आते हैं</a:t>
                      </a:r>
                      <a:r>
                        <a:rPr lang="en-US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’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தீவாளி ஸமை பர் அதிதியாம் ஆதே ஹைம் / </a:t>
                      </a:r>
                      <a:r>
                        <a:rPr lang="en-US" sz="1200" b="1" dirty="0" err="1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deevalisamayperathithiyaamaathehaim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Nirmala UI" pitchFamily="34" charset="0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>
                          <a:solidFill>
                            <a:srgbClr val="C0000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தீபாவளி சமயத்தில் விருந்தாளிகள் வருகிறார்கள்</a:t>
                      </a:r>
                      <a:endParaRPr lang="en-IN" sz="1200" b="1">
                        <a:solidFill>
                          <a:srgbClr val="C0000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दीपावली समायत्थिल विरून्थालीगल वरुगिरार्गल</a:t>
                      </a:r>
                      <a:r>
                        <a:rPr lang="ta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 / </a:t>
                      </a: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deepaavalisamayathilvirundhinargalvarugirargal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</a:tr>
              <a:tr h="8697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67</a:t>
                      </a:r>
                      <a:endParaRPr lang="en-IN" sz="1200" b="1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लाइब्ररी से पुस्तक लेते हैं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லைப்ரரி செ புஸ்தக் லேதே ஹைம் / </a:t>
                      </a:r>
                      <a:r>
                        <a:rPr lang="en-US" sz="1200" b="1" dirty="0" err="1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librarysepustaklethehaim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Nirmala UI" pitchFamily="34" charset="0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லைப்ரரியிலிருந்து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புத்தகம் எடுக்கிறோம்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लाइब्रार्य्यिलिरुंथु पुथ्थगम एडुक्कीरोम</a:t>
                      </a:r>
                      <a:r>
                        <a:rPr lang="ta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 / </a:t>
                      </a: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Laibrariyilirunthuputhtagamedukkirom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</a:tr>
              <a:tr h="4252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68</a:t>
                      </a:r>
                      <a:endParaRPr lang="en-IN" sz="1200" b="1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कुर्सी पर बैटिए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குர்சி பர் பைட்டியே / </a:t>
                      </a:r>
                      <a:r>
                        <a:rPr lang="en-US" sz="1200" b="1" dirty="0" err="1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kursiperbaitiye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Nirmala UI" pitchFamily="34" charset="0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நாற்காலியில் உட்காருங்கள்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नारकालिईल ऊट्कारुंगल</a:t>
                      </a:r>
                      <a:r>
                        <a:rPr lang="ta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 / </a:t>
                      </a: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Naarkaaliyilutkaarungal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</a:tr>
              <a:tr h="8697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69</a:t>
                      </a:r>
                      <a:endParaRPr lang="en-IN" sz="1200" b="1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बच्चों एक साथ स्कूल मेंपाठ  पटते हैं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பச்சோம் ஏக் சாத் ஸ்கூல் மேம் பாட் பட்தே ஹைம்</a:t>
                      </a:r>
                      <a:r>
                        <a:rPr lang="en-US" sz="1200" b="1" dirty="0" err="1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Bachchomeksaathschoolmeimpaadpadthehaim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Nirmala UI" pitchFamily="34" charset="0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குழந்தைகள் ஒன்றாக பள்ளியில்பாடம் படிக்கிறார்கள்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कुलंतईगल ओण्ड्राग पल्लीईल पाडम पाडिक्किरार्गल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Kuzhanthaigalondraagapalliyilpaadampadikkirargal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</a:tr>
              <a:tr h="4252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70</a:t>
                      </a:r>
                      <a:endParaRPr lang="en-IN" sz="1200" b="1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आप कहाँ गए थे</a:t>
                      </a:r>
                      <a:r>
                        <a:rPr lang="en-US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?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ஆப் கஹாம் கயே தே</a:t>
                      </a:r>
                      <a:r>
                        <a:rPr lang="en-US" sz="1200" b="1" dirty="0" err="1">
                          <a:solidFill>
                            <a:srgbClr val="C00000"/>
                          </a:solidFill>
                          <a:latin typeface="Nirmala UI" pitchFamily="34" charset="0"/>
                          <a:cs typeface="Nirmala UI" pitchFamily="34" charset="0"/>
                        </a:rPr>
                        <a:t>Aapkahaamgayethe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Nirmala UI" pitchFamily="34" charset="0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நீங்கள் எங்கு போய் இருந்தீர்கள்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नींगलएंगे पोई इरुनधीरगल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Nirmala UI" pitchFamily="34" charset="0"/>
                          <a:ea typeface="Times New Roman"/>
                          <a:cs typeface="Nirmala UI" pitchFamily="34" charset="0"/>
                        </a:rPr>
                        <a:t>Neengalengepoiiruntheergal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Nirmala UI" pitchFamily="34" charset="0"/>
                        <a:ea typeface="Times New Roman"/>
                        <a:cs typeface="Nirmala UI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14282" y="642918"/>
          <a:ext cx="8715436" cy="370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71543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i-IN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दो तरफ़ा भाषा</a:t>
                      </a:r>
                      <a:r>
                        <a:rPr lang="ta-IN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/ இரு வழி மொழி</a:t>
                      </a:r>
                      <a:endParaRPr lang="en-IN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en-GB" sz="4000" b="1" dirty="0" smtClean="0">
                <a:solidFill>
                  <a:srgbClr val="C00000"/>
                </a:solidFill>
              </a:rPr>
              <a:t>100 STANDARD SENTENCE</a:t>
            </a:r>
            <a:endParaRPr lang="en-IN" sz="4000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42844" y="1142984"/>
          <a:ext cx="8858312" cy="525780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357190"/>
                <a:gridCol w="1785950"/>
                <a:gridCol w="2714644"/>
                <a:gridCol w="1928826"/>
                <a:gridCol w="2071702"/>
              </a:tblGrid>
              <a:tr h="370840"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dirty="0"/>
                        <a:t>हिन्दी द्वारा तमिल</a:t>
                      </a:r>
                      <a:endParaRPr lang="en-IN" sz="12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smtClean="0"/>
                        <a:t>Hindi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smtClean="0"/>
                        <a:t>Pronunciation</a:t>
                      </a:r>
                      <a:endParaRPr lang="en-IN" sz="12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dirty="0"/>
                        <a:t>तमिल द्वारा हिन्दी</a:t>
                      </a:r>
                      <a:endParaRPr lang="en-IN" sz="12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/>
                        <a:t>Tamil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/>
                        <a:t>Pronunciation</a:t>
                      </a:r>
                      <a:endParaRPr lang="en-IN" sz="12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Mangal"/>
                        </a:rPr>
                        <a:t>71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200" b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पुलिस स्टेशन अगले गली में हैं</a:t>
                      </a:r>
                      <a:endParaRPr lang="en-IN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போலீஸ் ஸ்டேஷன் அக்லே கலீ மேம் ஹைம்</a:t>
                      </a: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cs typeface="Latha"/>
                        </a:rPr>
                        <a:t> / </a:t>
                      </a:r>
                      <a:r>
                        <a:rPr lang="en-US" sz="1200" b="1" dirty="0" err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Policestationaglegalimeimhaim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போலீஸ் ஸ்டேஷன் அடுத்த தெருவில் இருக்கிறது</a:t>
                      </a:r>
                      <a:endParaRPr lang="en-IN" sz="1200" b="1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पुलिस स्टेशन अडुत्थ तेरुविल इरुक्किरतू</a:t>
                      </a:r>
                      <a:r>
                        <a:rPr lang="ta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 / </a:t>
                      </a: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policestationaduththatheruvilirukkirathu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Mangal"/>
                        </a:rPr>
                        <a:t>72</a:t>
                      </a:r>
                      <a:endParaRPr lang="en-IN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मैं ढुकान गाया था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மைம் தூகான் கயா தா</a:t>
                      </a: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cs typeface="Latha"/>
                        </a:rPr>
                        <a:t> / </a:t>
                      </a:r>
                      <a:r>
                        <a:rPr lang="en-US" sz="1200" b="1" dirty="0" err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maimdhukaangayatha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நான் கடைக்கு சென்று இருந்தேன்</a:t>
                      </a:r>
                      <a:endParaRPr lang="en-IN" sz="1200" b="1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नान कडाइक्कू चेनदृ इरुनतें</a:t>
                      </a:r>
                      <a:r>
                        <a:rPr lang="ta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 / </a:t>
                      </a: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naankadaikkuchendruirunthen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Mangal"/>
                        </a:rPr>
                        <a:t>73</a:t>
                      </a:r>
                      <a:endParaRPr lang="en-IN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बस रोकना बुरा है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பஸ் ரோக்னா புரா ஹை </a:t>
                      </a: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cs typeface="Latha"/>
                        </a:rPr>
                        <a:t>/  </a:t>
                      </a:r>
                      <a:r>
                        <a:rPr lang="en-US" sz="1200" b="1" dirty="0" err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Busroknabhurahai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பஸ்ஸை தடுப்பது தவறு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बससई तडुप्पथु तवरू</a:t>
                      </a:r>
                      <a:r>
                        <a:rPr lang="ta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 / </a:t>
                      </a: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bassaithaduppathuthavaru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Mangal"/>
                        </a:rPr>
                        <a:t>74</a:t>
                      </a:r>
                      <a:endParaRPr lang="en-IN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साथियों बस मे छड़ो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சாத்தியாம் பஸ் மேம் சடோ </a:t>
                      </a: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cs typeface="Latha"/>
                        </a:rPr>
                        <a:t>/ </a:t>
                      </a:r>
                      <a:r>
                        <a:rPr lang="en-US" sz="1200" b="1" dirty="0" err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Saaththiyaambusmeimchado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நண்பர்கள் பஸ்ஸில் ஏறவும்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नंबर्गल बससिल एरवुम</a:t>
                      </a:r>
                      <a:r>
                        <a:rPr lang="ta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 / </a:t>
                      </a: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nanbargalbassileravum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Mangal"/>
                        </a:rPr>
                        <a:t>75</a:t>
                      </a:r>
                      <a:endParaRPr lang="en-IN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हिन्दी राष्ट्रभाषा है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ஹிந்தி ராஷ்ட்ரபாஷா ஹை </a:t>
                      </a: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cs typeface="Latha"/>
                        </a:rPr>
                        <a:t>/ </a:t>
                      </a:r>
                      <a:r>
                        <a:rPr lang="en-US" sz="1200" b="1" dirty="0" err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Hindirashtrabashahai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ஹிந்தி தேசிய மொழியாக இருக்கிறது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हिन्दी धेसीय मोज़्हियाग इरुक्किरदु</a:t>
                      </a:r>
                      <a:r>
                        <a:rPr lang="ta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 / </a:t>
                      </a: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hindidesiyamozhiyagairukkirathu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Mangal"/>
                        </a:rPr>
                        <a:t>76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हिन्दी राज्य भाषा भी है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ஹிந்தி ராஜ்ய பாஷா பி ஹை</a:t>
                      </a: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cs typeface="Latha"/>
                        </a:rPr>
                        <a:t> / </a:t>
                      </a:r>
                      <a:r>
                        <a:rPr lang="en-US" sz="1200" b="1" dirty="0" err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Hindirajyabashabi</a:t>
                      </a: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 ஹை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ஹிந்தி ஆட்சி மொழியாகவும் இருக்கிறது</a:t>
                      </a:r>
                      <a:endParaRPr lang="en-IN" sz="1200" b="1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हिन्दी आट्चि मोज़्हिया कूड़ा इरुक्किरथु</a:t>
                      </a:r>
                      <a:r>
                        <a:rPr lang="ta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 / </a:t>
                      </a: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hindiaatchimozhiyaagavumirukkiradhu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Mangal"/>
                        </a:rPr>
                        <a:t>77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तुम लंदन से कब वापस आए</a:t>
                      </a:r>
                      <a:r>
                        <a:rPr lang="en-US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Mangal"/>
                        </a:rPr>
                        <a:t>?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தும் லண்தன் சே கப் வாபஸ் ஆயே</a:t>
                      </a:r>
                      <a:r>
                        <a:rPr lang="en-US" sz="1200" b="1" dirty="0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?</a:t>
                      </a:r>
                      <a:r>
                        <a:rPr lang="en-US" sz="1200" b="1" dirty="0" err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Thumlandhansekabvaapasaaye</a:t>
                      </a:r>
                      <a:r>
                        <a:rPr lang="en-US" sz="1200" b="1" dirty="0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?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நீ லண்டனிலிருந்து எப்போது வந்தாய்</a:t>
                      </a:r>
                      <a:r>
                        <a:rPr lang="en-US" sz="12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Mangal"/>
                        </a:rPr>
                        <a:t>?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नी लंदनिलिरुन्दु एप्पोथु वंथाइ</a:t>
                      </a:r>
                      <a:r>
                        <a:rPr lang="en-US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Mangal"/>
                        </a:rPr>
                        <a:t>?</a:t>
                      </a:r>
                      <a:r>
                        <a:rPr lang="ta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 / </a:t>
                      </a: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neelandanilirundhueppothuvanthaai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14282" y="785794"/>
          <a:ext cx="8715436" cy="370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71543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i-IN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दो तरफ़ा भाषा</a:t>
                      </a:r>
                      <a:r>
                        <a:rPr lang="ta-IN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/ இரு வழி மொழி</a:t>
                      </a:r>
                      <a:endParaRPr lang="en-IN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57232"/>
          </a:xfrm>
        </p:spPr>
        <p:txBody>
          <a:bodyPr>
            <a:normAutofit/>
          </a:bodyPr>
          <a:lstStyle/>
          <a:p>
            <a:r>
              <a:rPr lang="en-GB" sz="4000" b="1" dirty="0" smtClean="0">
                <a:solidFill>
                  <a:srgbClr val="C00000"/>
                </a:solidFill>
              </a:rPr>
              <a:t>100 STANDARD SENTENCE</a:t>
            </a:r>
            <a:endParaRPr lang="en-IN" sz="4000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42844" y="1000108"/>
          <a:ext cx="8858312" cy="578027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357190"/>
                <a:gridCol w="1285884"/>
                <a:gridCol w="2571768"/>
                <a:gridCol w="2143140"/>
                <a:gridCol w="2500330"/>
              </a:tblGrid>
              <a:tr h="444419"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dirty="0"/>
                        <a:t>हिन्दी द्वारा तमिल</a:t>
                      </a:r>
                      <a:endParaRPr lang="en-IN" sz="12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smtClean="0"/>
                        <a:t>Hindi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smtClean="0"/>
                        <a:t>Pronunciation</a:t>
                      </a:r>
                      <a:endParaRPr lang="en-IN" sz="12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dirty="0"/>
                        <a:t>तमिल द्वारा हिन्दी</a:t>
                      </a:r>
                      <a:endParaRPr lang="en-IN" sz="12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/>
                        <a:t>Tamil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/>
                        <a:t>Pronunciation</a:t>
                      </a:r>
                      <a:endParaRPr lang="en-IN" sz="12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8697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Mangal"/>
                        </a:rPr>
                        <a:t>78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मैं वहाँ से परसों दोपहर आया</a:t>
                      </a: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Mangal"/>
                        </a:rPr>
                        <a:t>.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மைம் வஹாம் சே பர்ஸோம் தோபகர் ஆயா</a:t>
                      </a: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cs typeface="Latha"/>
                        </a:rPr>
                        <a:t> /</a:t>
                      </a:r>
                      <a:r>
                        <a:rPr lang="en-US" sz="1200" b="1" dirty="0" err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Maimvahamseparsomdhopaharaayaa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நான் அங்கிருந்து முந்தாநாள் மதியம் வந்தேன்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नान लंदनिलिरुन्दु मुन्धानाल मधीयम वंधेन।</a:t>
                      </a:r>
                      <a:r>
                        <a:rPr lang="ta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 / </a:t>
                      </a: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naanlandanilirundhumunthaanaalmadhiyamvandhen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8697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Mangal"/>
                        </a:rPr>
                        <a:t>79</a:t>
                      </a:r>
                      <a:endParaRPr lang="en-IN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यह कपडा बहुत रेशमी है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யஹ் கப்டா பஹுத் ரேஷ்மி ஹை</a:t>
                      </a: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cs typeface="Latha"/>
                        </a:rPr>
                        <a:t> / </a:t>
                      </a:r>
                      <a:r>
                        <a:rPr lang="en-US" sz="1200" b="1" dirty="0" err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yahkapdabahuthreshmihai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இந்த துணி மிகவும் மென்மையாக பட்டு போல் உள்ளது</a:t>
                      </a:r>
                      <a:endParaRPr lang="en-IN" sz="1200" b="1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इंदा तुनी मिगवुम मेनमायागा पट्टु पोल उल्लधु</a:t>
                      </a: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indhathunimigavummenmaiyagapattupolulladhu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8697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Mangal"/>
                        </a:rPr>
                        <a:t>80</a:t>
                      </a:r>
                      <a:endParaRPr lang="en-IN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आपकी घड़ी में अब क्या समय है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ஆப்கி கடி மேம் அப்ப் க்யா சமய் ஹை </a:t>
                      </a: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cs typeface="Latha"/>
                        </a:rPr>
                        <a:t>/ </a:t>
                      </a: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ஆப்கி </a:t>
                      </a:r>
                      <a:r>
                        <a:rPr lang="en-US" sz="1200" b="1" dirty="0" err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gadimaimabbkyasamay</a:t>
                      </a:r>
                      <a:r>
                        <a:rPr lang="en-US" sz="1200" b="1" dirty="0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hai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உங்களது கடிகாரத்தில் இப்போது என்ன நேரம்</a:t>
                      </a:r>
                      <a:endParaRPr lang="en-IN" sz="1200" b="1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उंगलदू गड़ीगारत्तिल इपोधु एन्न नेरम।</a:t>
                      </a:r>
                      <a:r>
                        <a:rPr lang="ta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 / </a:t>
                      </a: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ungaladhugadigaratthilippodhuennaneram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6612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Mangal"/>
                        </a:rPr>
                        <a:t>81</a:t>
                      </a:r>
                      <a:endParaRPr lang="en-IN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अपना अच्छे से खयाल रखना।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அப்னா அச்சே சே கியால் ரக்னா </a:t>
                      </a: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cs typeface="Latha"/>
                        </a:rPr>
                        <a:t>/ </a:t>
                      </a:r>
                      <a:r>
                        <a:rPr lang="en-US" sz="1200" b="1" dirty="0" err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apneachesekyalraknaa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உங்களை நன்றாக பார்த்து கொள்ளுங்கள்</a:t>
                      </a:r>
                      <a:endParaRPr lang="en-IN" sz="1200" b="1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उंगलाई नण्ड्रागा पारथु कोल्लुंगल</a:t>
                      </a:r>
                      <a:r>
                        <a:rPr lang="ta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 / </a:t>
                      </a: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ungalainandraagapaarthukollungal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4252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Mangal"/>
                        </a:rPr>
                        <a:t>82</a:t>
                      </a:r>
                      <a:endParaRPr lang="en-IN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वे चिड़ियाघर गए थे।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வே சிடியாகர் கயே தே </a:t>
                      </a: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cs typeface="Latha"/>
                        </a:rPr>
                        <a:t>/ </a:t>
                      </a:r>
                      <a:r>
                        <a:rPr lang="en-US" sz="1200" b="1" dirty="0" err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vechidiyaaghargayethe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அவர்கள் மிருகக்காட்சி சாலைக்கு சென்றனர்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अवरकल मिरुगक्कात्चि सालैइक्कु चेन्द्रनर </a:t>
                      </a:r>
                      <a:r>
                        <a:rPr lang="ta-IN" sz="1200" b="1" dirty="0">
                          <a:solidFill>
                            <a:srgbClr val="002060"/>
                          </a:solidFill>
                          <a:latin typeface="Latha"/>
                          <a:ea typeface="Times New Roman"/>
                          <a:cs typeface="Latha"/>
                        </a:rPr>
                        <a:t>/</a:t>
                      </a: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avargalmirugakatchisaalaikkuchendranar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5933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Mangal"/>
                        </a:rPr>
                        <a:t>83</a:t>
                      </a:r>
                      <a:endParaRPr lang="en-IN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मेँ उसका दोस्त हूँ।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மைம் உஸ்கா தோஸ்த் ஹூம்</a:t>
                      </a: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cs typeface="Latha"/>
                        </a:rPr>
                        <a:t> / </a:t>
                      </a:r>
                      <a:r>
                        <a:rPr lang="en-US" sz="1200" b="1" dirty="0" err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maimuskaadhosthhoom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நான் அவனுடைய நண்பன்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नान अवनुडइय नंबन</a:t>
                      </a:r>
                      <a:r>
                        <a:rPr lang="ta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 / </a:t>
                      </a: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naanavanudaiyananban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4252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Mangal"/>
                        </a:rPr>
                        <a:t>84</a:t>
                      </a:r>
                      <a:endParaRPr lang="en-IN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क्या सब्जियों ताजी थी</a:t>
                      </a:r>
                      <a:r>
                        <a:rPr lang="en-US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Mangal"/>
                        </a:rPr>
                        <a:t>?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க்யா சப்ஜியாம் தாஜி தி</a:t>
                      </a:r>
                      <a:r>
                        <a:rPr lang="en-US" sz="1200" b="1" dirty="0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?</a:t>
                      </a: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cs typeface="Latha"/>
                        </a:rPr>
                        <a:t> /  </a:t>
                      </a:r>
                      <a:r>
                        <a:rPr lang="en-US" sz="1200" b="1" dirty="0" err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kyasabjiyamthaajithi</a:t>
                      </a:r>
                      <a:r>
                        <a:rPr lang="en-US" sz="1200" b="1" dirty="0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?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என்ன காய்கறிகள் புதியதாக இருந்ததா</a:t>
                      </a:r>
                      <a:r>
                        <a:rPr lang="en-US" sz="12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Mangal"/>
                        </a:rPr>
                        <a:t>?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एन्न काईकरीगल पुधियधाग इरुन्धधा</a:t>
                      </a:r>
                      <a:r>
                        <a:rPr lang="ta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 / </a:t>
                      </a: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ennakaikarigalpudhiyathaaiirundhatha</a:t>
                      </a:r>
                      <a:r>
                        <a:rPr lang="en-US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?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14282" y="642918"/>
          <a:ext cx="8715436" cy="370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71543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i-IN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दो तरफ़ा भाषा</a:t>
                      </a:r>
                      <a:r>
                        <a:rPr lang="ta-IN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/ இரு வழி மொழி</a:t>
                      </a:r>
                      <a:endParaRPr lang="en-IN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57232"/>
          </a:xfrm>
        </p:spPr>
        <p:txBody>
          <a:bodyPr>
            <a:normAutofit/>
          </a:bodyPr>
          <a:lstStyle/>
          <a:p>
            <a:r>
              <a:rPr lang="en-GB" sz="4000" b="1" dirty="0" smtClean="0">
                <a:solidFill>
                  <a:srgbClr val="C00000"/>
                </a:solidFill>
              </a:rPr>
              <a:t>100 STANDARD SENTENCE</a:t>
            </a:r>
            <a:endParaRPr lang="en-IN" sz="4000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42844" y="1000108"/>
          <a:ext cx="8858312" cy="5419972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357190"/>
                <a:gridCol w="1285884"/>
                <a:gridCol w="2428892"/>
                <a:gridCol w="2214578"/>
                <a:gridCol w="2571768"/>
              </a:tblGrid>
              <a:tr h="444419"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dirty="0"/>
                        <a:t>हिन्दी द्वारा तमिल</a:t>
                      </a:r>
                      <a:endParaRPr lang="en-IN" sz="12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smtClean="0"/>
                        <a:t>Hindi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smtClean="0"/>
                        <a:t>Pronunciation</a:t>
                      </a:r>
                      <a:endParaRPr lang="en-IN" sz="12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dirty="0"/>
                        <a:t>तमिल द्वारा हिन्दी</a:t>
                      </a:r>
                      <a:endParaRPr lang="en-IN" sz="12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/>
                        <a:t>Tamil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/>
                        <a:t>Pronunciation</a:t>
                      </a:r>
                      <a:endParaRPr lang="en-IN" sz="12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6271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Mangal"/>
                        </a:rPr>
                        <a:t>85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उस के बाल घुंघराल हैं।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உஸ் கே பால் குங்கரால் ஹைம்</a:t>
                      </a: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cs typeface="Latha"/>
                        </a:rPr>
                        <a:t> / </a:t>
                      </a:r>
                      <a:r>
                        <a:rPr lang="en-US" sz="1200" b="1" dirty="0" err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ushkebaalgungaraalhaim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அவருக்கு சுருள் முடி இருக்கின்றது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अवरुक्कू सुरुल मुड़ी इरुक्किन्द्रथु</a:t>
                      </a:r>
                      <a:r>
                        <a:rPr lang="ta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 / </a:t>
                      </a: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avarukkusurulmudiirukkindradhu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8697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Mangal"/>
                        </a:rPr>
                        <a:t>86</a:t>
                      </a:r>
                      <a:endParaRPr lang="en-IN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तुम्हारे पास एक किमति कलम है।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தும்ஹாரே பாஸ் ஏக் கீமதி கலம் ஹை</a:t>
                      </a: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cs typeface="Latha"/>
                        </a:rPr>
                        <a:t> / </a:t>
                      </a:r>
                      <a:r>
                        <a:rPr lang="en-US" sz="1200" b="1" dirty="0" err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Thumhaarepassekkeemathikalamhai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உங்களிடம் ஒரு விலை மதிப்புள்ள பேனா இருக்கிறது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उंगलिड्म ओरू विलइ मतिप्पूल्ल पेना इरुक्किरधु</a:t>
                      </a:r>
                      <a:r>
                        <a:rPr lang="ta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 / </a:t>
                      </a: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ungalidamoruvilaimadhippullapenaairukkiradhu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8165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Mangal"/>
                        </a:rPr>
                        <a:t>87</a:t>
                      </a:r>
                      <a:endParaRPr lang="en-IN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जहाज मे कितने लोग हैं।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ஜஹாஜ் மேம் கித்னே லோக் ஹைம்</a:t>
                      </a: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cs typeface="Latha"/>
                        </a:rPr>
                        <a:t> / </a:t>
                      </a:r>
                      <a:r>
                        <a:rPr lang="en-US" sz="1200" b="1" dirty="0" err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jahaajmemkithneloghaim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கப்பலில் எத்தனை மக்கள் இருக்கின்றனர்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कप्पलिल एततनई मक्कल इरुक्किन्द्रनर</a:t>
                      </a:r>
                      <a:r>
                        <a:rPr lang="ta-IN" sz="1200" b="1" dirty="0">
                          <a:solidFill>
                            <a:srgbClr val="002060"/>
                          </a:solidFill>
                          <a:latin typeface="Latha"/>
                          <a:ea typeface="Times New Roman"/>
                          <a:cs typeface="Latha"/>
                        </a:rPr>
                        <a:t> / </a:t>
                      </a: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Latha"/>
                          <a:ea typeface="Times New Roman"/>
                          <a:cs typeface="Mangal"/>
                        </a:rPr>
                        <a:t>kappalileththanaimakkalirukkindranar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8697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Mangal"/>
                        </a:rPr>
                        <a:t>88</a:t>
                      </a:r>
                      <a:endParaRPr lang="en-IN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उसे अपना स्कूल बहुत पसंद हैं।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உஸே அப்னா ஸ்கூல் பஹுத் பசந்த் ஹைம்</a:t>
                      </a: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cs typeface="Latha"/>
                        </a:rPr>
                        <a:t> / </a:t>
                      </a:r>
                      <a:r>
                        <a:rPr lang="en-US" sz="1200" b="1" dirty="0" err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useapnaaschoolbahoothpasanthhaim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அவனுக்கு தன்னுடைய பள்ளி மிகவும் பிடிக்கும்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अवनुक्कू थनुडइया पल्ली मिगवुम पीड़िक्कुम</a:t>
                      </a:r>
                      <a:r>
                        <a:rPr lang="ta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 / </a:t>
                      </a: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avanukkuthannudaiyapallimigavumpidikkum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4252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Mangal"/>
                        </a:rPr>
                        <a:t>89</a:t>
                      </a:r>
                      <a:endParaRPr lang="en-IN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उसे एक आवश्यक कार्य है।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200" b="1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உஸே ஏக் அவஷ்யக் கார்ய ஹை</a:t>
                      </a:r>
                      <a:r>
                        <a:rPr lang="ta-IN" sz="1200" b="1">
                          <a:solidFill>
                            <a:srgbClr val="C00000"/>
                          </a:solidFill>
                          <a:latin typeface="Latha"/>
                          <a:cs typeface="Latha"/>
                        </a:rPr>
                        <a:t> / </a:t>
                      </a:r>
                      <a:r>
                        <a:rPr lang="en-US" sz="1200" b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useekavashyakkaaryahai</a:t>
                      </a:r>
                      <a:endParaRPr lang="en-IN" sz="1200" b="1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அவனுக்கு ஒரு அவசிய வேலை இருக்கிறது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अवनुक्कू ओरू अवसीय वेलै इरुक्किरथु</a:t>
                      </a:r>
                      <a:r>
                        <a:rPr lang="ta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 / </a:t>
                      </a: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avanukkuoruavasiyavelaiirukkirathu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736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Mangal"/>
                        </a:rPr>
                        <a:t>90</a:t>
                      </a:r>
                      <a:endParaRPr lang="en-IN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त्योहार में बहुत भीड न थी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200" b="1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தியோஹார் மேம் பஹுத் பீட் நா தி</a:t>
                      </a:r>
                      <a:r>
                        <a:rPr lang="ta-IN" sz="1200" b="1">
                          <a:solidFill>
                            <a:srgbClr val="C00000"/>
                          </a:solidFill>
                          <a:latin typeface="Latha"/>
                          <a:cs typeface="Latha"/>
                        </a:rPr>
                        <a:t> / </a:t>
                      </a:r>
                      <a:r>
                        <a:rPr lang="en-US" sz="1200" b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thyohaarmembahoothbeednaathee</a:t>
                      </a:r>
                      <a:endParaRPr lang="en-IN" sz="1200" b="1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விழாவில் அதிககூட்டம் இல்லை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विलाःविल अधिग कूटटम इल्लई</a:t>
                      </a:r>
                      <a:r>
                        <a:rPr lang="ta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 / </a:t>
                      </a: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vizhaviladhigacootamillai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4252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Mangal"/>
                        </a:rPr>
                        <a:t>91</a:t>
                      </a:r>
                      <a:endParaRPr lang="en-IN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वे प्यास न थे।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200" b="1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வே பியாஸ் நா தே</a:t>
                      </a:r>
                      <a:r>
                        <a:rPr lang="ta-IN" sz="1200" b="1">
                          <a:solidFill>
                            <a:srgbClr val="C00000"/>
                          </a:solidFill>
                          <a:latin typeface="Latha"/>
                          <a:cs typeface="Latha"/>
                        </a:rPr>
                        <a:t> / </a:t>
                      </a:r>
                      <a:r>
                        <a:rPr lang="en-US" sz="1200" b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vepyaasnaathe</a:t>
                      </a:r>
                      <a:endParaRPr lang="en-IN" sz="1200" b="1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அவர்களுக்கு தாகம் இல்லை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अवर्गलुक्कू थागम इल्लई </a:t>
                      </a: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Mangal"/>
                        </a:rPr>
                        <a:t>/ </a:t>
                      </a: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Latha"/>
                          <a:ea typeface="Times New Roman"/>
                          <a:cs typeface="Mangal"/>
                        </a:rPr>
                        <a:t>Avargalukku</a:t>
                      </a: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thagamillai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14282" y="642918"/>
          <a:ext cx="8715436" cy="370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71543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i-IN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दो तरफ़ा भाषा</a:t>
                      </a:r>
                      <a:r>
                        <a:rPr lang="ta-IN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/ இரு வழி மொழி</a:t>
                      </a:r>
                      <a:endParaRPr lang="en-IN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57232"/>
          </a:xfrm>
        </p:spPr>
        <p:txBody>
          <a:bodyPr>
            <a:normAutofit/>
          </a:bodyPr>
          <a:lstStyle/>
          <a:p>
            <a:r>
              <a:rPr lang="en-GB" sz="4000" b="1" dirty="0" smtClean="0">
                <a:solidFill>
                  <a:srgbClr val="C00000"/>
                </a:solidFill>
              </a:rPr>
              <a:t>100 STANDARD SENTENCE</a:t>
            </a:r>
            <a:endParaRPr lang="en-IN" sz="4000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42844" y="1000108"/>
          <a:ext cx="8858312" cy="5350756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357190"/>
                <a:gridCol w="1285884"/>
                <a:gridCol w="2500330"/>
                <a:gridCol w="2214578"/>
                <a:gridCol w="2500330"/>
              </a:tblGrid>
              <a:tr h="444419"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dirty="0"/>
                        <a:t>हिन्दी द्वारा तमिल</a:t>
                      </a:r>
                      <a:endParaRPr lang="en-IN" sz="12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smtClean="0"/>
                        <a:t>Hindi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smtClean="0"/>
                        <a:t>Pronunciation</a:t>
                      </a:r>
                      <a:endParaRPr lang="en-IN" sz="12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dirty="0"/>
                        <a:t>तमिल द्वारा हिन्दी</a:t>
                      </a:r>
                      <a:endParaRPr lang="en-IN" sz="12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/>
                        <a:t>Tamil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/>
                        <a:t>Pronunciation</a:t>
                      </a:r>
                      <a:endParaRPr lang="en-IN" sz="12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8697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Mangal"/>
                        </a:rPr>
                        <a:t>92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मुझे उसके प्रस्ताव को अस्वीकार करना पड़ा।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முஜே உஸ்கே பிரஸ்தாவ் கோ அஸ்வீகார் கர்ணா படா</a:t>
                      </a: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cs typeface="Latha"/>
                        </a:rPr>
                        <a:t> / </a:t>
                      </a:r>
                      <a:r>
                        <a:rPr lang="en-US" sz="1200" b="1" dirty="0" err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mujeuskeprasthavkoaswiikaarkarnapada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எனக்கு அவளுடைய வாய்ப்பை நிராகரிக்க வேண்டி இருந்தது</a:t>
                      </a:r>
                      <a:endParaRPr lang="en-IN" sz="1200" b="1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एनक्कू अवलुडइया वाइप्पई निरगरिकका वेनडि इरुंधधु </a:t>
                      </a: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Mangal"/>
                        </a:rPr>
                        <a:t>/ </a:t>
                      </a: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Latha"/>
                          <a:ea typeface="Times New Roman"/>
                          <a:cs typeface="Mangal"/>
                        </a:rPr>
                        <a:t>Enakku</a:t>
                      </a: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avaludaiyavaaippainiragarikkavendiirundhadhu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5700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Mangal"/>
                        </a:rPr>
                        <a:t>93</a:t>
                      </a:r>
                      <a:endParaRPr lang="en-IN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थोड़ा और नमक डाल दोगे।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தோடா ஔர் நமக் டால் தோஹே</a:t>
                      </a: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cs typeface="Latha"/>
                        </a:rPr>
                        <a:t> / </a:t>
                      </a:r>
                      <a:r>
                        <a:rPr lang="en-US" sz="1200" b="1" dirty="0" err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thodaaaurnamakdaldhohe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இன்னும் கொஞ்சம் உப்பு சேர்க்கவும்</a:t>
                      </a:r>
                      <a:endParaRPr lang="en-IN" sz="1200" b="1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इननुम कोंजम उप्पु सेर्क्कवुम</a:t>
                      </a:r>
                      <a:r>
                        <a:rPr lang="ta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 /</a:t>
                      </a: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Latha"/>
                          <a:ea typeface="Times New Roman"/>
                          <a:cs typeface="Mangal"/>
                        </a:rPr>
                        <a:t>Innum</a:t>
                      </a: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konjamuppuserkavum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8697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Mangal"/>
                        </a:rPr>
                        <a:t>94</a:t>
                      </a:r>
                      <a:endParaRPr lang="en-IN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मेरा चश्मा अचछा रंग है।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மேரா ஷஸ்மா அச்சா ரங் ஹை</a:t>
                      </a: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cs typeface="Latha"/>
                        </a:rPr>
                        <a:t> / </a:t>
                      </a:r>
                      <a:r>
                        <a:rPr lang="en-US" sz="1200" b="1" dirty="0" err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merashasmaaachaaranghai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என்னுடைய கண்ணாடிகள் நல்ல நிறம்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एननुदाइय कन्नाडिगल नल्ल निरम</a:t>
                      </a:r>
                      <a:r>
                        <a:rPr lang="en-US" sz="1200" b="1" dirty="0">
                          <a:solidFill>
                            <a:srgbClr val="002060"/>
                          </a:solidFill>
                          <a:latin typeface="Latha"/>
                          <a:ea typeface="Times New Roman"/>
                          <a:cs typeface="Mangal"/>
                        </a:rPr>
                        <a:t>/</a:t>
                      </a: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Mangal"/>
                        </a:rPr>
                        <a:t>Ennudaiyakannaadigalnallaniram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8697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Mangal"/>
                        </a:rPr>
                        <a:t>95</a:t>
                      </a:r>
                      <a:endParaRPr lang="en-IN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आज मैं बैंक जा रहा हूं</a:t>
                      </a:r>
                      <a:r>
                        <a:rPr lang="en-US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Mangal"/>
                        </a:rPr>
                        <a:t>,</a:t>
                      </a: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 मुजे कुछ रुपयों की जरूरत है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ஆஜ் மேம் பாங்க் ஜா ரஹா ஹூம்</a:t>
                      </a:r>
                      <a:r>
                        <a:rPr lang="en-US" sz="1200" b="1" dirty="0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,</a:t>
                      </a: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 முஜே ருப்யோம் கி ஜரூரத் ஹை </a:t>
                      </a:r>
                      <a:r>
                        <a:rPr lang="en-US" sz="1200" b="1" dirty="0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/</a:t>
                      </a:r>
                      <a:r>
                        <a:rPr lang="en-US" sz="1200" b="1" dirty="0" err="1">
                          <a:solidFill>
                            <a:srgbClr val="C00000"/>
                          </a:solidFill>
                          <a:latin typeface="Mangal"/>
                          <a:cs typeface="Mangal"/>
                        </a:rPr>
                        <a:t>Aaj</a:t>
                      </a:r>
                      <a:r>
                        <a:rPr lang="en-US" sz="1200" b="1" dirty="0" err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maimbankjarahahoom,mujerupyomkijaroorathhai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இன்று நான் பாங்க்குக்கு போய் கொண்டு இருக்கிறேன்</a:t>
                      </a:r>
                      <a:r>
                        <a:rPr lang="en-US" sz="12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Mangal"/>
                        </a:rPr>
                        <a:t>,</a:t>
                      </a: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 எனக்கு கொஞ்சம் பணம் வேண்டும்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इंडरू नान बांकुकु पोइ कोंडु इरुक्किरेन</a:t>
                      </a:r>
                      <a:r>
                        <a:rPr lang="en-US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Mangal"/>
                        </a:rPr>
                        <a:t>,</a:t>
                      </a: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 एनक्कू कोंजम पणम वेन्दुम </a:t>
                      </a: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Mangal"/>
                        </a:rPr>
                        <a:t>/ </a:t>
                      </a: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Mangal"/>
                        </a:rPr>
                        <a:t>indrunaanbankukkupoikonduirukkiren,enakkukonjampanamvendum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4252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Mangal"/>
                        </a:rPr>
                        <a:t>96</a:t>
                      </a:r>
                      <a:endParaRPr lang="en-IN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हम उसके घर के सामने मिलेंगे।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200" b="1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ஹம் உஸ்கே கர் கே சாம்னே மிலேங்கே </a:t>
                      </a:r>
                      <a:r>
                        <a:rPr lang="ta-IN" sz="1200" b="1">
                          <a:solidFill>
                            <a:srgbClr val="C00000"/>
                          </a:solidFill>
                          <a:latin typeface="Latha"/>
                          <a:cs typeface="Latha"/>
                        </a:rPr>
                        <a:t>/ </a:t>
                      </a:r>
                      <a:r>
                        <a:rPr lang="en-US" sz="1200" b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hamuskegharkesaamnemilenge</a:t>
                      </a:r>
                      <a:endParaRPr lang="en-IN" sz="1200" b="1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நாம் அவரது வீட்டின் முன்னால் சந்திப்போம் 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नाम अवरधु वीटिण मूननाल संधिप्पों </a:t>
                      </a: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Latha"/>
                          <a:ea typeface="Times New Roman"/>
                          <a:cs typeface="Mangal"/>
                        </a:rPr>
                        <a:t>/ </a:t>
                      </a: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Latha"/>
                          <a:ea typeface="Times New Roman"/>
                          <a:cs typeface="Mangal"/>
                        </a:rPr>
                        <a:t>Naam</a:t>
                      </a: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avaradhuveetinmunnaalsandhippom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8697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Mangal"/>
                        </a:rPr>
                        <a:t>97</a:t>
                      </a:r>
                      <a:endParaRPr lang="en-IN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तुमारे पास कितनी किताबें हैं।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Nirmala UI"/>
                        </a:rPr>
                        <a:t>தும்ஹாரேபாஸ்கித்னிகிதாபேம்ஹைம்</a:t>
                      </a: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Mangal"/>
                        </a:rPr>
                        <a:t> / </a:t>
                      </a:r>
                      <a:r>
                        <a:rPr lang="en-US" sz="1200" b="1" dirty="0" err="1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Mangal"/>
                        </a:rPr>
                        <a:t>Thumhaarepasskithneekithaabemhaim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உன்னிடத்தில் எத்தனை புத்தகங்கள் இருக்கின்றன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उननीडत्तथिल एथ्तनई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पुत्तगांगल इरुककिंडरना </a:t>
                      </a: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Mangal"/>
                        </a:rPr>
                        <a:t>/ </a:t>
                      </a: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Latha"/>
                          <a:ea typeface="Times New Roman"/>
                          <a:cs typeface="Mangal"/>
                        </a:rPr>
                        <a:t>Unnidaththil</a:t>
                      </a: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eththanaipuththagangalirukkindrana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14282" y="642918"/>
          <a:ext cx="8715436" cy="370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71543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i-IN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दो तरफ़ा भाषा</a:t>
                      </a:r>
                      <a:r>
                        <a:rPr lang="ta-IN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/ இரு வழி மொழி</a:t>
                      </a:r>
                      <a:endParaRPr lang="en-IN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57232"/>
          </a:xfrm>
        </p:spPr>
        <p:txBody>
          <a:bodyPr>
            <a:normAutofit/>
          </a:bodyPr>
          <a:lstStyle/>
          <a:p>
            <a:r>
              <a:rPr lang="en-GB" sz="4000" b="1" dirty="0" smtClean="0">
                <a:solidFill>
                  <a:srgbClr val="C00000"/>
                </a:solidFill>
              </a:rPr>
              <a:t>100 STANDARD SENTENCE</a:t>
            </a:r>
            <a:endParaRPr lang="en-IN" sz="4000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42844" y="1000108"/>
          <a:ext cx="8858312" cy="3923287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428628"/>
                <a:gridCol w="1214446"/>
                <a:gridCol w="2571768"/>
                <a:gridCol w="2286016"/>
                <a:gridCol w="2357454"/>
              </a:tblGrid>
              <a:tr h="444419"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dirty="0"/>
                        <a:t>हिन्दी द्वारा तमिल</a:t>
                      </a:r>
                      <a:endParaRPr lang="en-IN" sz="12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smtClean="0"/>
                        <a:t>Hindi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smtClean="0"/>
                        <a:t>Pronunciation</a:t>
                      </a:r>
                      <a:endParaRPr lang="en-IN" sz="12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dirty="0"/>
                        <a:t>तमिल द्वारा हिन्दी</a:t>
                      </a:r>
                      <a:endParaRPr lang="en-IN" sz="12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/>
                        <a:t>Tamil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/>
                        <a:t>Pronunciation</a:t>
                      </a:r>
                      <a:endParaRPr lang="en-IN" sz="12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8697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Mangal"/>
                        </a:rPr>
                        <a:t>98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कार्यालय में पढ़ाई शुल्क भरिये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cs typeface="Nirmala UI"/>
                        </a:rPr>
                        <a:t>கார்யாலய் மேம் படாயி ஷூல்க் பரியே </a:t>
                      </a:r>
                      <a:r>
                        <a:rPr lang="en-US" sz="1200" b="1" dirty="0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/</a:t>
                      </a:r>
                      <a:r>
                        <a:rPr lang="en-US" sz="1200" b="1" dirty="0" err="1">
                          <a:solidFill>
                            <a:srgbClr val="C00000"/>
                          </a:solidFill>
                          <a:latin typeface="Mangal"/>
                          <a:cs typeface="Mangal"/>
                        </a:rPr>
                        <a:t>Kaaryalay</a:t>
                      </a:r>
                      <a:r>
                        <a:rPr lang="en-US" sz="1200" b="1" dirty="0" err="1">
                          <a:solidFill>
                            <a:srgbClr val="C00000"/>
                          </a:solidFill>
                          <a:latin typeface="Latha"/>
                          <a:cs typeface="Mangal"/>
                        </a:rPr>
                        <a:t>mempadaayishulkbhariye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அலுவலகத்தில் படிப்பு கட்டணம் செலுத்துங்கள்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 अलूवलागट्ठील पड़िप्पू कट्टनम सेलुथुंगल </a:t>
                      </a: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Mangal"/>
                        </a:rPr>
                        <a:t>/ </a:t>
                      </a: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Aluvalagatthilpadippukattanamselutthungal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8697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Mangal"/>
                        </a:rPr>
                        <a:t>99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कमरा गंदा नही है।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Nirmala UI"/>
                        </a:rPr>
                        <a:t>கம்ராகந்தாநஹிம்ஹை</a:t>
                      </a: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Mangal"/>
                        </a:rPr>
                        <a:t>/ </a:t>
                      </a:r>
                      <a:r>
                        <a:rPr lang="en-US" sz="1200" b="1" dirty="0" err="1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Mangal"/>
                        </a:rPr>
                        <a:t>kamraagandhaanahimhai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அறை அழுக்காக இல்லை</a:t>
                      </a:r>
                      <a:endParaRPr lang="en-IN" sz="1200" b="1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अरई अलुक्कगा इल्लई </a:t>
                      </a: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Mangal"/>
                        </a:rPr>
                        <a:t>/ </a:t>
                      </a: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Latha"/>
                          <a:ea typeface="Times New Roman"/>
                          <a:cs typeface="Mangal"/>
                        </a:rPr>
                        <a:t>Araiazukkagaillai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8697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Mangal"/>
                        </a:rPr>
                        <a:t>100</a:t>
                      </a:r>
                      <a:endParaRPr lang="en-IN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सबकों मेरा प्रणाम है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Nirmala UI"/>
                        </a:rPr>
                        <a:t>ஸப்கோமேராபிரணாம்ஹை</a:t>
                      </a: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Mangal"/>
                        </a:rPr>
                        <a:t> / </a:t>
                      </a:r>
                      <a:r>
                        <a:rPr lang="en-US" sz="1200" b="1" dirty="0" err="1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Mangal"/>
                        </a:rPr>
                        <a:t>sabkomerapranaamhai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அனைவருக்கும் என்னுடைய வணக்கங்கள்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अनाइवरुक्कुम एन्नुडाइया वणक्कांगल</a:t>
                      </a: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Mangal"/>
                        </a:rPr>
                        <a:t> / </a:t>
                      </a: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Latha"/>
                          <a:ea typeface="Times New Roman"/>
                          <a:cs typeface="Mangal"/>
                        </a:rPr>
                        <a:t>Annaivarukkum</a:t>
                      </a: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Latha"/>
                        </a:rPr>
                        <a:t>ennudaiyavanakkangal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  <a:tr h="8697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Mangal"/>
                        </a:rPr>
                        <a:t>101	</a:t>
                      </a:r>
                      <a:endParaRPr lang="en-IN" sz="12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धन्यवाद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Nirmala UI"/>
                        </a:rPr>
                        <a:t> தன்யவாத் </a:t>
                      </a:r>
                      <a:r>
                        <a:rPr lang="en-US" sz="1200" b="1" dirty="0">
                          <a:solidFill>
                            <a:srgbClr val="C00000"/>
                          </a:solidFill>
                          <a:latin typeface="Nirmala UI"/>
                          <a:ea typeface="Times New Roman"/>
                          <a:cs typeface="Mangal"/>
                        </a:rPr>
                        <a:t>/</a:t>
                      </a:r>
                      <a:r>
                        <a:rPr lang="en-US" sz="1200" b="1" dirty="0" err="1">
                          <a:solidFill>
                            <a:srgbClr val="C00000"/>
                          </a:solidFill>
                          <a:latin typeface="Nirmala UI"/>
                          <a:ea typeface="Times New Roman"/>
                          <a:cs typeface="Mangal"/>
                        </a:rPr>
                        <a:t>Dhanyavaad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a-IN" sz="1200" b="1" dirty="0">
                          <a:solidFill>
                            <a:srgbClr val="C00000"/>
                          </a:solidFill>
                          <a:latin typeface="Latha"/>
                          <a:ea typeface="Times New Roman"/>
                          <a:cs typeface="Nirmala UI"/>
                        </a:rPr>
                        <a:t>நன்றி</a:t>
                      </a:r>
                      <a:endParaRPr lang="en-IN" sz="12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Nirmala UI"/>
                        </a:rPr>
                        <a:t>नन्द्री </a:t>
                      </a:r>
                      <a:r>
                        <a:rPr lang="hi-IN" sz="1200" b="1" dirty="0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Mangal"/>
                        </a:rPr>
                        <a:t>/ </a:t>
                      </a:r>
                      <a:r>
                        <a:rPr lang="en-US" sz="1200" b="1" dirty="0" err="1">
                          <a:solidFill>
                            <a:srgbClr val="002060"/>
                          </a:solidFill>
                          <a:latin typeface="Mangal"/>
                          <a:ea typeface="Times New Roman"/>
                          <a:cs typeface="Mangal"/>
                        </a:rPr>
                        <a:t>nandri</a:t>
                      </a:r>
                      <a:endParaRPr lang="en-IN" sz="12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14282" y="642918"/>
          <a:ext cx="8715436" cy="370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71543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i-IN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दो तरफ़ा भाषा</a:t>
                      </a:r>
                      <a:r>
                        <a:rPr lang="ta-IN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/ இரு வழி மொழி</a:t>
                      </a:r>
                      <a:endParaRPr lang="en-IN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97502"/>
          </a:xfrm>
        </p:spPr>
        <p:txBody>
          <a:bodyPr/>
          <a:lstStyle/>
          <a:p>
            <a:r>
              <a:rPr lang="en-GB" b="1" dirty="0" smtClean="0">
                <a:solidFill>
                  <a:srgbClr val="C00000"/>
                </a:solidFill>
              </a:rPr>
              <a:t>INTERESTING ANECDOTES</a:t>
            </a:r>
            <a:endParaRPr lang="en-IN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b="1" dirty="0" smtClean="0">
                <a:solidFill>
                  <a:srgbClr val="C00000"/>
                </a:solidFill>
              </a:rPr>
              <a:t>INTERESTING ANECDOTES</a:t>
            </a:r>
            <a:endParaRPr lang="en-IN" sz="4000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600200"/>
            <a:ext cx="5357850" cy="4525963"/>
          </a:xfrm>
        </p:spPr>
        <p:txBody>
          <a:bodyPr>
            <a:normAutofit fontScale="92500"/>
          </a:bodyPr>
          <a:lstStyle/>
          <a:p>
            <a:r>
              <a:rPr lang="en-IN" b="1" dirty="0" smtClean="0">
                <a:solidFill>
                  <a:srgbClr val="C00000"/>
                </a:solidFill>
              </a:rPr>
              <a:t>Tamil is the only language that is also personified as a god</a:t>
            </a:r>
          </a:p>
          <a:p>
            <a:pPr algn="just">
              <a:buNone/>
            </a:pPr>
            <a:r>
              <a:rPr lang="en-IN" dirty="0" smtClean="0"/>
              <a:t>    Located at </a:t>
            </a:r>
            <a:r>
              <a:rPr lang="en-IN" dirty="0" err="1" smtClean="0"/>
              <a:t>Karaikudi</a:t>
            </a:r>
            <a:r>
              <a:rPr lang="en-IN" dirty="0" smtClean="0"/>
              <a:t>, Tamil Nadu is a temple for 'Tamil Thai' ('Thai' means mother), which is a god that is considered the deified personification of the Tamil language as a mother. </a:t>
            </a:r>
          </a:p>
          <a:p>
            <a:endParaRPr lang="en-IN" dirty="0"/>
          </a:p>
        </p:txBody>
      </p:sp>
      <p:pic>
        <p:nvPicPr>
          <p:cNvPr id="4" name="Picture 3" descr="900aac7f-f821-4646-a885-7a3054c92a3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3570" y="1571612"/>
            <a:ext cx="3406140" cy="462534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b="1" dirty="0" smtClean="0">
                <a:solidFill>
                  <a:srgbClr val="C00000"/>
                </a:solidFill>
              </a:rPr>
              <a:t>INTERESTING ANECDOTES</a:t>
            </a:r>
            <a:endParaRPr lang="en-IN" sz="4000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357298"/>
            <a:ext cx="8572560" cy="4525963"/>
          </a:xfrm>
        </p:spPr>
        <p:txBody>
          <a:bodyPr>
            <a:normAutofit/>
          </a:bodyPr>
          <a:lstStyle/>
          <a:p>
            <a:r>
              <a:rPr lang="en-IN" b="1" dirty="0" smtClean="0"/>
              <a:t>Tamil is actually pronounced </a:t>
            </a:r>
            <a:r>
              <a:rPr lang="en-IN" b="1" dirty="0" err="1" smtClean="0">
                <a:solidFill>
                  <a:srgbClr val="FF0000"/>
                </a:solidFill>
              </a:rPr>
              <a:t>Tamizh</a:t>
            </a:r>
            <a:r>
              <a:rPr lang="en-IN" b="1" dirty="0" smtClean="0">
                <a:solidFill>
                  <a:srgbClr val="FF0000"/>
                </a:solidFill>
              </a:rPr>
              <a:t> </a:t>
            </a:r>
            <a:r>
              <a:rPr lang="en-IN" b="1" dirty="0" smtClean="0"/>
              <a:t>(Ta-</a:t>
            </a:r>
            <a:r>
              <a:rPr lang="en-IN" b="1" dirty="0" err="1" smtClean="0"/>
              <a:t>mirdh</a:t>
            </a:r>
            <a:r>
              <a:rPr lang="en-IN" b="1" dirty="0" smtClean="0"/>
              <a:t>) and not </a:t>
            </a:r>
            <a:r>
              <a:rPr lang="en-IN" b="1" dirty="0" smtClean="0">
                <a:solidFill>
                  <a:srgbClr val="FF0000"/>
                </a:solidFill>
              </a:rPr>
              <a:t>Tamil </a:t>
            </a:r>
            <a:r>
              <a:rPr lang="en-IN" b="1" dirty="0" smtClean="0"/>
              <a:t>(Ta-mil)</a:t>
            </a:r>
          </a:p>
          <a:p>
            <a:pPr algn="just">
              <a:buNone/>
            </a:pPr>
            <a:r>
              <a:rPr lang="en-IN" dirty="0" smtClean="0"/>
              <a:t>    </a:t>
            </a:r>
          </a:p>
          <a:p>
            <a:endParaRPr lang="en-IN" dirty="0"/>
          </a:p>
        </p:txBody>
      </p:sp>
      <p:pic>
        <p:nvPicPr>
          <p:cNvPr id="5" name="Picture 4" descr="da5db16f-bd6f-4901-af6e-95d27c298c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290" y="2571744"/>
            <a:ext cx="6929486" cy="356600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A7891EB-EEF1-441F-896E-7EC8DD1B5F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4000" b="1" dirty="0">
                <a:solidFill>
                  <a:srgbClr val="C00000"/>
                </a:solidFill>
              </a:rPr>
              <a:t>ORIGIN</a:t>
            </a:r>
            <a:endParaRPr lang="en-US" sz="4000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2A32760-CBF6-48A5-BB89-7697C328B6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5720" y="1214423"/>
            <a:ext cx="5576885" cy="4778416"/>
          </a:xfrm>
        </p:spPr>
        <p:txBody>
          <a:bodyPr>
            <a:noAutofit/>
          </a:bodyPr>
          <a:lstStyle/>
          <a:p>
            <a:pPr algn="just">
              <a:lnSpc>
                <a:spcPct val="110000"/>
              </a:lnSpc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Tamil language, member of the Dravidian language family, spoken primarily in India and few Asian Countries </a:t>
            </a:r>
          </a:p>
          <a:p>
            <a:pPr algn="just">
              <a:lnSpc>
                <a:spcPct val="120000"/>
              </a:lnSpc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I</a:t>
            </a:r>
            <a:r>
              <a:rPr lang="en-US" sz="2000" b="0" i="0" dirty="0" smtClean="0">
                <a:effectLst/>
                <a:latin typeface="Arial" pitchFamily="34" charset="0"/>
                <a:cs typeface="Arial" pitchFamily="34" charset="0"/>
              </a:rPr>
              <a:t>t </a:t>
            </a:r>
            <a:r>
              <a:rPr lang="en-US" sz="2000" b="0" i="0" dirty="0">
                <a:effectLst/>
                <a:latin typeface="Arial" pitchFamily="34" charset="0"/>
                <a:cs typeface="Arial" pitchFamily="34" charset="0"/>
              </a:rPr>
              <a:t>is also the first Indian language that earned the ‘classical language’ status by the Government of India, in the year 2004</a:t>
            </a:r>
          </a:p>
          <a:p>
            <a:pPr algn="just">
              <a:lnSpc>
                <a:spcPct val="110000"/>
              </a:lnSpc>
            </a:pPr>
            <a:r>
              <a:rPr lang="en-US" sz="2000" b="0" i="0" dirty="0">
                <a:effectLst/>
                <a:latin typeface="Arial" pitchFamily="34" charset="0"/>
                <a:cs typeface="Arial" pitchFamily="34" charset="0"/>
              </a:rPr>
              <a:t>Tamil is one of the world's six ancient and classic languages, namely Latin, Greek, Hebrew, Aramaic, Tamil and Sanskrit  </a:t>
            </a:r>
          </a:p>
          <a:p>
            <a:pPr algn="just">
              <a:lnSpc>
                <a:spcPct val="110000"/>
              </a:lnSpc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A</a:t>
            </a:r>
            <a:r>
              <a:rPr lang="en-US" sz="2000" b="0" i="0" dirty="0">
                <a:effectLst/>
                <a:latin typeface="Arial" pitchFamily="34" charset="0"/>
                <a:cs typeface="Arial" pitchFamily="34" charset="0"/>
              </a:rPr>
              <a:t>ncient Tamil language goes </a:t>
            </a:r>
            <a:r>
              <a:rPr lang="en-US" sz="2000" b="0" i="0" dirty="0" smtClean="0">
                <a:effectLst/>
                <a:latin typeface="Arial" pitchFamily="34" charset="0"/>
                <a:cs typeface="Arial" pitchFamily="34" charset="0"/>
              </a:rPr>
              <a:t>back to </a:t>
            </a:r>
            <a:r>
              <a:rPr lang="en-US" sz="2000" b="0" i="0" dirty="0">
                <a:effectLst/>
                <a:latin typeface="Arial" pitchFamily="34" charset="0"/>
                <a:cs typeface="Arial" pitchFamily="34" charset="0"/>
              </a:rPr>
              <a:t>the year 300 BC but its origins are said to trace back even further about 2500 BC</a:t>
            </a:r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DA88E7D8-9A37-45D5-87B5-75F982A136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9322" y="1500174"/>
            <a:ext cx="3043137" cy="314242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3936652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b="1" dirty="0" smtClean="0">
                <a:solidFill>
                  <a:srgbClr val="C00000"/>
                </a:solidFill>
              </a:rPr>
              <a:t>INTERESTING ANECDOTES</a:t>
            </a:r>
            <a:endParaRPr lang="en-IN" sz="4000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b="1" dirty="0" smtClean="0"/>
              <a:t>Tamil is a part of UNESCO’s “Memory of the World” register</a:t>
            </a:r>
          </a:p>
          <a:p>
            <a:pPr algn="just">
              <a:buNone/>
            </a:pPr>
            <a:r>
              <a:rPr lang="en-IN" dirty="0" smtClean="0"/>
              <a:t>    The collection of 11,000 palm-leaf and paper manuscripts in Sanskrit, Tamil, and </a:t>
            </a:r>
            <a:r>
              <a:rPr lang="en-IN" dirty="0" err="1" smtClean="0"/>
              <a:t>Manipravalam</a:t>
            </a:r>
            <a:r>
              <a:rPr lang="en-IN" dirty="0" smtClean="0"/>
              <a:t> about </a:t>
            </a:r>
            <a:r>
              <a:rPr lang="en-IN" dirty="0" err="1" smtClean="0"/>
              <a:t>Shaiva</a:t>
            </a:r>
            <a:r>
              <a:rPr lang="en-IN" dirty="0" smtClean="0"/>
              <a:t> </a:t>
            </a:r>
            <a:r>
              <a:rPr lang="en-IN" dirty="0" err="1" smtClean="0"/>
              <a:t>Sidhanta</a:t>
            </a:r>
            <a:r>
              <a:rPr lang="en-IN" dirty="0" smtClean="0"/>
              <a:t> preserved at the French Institute, which is the largest collection of manuscripts of the </a:t>
            </a:r>
            <a:r>
              <a:rPr lang="en-IN" dirty="0" err="1" smtClean="0"/>
              <a:t>Shaiva</a:t>
            </a:r>
            <a:r>
              <a:rPr lang="en-IN" dirty="0" smtClean="0"/>
              <a:t> </a:t>
            </a:r>
            <a:r>
              <a:rPr lang="en-IN" dirty="0" err="1" smtClean="0"/>
              <a:t>Siddhanta</a:t>
            </a:r>
            <a:r>
              <a:rPr lang="en-IN" dirty="0" smtClean="0"/>
              <a:t> texts.</a:t>
            </a:r>
            <a:endParaRPr lang="en-IN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b="1" dirty="0" smtClean="0">
                <a:solidFill>
                  <a:srgbClr val="C00000"/>
                </a:solidFill>
              </a:rPr>
              <a:t>INTERESTING ANECDOTES</a:t>
            </a:r>
            <a:endParaRPr lang="en-IN" sz="4000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142984"/>
            <a:ext cx="5286412" cy="5357850"/>
          </a:xfrm>
        </p:spPr>
        <p:txBody>
          <a:bodyPr>
            <a:normAutofit fontScale="77500" lnSpcReduction="20000"/>
          </a:bodyPr>
          <a:lstStyle/>
          <a:p>
            <a:r>
              <a:rPr lang="en-IN" b="1" dirty="0" smtClean="0"/>
              <a:t>Google and Tamil</a:t>
            </a:r>
          </a:p>
          <a:p>
            <a:pPr>
              <a:buNone/>
            </a:pPr>
            <a:r>
              <a:rPr lang="en-IN" dirty="0" smtClean="0"/>
              <a:t>     Call it a coincidence or intentional, the name Google matches with its phonetic Tamil name </a:t>
            </a:r>
            <a:r>
              <a:rPr lang="en-IN" dirty="0" err="1" smtClean="0"/>
              <a:t>KoogiL</a:t>
            </a:r>
            <a:r>
              <a:rPr lang="en-IN" dirty="0" smtClean="0"/>
              <a:t> – this word can be broken into two parts </a:t>
            </a:r>
            <a:r>
              <a:rPr lang="en-IN" dirty="0" err="1" smtClean="0"/>
              <a:t>koo</a:t>
            </a:r>
            <a:r>
              <a:rPr lang="en-IN" dirty="0" smtClean="0"/>
              <a:t> and </a:t>
            </a:r>
            <a:r>
              <a:rPr lang="en-IN" dirty="0" err="1" smtClean="0"/>
              <a:t>kiLL</a:t>
            </a:r>
            <a:r>
              <a:rPr lang="en-IN" dirty="0" smtClean="0"/>
              <a:t>.</a:t>
            </a:r>
          </a:p>
          <a:p>
            <a:pPr>
              <a:buNone/>
            </a:pPr>
            <a:endParaRPr lang="en-IN" dirty="0" smtClean="0"/>
          </a:p>
          <a:p>
            <a:pPr>
              <a:buNone/>
            </a:pPr>
            <a:r>
              <a:rPr lang="en-IN" dirty="0" smtClean="0"/>
              <a:t>     </a:t>
            </a:r>
            <a:r>
              <a:rPr lang="en-IN" dirty="0" err="1" smtClean="0">
                <a:solidFill>
                  <a:srgbClr val="FF0000"/>
                </a:solidFill>
              </a:rPr>
              <a:t>koo</a:t>
            </a:r>
            <a:r>
              <a:rPr lang="en-IN" dirty="0" smtClean="0">
                <a:solidFill>
                  <a:srgbClr val="FF0000"/>
                </a:solidFill>
              </a:rPr>
              <a:t> is </a:t>
            </a:r>
            <a:r>
              <a:rPr lang="en-IN" dirty="0" err="1" smtClean="0">
                <a:solidFill>
                  <a:srgbClr val="FF0000"/>
                </a:solidFill>
              </a:rPr>
              <a:t>koovu</a:t>
            </a:r>
            <a:r>
              <a:rPr lang="en-IN" dirty="0" smtClean="0">
                <a:solidFill>
                  <a:srgbClr val="FF0000"/>
                </a:solidFill>
              </a:rPr>
              <a:t> : one meaning is to call</a:t>
            </a:r>
          </a:p>
          <a:p>
            <a:pPr>
              <a:buNone/>
            </a:pPr>
            <a:r>
              <a:rPr lang="en-IN" dirty="0" smtClean="0"/>
              <a:t>   </a:t>
            </a:r>
          </a:p>
          <a:p>
            <a:pPr>
              <a:buNone/>
            </a:pPr>
            <a:r>
              <a:rPr lang="en-IN" dirty="0" smtClean="0"/>
              <a:t>     </a:t>
            </a:r>
            <a:r>
              <a:rPr lang="en-IN" dirty="0" err="1" smtClean="0">
                <a:solidFill>
                  <a:srgbClr val="FF0000"/>
                </a:solidFill>
              </a:rPr>
              <a:t>kiLL</a:t>
            </a:r>
            <a:r>
              <a:rPr lang="en-IN" dirty="0" smtClean="0">
                <a:solidFill>
                  <a:srgbClr val="FF0000"/>
                </a:solidFill>
              </a:rPr>
              <a:t> is </a:t>
            </a:r>
            <a:r>
              <a:rPr lang="en-IN" dirty="0" err="1" smtClean="0">
                <a:solidFill>
                  <a:srgbClr val="FF0000"/>
                </a:solidFill>
              </a:rPr>
              <a:t>kiLLudhal</a:t>
            </a:r>
            <a:r>
              <a:rPr lang="en-IN" dirty="0" smtClean="0">
                <a:solidFill>
                  <a:srgbClr val="FF0000"/>
                </a:solidFill>
              </a:rPr>
              <a:t> which has meanings to pluck/search/analyze.</a:t>
            </a:r>
          </a:p>
          <a:p>
            <a:pPr>
              <a:buNone/>
            </a:pPr>
            <a:r>
              <a:rPr lang="en-IN" dirty="0" smtClean="0"/>
              <a:t>   </a:t>
            </a:r>
          </a:p>
          <a:p>
            <a:pPr>
              <a:buNone/>
            </a:pPr>
            <a:r>
              <a:rPr lang="en-IN" dirty="0" smtClean="0"/>
              <a:t>     So Google in Tamil </a:t>
            </a:r>
            <a:r>
              <a:rPr lang="en-IN" dirty="0" err="1" smtClean="0"/>
              <a:t>phonetical</a:t>
            </a:r>
            <a:r>
              <a:rPr lang="en-IN" dirty="0" smtClean="0"/>
              <a:t> word </a:t>
            </a:r>
            <a:r>
              <a:rPr lang="en-IN" dirty="0" err="1" smtClean="0"/>
              <a:t>koogiL</a:t>
            </a:r>
            <a:r>
              <a:rPr lang="en-IN" dirty="0" smtClean="0"/>
              <a:t> logically gives the same meaning call and search/pluck.</a:t>
            </a:r>
            <a:endParaRPr lang="en-IN" dirty="0"/>
          </a:p>
        </p:txBody>
      </p:sp>
      <p:pic>
        <p:nvPicPr>
          <p:cNvPr id="6" name="Picture 5" descr="Google-and-tami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7818" y="1857364"/>
            <a:ext cx="3643338" cy="3357586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b="1" dirty="0" smtClean="0">
                <a:solidFill>
                  <a:srgbClr val="C00000"/>
                </a:solidFill>
              </a:rPr>
              <a:t>INTERESTING ANECDOTES</a:t>
            </a:r>
            <a:endParaRPr lang="en-IN" sz="4000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 smtClean="0"/>
              <a:t>Linguistic similarity between Tamil and some of the Aboriginal languages of Australia.</a:t>
            </a:r>
          </a:p>
          <a:p>
            <a:pPr>
              <a:buNone/>
            </a:pPr>
            <a:endParaRPr lang="en-IN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57158" y="2643182"/>
          <a:ext cx="8358246" cy="378621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786082"/>
                <a:gridCol w="2786082"/>
                <a:gridCol w="2786082"/>
              </a:tblGrid>
              <a:tr h="736567">
                <a:tc>
                  <a:txBody>
                    <a:bodyPr/>
                    <a:lstStyle/>
                    <a:p>
                      <a:r>
                        <a:rPr lang="en-GB" dirty="0" smtClean="0"/>
                        <a:t>Tamil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Aboriginal</a:t>
                      </a:r>
                      <a:r>
                        <a:rPr lang="en-GB" baseline="0" dirty="0" smtClean="0"/>
                        <a:t> Language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Meaning</a:t>
                      </a:r>
                      <a:endParaRPr lang="en-IN" dirty="0"/>
                    </a:p>
                  </a:txBody>
                  <a:tcPr/>
                </a:tc>
              </a:tr>
              <a:tr h="839947">
                <a:tc>
                  <a:txBody>
                    <a:bodyPr/>
                    <a:lstStyle/>
                    <a:p>
                      <a:r>
                        <a:rPr lang="en-IN" b="0" i="0" dirty="0" err="1" smtClean="0"/>
                        <a:t>Appa</a:t>
                      </a:r>
                      <a:r>
                        <a:rPr lang="en-IN" b="0" i="0" dirty="0" smtClean="0"/>
                        <a:t> (</a:t>
                      </a:r>
                      <a:r>
                        <a:rPr lang="ta-IN" b="0" i="0" dirty="0" smtClean="0"/>
                        <a:t>அப்பா ) 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b="0" i="0" dirty="0" err="1" smtClean="0"/>
                        <a:t>Pappa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b="0" i="0" dirty="0" smtClean="0"/>
                        <a:t>Father </a:t>
                      </a:r>
                      <a:endParaRPr lang="en-IN" dirty="0" smtClean="0"/>
                    </a:p>
                    <a:p>
                      <a:endParaRPr lang="en-IN" dirty="0"/>
                    </a:p>
                  </a:txBody>
                  <a:tcPr/>
                </a:tc>
              </a:tr>
              <a:tr h="736567">
                <a:tc>
                  <a:txBody>
                    <a:bodyPr/>
                    <a:lstStyle/>
                    <a:p>
                      <a:r>
                        <a:rPr lang="en-IN" b="0" i="0" dirty="0" err="1" smtClean="0"/>
                        <a:t>Kattai</a:t>
                      </a:r>
                      <a:r>
                        <a:rPr lang="en-IN" b="0" i="0" dirty="0" smtClean="0"/>
                        <a:t> (</a:t>
                      </a:r>
                      <a:r>
                        <a:rPr lang="ta-IN" b="0" i="0" dirty="0" smtClean="0"/>
                        <a:t>கட்டை) 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b="0" i="0" dirty="0" err="1" smtClean="0"/>
                        <a:t>Katta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b="0" i="0" dirty="0" smtClean="0"/>
                        <a:t>heavy stick .</a:t>
                      </a:r>
                      <a:endParaRPr lang="en-IN" dirty="0"/>
                    </a:p>
                  </a:txBody>
                  <a:tcPr/>
                </a:tc>
              </a:tr>
              <a:tr h="736567">
                <a:tc>
                  <a:txBody>
                    <a:bodyPr/>
                    <a:lstStyle/>
                    <a:p>
                      <a:r>
                        <a:rPr lang="pt-BR" b="0" i="0" dirty="0" smtClean="0"/>
                        <a:t>Mukam (முகம்) 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b="0" i="0" dirty="0" smtClean="0"/>
                        <a:t>mulha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b="0" i="0" dirty="0" smtClean="0"/>
                        <a:t>face, nose.</a:t>
                      </a:r>
                      <a:endParaRPr lang="en-IN" dirty="0"/>
                    </a:p>
                  </a:txBody>
                  <a:tcPr/>
                </a:tc>
              </a:tr>
              <a:tr h="736567">
                <a:tc>
                  <a:txBody>
                    <a:bodyPr/>
                    <a:lstStyle/>
                    <a:p>
                      <a:r>
                        <a:rPr lang="en-IN" b="0" i="0" dirty="0" err="1" smtClean="0"/>
                        <a:t>Pirai</a:t>
                      </a:r>
                      <a:r>
                        <a:rPr lang="en-IN" b="0" i="0" dirty="0" smtClean="0"/>
                        <a:t> (</a:t>
                      </a:r>
                      <a:r>
                        <a:rPr lang="ta-IN" b="0" i="0" dirty="0" smtClean="0"/>
                        <a:t>பிறை) 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b="0" i="0" dirty="0" err="1" smtClean="0"/>
                        <a:t>Pira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b="0" i="0" dirty="0" smtClean="0"/>
                        <a:t>moon</a:t>
                      </a:r>
                      <a:endParaRPr lang="en-IN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b="1" dirty="0" smtClean="0">
                <a:solidFill>
                  <a:srgbClr val="C00000"/>
                </a:solidFill>
              </a:rPr>
              <a:t>INTERESTING ANECDOTES</a:t>
            </a:r>
            <a:endParaRPr lang="en-IN" sz="4000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600200"/>
            <a:ext cx="6572296" cy="497207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b="1" dirty="0" smtClean="0">
                <a:solidFill>
                  <a:srgbClr val="C00000"/>
                </a:solidFill>
              </a:rPr>
              <a:t>    North Indian Poet “</a:t>
            </a:r>
            <a:r>
              <a:rPr lang="en-US" b="1" dirty="0" err="1" smtClean="0">
                <a:solidFill>
                  <a:srgbClr val="C00000"/>
                </a:solidFill>
              </a:rPr>
              <a:t>Thandi</a:t>
            </a:r>
            <a:r>
              <a:rPr lang="en-US" b="1" dirty="0" smtClean="0">
                <a:solidFill>
                  <a:srgbClr val="C00000"/>
                </a:solidFill>
              </a:rPr>
              <a:t>” in Tamil Literature</a:t>
            </a:r>
          </a:p>
          <a:p>
            <a:pPr algn="just"/>
            <a:r>
              <a:rPr lang="en-US" sz="2000" b="1" dirty="0" err="1" smtClean="0"/>
              <a:t>Dandin</a:t>
            </a:r>
            <a:r>
              <a:rPr lang="en-US" sz="2000" dirty="0" smtClean="0"/>
              <a:t>, (flourished late 6th and early 7th centuries, </a:t>
            </a:r>
            <a:r>
              <a:rPr lang="en-US" sz="2000" dirty="0" err="1" smtClean="0"/>
              <a:t>Kanchipuram</a:t>
            </a:r>
            <a:r>
              <a:rPr lang="en-US" sz="2000" dirty="0" smtClean="0"/>
              <a:t>, India), North Indian Sanskrit writer of prose romances and expounder on poetics.</a:t>
            </a:r>
          </a:p>
          <a:p>
            <a:pPr algn="just"/>
            <a:r>
              <a:rPr lang="en-US" sz="2000" dirty="0" smtClean="0"/>
              <a:t>His Works</a:t>
            </a:r>
          </a:p>
          <a:p>
            <a:pPr algn="just">
              <a:buNone/>
            </a:pPr>
            <a:r>
              <a:rPr lang="en-US" sz="2000" dirty="0" smtClean="0"/>
              <a:t>      1. The </a:t>
            </a:r>
            <a:r>
              <a:rPr lang="en-US" sz="2000" i="1" dirty="0" err="1" smtClean="0"/>
              <a:t>Dashakumaracharita</a:t>
            </a:r>
            <a:r>
              <a:rPr lang="en-US" sz="2000" dirty="0" smtClean="0"/>
              <a:t> -is a coming-of-age narrative that relates stories of each of the 10 princes in their pursuit of love and their desire to reunite with their friends. </a:t>
            </a:r>
          </a:p>
          <a:p>
            <a:pPr algn="just">
              <a:buNone/>
            </a:pPr>
            <a:r>
              <a:rPr lang="en-US" sz="2000" dirty="0" smtClean="0"/>
              <a:t>      2. The </a:t>
            </a:r>
            <a:r>
              <a:rPr lang="en-US" sz="2000" i="1" dirty="0" err="1" smtClean="0"/>
              <a:t>Kavyadarsha</a:t>
            </a:r>
            <a:r>
              <a:rPr lang="en-US" sz="2000" dirty="0" smtClean="0"/>
              <a:t> is a work of literary criticism defining the ideals of style and sentiment appropriate to each genre of </a:t>
            </a:r>
            <a:r>
              <a:rPr lang="en-US" sz="2000" i="1" dirty="0" err="1" smtClean="0"/>
              <a:t>kavya</a:t>
            </a:r>
            <a:r>
              <a:rPr lang="en-US" sz="2000" dirty="0" smtClean="0"/>
              <a:t> (courtly poetry). It was a highly influential work and was translated into several languages, including Tibetan.</a:t>
            </a:r>
            <a:endParaRPr lang="en-IN" sz="2000" dirty="0" smtClean="0"/>
          </a:p>
          <a:p>
            <a:endParaRPr lang="en-US" b="1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en-IN" dirty="0"/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2143116"/>
            <a:ext cx="2286016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11684"/>
          </a:xfrm>
        </p:spPr>
        <p:txBody>
          <a:bodyPr>
            <a:normAutofit/>
          </a:bodyPr>
          <a:lstStyle/>
          <a:p>
            <a:r>
              <a:rPr lang="en-GB" sz="4000" b="1" dirty="0" smtClean="0">
                <a:solidFill>
                  <a:srgbClr val="C00000"/>
                </a:solidFill>
              </a:rPr>
              <a:t>GENERATING INTEREST IN LANGUAGE LEARNING</a:t>
            </a:r>
            <a:endParaRPr lang="en-IN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 smtClean="0">
                <a:solidFill>
                  <a:srgbClr val="C00000"/>
                </a:solidFill>
              </a:rPr>
              <a:t>GENERATING INTEREST IN LANGUAGE LEARNING</a:t>
            </a:r>
            <a:endParaRPr lang="en-IN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Similar Words –Same Meaning </a:t>
            </a:r>
          </a:p>
          <a:p>
            <a:pPr>
              <a:buNone/>
            </a:pPr>
            <a:endParaRPr lang="en-IN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00034" y="2214556"/>
          <a:ext cx="8215368" cy="3694056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714380"/>
                <a:gridCol w="2571768"/>
                <a:gridCol w="2286016"/>
                <a:gridCol w="2643204"/>
              </a:tblGrid>
              <a:tr h="508996"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Sl</a:t>
                      </a:r>
                      <a:r>
                        <a:rPr lang="en-GB" dirty="0" smtClean="0"/>
                        <a:t> No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Tamil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Hindi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Meaning</a:t>
                      </a:r>
                      <a:endParaRPr lang="en-IN" dirty="0"/>
                    </a:p>
                  </a:txBody>
                  <a:tcPr/>
                </a:tc>
              </a:tr>
              <a:tr h="508996">
                <a:tc>
                  <a:txBody>
                    <a:bodyPr/>
                    <a:lstStyle/>
                    <a:p>
                      <a:r>
                        <a:rPr lang="en-GB" dirty="0" smtClean="0"/>
                        <a:t>1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Thaneer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Neer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Water</a:t>
                      </a:r>
                      <a:endParaRPr lang="en-IN" dirty="0"/>
                    </a:p>
                  </a:txBody>
                  <a:tcPr/>
                </a:tc>
              </a:tr>
              <a:tr h="508996">
                <a:tc>
                  <a:txBody>
                    <a:bodyPr/>
                    <a:lstStyle/>
                    <a:p>
                      <a:r>
                        <a:rPr lang="en-GB" dirty="0" smtClean="0"/>
                        <a:t>2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Kai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Kar</a:t>
                      </a:r>
                      <a:r>
                        <a:rPr lang="en-GB" dirty="0" smtClean="0"/>
                        <a:t>/</a:t>
                      </a:r>
                      <a:r>
                        <a:rPr lang="en-GB" dirty="0" err="1" smtClean="0"/>
                        <a:t>Kaya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Hand</a:t>
                      </a:r>
                      <a:endParaRPr lang="en-IN" dirty="0"/>
                    </a:p>
                  </a:txBody>
                  <a:tcPr/>
                </a:tc>
              </a:tr>
              <a:tr h="508996">
                <a:tc>
                  <a:txBody>
                    <a:bodyPr/>
                    <a:lstStyle/>
                    <a:p>
                      <a:r>
                        <a:rPr lang="en-GB" dirty="0" smtClean="0"/>
                        <a:t>3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Kaatru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Vaayu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Wind (Similar in sound &amp; structure)</a:t>
                      </a:r>
                      <a:endParaRPr lang="en-IN" dirty="0"/>
                    </a:p>
                  </a:txBody>
                  <a:tcPr/>
                </a:tc>
              </a:tr>
              <a:tr h="508996">
                <a:tc>
                  <a:txBody>
                    <a:bodyPr/>
                    <a:lstStyle/>
                    <a:p>
                      <a:r>
                        <a:rPr lang="en-GB" dirty="0" smtClean="0"/>
                        <a:t>4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Anubhava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Anubhava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Experience</a:t>
                      </a:r>
                      <a:endParaRPr lang="en-IN" dirty="0"/>
                    </a:p>
                  </a:txBody>
                  <a:tcPr/>
                </a:tc>
              </a:tr>
              <a:tr h="508996">
                <a:tc>
                  <a:txBody>
                    <a:bodyPr/>
                    <a:lstStyle/>
                    <a:p>
                      <a:r>
                        <a:rPr lang="en-GB" dirty="0" smtClean="0"/>
                        <a:t>5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Kudhi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Kudh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Jump</a:t>
                      </a:r>
                      <a:endParaRPr lang="en-IN" dirty="0"/>
                    </a:p>
                  </a:txBody>
                  <a:tcPr/>
                </a:tc>
              </a:tr>
              <a:tr h="508996">
                <a:tc>
                  <a:txBody>
                    <a:bodyPr/>
                    <a:lstStyle/>
                    <a:p>
                      <a:r>
                        <a:rPr lang="en-GB" dirty="0" smtClean="0"/>
                        <a:t>6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Padi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Pado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Learn</a:t>
                      </a:r>
                      <a:endParaRPr lang="en-IN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 smtClean="0">
                <a:solidFill>
                  <a:srgbClr val="C00000"/>
                </a:solidFill>
              </a:rPr>
              <a:t>GENERATING INTEREST IN LANGUAGE LEARNING</a:t>
            </a:r>
            <a:endParaRPr lang="en-IN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Similar Words –Different Meaning </a:t>
            </a:r>
          </a:p>
          <a:p>
            <a:pPr>
              <a:buNone/>
            </a:pPr>
            <a:endParaRPr lang="en-IN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00034" y="2214556"/>
          <a:ext cx="8286807" cy="3562972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696370"/>
                <a:gridCol w="2506934"/>
                <a:gridCol w="2506934"/>
                <a:gridCol w="2576569"/>
              </a:tblGrid>
              <a:tr h="508996"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Sl</a:t>
                      </a:r>
                      <a:r>
                        <a:rPr lang="en-GB" dirty="0" smtClean="0"/>
                        <a:t> No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Words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Tamil Meaning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Hindi Meaning</a:t>
                      </a:r>
                      <a:endParaRPr lang="en-IN" dirty="0"/>
                    </a:p>
                  </a:txBody>
                  <a:tcPr/>
                </a:tc>
              </a:tr>
              <a:tr h="508996">
                <a:tc>
                  <a:txBody>
                    <a:bodyPr/>
                    <a:lstStyle/>
                    <a:p>
                      <a:r>
                        <a:rPr lang="en-GB" dirty="0" smtClean="0"/>
                        <a:t>1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b="0" i="0" dirty="0" err="1" smtClean="0"/>
                        <a:t>naak</a:t>
                      </a:r>
                      <a:r>
                        <a:rPr lang="en-IN" b="0" i="0" dirty="0" smtClean="0"/>
                        <a:t>(u) 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Tongue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Noise</a:t>
                      </a:r>
                      <a:endParaRPr lang="en-IN" dirty="0"/>
                    </a:p>
                  </a:txBody>
                  <a:tcPr/>
                </a:tc>
              </a:tr>
              <a:tr h="508996">
                <a:tc>
                  <a:txBody>
                    <a:bodyPr/>
                    <a:lstStyle/>
                    <a:p>
                      <a:r>
                        <a:rPr lang="en-GB" dirty="0" smtClean="0"/>
                        <a:t>2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Kal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Stone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Tomorrow</a:t>
                      </a:r>
                      <a:endParaRPr lang="en-IN" dirty="0"/>
                    </a:p>
                  </a:txBody>
                  <a:tcPr/>
                </a:tc>
              </a:tr>
              <a:tr h="508996">
                <a:tc>
                  <a:txBody>
                    <a:bodyPr/>
                    <a:lstStyle/>
                    <a:p>
                      <a:r>
                        <a:rPr lang="en-GB" dirty="0" smtClean="0"/>
                        <a:t>3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Payir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Crop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Feet</a:t>
                      </a:r>
                      <a:endParaRPr lang="en-IN" dirty="0"/>
                    </a:p>
                  </a:txBody>
                  <a:tcPr/>
                </a:tc>
              </a:tr>
              <a:tr h="508996">
                <a:tc>
                  <a:txBody>
                    <a:bodyPr/>
                    <a:lstStyle/>
                    <a:p>
                      <a:r>
                        <a:rPr lang="en-GB" dirty="0" smtClean="0"/>
                        <a:t>4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Maar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Chest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To beat</a:t>
                      </a:r>
                      <a:endParaRPr lang="en-IN" dirty="0"/>
                    </a:p>
                  </a:txBody>
                  <a:tcPr/>
                </a:tc>
              </a:tr>
              <a:tr h="508996">
                <a:tc>
                  <a:txBody>
                    <a:bodyPr/>
                    <a:lstStyle/>
                    <a:p>
                      <a:r>
                        <a:rPr lang="en-GB" dirty="0" smtClean="0"/>
                        <a:t>5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Chaar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Juice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Number 4</a:t>
                      </a:r>
                      <a:endParaRPr lang="en-IN" dirty="0"/>
                    </a:p>
                  </a:txBody>
                  <a:tcPr/>
                </a:tc>
              </a:tr>
              <a:tr h="508996">
                <a:tc>
                  <a:txBody>
                    <a:bodyPr/>
                    <a:lstStyle/>
                    <a:p>
                      <a:r>
                        <a:rPr lang="en-GB" dirty="0" smtClean="0"/>
                        <a:t>6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Murga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Tamil</a:t>
                      </a:r>
                      <a:r>
                        <a:rPr lang="en-GB" baseline="0" dirty="0" smtClean="0"/>
                        <a:t> God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Chicken</a:t>
                      </a:r>
                      <a:endParaRPr lang="en-IN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 smtClean="0">
                <a:solidFill>
                  <a:srgbClr val="C00000"/>
                </a:solidFill>
              </a:rPr>
              <a:t>GENERATING INTEREST IN LANGUAGE LEARNING</a:t>
            </a:r>
            <a:endParaRPr lang="en-IN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Similar Words –Same Meaning </a:t>
            </a:r>
          </a:p>
          <a:p>
            <a:pPr>
              <a:buNone/>
            </a:pPr>
            <a:endParaRPr lang="en-IN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00034" y="2214556"/>
          <a:ext cx="8215368" cy="3562972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714380"/>
                <a:gridCol w="2571768"/>
                <a:gridCol w="2286016"/>
                <a:gridCol w="2643204"/>
              </a:tblGrid>
              <a:tr h="508996"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Sl</a:t>
                      </a:r>
                      <a:r>
                        <a:rPr lang="en-GB" dirty="0" smtClean="0"/>
                        <a:t> No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Tamil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Urdu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Meaning</a:t>
                      </a:r>
                      <a:endParaRPr lang="en-IN" dirty="0"/>
                    </a:p>
                  </a:txBody>
                  <a:tcPr/>
                </a:tc>
              </a:tr>
              <a:tr h="508996">
                <a:tc>
                  <a:txBody>
                    <a:bodyPr/>
                    <a:lstStyle/>
                    <a:p>
                      <a:r>
                        <a:rPr lang="en-GB" dirty="0" smtClean="0"/>
                        <a:t>1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Jimmiki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Cimmiki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Ear</a:t>
                      </a:r>
                      <a:r>
                        <a:rPr lang="en-GB" baseline="0" dirty="0" smtClean="0"/>
                        <a:t> Ring</a:t>
                      </a:r>
                      <a:endParaRPr lang="en-IN" dirty="0"/>
                    </a:p>
                  </a:txBody>
                  <a:tcPr/>
                </a:tc>
              </a:tr>
              <a:tr h="508996">
                <a:tc>
                  <a:txBody>
                    <a:bodyPr/>
                    <a:lstStyle/>
                    <a:p>
                      <a:r>
                        <a:rPr lang="en-GB" dirty="0" smtClean="0"/>
                        <a:t>2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Pukar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Pukar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To Complain</a:t>
                      </a:r>
                      <a:endParaRPr lang="en-IN" dirty="0"/>
                    </a:p>
                  </a:txBody>
                  <a:tcPr/>
                </a:tc>
              </a:tr>
              <a:tr h="508996">
                <a:tc>
                  <a:txBody>
                    <a:bodyPr/>
                    <a:lstStyle/>
                    <a:p>
                      <a:r>
                        <a:rPr lang="en-GB" dirty="0" smtClean="0"/>
                        <a:t>3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Jamindar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Zamindar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Landlord</a:t>
                      </a:r>
                      <a:endParaRPr lang="en-IN" dirty="0"/>
                    </a:p>
                  </a:txBody>
                  <a:tcPr/>
                </a:tc>
              </a:tr>
              <a:tr h="508996">
                <a:tc>
                  <a:txBody>
                    <a:bodyPr/>
                    <a:lstStyle/>
                    <a:p>
                      <a:r>
                        <a:rPr lang="en-GB" dirty="0" smtClean="0"/>
                        <a:t>4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Kaidi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Qaidi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Prisoner</a:t>
                      </a:r>
                      <a:endParaRPr lang="en-IN" dirty="0"/>
                    </a:p>
                  </a:txBody>
                  <a:tcPr/>
                </a:tc>
              </a:tr>
              <a:tr h="508996">
                <a:tc>
                  <a:txBody>
                    <a:bodyPr/>
                    <a:lstStyle/>
                    <a:p>
                      <a:r>
                        <a:rPr lang="en-GB" dirty="0" smtClean="0"/>
                        <a:t>5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Vakkil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Wakkil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Lawyer</a:t>
                      </a:r>
                      <a:endParaRPr lang="en-IN" dirty="0"/>
                    </a:p>
                  </a:txBody>
                  <a:tcPr/>
                </a:tc>
              </a:tr>
              <a:tr h="508996">
                <a:tc>
                  <a:txBody>
                    <a:bodyPr/>
                    <a:lstStyle/>
                    <a:p>
                      <a:r>
                        <a:rPr lang="en-GB" dirty="0" smtClean="0"/>
                        <a:t>6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Kaali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Khali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Empty</a:t>
                      </a:r>
                      <a:endParaRPr lang="en-IN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 smtClean="0">
                <a:solidFill>
                  <a:srgbClr val="C00000"/>
                </a:solidFill>
              </a:rPr>
              <a:t>GENERATING INTEREST IN LANGUAGE LEARNING</a:t>
            </a:r>
            <a:endParaRPr lang="en-IN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900618" cy="4525963"/>
          </a:xfrm>
        </p:spPr>
        <p:txBody>
          <a:bodyPr/>
          <a:lstStyle/>
          <a:p>
            <a:r>
              <a:rPr lang="en-GB" dirty="0" smtClean="0"/>
              <a:t>Famous Translations</a:t>
            </a:r>
          </a:p>
          <a:p>
            <a:pPr algn="just">
              <a:buNone/>
            </a:pPr>
            <a:r>
              <a:rPr lang="en-IN" dirty="0" smtClean="0"/>
              <a:t>    Hindi perhaps has the second most translations of the </a:t>
            </a:r>
            <a:r>
              <a:rPr lang="en-IN" b="1" dirty="0" err="1" smtClean="0"/>
              <a:t>Tirukural</a:t>
            </a:r>
            <a:r>
              <a:rPr lang="en-IN" dirty="0" smtClean="0"/>
              <a:t> among all the languages in India.</a:t>
            </a:r>
            <a:endParaRPr lang="en-IN" dirty="0"/>
          </a:p>
        </p:txBody>
      </p:sp>
      <p:pic>
        <p:nvPicPr>
          <p:cNvPr id="4" name="Picture 3" descr="thiru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6" y="1643050"/>
            <a:ext cx="3457568" cy="4071966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 smtClean="0">
                <a:solidFill>
                  <a:srgbClr val="C00000"/>
                </a:solidFill>
              </a:rPr>
              <a:t>Spirit Of EK Bharat </a:t>
            </a:r>
            <a:r>
              <a:rPr lang="en-GB" b="1" dirty="0" err="1" smtClean="0">
                <a:solidFill>
                  <a:srgbClr val="C00000"/>
                </a:solidFill>
              </a:rPr>
              <a:t>Shreshtha</a:t>
            </a:r>
            <a:r>
              <a:rPr lang="en-GB" b="1" dirty="0" smtClean="0">
                <a:solidFill>
                  <a:srgbClr val="C00000"/>
                </a:solidFill>
              </a:rPr>
              <a:t> Bharat</a:t>
            </a:r>
            <a:endParaRPr lang="en-IN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01080" cy="4525963"/>
          </a:xfrm>
        </p:spPr>
        <p:txBody>
          <a:bodyPr/>
          <a:lstStyle/>
          <a:p>
            <a:pPr>
              <a:buNone/>
            </a:pPr>
            <a:r>
              <a:rPr lang="en-GB" b="1" dirty="0" smtClean="0">
                <a:solidFill>
                  <a:srgbClr val="C00000"/>
                </a:solidFill>
              </a:rPr>
              <a:t>Language Learning helps in</a:t>
            </a:r>
          </a:p>
          <a:p>
            <a:r>
              <a:rPr lang="en-IN" dirty="0" smtClean="0"/>
              <a:t>Strengthening the unity and integrity of India.</a:t>
            </a:r>
          </a:p>
          <a:p>
            <a:r>
              <a:rPr lang="en-IN" dirty="0" smtClean="0"/>
              <a:t>Enhanced understanding and bonding between the states</a:t>
            </a:r>
          </a:p>
          <a:p>
            <a:r>
              <a:rPr lang="en-IN" dirty="0" smtClean="0"/>
              <a:t>Establish long term engagements</a:t>
            </a:r>
          </a:p>
          <a:p>
            <a:pPr>
              <a:buNone/>
            </a:pPr>
            <a:endParaRPr lang="en-GB" dirty="0" smtClean="0"/>
          </a:p>
          <a:p>
            <a:pPr>
              <a:buNone/>
            </a:pPr>
            <a:endParaRPr lang="en-IN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4000" b="1" dirty="0" smtClean="0">
                <a:solidFill>
                  <a:srgbClr val="C00000"/>
                </a:solidFill>
              </a:rPr>
              <a:t>ORIGIN</a:t>
            </a:r>
            <a:endParaRPr lang="en-IN" sz="4000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>
              <a:lnSpc>
                <a:spcPct val="110000"/>
              </a:lnSpc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The earliest Tamil writing is attested in inscriptions and potsherds from the 5th century BCE(BC)</a:t>
            </a:r>
          </a:p>
          <a:p>
            <a:pPr algn="just">
              <a:lnSpc>
                <a:spcPct val="110000"/>
              </a:lnSpc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The Tamil writing system evolved from the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Brahmi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script</a:t>
            </a:r>
          </a:p>
          <a:p>
            <a:pPr algn="just">
              <a:lnSpc>
                <a:spcPct val="110000"/>
              </a:lnSpc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The earliest text in Ancient Tamil is the 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Tholkappiyam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. Other works in Ancient Tamil include two long epics,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Silapathikaram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and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Manimekalai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as well as number of ethical and informative texts that have been composed between the 5th and 8th centuries.</a:t>
            </a:r>
          </a:p>
          <a:p>
            <a:pPr algn="just">
              <a:lnSpc>
                <a:spcPct val="110000"/>
              </a:lnSpc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The Tamil texts are the main source of the sub-merged landmasses especially those to the south of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Kanyakumari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Kumari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Kandam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Lemuria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Continent) is one of the lost and sub-merged continent. </a:t>
            </a:r>
          </a:p>
          <a:p>
            <a:endParaRPr lang="en-IN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230F1D11-85AA-450E-89C8-C3F3C6A9DA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16" y="5143512"/>
            <a:ext cx="1696043" cy="1509755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133072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941D2F0-3A5E-48C3-A1C8-A0DF059216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4000" b="1" dirty="0">
                <a:solidFill>
                  <a:srgbClr val="C00000"/>
                </a:solidFill>
              </a:rPr>
              <a:t>EVOLUTION</a:t>
            </a:r>
            <a:endParaRPr lang="en-US" sz="4000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9C7466B-DCAC-4CC3-BA16-0BC7BE3003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5720" y="1571612"/>
            <a:ext cx="5429288" cy="4097669"/>
          </a:xfrm>
        </p:spPr>
        <p:txBody>
          <a:bodyPr>
            <a:normAutofit/>
          </a:bodyPr>
          <a:lstStyle/>
          <a:p>
            <a:pPr algn="just"/>
            <a:r>
              <a:rPr lang="en-US" sz="2000" b="0" i="0" dirty="0">
                <a:effectLst/>
                <a:latin typeface="Arial" pitchFamily="34" charset="0"/>
                <a:cs typeface="Arial" pitchFamily="34" charset="0"/>
              </a:rPr>
              <a:t>The earliest golden period of Tamil was the Sangam Literature period (BC 500 - 200 AD)</a:t>
            </a:r>
          </a:p>
          <a:p>
            <a:pPr algn="just"/>
            <a:r>
              <a:rPr lang="en-US" sz="2000" dirty="0">
                <a:latin typeface="Arial" pitchFamily="34" charset="0"/>
                <a:cs typeface="Arial" pitchFamily="34" charset="0"/>
              </a:rPr>
              <a:t>T</a:t>
            </a:r>
            <a:r>
              <a:rPr lang="en-US" sz="2000" b="0" i="0" dirty="0">
                <a:effectLst/>
                <a:latin typeface="Arial" pitchFamily="34" charset="0"/>
                <a:cs typeface="Arial" pitchFamily="34" charset="0"/>
              </a:rPr>
              <a:t>amil poetry &amp; writing from those times gives us very vivid images of the life &amp; society of the ancient Tamil people. This literature is called Sangam literature</a:t>
            </a:r>
          </a:p>
          <a:p>
            <a:pPr algn="just"/>
            <a:r>
              <a:rPr lang="en-US" sz="2000" b="0" i="0" dirty="0">
                <a:effectLst/>
                <a:latin typeface="Arial" pitchFamily="34" charset="0"/>
                <a:cs typeface="Arial" pitchFamily="34" charset="0"/>
              </a:rPr>
              <a:t>In ancient days the Tamil language is spread only in the trade relationship with other countries</a:t>
            </a:r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94D1B846-5760-4CD6-9970-83904D8704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9" y="1732450"/>
            <a:ext cx="3193798" cy="358513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902292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4000" b="1" dirty="0" smtClean="0">
                <a:solidFill>
                  <a:srgbClr val="C00000"/>
                </a:solidFill>
              </a:rPr>
              <a:t>EVOLUTION</a:t>
            </a:r>
            <a:endParaRPr lang="en-IN" sz="4000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4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Sangam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period produced many great works of literature but much of it has been lost. What is left has been compiled in two collection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Agathiyam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this poem tells about the life of the people their values, greatness, benevolence of the kings at that time and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Tholkappiam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(regarded as the first grammatical compendium in Tamil)</a:t>
            </a:r>
          </a:p>
          <a:p>
            <a:pPr algn="just"/>
            <a:r>
              <a:rPr lang="en-US" sz="2400" dirty="0" smtClean="0">
                <a:latin typeface="Arial" pitchFamily="34" charset="0"/>
                <a:cs typeface="Arial" pitchFamily="34" charset="0"/>
              </a:rPr>
              <a:t>A 19th century revival of Tamil literature resulted in the production of a great variety of works, from religious to philosophical in nature.</a:t>
            </a:r>
          </a:p>
          <a:p>
            <a:pPr algn="just"/>
            <a:endParaRPr lang="en-IN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3ABD2F74-1B0A-4CF8-B438-A4FA52147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066" y="4643446"/>
            <a:ext cx="2138289" cy="197664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1285860"/>
            <a:ext cx="8229600" cy="2928958"/>
          </a:xfrm>
        </p:spPr>
        <p:txBody>
          <a:bodyPr>
            <a:normAutofit/>
          </a:bodyPr>
          <a:lstStyle/>
          <a:p>
            <a:r>
              <a:rPr lang="en-GB" b="1" dirty="0" smtClean="0">
                <a:solidFill>
                  <a:srgbClr val="C00000"/>
                </a:solidFill>
              </a:rPr>
              <a:t>SEGMENT OF POPULATION </a:t>
            </a:r>
            <a:br>
              <a:rPr lang="en-GB" b="1" dirty="0" smtClean="0">
                <a:solidFill>
                  <a:srgbClr val="C00000"/>
                </a:solidFill>
              </a:rPr>
            </a:br>
            <a:r>
              <a:rPr lang="en-GB" b="1" dirty="0" smtClean="0">
                <a:solidFill>
                  <a:srgbClr val="C00000"/>
                </a:solidFill>
              </a:rPr>
              <a:t>SPEAKING</a:t>
            </a:r>
            <a:br>
              <a:rPr lang="en-GB" b="1" dirty="0" smtClean="0">
                <a:solidFill>
                  <a:srgbClr val="C00000"/>
                </a:solidFill>
              </a:rPr>
            </a:br>
            <a:r>
              <a:rPr lang="en-GB" b="1" dirty="0" smtClean="0">
                <a:solidFill>
                  <a:srgbClr val="C00000"/>
                </a:solidFill>
              </a:rPr>
              <a:t>TAMIL</a:t>
            </a:r>
            <a:endParaRPr lang="en-IN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GB" b="1" dirty="0" smtClean="0">
                <a:solidFill>
                  <a:srgbClr val="C00000"/>
                </a:solidFill>
              </a:rPr>
              <a:t>SEGMENT OF POPULATION SPEAKING-TAMIL</a:t>
            </a:r>
            <a:endParaRPr lang="en-IN" b="1" dirty="0">
              <a:solidFill>
                <a:srgbClr val="C00000"/>
              </a:solidFill>
            </a:endParaRP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E8119C21-7580-4039-963F-1B2ABCBA4D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1472" y="1428736"/>
            <a:ext cx="8072493" cy="500066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7242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GB" b="1" dirty="0" smtClean="0">
                <a:solidFill>
                  <a:srgbClr val="C00000"/>
                </a:solidFill>
              </a:rPr>
              <a:t>SEGMENT OF POPULATION </a:t>
            </a:r>
            <a:br>
              <a:rPr lang="en-GB" b="1" dirty="0" smtClean="0">
                <a:solidFill>
                  <a:srgbClr val="C00000"/>
                </a:solidFill>
              </a:rPr>
            </a:br>
            <a:r>
              <a:rPr lang="en-GB" b="1" dirty="0" smtClean="0">
                <a:solidFill>
                  <a:srgbClr val="C00000"/>
                </a:solidFill>
              </a:rPr>
              <a:t>SPEAKING -TAMIL</a:t>
            </a:r>
            <a:endParaRPr lang="en-IN" b="1" dirty="0">
              <a:solidFill>
                <a:srgbClr val="C00000"/>
              </a:solidFill>
            </a:endParaRPr>
          </a:p>
        </p:txBody>
      </p:sp>
      <p:pic>
        <p:nvPicPr>
          <p:cNvPr id="4" name="Content Placeholder 4" descr="Text&#10;&#10;Description automatically generated">
            <a:extLst>
              <a:ext uri="{FF2B5EF4-FFF2-40B4-BE49-F238E27FC236}">
                <a16:creationId xmlns:a16="http://schemas.microsoft.com/office/drawing/2014/main" xmlns="" id="{07FC732C-1B01-4707-AF40-70226050B7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034" y="1600200"/>
            <a:ext cx="8143932" cy="452596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3950</TotalTime>
  <Words>3318</Words>
  <Application>Microsoft Office PowerPoint</Application>
  <PresentationFormat>On-screen Show (4:3)</PresentationFormat>
  <Paragraphs>853</Paragraphs>
  <Slides>40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1" baseType="lpstr">
      <vt:lpstr>Office Theme</vt:lpstr>
      <vt:lpstr>Slide 1</vt:lpstr>
      <vt:lpstr>EVOLUTION &amp; ORIGIN OF TAMIL -தமிழ்(Tamizh) </vt:lpstr>
      <vt:lpstr>ORIGIN</vt:lpstr>
      <vt:lpstr>ORIGIN</vt:lpstr>
      <vt:lpstr>EVOLUTION</vt:lpstr>
      <vt:lpstr>EVOLUTION</vt:lpstr>
      <vt:lpstr>SEGMENT OF POPULATION  SPEAKING TAMIL</vt:lpstr>
      <vt:lpstr>SEGMENT OF POPULATION SPEAKING-TAMIL</vt:lpstr>
      <vt:lpstr>SEGMENT OF POPULATION  SPEAKING -TAMIL</vt:lpstr>
      <vt:lpstr>LANGUAGES USED IN SCHOOLS  AND COLLEGES</vt:lpstr>
      <vt:lpstr>100 STANDARD SENTENCE</vt:lpstr>
      <vt:lpstr>100 STANDARD SENTENCE</vt:lpstr>
      <vt:lpstr>100 STANDARD SENTENCE</vt:lpstr>
      <vt:lpstr>100 STANDARD SENTENCE</vt:lpstr>
      <vt:lpstr>100 STANDARD SENTENCE</vt:lpstr>
      <vt:lpstr>100 STANDARD SENTENCE</vt:lpstr>
      <vt:lpstr>100 STANDARD SENTENCE</vt:lpstr>
      <vt:lpstr>100 STANDARD SENTENCE</vt:lpstr>
      <vt:lpstr>100 STANDARD SENTENCE</vt:lpstr>
      <vt:lpstr>100 STANDARD SENTENCE</vt:lpstr>
      <vt:lpstr>100 STANDARD SENTENCE</vt:lpstr>
      <vt:lpstr>100 STANDARD SENTENCE</vt:lpstr>
      <vt:lpstr>100 STANDARD SENTENCE</vt:lpstr>
      <vt:lpstr>100 STANDARD SENTENCE</vt:lpstr>
      <vt:lpstr>100 STANDARD SENTENCE</vt:lpstr>
      <vt:lpstr>100 STANDARD SENTENCE</vt:lpstr>
      <vt:lpstr>INTERESTING ANECDOTES</vt:lpstr>
      <vt:lpstr>INTERESTING ANECDOTES</vt:lpstr>
      <vt:lpstr>INTERESTING ANECDOTES</vt:lpstr>
      <vt:lpstr>INTERESTING ANECDOTES</vt:lpstr>
      <vt:lpstr>INTERESTING ANECDOTES</vt:lpstr>
      <vt:lpstr>INTERESTING ANECDOTES</vt:lpstr>
      <vt:lpstr>INTERESTING ANECDOTES</vt:lpstr>
      <vt:lpstr>GENERATING INTEREST IN LANGUAGE LEARNING</vt:lpstr>
      <vt:lpstr>GENERATING INTEREST IN LANGUAGE LEARNING</vt:lpstr>
      <vt:lpstr>GENERATING INTEREST IN LANGUAGE LEARNING</vt:lpstr>
      <vt:lpstr>GENERATING INTEREST IN LANGUAGE LEARNING</vt:lpstr>
      <vt:lpstr>GENERATING INTEREST IN LANGUAGE LEARNING</vt:lpstr>
      <vt:lpstr>Spirit Of EK Bharat Shreshtha Bharat</vt:lpstr>
      <vt:lpstr>Slide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Admin</cp:lastModifiedBy>
  <cp:revision>47</cp:revision>
  <dcterms:created xsi:type="dcterms:W3CDTF">2020-11-12T16:39:13Z</dcterms:created>
  <dcterms:modified xsi:type="dcterms:W3CDTF">2021-03-08T07:16:37Z</dcterms:modified>
</cp:coreProperties>
</file>