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4" r:id="rId2"/>
    <p:sldId id="256" r:id="rId3"/>
    <p:sldId id="355" r:id="rId4"/>
    <p:sldId id="267" r:id="rId5"/>
    <p:sldId id="356" r:id="rId6"/>
    <p:sldId id="357" r:id="rId7"/>
    <p:sldId id="351" r:id="rId8"/>
    <p:sldId id="265" r:id="rId9"/>
    <p:sldId id="266" r:id="rId10"/>
    <p:sldId id="268" r:id="rId11"/>
    <p:sldId id="364" r:id="rId12"/>
    <p:sldId id="375" r:id="rId13"/>
    <p:sldId id="373" r:id="rId14"/>
    <p:sldId id="366" r:id="rId15"/>
    <p:sldId id="271" r:id="rId16"/>
    <p:sldId id="269" r:id="rId17"/>
    <p:sldId id="270" r:id="rId18"/>
    <p:sldId id="353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376" r:id="rId30"/>
    <p:sldId id="350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36EC4-BFA2-4F27-AF1B-B76E5A5D6968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2718D-137E-4B69-80DA-E0552A22F2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40631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69069-6B6B-4CB8-AB49-C757D1FF2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BCDABA-CF3C-46D2-91D5-9CD8EDD045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8FBD72-15D5-4E0A-AA24-9BF645EE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87EB3-6AC5-4003-A3BC-E6AFE152C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EC3309-F75F-4643-8C45-6CDDB1A52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4386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991C5-F93B-4540-AB48-7442B0871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A48876-8746-4360-935D-7F7DABF42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D87332-2DF4-4859-8EF9-22173EF75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620230-FDB3-42BC-9EEA-DC00D616C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97593-FB48-4D3C-9177-8C974AB03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04848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30AF48-6151-44AE-8F10-530B0AF46C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1BB8E-6137-4B17-8022-5E3528A933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43E12A-1FA0-49F2-BC3B-4ADEC0868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17354-C95A-45F4-AEC3-AEDB0BD3C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3CA9FB-3EB2-4E96-A530-70555DC17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12071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F8554-3C4B-4AB4-8127-F8DF06140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623DF5-AD5B-4666-A4E4-28B4CCC01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D7BC8-4AC9-4BC9-83C0-C319F2CE9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FA3331-10E3-4118-A2A5-606082708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7D1C1C-8F88-46FA-A9A4-7CE52BDCE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804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62DE9-8FE6-454C-BF59-DBD04BE51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BAAC6F-B619-41EC-B621-67E00B5A9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B32B5-8D4D-4B10-A294-3E64608DE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45D08-DC78-4805-B71F-130A153C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AB0B5-FA7B-47CD-9B0B-99B9E0484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6495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DBF8A-E8F0-4AB9-8CB3-97E685144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FD84E-870F-4AC6-8767-36EDA8E297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5A5015-B5DC-4886-A9F1-9D6E01EA5D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DA0BDE-8BD6-4489-AC72-2B784D583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16F17-F463-4866-9458-D23B6E5E3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58365-E2CE-4362-A424-9AC4C29CF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7506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CA78F-CF4F-435F-BB19-EABB31847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268449-E230-4256-A02D-ED8C2C3F2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A58276-83B9-4DA5-8762-AECBD1E898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C5592B-9A37-4A2F-A67B-E1F0413B64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94801C-846D-4E15-B492-349573AE94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149182-1F2C-4A15-9778-409D85655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20B589-3481-44CD-8765-40B9CC3A4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D4117A-67AD-49C5-AC3F-EED01180F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1642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AEDB6-974A-405A-B5A9-279BC630C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1C4C10-0E4A-4FBC-8979-D14E57163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0A28AC-8E3A-4D61-9E83-5D6B693D7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DD82C3-DEE2-42A1-9070-1CD844A8F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2941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26ABA3-53BD-41FB-AD15-5D1A39CBB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671696-3DDE-4E8D-83DC-EF6C08112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ACA626-F9DA-4846-8A11-1765DDBE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48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283C4-A826-42B3-A907-9444F8175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F57EA-5B92-4087-BF8E-19CDACC719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E027F7-7B1F-46F6-A6F3-20F6789712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08536-65C2-4139-8281-330084EB3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655271-666C-4C0A-BAF7-35EAFBFF9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6CBBCE-1C3B-4AD5-9D2F-A1F86560B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57055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45D1A-1B00-4478-9A21-F24A47E67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142EE3-C217-45A6-8676-38B0966982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7098B1-AC87-4B87-9045-924A47DC43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B3DDDD-862F-4740-8C6C-3888AA461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05BEA9-6FC2-47B1-8B25-02365B1F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6E3C58-9FEE-45D2-A7F1-E977AD254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5229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BF1ED-2A9B-41AE-9B43-E12B66C43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75D549-A1FF-4D86-A1A0-DC028C7A6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26574-3235-4E1D-B3BA-F3ABD7246A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731B4-ADE9-4B6F-A5CD-5CF4C228FF13}" type="datetimeFigureOut">
              <a:rPr lang="en-IN" smtClean="0"/>
              <a:t>08-03-2021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2F4F4-B109-4F99-B1B2-2542B0529C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E802C-F21E-478D-BA03-1C1CF2FC75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289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Indian_language_word_cloud_depicting_language_neutrality.sv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B525024-657C-476A-867D-F0A03C91F2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721" y="-174987"/>
            <a:ext cx="2067951" cy="20679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3F08E1-7E7B-4283-980F-82BF11216B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031" y="313424"/>
            <a:ext cx="1242137" cy="12421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D5FAD9-A336-4935-91C2-9A68C94C18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36" y="233145"/>
            <a:ext cx="1527525" cy="14293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7778A2-3D0F-4F5F-90E2-74B353BEAD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935" y="293272"/>
            <a:ext cx="1241036" cy="12421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415306B-652F-4C51-B326-84A82452E9F4}"/>
              </a:ext>
            </a:extLst>
          </p:cNvPr>
          <p:cNvSpPr txBox="1"/>
          <p:nvPr/>
        </p:nvSpPr>
        <p:spPr>
          <a:xfrm>
            <a:off x="446636" y="1814957"/>
            <a:ext cx="11577711" cy="88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26D6D7C-2C31-4248-88AB-620253FF9FEB}"/>
              </a:ext>
            </a:extLst>
          </p:cNvPr>
          <p:cNvSpPr/>
          <p:nvPr/>
        </p:nvSpPr>
        <p:spPr>
          <a:xfrm>
            <a:off x="0" y="1916579"/>
            <a:ext cx="122261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50" normalizeH="0" baseline="0" noProof="0" dirty="0" err="1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Ek</a:t>
            </a:r>
            <a:r>
              <a:rPr kumimoji="0" lang="en-US" sz="60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 Bharat </a:t>
            </a:r>
            <a:r>
              <a:rPr kumimoji="0" lang="en-US" sz="6000" b="1" i="0" u="none" strike="noStrike" kern="1200" cap="none" spc="50" normalizeH="0" baseline="0" noProof="0" dirty="0" err="1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Shreshtha</a:t>
            </a:r>
            <a:r>
              <a:rPr kumimoji="0" lang="en-US" sz="6000" b="1" i="0" u="none" strike="noStrike" kern="1200" cap="none" spc="50" normalizeH="0" baseline="0" noProof="0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 Bharat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1" i="0" u="none" strike="noStrike" kern="1200" cap="none" spc="50" normalizeH="0" baseline="0" noProof="0" dirty="0">
              <a:ln w="9525" cmpd="sng">
                <a:solidFill>
                  <a:srgbClr val="4472C4"/>
                </a:solidFill>
                <a:prstDash val="solid"/>
              </a:ln>
              <a:solidFill>
                <a:srgbClr val="ED7D31">
                  <a:lumMod val="75000"/>
                </a:srgbClr>
              </a:solidFill>
              <a:effectLst>
                <a:glow rad="38100">
                  <a:srgbClr val="4472C4">
                    <a:alpha val="40000"/>
                  </a:srgbClr>
                </a:glow>
              </a:effectLst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5FF633-BA00-4D1C-B0D7-150D3EB0BDB3}"/>
              </a:ext>
            </a:extLst>
          </p:cNvPr>
          <p:cNvSpPr/>
          <p:nvPr/>
        </p:nvSpPr>
        <p:spPr>
          <a:xfrm>
            <a:off x="2677649" y="5754665"/>
            <a:ext cx="68367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Nehru </a:t>
            </a:r>
            <a:r>
              <a:rPr kumimoji="0" lang="en-US" sz="3200" i="0" u="none" strike="noStrike" kern="1200" normalizeH="0" baseline="0" noProof="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Yuva</a:t>
            </a:r>
            <a:r>
              <a:rPr kumimoji="0" lang="en-US" sz="3200" i="0" u="none" strike="noStrike" kern="120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 Kendra </a:t>
            </a:r>
            <a:r>
              <a:rPr kumimoji="0" lang="en-US" sz="3200" i="0" u="none" strike="noStrike" kern="1200" normalizeH="0" baseline="0" noProof="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Sangathan</a:t>
            </a:r>
            <a:r>
              <a:rPr kumimoji="0" lang="en-US" sz="3200" i="0" u="none" strike="noStrike" kern="120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 Gujarat</a:t>
            </a:r>
            <a:endParaRPr kumimoji="0" lang="en-US" sz="3200" i="0" u="none" strike="noStrike" kern="1200" normalizeH="0" baseline="0" noProof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E16937-6B48-4C31-A4BD-ED3D4384F85C}"/>
              </a:ext>
            </a:extLst>
          </p:cNvPr>
          <p:cNvSpPr/>
          <p:nvPr/>
        </p:nvSpPr>
        <p:spPr>
          <a:xfrm>
            <a:off x="-90831" y="2919248"/>
            <a:ext cx="122261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Topic</a:t>
            </a:r>
            <a:r>
              <a:rPr lang="hi-IN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– 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Language Learning</a:t>
            </a:r>
            <a:endParaRPr lang="en-IN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DBEBAFA-DA32-4F18-A7BD-72CB4B6A6E2E}"/>
              </a:ext>
            </a:extLst>
          </p:cNvPr>
          <p:cNvSpPr/>
          <p:nvPr/>
        </p:nvSpPr>
        <p:spPr>
          <a:xfrm>
            <a:off x="1974161" y="3902801"/>
            <a:ext cx="83120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en-US" sz="5400" i="0" u="none" strike="noStrike" kern="120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Daman &amp; Diu and </a:t>
            </a:r>
            <a:r>
              <a:rPr kumimoji="0" lang="en-US" sz="5400" i="0" u="none" strike="noStrike" kern="1200" normalizeH="0" baseline="0" noProof="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Puduchery</a:t>
            </a:r>
            <a:endParaRPr lang="en-IN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9054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F56F5174-31D9-4DBB-AAB7-A1FD7BDB1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25000">
                <a:schemeClr val="accent2"/>
              </a:gs>
              <a:gs pos="94000">
                <a:schemeClr val="accent1"/>
              </a:gs>
              <a:gs pos="100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E113210-7872-481A-ADE6-3A05CCAF5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Freeform 62">
            <a:extLst>
              <a:ext uri="{FF2B5EF4-FFF2-40B4-BE49-F238E27FC236}">
                <a16:creationId xmlns:a16="http://schemas.microsoft.com/office/drawing/2014/main" id="{F9A95BEE-6BB1-4A28-A8E6-A34B2E42E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6DB7D919-02C8-4FC8-A013-FEC10F4E51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7" b="25795"/>
          <a:stretch/>
        </p:blipFill>
        <p:spPr>
          <a:xfrm>
            <a:off x="0" y="901148"/>
            <a:ext cx="4838021" cy="4757529"/>
          </a:xfrm>
          <a:custGeom>
            <a:avLst/>
            <a:gdLst/>
            <a:ahLst/>
            <a:cxnLst/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02EC735-DC98-47F6-99F9-F5A6A7F140F3}"/>
              </a:ext>
            </a:extLst>
          </p:cNvPr>
          <p:cNvSpPr txBox="1"/>
          <p:nvPr/>
        </p:nvSpPr>
        <p:spPr>
          <a:xfrm>
            <a:off x="5614876" y="553712"/>
            <a:ext cx="64405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u="sng" dirty="0">
                <a:latin typeface="Baskerville Old Face" panose="02020602080505020303" pitchFamily="18" charset="0"/>
              </a:rPr>
              <a:t>Some interesting facts of Gujarati language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169D71-B431-4450-803E-D668FDE02343}"/>
              </a:ext>
            </a:extLst>
          </p:cNvPr>
          <p:cNvSpPr txBox="1"/>
          <p:nvPr/>
        </p:nvSpPr>
        <p:spPr>
          <a:xfrm>
            <a:off x="6008850" y="1754041"/>
            <a:ext cx="578917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Baskerville Old Face" panose="02020602080505020303" pitchFamily="18" charset="0"/>
              </a:rPr>
              <a:t>Gujarati is the sixth most spoken language in India.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Baskerville Old Face" panose="02020602080505020303" pitchFamily="18" charset="0"/>
              </a:rPr>
              <a:t>Gujarati language is spoken by about 5.5 crore people.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Baskerville Old Face" panose="02020602080505020303" pitchFamily="18" charset="0"/>
              </a:rPr>
              <a:t>26th most spoken language in the world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Baskerville Old Face" panose="02020602080505020303" pitchFamily="18" charset="0"/>
              </a:rPr>
              <a:t>In South Africa, It is the official minority language.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Baskerville Old Face" panose="02020602080505020303" pitchFamily="18" charset="0"/>
              </a:rPr>
              <a:t>One of the most spoken Indian languages in the US and Canada.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Baskerville Old Face" panose="02020602080505020303" pitchFamily="18" charset="0"/>
              </a:rPr>
              <a:t>Gujarati language is the fourth most spoken language in the city of London.</a:t>
            </a:r>
          </a:p>
        </p:txBody>
      </p:sp>
    </p:spTree>
    <p:extLst>
      <p:ext uri="{BB962C8B-B14F-4D97-AF65-F5344CB8AC3E}">
        <p14:creationId xmlns:p14="http://schemas.microsoft.com/office/powerpoint/2010/main" val="669301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 descr="A person holding a gun&#10;&#10;Description automatically generated">
            <a:extLst>
              <a:ext uri="{FF2B5EF4-FFF2-40B4-BE49-F238E27FC236}">
                <a16:creationId xmlns:a16="http://schemas.microsoft.com/office/drawing/2014/main" id="{491258E0-21DC-4F87-8C89-152328F4FB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4" r="20070" b="-1"/>
          <a:stretch/>
        </p:blipFill>
        <p:spPr>
          <a:xfrm>
            <a:off x="1" y="770037"/>
            <a:ext cx="5298683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FDD538-1E33-4B06-B6C1-4253347FA957}"/>
              </a:ext>
            </a:extLst>
          </p:cNvPr>
          <p:cNvSpPr txBox="1"/>
          <p:nvPr/>
        </p:nvSpPr>
        <p:spPr>
          <a:xfrm>
            <a:off x="6440230" y="590635"/>
            <a:ext cx="5368286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Baskerville Old Face" panose="02020602080505020303" pitchFamily="18" charset="0"/>
              </a:rPr>
              <a:t>Gujarati language was very much loved by Mahatma Gandhi and </a:t>
            </a:r>
            <a:r>
              <a:rPr lang="en-US" sz="2400" dirty="0" err="1">
                <a:latin typeface="Baskerville Old Face" panose="02020602080505020303" pitchFamily="18" charset="0"/>
              </a:rPr>
              <a:t>Bapu's</a:t>
            </a:r>
            <a:r>
              <a:rPr lang="en-US" sz="2400" dirty="0">
                <a:latin typeface="Baskerville Old Face" panose="02020602080505020303" pitchFamily="18" charset="0"/>
              </a:rPr>
              <a:t> contribution in spreading Gujarati language is incomparable. Gandhiji wrote some important books in Gujarati language including:</a:t>
            </a:r>
          </a:p>
          <a:p>
            <a:endParaRPr lang="en-US" sz="2400" dirty="0">
              <a:latin typeface="Baskerville Old Face" panose="02020602080505020303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gu-IN" sz="2400" dirty="0">
                <a:latin typeface="Baskerville Old Face" panose="02020602080505020303" pitchFamily="18" charset="0"/>
              </a:rPr>
              <a:t>સત્યના </a:t>
            </a:r>
            <a:r>
              <a:rPr lang="gu-IN" sz="2400" dirty="0" err="1">
                <a:latin typeface="Baskerville Old Face" panose="02020602080505020303" pitchFamily="18" charset="0"/>
              </a:rPr>
              <a:t>પ્રયોગો</a:t>
            </a:r>
            <a:r>
              <a:rPr lang="gu-IN" sz="2400" dirty="0">
                <a:latin typeface="Baskerville Old Face" panose="02020602080505020303" pitchFamily="18" charset="0"/>
              </a:rPr>
              <a:t> અથવા આત્મકથા</a:t>
            </a:r>
            <a:r>
              <a:rPr lang="en-US" sz="2400" dirty="0">
                <a:latin typeface="Baskerville Old Face" panose="02020602080505020303" pitchFamily="18" charset="0"/>
              </a:rPr>
              <a:t> (My Experiments with Truth)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gu-IN" sz="2400" dirty="0">
                <a:latin typeface="Baskerville Old Face" panose="02020602080505020303" pitchFamily="18" charset="0"/>
              </a:rPr>
              <a:t>દક્ષિણ આફ્રિકાના સત્યાગ્રહનો </a:t>
            </a:r>
            <a:r>
              <a:rPr lang="gu-IN" sz="2400" dirty="0" err="1">
                <a:latin typeface="Baskerville Old Face" panose="02020602080505020303" pitchFamily="18" charset="0"/>
              </a:rPr>
              <a:t>ઈતિહાસ</a:t>
            </a:r>
            <a:r>
              <a:rPr lang="en-US" sz="2400" dirty="0">
                <a:latin typeface="Baskerville Old Face" panose="02020602080505020303" pitchFamily="18" charset="0"/>
              </a:rPr>
              <a:t> (History of Satyagraha in South Africa)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gu-IN" sz="2400" dirty="0">
                <a:latin typeface="Baskerville Old Face" panose="02020602080505020303" pitchFamily="18" charset="0"/>
              </a:rPr>
              <a:t>હિંદ સ્વરાજ</a:t>
            </a:r>
            <a:r>
              <a:rPr lang="en-IN" sz="2400" dirty="0">
                <a:latin typeface="Baskerville Old Face" panose="02020602080505020303" pitchFamily="18" charset="0"/>
                <a:cs typeface="Aparajita" panose="02020603050405020304" pitchFamily="18" charset="0"/>
              </a:rPr>
              <a:t> (Hind Swaraj)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gu-IN" sz="2400" dirty="0" err="1">
                <a:latin typeface="Baskerville Old Face" panose="02020602080505020303" pitchFamily="18" charset="0"/>
              </a:rPr>
              <a:t>મંગલપ્રભાત</a:t>
            </a:r>
            <a:r>
              <a:rPr lang="hi-IN" sz="2400" dirty="0">
                <a:latin typeface="Baskerville Old Face" panose="02020602080505020303" pitchFamily="18" charset="0"/>
                <a:cs typeface="Aparajita" panose="02020603050405020304" pitchFamily="18" charset="0"/>
              </a:rPr>
              <a:t> (</a:t>
            </a:r>
            <a:r>
              <a:rPr lang="en-US" sz="2400" dirty="0" err="1">
                <a:latin typeface="Baskerville Old Face" panose="02020602080505020303" pitchFamily="18" charset="0"/>
                <a:cs typeface="Aparajita" panose="02020603050405020304" pitchFamily="18" charset="0"/>
              </a:rPr>
              <a:t>MangalPrabhat</a:t>
            </a:r>
            <a:r>
              <a:rPr lang="hi-IN" sz="2400" dirty="0">
                <a:latin typeface="Baskerville Old Face" panose="02020602080505020303" pitchFamily="18" charset="0"/>
                <a:cs typeface="Aparajita" panose="02020603050405020304" pitchFamily="18" charset="0"/>
              </a:rPr>
              <a:t>)</a:t>
            </a:r>
            <a:endParaRPr lang="en-IN" sz="2400" dirty="0">
              <a:latin typeface="Baskerville Old Face" panose="02020602080505020303" pitchFamily="18" charset="0"/>
              <a:cs typeface="Aparajita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gu-IN" sz="2400" dirty="0">
                <a:latin typeface="Baskerville Old Face" panose="02020602080505020303" pitchFamily="18" charset="0"/>
              </a:rPr>
              <a:t>સત્યાગ્રહનો </a:t>
            </a:r>
            <a:r>
              <a:rPr lang="gu-IN" sz="2400" dirty="0" err="1">
                <a:latin typeface="Baskerville Old Face" panose="02020602080505020303" pitchFamily="18" charset="0"/>
              </a:rPr>
              <a:t>ઈતિહાસ</a:t>
            </a:r>
            <a:r>
              <a:rPr lang="en-US" sz="2400" dirty="0">
                <a:latin typeface="Baskerville Old Face" panose="02020602080505020303" pitchFamily="18" charset="0"/>
                <a:cs typeface="Aparajita" panose="02020603050405020304" pitchFamily="18" charset="0"/>
              </a:rPr>
              <a:t> (The History of </a:t>
            </a:r>
            <a:r>
              <a:rPr lang="en-US" sz="2400" dirty="0" err="1">
                <a:latin typeface="Baskerville Old Face" panose="02020602080505020303" pitchFamily="18" charset="0"/>
                <a:cs typeface="Aparajita" panose="02020603050405020304" pitchFamily="18" charset="0"/>
              </a:rPr>
              <a:t>Satyagrah</a:t>
            </a:r>
            <a:r>
              <a:rPr lang="hi-IN" sz="2400" dirty="0">
                <a:latin typeface="Baskerville Old Face" panose="02020602080505020303" pitchFamily="18" charset="0"/>
                <a:cs typeface="Aparajita" panose="02020603050405020304" pitchFamily="18" charset="0"/>
              </a:rPr>
              <a:t>)</a:t>
            </a:r>
            <a:endParaRPr lang="gu-IN" sz="24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829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EAA8ABB-E28C-4BD6-B2CD-376882E92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29184" y="1"/>
            <a:ext cx="2446384" cy="5777808"/>
            <a:chOff x="329184" y="1"/>
            <a:chExt cx="524256" cy="5777808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623" y="679731"/>
            <a:ext cx="7682293" cy="56628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274BD1CE-F296-46E2-AE88-DF23CB3281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" b="-3"/>
          <a:stretch/>
        </p:blipFill>
        <p:spPr>
          <a:xfrm>
            <a:off x="996363" y="972235"/>
            <a:ext cx="3383280" cy="5047735"/>
          </a:xfrm>
          <a:prstGeom prst="rect">
            <a:avLst/>
          </a:prstGeom>
        </p:spPr>
      </p:pic>
      <p:pic>
        <p:nvPicPr>
          <p:cNvPr id="8" name="Picture 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719CFC6B-58B4-48FC-A90E-46971304A1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6008"/>
          <a:stretch/>
        </p:blipFill>
        <p:spPr>
          <a:xfrm>
            <a:off x="4683639" y="972235"/>
            <a:ext cx="3383280" cy="50477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73E3DA6-3BBB-45F3-A969-050AC637CA19}"/>
              </a:ext>
            </a:extLst>
          </p:cNvPr>
          <p:cNvSpPr txBox="1"/>
          <p:nvPr/>
        </p:nvSpPr>
        <p:spPr>
          <a:xfrm>
            <a:off x="8524143" y="972235"/>
            <a:ext cx="351462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Baskerville Old Face" panose="02020602080505020303" pitchFamily="18" charset="0"/>
              </a:rPr>
              <a:t>Mahatma Gandhi wrote a dictionary of Gujarati language in which Gandhiji refused to make any kind of change in future.</a:t>
            </a:r>
          </a:p>
        </p:txBody>
      </p:sp>
    </p:spTree>
    <p:extLst>
      <p:ext uri="{BB962C8B-B14F-4D97-AF65-F5344CB8AC3E}">
        <p14:creationId xmlns:p14="http://schemas.microsoft.com/office/powerpoint/2010/main" val="3083968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79477870-C64A-4E35-8F2F-05B7114F3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8AEA628B-C8FF-4D0B-B111-F101F580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3202" y="36338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663BD0-064C-40FC-A331-F49FCA953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8506" y="2935541"/>
            <a:ext cx="62179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Picture 4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164CAF53-AFAD-45C1-AFDB-36A0231B09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6" b="-2"/>
          <a:stretch/>
        </p:blipFill>
        <p:spPr>
          <a:xfrm>
            <a:off x="7684006" y="10"/>
            <a:ext cx="4507993" cy="68579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04886AC-0878-40BE-9169-DCB0EE758A2D}"/>
              </a:ext>
            </a:extLst>
          </p:cNvPr>
          <p:cNvSpPr txBox="1"/>
          <p:nvPr/>
        </p:nvSpPr>
        <p:spPr>
          <a:xfrm>
            <a:off x="805721" y="699636"/>
            <a:ext cx="59044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latin typeface="Baskerville Old Face" panose="02020602080505020303" pitchFamily="18" charset="0"/>
              </a:rPr>
              <a:t>Zaverchandra</a:t>
            </a:r>
            <a:r>
              <a:rPr lang="en-US" sz="2800" b="1" dirty="0">
                <a:latin typeface="Baskerville Old Face" panose="02020602080505020303" pitchFamily="18" charset="0"/>
              </a:rPr>
              <a:t> </a:t>
            </a:r>
            <a:r>
              <a:rPr lang="en-US" sz="2800" b="1" dirty="0" err="1">
                <a:latin typeface="Baskerville Old Face" panose="02020602080505020303" pitchFamily="18" charset="0"/>
              </a:rPr>
              <a:t>Meghani</a:t>
            </a:r>
            <a:r>
              <a:rPr lang="en-US" sz="2800" b="1" dirty="0">
                <a:latin typeface="Baskerville Old Face" panose="02020602080505020303" pitchFamily="18" charset="0"/>
              </a:rPr>
              <a:t> and </a:t>
            </a:r>
            <a:r>
              <a:rPr lang="en-US" sz="2800" b="1" dirty="0" err="1">
                <a:latin typeface="Baskerville Old Face" panose="02020602080505020303" pitchFamily="18" charset="0"/>
              </a:rPr>
              <a:t>Sindhudo</a:t>
            </a:r>
            <a:r>
              <a:rPr lang="en-US" sz="2800" b="1" dirty="0">
                <a:latin typeface="Baskerville Old Face" panose="02020602080505020303" pitchFamily="18" charset="0"/>
              </a:rPr>
              <a:t> (collection of songs and poems)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3511D4-8DEC-4EA5-91DA-25CA13A1E659}"/>
              </a:ext>
            </a:extLst>
          </p:cNvPr>
          <p:cNvSpPr txBox="1"/>
          <p:nvPr/>
        </p:nvSpPr>
        <p:spPr>
          <a:xfrm>
            <a:off x="615458" y="1787849"/>
            <a:ext cx="626877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Baskerville Old Face" panose="02020602080505020303" pitchFamily="18" charset="0"/>
              </a:rPr>
              <a:t>Zaverchandra</a:t>
            </a:r>
            <a:r>
              <a:rPr lang="en-US" sz="2400" dirty="0">
                <a:latin typeface="Baskerville Old Face" panose="02020602080505020303" pitchFamily="18" charset="0"/>
              </a:rPr>
              <a:t> </a:t>
            </a:r>
            <a:r>
              <a:rPr lang="en-US" sz="2400" dirty="0" err="1">
                <a:latin typeface="Baskerville Old Face" panose="02020602080505020303" pitchFamily="18" charset="0"/>
              </a:rPr>
              <a:t>Meghani</a:t>
            </a:r>
            <a:r>
              <a:rPr lang="en-US" sz="2400" dirty="0">
                <a:latin typeface="Baskerville Old Face" panose="02020602080505020303" pitchFamily="18" charset="0"/>
              </a:rPr>
              <a:t> is one of the main writers of Gujarati language.</a:t>
            </a:r>
          </a:p>
          <a:p>
            <a:endParaRPr lang="en-US" sz="2400" dirty="0">
              <a:latin typeface="Baskerville Old Face" panose="020206020805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Baskerville Old Face" panose="02020602080505020303" pitchFamily="18" charset="0"/>
              </a:rPr>
              <a:t>The book </a:t>
            </a:r>
            <a:r>
              <a:rPr lang="en-US" sz="2400" b="1" dirty="0" err="1">
                <a:latin typeface="Baskerville Old Face" panose="02020602080505020303" pitchFamily="18" charset="0"/>
              </a:rPr>
              <a:t>Sindhudo</a:t>
            </a:r>
            <a:r>
              <a:rPr lang="en-US" sz="2400" dirty="0">
                <a:latin typeface="Baskerville Old Face" panose="02020602080505020303" pitchFamily="18" charset="0"/>
              </a:rPr>
              <a:t> was written by him in which the youth was called to participate in the freedom movement against the British rule.</a:t>
            </a:r>
          </a:p>
          <a:p>
            <a:endParaRPr lang="en-US" sz="2400" dirty="0">
              <a:latin typeface="Baskerville Old Face" panose="020206020805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Baskerville Old Face" panose="02020602080505020303" pitchFamily="18" charset="0"/>
              </a:rPr>
              <a:t>Almost all copies of this Gujarati language book were burnt by the East India Company and </a:t>
            </a:r>
            <a:r>
              <a:rPr lang="en-US" sz="2400" dirty="0" err="1">
                <a:latin typeface="Baskerville Old Face" panose="02020602080505020303" pitchFamily="18" charset="0"/>
              </a:rPr>
              <a:t>Meghani</a:t>
            </a:r>
            <a:r>
              <a:rPr lang="en-US" sz="2400" dirty="0">
                <a:latin typeface="Baskerville Old Face" panose="02020602080505020303" pitchFamily="18" charset="0"/>
              </a:rPr>
              <a:t> ji was sent to jail for 2 years.</a:t>
            </a:r>
          </a:p>
        </p:txBody>
      </p:sp>
    </p:spTree>
    <p:extLst>
      <p:ext uri="{BB962C8B-B14F-4D97-AF65-F5344CB8AC3E}">
        <p14:creationId xmlns:p14="http://schemas.microsoft.com/office/powerpoint/2010/main" val="4041251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4F31C6C-9C7C-46D7-BEE0-3E9B4565E2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5340"/>
          <a:stretch/>
        </p:blipFill>
        <p:spPr>
          <a:xfrm>
            <a:off x="518746" y="476573"/>
            <a:ext cx="2612104" cy="3774916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268BEB5C-C630-4761-9AB9-15D2EAA07C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6" r="-2" b="-2"/>
          <a:stretch/>
        </p:blipFill>
        <p:spPr>
          <a:xfrm>
            <a:off x="3365319" y="476573"/>
            <a:ext cx="2612102" cy="37749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1FB053-7533-4B35-9E11-24983F7CC4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50" b="5882"/>
          <a:stretch/>
        </p:blipFill>
        <p:spPr>
          <a:xfrm>
            <a:off x="6235847" y="476572"/>
            <a:ext cx="2612100" cy="377491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0F32266-ABA1-4EDE-BB82-C51CF2B3F5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" b="-3"/>
          <a:stretch/>
        </p:blipFill>
        <p:spPr bwMode="auto">
          <a:xfrm>
            <a:off x="9058470" y="476573"/>
            <a:ext cx="2612090" cy="377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8" name="Straight Connector 134">
            <a:extLst>
              <a:ext uri="{FF2B5EF4-FFF2-40B4-BE49-F238E27FC236}">
                <a16:creationId xmlns:a16="http://schemas.microsoft.com/office/drawing/2014/main" id="{8733B210-462D-42A4-BA20-36743BB5E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5778706"/>
            <a:ext cx="9144000" cy="0"/>
          </a:xfrm>
          <a:prstGeom prst="line">
            <a:avLst/>
          </a:prstGeom>
          <a:ln w="19050">
            <a:solidFill>
              <a:srgbClr val="E5B8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BE53F2-C208-41B2-9AF8-35BA8A3BF067}"/>
              </a:ext>
            </a:extLst>
          </p:cNvPr>
          <p:cNvSpPr txBox="1"/>
          <p:nvPr/>
        </p:nvSpPr>
        <p:spPr>
          <a:xfrm>
            <a:off x="518746" y="4967292"/>
            <a:ext cx="114953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Baskerville Old Face" panose="02020602080505020303" pitchFamily="18" charset="0"/>
              </a:rPr>
              <a:t>Some Gujarati books written by </a:t>
            </a:r>
            <a:r>
              <a:rPr lang="en-US" sz="3200" b="1" dirty="0">
                <a:latin typeface="Baskerville Old Face" panose="02020602080505020303" pitchFamily="18" charset="0"/>
              </a:rPr>
              <a:t>Prime Minister Shri Narendra Modi</a:t>
            </a:r>
          </a:p>
        </p:txBody>
      </p:sp>
    </p:spTree>
    <p:extLst>
      <p:ext uri="{BB962C8B-B14F-4D97-AF65-F5344CB8AC3E}">
        <p14:creationId xmlns:p14="http://schemas.microsoft.com/office/powerpoint/2010/main" val="286333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56169D-F9DB-40AF-A1CE-96281A200B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994" b="1374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27AAA55-245A-4CCE-ACF7-F7079800333A}"/>
              </a:ext>
            </a:extLst>
          </p:cNvPr>
          <p:cNvSpPr txBox="1"/>
          <p:nvPr/>
        </p:nvSpPr>
        <p:spPr>
          <a:xfrm>
            <a:off x="8004627" y="5365251"/>
            <a:ext cx="36068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600" b="1" dirty="0">
                <a:latin typeface="+mj-lt"/>
              </a:rPr>
              <a:t>Let's learn Gujarati</a:t>
            </a:r>
          </a:p>
        </p:txBody>
      </p:sp>
    </p:spTree>
    <p:extLst>
      <p:ext uri="{BB962C8B-B14F-4D97-AF65-F5344CB8AC3E}">
        <p14:creationId xmlns:p14="http://schemas.microsoft.com/office/powerpoint/2010/main" val="4240322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alendar&#10;&#10;Description automatically generated">
            <a:extLst>
              <a:ext uri="{FF2B5EF4-FFF2-40B4-BE49-F238E27FC236}">
                <a16:creationId xmlns:a16="http://schemas.microsoft.com/office/drawing/2014/main" id="{51ED9E19-C4CD-4A04-BD29-1CDD3B4190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" r="2" b="2"/>
          <a:stretch/>
        </p:blipFill>
        <p:spPr>
          <a:xfrm>
            <a:off x="545238" y="858525"/>
            <a:ext cx="7608304" cy="521190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C1861E-53A9-4309-99E4-147F04745C82}"/>
              </a:ext>
            </a:extLst>
          </p:cNvPr>
          <p:cNvSpPr txBox="1"/>
          <p:nvPr/>
        </p:nvSpPr>
        <p:spPr>
          <a:xfrm>
            <a:off x="8826576" y="2068129"/>
            <a:ext cx="315612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Baskerville Old Face" panose="02020602080505020303" pitchFamily="18" charset="0"/>
              </a:rPr>
              <a:t>Gujarati Language Vowels</a:t>
            </a:r>
          </a:p>
        </p:txBody>
      </p:sp>
    </p:spTree>
    <p:extLst>
      <p:ext uri="{BB962C8B-B14F-4D97-AF65-F5344CB8AC3E}">
        <p14:creationId xmlns:p14="http://schemas.microsoft.com/office/powerpoint/2010/main" val="20229688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Calendar&#10;&#10;Description automatically generated">
            <a:extLst>
              <a:ext uri="{FF2B5EF4-FFF2-40B4-BE49-F238E27FC236}">
                <a16:creationId xmlns:a16="http://schemas.microsoft.com/office/drawing/2014/main" id="{1CE8F56E-4C60-4F47-9F1C-402F8D411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09" y="858525"/>
            <a:ext cx="7039962" cy="521190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1D943D-9F0F-40D4-84FD-A4D151717BA6}"/>
              </a:ext>
            </a:extLst>
          </p:cNvPr>
          <p:cNvSpPr txBox="1"/>
          <p:nvPr/>
        </p:nvSpPr>
        <p:spPr>
          <a:xfrm>
            <a:off x="8885507" y="1898133"/>
            <a:ext cx="315612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Baskerville Old Face" panose="02020602080505020303" pitchFamily="18" charset="0"/>
              </a:rPr>
              <a:t>Gujarati Language Consonants</a:t>
            </a:r>
          </a:p>
        </p:txBody>
      </p:sp>
    </p:spTree>
    <p:extLst>
      <p:ext uri="{BB962C8B-B14F-4D97-AF65-F5344CB8AC3E}">
        <p14:creationId xmlns:p14="http://schemas.microsoft.com/office/powerpoint/2010/main" val="2457474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029D5AD-8348-4446-B191-6A9B6FE03F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A3F395A2-2B64-4749-BD93-2F159C7E1F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1899601"/>
          </a:xfrm>
          <a:custGeom>
            <a:avLst/>
            <a:gdLst>
              <a:gd name="connsiteX0" fmla="*/ 0 w 12188952"/>
              <a:gd name="connsiteY0" fmla="*/ 0 h 1899601"/>
              <a:gd name="connsiteX1" fmla="*/ 12188952 w 12188952"/>
              <a:gd name="connsiteY1" fmla="*/ 0 h 1899601"/>
              <a:gd name="connsiteX2" fmla="*/ 12188952 w 12188952"/>
              <a:gd name="connsiteY2" fmla="*/ 1635106 h 1899601"/>
              <a:gd name="connsiteX3" fmla="*/ 11356325 w 12188952"/>
              <a:gd name="connsiteY3" fmla="*/ 1707615 h 1899601"/>
              <a:gd name="connsiteX4" fmla="*/ 6096001 w 12188952"/>
              <a:gd name="connsiteY4" fmla="*/ 1899601 h 1899601"/>
              <a:gd name="connsiteX5" fmla="*/ 835678 w 12188952"/>
              <a:gd name="connsiteY5" fmla="*/ 1707615 h 1899601"/>
              <a:gd name="connsiteX6" fmla="*/ 0 w 12188952"/>
              <a:gd name="connsiteY6" fmla="*/ 1634841 h 189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8952" h="1899601">
                <a:moveTo>
                  <a:pt x="0" y="0"/>
                </a:moveTo>
                <a:lnTo>
                  <a:pt x="12188952" y="0"/>
                </a:lnTo>
                <a:lnTo>
                  <a:pt x="12188952" y="1635106"/>
                </a:lnTo>
                <a:lnTo>
                  <a:pt x="11356325" y="1707615"/>
                </a:lnTo>
                <a:cubicBezTo>
                  <a:pt x="9739512" y="1831240"/>
                  <a:pt x="7961919" y="1899601"/>
                  <a:pt x="6096001" y="1899601"/>
                </a:cubicBezTo>
                <a:cubicBezTo>
                  <a:pt x="4230084" y="1899601"/>
                  <a:pt x="2452490" y="1831240"/>
                  <a:pt x="835678" y="1707615"/>
                </a:cubicBezTo>
                <a:lnTo>
                  <a:pt x="0" y="1634841"/>
                </a:lnTo>
                <a:close/>
              </a:path>
            </a:pathLst>
          </a:custGeom>
          <a:ln w="9525">
            <a:solidFill>
              <a:srgbClr val="E6E6E6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5CF0135B-EAB8-4CA0-896C-2D897ECD2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890722"/>
          </a:xfrm>
          <a:custGeom>
            <a:avLst/>
            <a:gdLst>
              <a:gd name="connsiteX0" fmla="*/ 0 w 12192000"/>
              <a:gd name="connsiteY0" fmla="*/ 0 h 1890722"/>
              <a:gd name="connsiteX1" fmla="*/ 12192000 w 12192000"/>
              <a:gd name="connsiteY1" fmla="*/ 0 h 1890722"/>
              <a:gd name="connsiteX2" fmla="*/ 12192000 w 12192000"/>
              <a:gd name="connsiteY2" fmla="*/ 1626227 h 1890722"/>
              <a:gd name="connsiteX3" fmla="*/ 11359165 w 12192000"/>
              <a:gd name="connsiteY3" fmla="*/ 1698736 h 1890722"/>
              <a:gd name="connsiteX4" fmla="*/ 6097526 w 12192000"/>
              <a:gd name="connsiteY4" fmla="*/ 1890722 h 1890722"/>
              <a:gd name="connsiteX5" fmla="*/ 835887 w 12192000"/>
              <a:gd name="connsiteY5" fmla="*/ 1698736 h 1890722"/>
              <a:gd name="connsiteX6" fmla="*/ 0 w 12192000"/>
              <a:gd name="connsiteY6" fmla="*/ 1625962 h 189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890722">
                <a:moveTo>
                  <a:pt x="0" y="0"/>
                </a:moveTo>
                <a:lnTo>
                  <a:pt x="12192000" y="0"/>
                </a:lnTo>
                <a:lnTo>
                  <a:pt x="12192000" y="1626227"/>
                </a:lnTo>
                <a:lnTo>
                  <a:pt x="11359165" y="1698736"/>
                </a:lnTo>
                <a:cubicBezTo>
                  <a:pt x="9741947" y="1822361"/>
                  <a:pt x="7963910" y="1890722"/>
                  <a:pt x="6097526" y="1890722"/>
                </a:cubicBezTo>
                <a:cubicBezTo>
                  <a:pt x="4231142" y="1890722"/>
                  <a:pt x="2453104" y="1822361"/>
                  <a:pt x="835887" y="1698736"/>
                </a:cubicBezTo>
                <a:lnTo>
                  <a:pt x="0" y="1625962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2C3387C-D24F-4737-8A37-1DC5CFF09C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2452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3343FC-5B7C-4B40-A833-9040321745DA}"/>
              </a:ext>
            </a:extLst>
          </p:cNvPr>
          <p:cNvSpPr txBox="1"/>
          <p:nvPr/>
        </p:nvSpPr>
        <p:spPr>
          <a:xfrm>
            <a:off x="1045464" y="1314220"/>
            <a:ext cx="1009802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Gujarati language follows the subject-verb word order.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/>
              <a:t>Gender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Gujarati language has three types of gender - Male, Female and Neutral.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Example: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err="1"/>
              <a:t>છોકરો</a:t>
            </a:r>
            <a:r>
              <a:rPr lang="en-US" sz="2400" dirty="0"/>
              <a:t> (</a:t>
            </a:r>
            <a:r>
              <a:rPr lang="en-US" sz="2400" dirty="0" err="1"/>
              <a:t>chhokar</a:t>
            </a:r>
            <a:r>
              <a:rPr lang="en-US" sz="2400" b="1" dirty="0" err="1"/>
              <a:t>o</a:t>
            </a:r>
            <a:r>
              <a:rPr lang="en-US" sz="2400" dirty="0"/>
              <a:t>, Boy)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err="1"/>
              <a:t>છોકરી</a:t>
            </a:r>
            <a:r>
              <a:rPr lang="en-US" sz="2400" dirty="0"/>
              <a:t> (</a:t>
            </a:r>
            <a:r>
              <a:rPr lang="en-US" sz="2400" dirty="0" err="1"/>
              <a:t>chhokar</a:t>
            </a:r>
            <a:r>
              <a:rPr lang="en-US" sz="2400" b="1" dirty="0" err="1"/>
              <a:t>i</a:t>
            </a:r>
            <a:r>
              <a:rPr lang="en-US" sz="2400" dirty="0"/>
              <a:t>, Girl)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err="1"/>
              <a:t>છોકરૂ</a:t>
            </a:r>
            <a:r>
              <a:rPr lang="en-US" sz="2400" dirty="0"/>
              <a:t> (</a:t>
            </a:r>
            <a:r>
              <a:rPr lang="en-US" sz="2400" dirty="0" err="1"/>
              <a:t>chhokar</a:t>
            </a:r>
            <a:r>
              <a:rPr lang="en-US" sz="2400" b="1" dirty="0" err="1"/>
              <a:t>u</a:t>
            </a:r>
            <a:r>
              <a:rPr lang="en-US" sz="2400" dirty="0"/>
              <a:t>, Small kid/child)</a:t>
            </a:r>
          </a:p>
        </p:txBody>
      </p:sp>
    </p:spTree>
    <p:extLst>
      <p:ext uri="{BB962C8B-B14F-4D97-AF65-F5344CB8AC3E}">
        <p14:creationId xmlns:p14="http://schemas.microsoft.com/office/powerpoint/2010/main" val="18777398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69CE09-75AB-4759-84AB-4BF0FC9A2977}"/>
              </a:ext>
            </a:extLst>
          </p:cNvPr>
          <p:cNvSpPr txBox="1"/>
          <p:nvPr/>
        </p:nvSpPr>
        <p:spPr>
          <a:xfrm>
            <a:off x="836675" y="562272"/>
            <a:ext cx="10515600" cy="603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 err="1">
                <a:latin typeface="+mj-lt"/>
                <a:ea typeface="+mj-ea"/>
                <a:cs typeface="+mj-cs"/>
              </a:rPr>
              <a:t>अभिवादन</a:t>
            </a:r>
            <a:r>
              <a:rPr lang="en-US" sz="4400" dirty="0">
                <a:latin typeface="+mj-lt"/>
                <a:ea typeface="+mj-ea"/>
                <a:cs typeface="+mj-cs"/>
              </a:rPr>
              <a:t> Greetings</a:t>
            </a:r>
          </a:p>
        </p:txBody>
      </p:sp>
      <p:pic>
        <p:nvPicPr>
          <p:cNvPr id="2" name="Picture 1" descr="Table&#10;&#10;Description automatically generated">
            <a:extLst>
              <a:ext uri="{FF2B5EF4-FFF2-40B4-BE49-F238E27FC236}">
                <a16:creationId xmlns:a16="http://schemas.microsoft.com/office/drawing/2014/main" id="{72D4C5F6-638C-4BD2-8FD4-10BDED8E2F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84" r="-1" b="24285"/>
          <a:stretch/>
        </p:blipFill>
        <p:spPr>
          <a:xfrm>
            <a:off x="682619" y="1457740"/>
            <a:ext cx="10823713" cy="483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82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573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895600" y="5768204"/>
            <a:ext cx="6400800" cy="0"/>
          </a:xfrm>
          <a:prstGeom prst="line">
            <a:avLst/>
          </a:prstGeom>
          <a:ln>
            <a:solidFill>
              <a:srgbClr val="457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99B6FAB5-16BA-43D9-9833-4ADD72EB8464}"/>
              </a:ext>
            </a:extLst>
          </p:cNvPr>
          <p:cNvSpPr txBox="1"/>
          <p:nvPr/>
        </p:nvSpPr>
        <p:spPr>
          <a:xfrm>
            <a:off x="1112520" y="4533896"/>
            <a:ext cx="9966960" cy="115965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India has many languages in the country which further strengthen the unity and integrity of India.</a:t>
            </a:r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301BABB-C656-41A3-9F20-E82D4EA792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815"/>
          <a:stretch/>
        </p:blipFill>
        <p:spPr>
          <a:xfrm>
            <a:off x="243840" y="256540"/>
            <a:ext cx="11704320" cy="402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8759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8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1C101F-757F-4879-8097-B35EA3AB00DD}"/>
              </a:ext>
            </a:extLst>
          </p:cNvPr>
          <p:cNvSpPr txBox="1"/>
          <p:nvPr/>
        </p:nvSpPr>
        <p:spPr>
          <a:xfrm>
            <a:off x="835147" y="209515"/>
            <a:ext cx="10515600" cy="61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 err="1">
                <a:latin typeface="+mj-lt"/>
                <a:ea typeface="+mj-ea"/>
                <a:cs typeface="+mj-cs"/>
              </a:rPr>
              <a:t>परिचय</a:t>
            </a:r>
            <a:r>
              <a:rPr lang="en-US" sz="5200" dirty="0">
                <a:latin typeface="+mj-lt"/>
                <a:ea typeface="+mj-ea"/>
                <a:cs typeface="+mj-cs"/>
              </a:rPr>
              <a:t> Introduction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1AA0B3-4D59-4B1E-A5F8-A385E66749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27"/>
          <a:stretch/>
        </p:blipFill>
        <p:spPr>
          <a:xfrm>
            <a:off x="838200" y="927652"/>
            <a:ext cx="10512547" cy="593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846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709057-AA2B-401C-88EA-09F7E766F28A}"/>
              </a:ext>
            </a:extLst>
          </p:cNvPr>
          <p:cNvSpPr txBox="1"/>
          <p:nvPr/>
        </p:nvSpPr>
        <p:spPr>
          <a:xfrm>
            <a:off x="838200" y="278353"/>
            <a:ext cx="10515600" cy="689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 err="1">
                <a:latin typeface="+mj-lt"/>
                <a:ea typeface="+mj-ea"/>
                <a:cs typeface="+mj-cs"/>
              </a:rPr>
              <a:t>शिक्षा</a:t>
            </a:r>
            <a:r>
              <a:rPr lang="en-US" sz="4800" dirty="0">
                <a:latin typeface="+mj-lt"/>
                <a:ea typeface="+mj-ea"/>
                <a:cs typeface="+mj-cs"/>
              </a:rPr>
              <a:t> Education</a:t>
            </a:r>
          </a:p>
        </p:txBody>
      </p:sp>
      <p:pic>
        <p:nvPicPr>
          <p:cNvPr id="2" name="Picture 1" descr="Table&#10;&#10;Description automatically generated">
            <a:extLst>
              <a:ext uri="{FF2B5EF4-FFF2-40B4-BE49-F238E27FC236}">
                <a16:creationId xmlns:a16="http://schemas.microsoft.com/office/drawing/2014/main" id="{7618C85B-C242-4A6C-9F37-772142718F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579" r="29"/>
          <a:stretch/>
        </p:blipFill>
        <p:spPr>
          <a:xfrm>
            <a:off x="838200" y="1245761"/>
            <a:ext cx="10512547" cy="533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1170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EABCBD-BC5E-42E6-93AF-B9B12E53DE86}"/>
              </a:ext>
            </a:extLst>
          </p:cNvPr>
          <p:cNvSpPr txBox="1"/>
          <p:nvPr/>
        </p:nvSpPr>
        <p:spPr>
          <a:xfrm>
            <a:off x="835147" y="168369"/>
            <a:ext cx="10515600" cy="6267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 err="1">
                <a:latin typeface="+mj-lt"/>
                <a:ea typeface="+mj-ea"/>
                <a:cs typeface="+mj-cs"/>
              </a:rPr>
              <a:t>व्यक्तिगत</a:t>
            </a:r>
            <a:r>
              <a:rPr lang="en-US" sz="5200" dirty="0">
                <a:latin typeface="+mj-lt"/>
                <a:ea typeface="+mj-ea"/>
                <a:cs typeface="+mj-cs"/>
              </a:rPr>
              <a:t> Personal</a:t>
            </a:r>
          </a:p>
        </p:txBody>
      </p:sp>
      <p:pic>
        <p:nvPicPr>
          <p:cNvPr id="2" name="Picture 1" descr="Table&#10;&#10;Description automatically generated">
            <a:extLst>
              <a:ext uri="{FF2B5EF4-FFF2-40B4-BE49-F238E27FC236}">
                <a16:creationId xmlns:a16="http://schemas.microsoft.com/office/drawing/2014/main" id="{63CF513C-9843-4881-A5DB-F4C98A1377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514" r="-514" b="4345"/>
          <a:stretch/>
        </p:blipFill>
        <p:spPr>
          <a:xfrm>
            <a:off x="557310" y="963499"/>
            <a:ext cx="11071274" cy="5726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66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84E42F-F72C-43D0-AED2-E097C7E53039}"/>
              </a:ext>
            </a:extLst>
          </p:cNvPr>
          <p:cNvSpPr txBox="1"/>
          <p:nvPr/>
        </p:nvSpPr>
        <p:spPr>
          <a:xfrm>
            <a:off x="2001208" y="222195"/>
            <a:ext cx="8186530" cy="6801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 err="1">
                <a:latin typeface="+mj-lt"/>
                <a:ea typeface="+mj-ea"/>
                <a:cs typeface="+mj-cs"/>
              </a:rPr>
              <a:t>सामान्य</a:t>
            </a:r>
            <a:r>
              <a:rPr lang="en-US" sz="4400" dirty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>
                <a:latin typeface="+mj-lt"/>
                <a:ea typeface="+mj-ea"/>
                <a:cs typeface="+mj-cs"/>
              </a:rPr>
              <a:t>सुचना</a:t>
            </a:r>
            <a:r>
              <a:rPr lang="en-US" sz="4400" dirty="0">
                <a:latin typeface="+mj-lt"/>
                <a:ea typeface="+mj-ea"/>
                <a:cs typeface="+mj-cs"/>
              </a:rPr>
              <a:t> General Information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E89013-6634-4F3C-A877-C6095F7D6A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27"/>
          <a:stretch/>
        </p:blipFill>
        <p:spPr>
          <a:xfrm>
            <a:off x="838199" y="1020417"/>
            <a:ext cx="10512547" cy="561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1134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134C0C-4206-4DD0-A5C8-417A924ECB45}"/>
              </a:ext>
            </a:extLst>
          </p:cNvPr>
          <p:cNvSpPr txBox="1"/>
          <p:nvPr/>
        </p:nvSpPr>
        <p:spPr>
          <a:xfrm>
            <a:off x="936674" y="154739"/>
            <a:ext cx="10515600" cy="6403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 err="1">
                <a:latin typeface="+mj-lt"/>
                <a:ea typeface="+mj-ea"/>
                <a:cs typeface="+mj-cs"/>
              </a:rPr>
              <a:t>सार्वजनिक</a:t>
            </a:r>
            <a:r>
              <a:rPr lang="en-US" sz="4800" dirty="0">
                <a:latin typeface="+mj-lt"/>
                <a:ea typeface="+mj-ea"/>
                <a:cs typeface="+mj-cs"/>
              </a:rPr>
              <a:t> </a:t>
            </a:r>
            <a:r>
              <a:rPr lang="en-US" sz="4800" dirty="0" err="1">
                <a:latin typeface="+mj-lt"/>
                <a:ea typeface="+mj-ea"/>
                <a:cs typeface="+mj-cs"/>
              </a:rPr>
              <a:t>स्थल</a:t>
            </a:r>
            <a:r>
              <a:rPr lang="en-US" sz="4800" dirty="0">
                <a:latin typeface="+mj-lt"/>
                <a:ea typeface="+mj-ea"/>
                <a:cs typeface="+mj-cs"/>
              </a:rPr>
              <a:t> Public Places information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D7FCB4-B468-47E0-BA4E-2159EBAC91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0" y="949870"/>
            <a:ext cx="12188952" cy="590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806B4D-C57A-4742-BC6E-FE0B7E17515C}"/>
              </a:ext>
            </a:extLst>
          </p:cNvPr>
          <p:cNvSpPr txBox="1"/>
          <p:nvPr/>
        </p:nvSpPr>
        <p:spPr>
          <a:xfrm>
            <a:off x="836676" y="177712"/>
            <a:ext cx="10515600" cy="5561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dirty="0" err="1">
                <a:latin typeface="+mj-lt"/>
                <a:ea typeface="+mj-ea"/>
                <a:cs typeface="+mj-cs"/>
              </a:rPr>
              <a:t>शहर</a:t>
            </a:r>
            <a:r>
              <a:rPr lang="en-US" sz="3200" dirty="0">
                <a:latin typeface="+mj-lt"/>
                <a:ea typeface="+mj-ea"/>
                <a:cs typeface="+mj-cs"/>
              </a:rPr>
              <a:t> /</a:t>
            </a:r>
            <a:r>
              <a:rPr lang="en-US" sz="3200" dirty="0" err="1">
                <a:latin typeface="+mj-lt"/>
                <a:ea typeface="+mj-ea"/>
                <a:cs typeface="+mj-cs"/>
              </a:rPr>
              <a:t>गां</a:t>
            </a:r>
            <a:r>
              <a:rPr lang="hi-IN" sz="3200" dirty="0">
                <a:latin typeface="+mj-lt"/>
                <a:ea typeface="+mj-ea"/>
                <a:cs typeface="+mj-cs"/>
              </a:rPr>
              <a:t>व</a:t>
            </a:r>
            <a:r>
              <a:rPr lang="en-US" sz="3200" dirty="0">
                <a:latin typeface="+mj-lt"/>
                <a:ea typeface="+mj-ea"/>
                <a:cs typeface="+mj-cs"/>
              </a:rPr>
              <a:t>  </a:t>
            </a:r>
            <a:r>
              <a:rPr lang="en-US" sz="3200" dirty="0" err="1">
                <a:latin typeface="+mj-lt"/>
                <a:ea typeface="+mj-ea"/>
                <a:cs typeface="+mj-cs"/>
              </a:rPr>
              <a:t>के</a:t>
            </a:r>
            <a:r>
              <a:rPr lang="en-US" sz="3200" dirty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latin typeface="+mj-lt"/>
                <a:ea typeface="+mj-ea"/>
                <a:cs typeface="+mj-cs"/>
              </a:rPr>
              <a:t>बारे</a:t>
            </a:r>
            <a:r>
              <a:rPr lang="en-US" sz="3200" dirty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latin typeface="+mj-lt"/>
                <a:ea typeface="+mj-ea"/>
                <a:cs typeface="+mj-cs"/>
              </a:rPr>
              <a:t>में</a:t>
            </a:r>
            <a:r>
              <a:rPr lang="en-US" sz="3200" dirty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latin typeface="+mj-lt"/>
                <a:ea typeface="+mj-ea"/>
                <a:cs typeface="+mj-cs"/>
              </a:rPr>
              <a:t>सुचना</a:t>
            </a:r>
            <a:r>
              <a:rPr lang="en-US" sz="3200" dirty="0">
                <a:latin typeface="+mj-lt"/>
                <a:ea typeface="+mj-ea"/>
                <a:cs typeface="+mj-cs"/>
              </a:rPr>
              <a:t> </a:t>
            </a:r>
            <a:r>
              <a:rPr lang="en-US" sz="3600" dirty="0">
                <a:latin typeface="+mj-lt"/>
                <a:ea typeface="+mj-ea"/>
                <a:cs typeface="+mj-cs"/>
              </a:rPr>
              <a:t>Information about city or village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59815C-819C-44A0-89C9-9E47B17722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59" r="176" b="260"/>
          <a:stretch/>
        </p:blipFill>
        <p:spPr>
          <a:xfrm>
            <a:off x="626247" y="892855"/>
            <a:ext cx="10936458" cy="560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2785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0D9A0A-B01D-4930-818B-CCF59859B371}"/>
              </a:ext>
            </a:extLst>
          </p:cNvPr>
          <p:cNvSpPr txBox="1"/>
          <p:nvPr/>
        </p:nvSpPr>
        <p:spPr>
          <a:xfrm>
            <a:off x="1169178" y="327407"/>
            <a:ext cx="9850595" cy="657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 err="1">
                <a:latin typeface="+mj-lt"/>
                <a:ea typeface="+mj-ea"/>
                <a:cs typeface="+mj-cs"/>
              </a:rPr>
              <a:t>खेल</a:t>
            </a:r>
            <a:r>
              <a:rPr lang="en-US" sz="4800" dirty="0">
                <a:latin typeface="+mj-lt"/>
                <a:ea typeface="+mj-ea"/>
                <a:cs typeface="+mj-cs"/>
              </a:rPr>
              <a:t> </a:t>
            </a:r>
            <a:r>
              <a:rPr lang="en-US" sz="4800" dirty="0" err="1">
                <a:latin typeface="+mj-lt"/>
                <a:ea typeface="+mj-ea"/>
                <a:cs typeface="+mj-cs"/>
              </a:rPr>
              <a:t>एवं</a:t>
            </a:r>
            <a:r>
              <a:rPr lang="en-US" sz="4800" dirty="0">
                <a:latin typeface="+mj-lt"/>
                <a:ea typeface="+mj-ea"/>
                <a:cs typeface="+mj-cs"/>
              </a:rPr>
              <a:t> </a:t>
            </a:r>
            <a:r>
              <a:rPr lang="en-US" sz="4800" dirty="0" err="1">
                <a:latin typeface="+mj-lt"/>
                <a:ea typeface="+mj-ea"/>
                <a:cs typeface="+mj-cs"/>
              </a:rPr>
              <a:t>मनोरंजन</a:t>
            </a:r>
            <a:r>
              <a:rPr lang="en-US" sz="4800" dirty="0">
                <a:latin typeface="+mj-lt"/>
                <a:ea typeface="+mj-ea"/>
                <a:cs typeface="+mj-cs"/>
              </a:rPr>
              <a:t> </a:t>
            </a:r>
            <a:r>
              <a:rPr lang="en-US" sz="5200" dirty="0">
                <a:latin typeface="+mj-lt"/>
                <a:ea typeface="+mj-ea"/>
                <a:cs typeface="+mj-cs"/>
              </a:rPr>
              <a:t>Sports and Amusement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E78F79-DF88-4607-A8B6-600302198D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509"/>
          <a:stretch/>
        </p:blipFill>
        <p:spPr>
          <a:xfrm>
            <a:off x="228247" y="985345"/>
            <a:ext cx="11732455" cy="563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6192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E8BCA7-CDF6-4308-8AC9-2127E174F489}"/>
              </a:ext>
            </a:extLst>
          </p:cNvPr>
          <p:cNvSpPr txBox="1"/>
          <p:nvPr/>
        </p:nvSpPr>
        <p:spPr>
          <a:xfrm>
            <a:off x="838200" y="358506"/>
            <a:ext cx="10515600" cy="635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प्रसिद्ध</a:t>
            </a:r>
            <a:r>
              <a:rPr lang="en-US" sz="36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 </a:t>
            </a:r>
            <a:r>
              <a:rPr lang="en-US" sz="36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व्यक्तित्व</a:t>
            </a:r>
            <a:r>
              <a:rPr lang="en-US" sz="36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36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एवं</a:t>
            </a:r>
            <a:r>
              <a:rPr lang="en-US" sz="36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36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जगह</a:t>
            </a:r>
            <a:r>
              <a:rPr lang="en-US" sz="36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3600" dirty="0">
                <a:latin typeface="+mj-lt"/>
                <a:ea typeface="+mj-ea"/>
                <a:cs typeface="+mj-cs"/>
              </a:rPr>
              <a:t>Famous Personalities and Places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CA80E9-7D04-41AC-85E2-D5DC6AFAA3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" r="245"/>
          <a:stretch/>
        </p:blipFill>
        <p:spPr>
          <a:xfrm>
            <a:off x="368925" y="993914"/>
            <a:ext cx="11451102" cy="571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879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0F026-E4BF-4C4E-9705-62702C1793AD}"/>
              </a:ext>
            </a:extLst>
          </p:cNvPr>
          <p:cNvSpPr txBox="1"/>
          <p:nvPr/>
        </p:nvSpPr>
        <p:spPr>
          <a:xfrm>
            <a:off x="835147" y="279198"/>
            <a:ext cx="10515600" cy="8602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देश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के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बारे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में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जानकारी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>
                <a:latin typeface="+mj-lt"/>
                <a:ea typeface="+mj-ea"/>
                <a:cs typeface="+mj-cs"/>
              </a:rPr>
              <a:t>Information about Country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F76ADE-E45C-4E13-956B-2D4BA589FB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23" r="-123"/>
          <a:stretch/>
        </p:blipFill>
        <p:spPr>
          <a:xfrm>
            <a:off x="323557" y="928914"/>
            <a:ext cx="11493305" cy="580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199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E23E82-70B0-4A5D-AE8F-5CA9729616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0" r="746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F12785-E516-4C21-9DD5-C025066B585A}"/>
              </a:ext>
            </a:extLst>
          </p:cNvPr>
          <p:cNvSpPr txBox="1"/>
          <p:nvPr/>
        </p:nvSpPr>
        <p:spPr>
          <a:xfrm>
            <a:off x="1422399" y="440190"/>
            <a:ext cx="9347201" cy="540906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/>
          <a:p>
            <a:pPr algn="ctr"/>
            <a:r>
              <a:rPr lang="gu-IN" sz="4400" b="0" i="0" dirty="0">
                <a:effectLst/>
                <a:latin typeface="Arial" panose="020B0604020202020204" pitchFamily="34" charset="0"/>
              </a:rPr>
              <a:t>વૈષ્ણવ જન તો તેને </a:t>
            </a:r>
            <a:r>
              <a:rPr lang="gu-IN" sz="4400" b="0" i="0" dirty="0" err="1">
                <a:effectLst/>
                <a:latin typeface="Arial" panose="020B0604020202020204" pitchFamily="34" charset="0"/>
              </a:rPr>
              <a:t>કહિયે</a:t>
            </a:r>
            <a:br>
              <a:rPr lang="gu-IN" sz="4400" dirty="0"/>
            </a:br>
            <a:r>
              <a:rPr lang="gu-IN" sz="4400" b="0" i="0" dirty="0">
                <a:effectLst/>
                <a:latin typeface="Arial" panose="020B0604020202020204" pitchFamily="34" charset="0"/>
              </a:rPr>
              <a:t>જે પીડ પરાઈ જાણે રે</a:t>
            </a:r>
            <a:r>
              <a:rPr lang="en-US" sz="4400" b="0" i="0" dirty="0">
                <a:effectLst/>
                <a:latin typeface="Arial" panose="020B0604020202020204" pitchFamily="34" charset="0"/>
              </a:rPr>
              <a:t> …</a:t>
            </a:r>
          </a:p>
          <a:p>
            <a:pPr algn="ctr"/>
            <a:endParaRPr lang="en-US" sz="4400" dirty="0">
              <a:latin typeface="Arial" panose="020B0604020202020204" pitchFamily="34" charset="0"/>
            </a:endParaRPr>
          </a:p>
          <a:p>
            <a:pPr algn="ctr"/>
            <a:r>
              <a:rPr lang="hi-IN" sz="4400" b="0" i="0" dirty="0">
                <a:effectLst/>
                <a:latin typeface="Arial" panose="020B0604020202020204" pitchFamily="34" charset="0"/>
              </a:rPr>
              <a:t>वैष्णव जन तो </a:t>
            </a:r>
            <a:r>
              <a:rPr lang="hi-IN" sz="4400" b="0" i="0" dirty="0" err="1">
                <a:effectLst/>
                <a:latin typeface="Arial" panose="020B0604020202020204" pitchFamily="34" charset="0"/>
              </a:rPr>
              <a:t>तेने</a:t>
            </a:r>
            <a:r>
              <a:rPr lang="hi-IN" sz="4400" b="0" i="0" dirty="0">
                <a:effectLst/>
                <a:latin typeface="Arial" panose="020B0604020202020204" pitchFamily="34" charset="0"/>
              </a:rPr>
              <a:t> कहिये</a:t>
            </a:r>
            <a:br>
              <a:rPr lang="hi-IN" sz="4400" dirty="0"/>
            </a:br>
            <a:r>
              <a:rPr lang="hi-IN" sz="4400" b="0" i="0" dirty="0" err="1">
                <a:effectLst/>
                <a:latin typeface="Arial" panose="020B0604020202020204" pitchFamily="34" charset="0"/>
              </a:rPr>
              <a:t>जे</a:t>
            </a:r>
            <a:r>
              <a:rPr lang="hi-IN" sz="4400" b="0" i="0" dirty="0">
                <a:effectLst/>
                <a:latin typeface="Arial" panose="020B0604020202020204" pitchFamily="34" charset="0"/>
              </a:rPr>
              <a:t> </a:t>
            </a:r>
            <a:r>
              <a:rPr lang="hi-IN" sz="4400" b="0" i="0" dirty="0" err="1">
                <a:effectLst/>
                <a:latin typeface="Arial" panose="020B0604020202020204" pitchFamily="34" charset="0"/>
              </a:rPr>
              <a:t>पीड</a:t>
            </a:r>
            <a:r>
              <a:rPr lang="hi-IN" sz="4400" b="0" i="0" dirty="0">
                <a:effectLst/>
                <a:latin typeface="Arial" panose="020B0604020202020204" pitchFamily="34" charset="0"/>
              </a:rPr>
              <a:t> परायी </a:t>
            </a:r>
            <a:r>
              <a:rPr lang="hi-IN" sz="4400" b="0" i="0" dirty="0" err="1">
                <a:effectLst/>
                <a:latin typeface="Arial" panose="020B0604020202020204" pitchFamily="34" charset="0"/>
              </a:rPr>
              <a:t>जाणे</a:t>
            </a:r>
            <a:r>
              <a:rPr lang="hi-IN" sz="4400" b="0" i="0" dirty="0">
                <a:effectLst/>
                <a:latin typeface="Arial" panose="020B0604020202020204" pitchFamily="34" charset="0"/>
              </a:rPr>
              <a:t> रे </a:t>
            </a:r>
            <a:r>
              <a:rPr lang="en-US" sz="4400" b="0" i="0" dirty="0">
                <a:effectLst/>
                <a:latin typeface="Arial" panose="020B0604020202020204" pitchFamily="34" charset="0"/>
              </a:rPr>
              <a:t>…</a:t>
            </a:r>
          </a:p>
          <a:p>
            <a:pPr algn="ctr"/>
            <a:endParaRPr lang="en-US" sz="4400" dirty="0">
              <a:latin typeface="Arial" panose="020B0604020202020204" pitchFamily="34" charset="0"/>
            </a:endParaRPr>
          </a:p>
          <a:p>
            <a:pPr algn="ctr"/>
            <a:r>
              <a:rPr lang="en-IN" sz="4800" b="1" i="1" spc="300" dirty="0">
                <a:latin typeface="+mj-lt"/>
              </a:rPr>
              <a:t>Vaishnav Jan to </a:t>
            </a:r>
            <a:r>
              <a:rPr lang="en-IN" sz="4800" b="1" i="1" spc="300" dirty="0" err="1">
                <a:latin typeface="+mj-lt"/>
              </a:rPr>
              <a:t>tene</a:t>
            </a:r>
            <a:r>
              <a:rPr lang="en-IN" sz="4800" b="1" i="1" spc="300" dirty="0">
                <a:latin typeface="+mj-lt"/>
              </a:rPr>
              <a:t> </a:t>
            </a:r>
            <a:r>
              <a:rPr lang="en-IN" sz="4800" b="1" i="1" spc="300" dirty="0" err="1">
                <a:latin typeface="+mj-lt"/>
              </a:rPr>
              <a:t>kahiye</a:t>
            </a:r>
            <a:endParaRPr lang="en-IN" sz="4800" b="1" i="1" spc="300" dirty="0">
              <a:latin typeface="+mj-lt"/>
            </a:endParaRPr>
          </a:p>
          <a:p>
            <a:pPr algn="ctr"/>
            <a:r>
              <a:rPr lang="en-IN" sz="4800" b="1" i="1" spc="300" dirty="0">
                <a:latin typeface="+mj-lt"/>
              </a:rPr>
              <a:t>Je peed </a:t>
            </a:r>
            <a:r>
              <a:rPr lang="en-IN" sz="4800" b="1" i="1" spc="300" dirty="0" err="1">
                <a:latin typeface="+mj-lt"/>
              </a:rPr>
              <a:t>parayi</a:t>
            </a:r>
            <a:r>
              <a:rPr lang="en-IN" sz="4800" b="1" i="1" spc="300" dirty="0">
                <a:latin typeface="+mj-lt"/>
              </a:rPr>
              <a:t> jane re…</a:t>
            </a:r>
          </a:p>
        </p:txBody>
      </p:sp>
    </p:spTree>
    <p:extLst>
      <p:ext uri="{BB962C8B-B14F-4D97-AF65-F5344CB8AC3E}">
        <p14:creationId xmlns:p14="http://schemas.microsoft.com/office/powerpoint/2010/main" val="1250077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1C15AD29-4A1E-462F-B407-A2FCC859AA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8769" t="4704" r="34891"/>
          <a:stretch/>
        </p:blipFill>
        <p:spPr>
          <a:xfrm>
            <a:off x="6179856" y="0"/>
            <a:ext cx="6011840" cy="6533422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453FF84-60C1-4EA8-B49B-1B8C2D0C5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5859484" cy="6857997"/>
          </a:xfrm>
          <a:custGeom>
            <a:avLst/>
            <a:gdLst>
              <a:gd name="connsiteX0" fmla="*/ 3198825 w 5859484"/>
              <a:gd name="connsiteY0" fmla="*/ 0 h 6857997"/>
              <a:gd name="connsiteX1" fmla="*/ 3962351 w 5859484"/>
              <a:gd name="connsiteY1" fmla="*/ 0 h 6857997"/>
              <a:gd name="connsiteX2" fmla="*/ 4129776 w 5859484"/>
              <a:gd name="connsiteY2" fmla="*/ 128761 h 6857997"/>
              <a:gd name="connsiteX3" fmla="*/ 5859484 w 5859484"/>
              <a:gd name="connsiteY3" fmla="*/ 3718209 h 6857997"/>
              <a:gd name="connsiteX4" fmla="*/ 4624700 w 5859484"/>
              <a:gd name="connsiteY4" fmla="*/ 6845880 h 6857997"/>
              <a:gd name="connsiteX5" fmla="*/ 4612896 w 5859484"/>
              <a:gd name="connsiteY5" fmla="*/ 6857997 h 6857997"/>
              <a:gd name="connsiteX6" fmla="*/ 4017658 w 5859484"/>
              <a:gd name="connsiteY6" fmla="*/ 6857997 h 6857997"/>
              <a:gd name="connsiteX7" fmla="*/ 4173230 w 5859484"/>
              <a:gd name="connsiteY7" fmla="*/ 6719623 h 6857997"/>
              <a:gd name="connsiteX8" fmla="*/ 5443583 w 5859484"/>
              <a:gd name="connsiteY8" fmla="*/ 3718209 h 6857997"/>
              <a:gd name="connsiteX9" fmla="*/ 3355352 w 5859484"/>
              <a:gd name="connsiteY9" fmla="*/ 88079 h 6857997"/>
              <a:gd name="connsiteX10" fmla="*/ 0 w 5859484"/>
              <a:gd name="connsiteY10" fmla="*/ 0 h 6857997"/>
              <a:gd name="connsiteX11" fmla="*/ 2941255 w 5859484"/>
              <a:gd name="connsiteY11" fmla="*/ 0 h 6857997"/>
              <a:gd name="connsiteX12" fmla="*/ 3117080 w 5859484"/>
              <a:gd name="connsiteY12" fmla="*/ 88129 h 6857997"/>
              <a:gd name="connsiteX13" fmla="*/ 5324754 w 5859484"/>
              <a:gd name="connsiteY13" fmla="*/ 3718209 h 6857997"/>
              <a:gd name="connsiteX14" fmla="*/ 4089206 w 5859484"/>
              <a:gd name="connsiteY14" fmla="*/ 6637392 h 6857997"/>
              <a:gd name="connsiteX15" fmla="*/ 3841183 w 5859484"/>
              <a:gd name="connsiteY15" fmla="*/ 6857997 h 6857997"/>
              <a:gd name="connsiteX16" fmla="*/ 0 w 5859484"/>
              <a:gd name="connsiteY16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59484" h="6857997">
                <a:moveTo>
                  <a:pt x="3198825" y="0"/>
                </a:moveTo>
                <a:lnTo>
                  <a:pt x="3962351" y="0"/>
                </a:lnTo>
                <a:lnTo>
                  <a:pt x="4129776" y="128761"/>
                </a:lnTo>
                <a:cubicBezTo>
                  <a:pt x="5186152" y="981944"/>
                  <a:pt x="5859484" y="2273123"/>
                  <a:pt x="5859484" y="3718209"/>
                </a:cubicBezTo>
                <a:cubicBezTo>
                  <a:pt x="5859484" y="4922447"/>
                  <a:pt x="5391893" y="6019805"/>
                  <a:pt x="4624700" y="6845880"/>
                </a:cubicBezTo>
                <a:lnTo>
                  <a:pt x="4612896" y="6857997"/>
                </a:lnTo>
                <a:lnTo>
                  <a:pt x="4017658" y="6857997"/>
                </a:lnTo>
                <a:lnTo>
                  <a:pt x="4173230" y="6719623"/>
                </a:lnTo>
                <a:cubicBezTo>
                  <a:pt x="4958119" y="5951494"/>
                  <a:pt x="5443583" y="4890334"/>
                  <a:pt x="5443583" y="3718209"/>
                </a:cubicBezTo>
                <a:cubicBezTo>
                  <a:pt x="5443583" y="2179795"/>
                  <a:pt x="4607295" y="832535"/>
                  <a:pt x="3355352" y="88079"/>
                </a:cubicBezTo>
                <a:close/>
                <a:moveTo>
                  <a:pt x="0" y="0"/>
                </a:moveTo>
                <a:lnTo>
                  <a:pt x="2941255" y="0"/>
                </a:lnTo>
                <a:lnTo>
                  <a:pt x="3117080" y="88129"/>
                </a:lnTo>
                <a:cubicBezTo>
                  <a:pt x="4432070" y="787221"/>
                  <a:pt x="5324754" y="2150692"/>
                  <a:pt x="5324754" y="3718209"/>
                </a:cubicBezTo>
                <a:cubicBezTo>
                  <a:pt x="5324754" y="4858221"/>
                  <a:pt x="4852591" y="5890308"/>
                  <a:pt x="4089206" y="6637392"/>
                </a:cubicBezTo>
                <a:lnTo>
                  <a:pt x="3841183" y="6857997"/>
                </a:lnTo>
                <a:lnTo>
                  <a:pt x="0" y="6857997"/>
                </a:lnTo>
                <a:close/>
              </a:path>
            </a:pathLst>
          </a:cu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 descr="A group of stuffed animals&#10;&#10;Description automatically generated">
            <a:extLst>
              <a:ext uri="{FF2B5EF4-FFF2-40B4-BE49-F238E27FC236}">
                <a16:creationId xmlns:a16="http://schemas.microsoft.com/office/drawing/2014/main" id="{ED4C152E-0C7F-450A-B3BD-38C82A0000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3" r="12516" b="2"/>
          <a:stretch/>
        </p:blipFill>
        <p:spPr>
          <a:xfrm>
            <a:off x="1" y="2"/>
            <a:ext cx="6095695" cy="6857997"/>
          </a:xfrm>
          <a:custGeom>
            <a:avLst/>
            <a:gdLst/>
            <a:ahLst/>
            <a:cxnLst/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078AD8-532B-40D1-B83D-2898EAAE59DE}"/>
              </a:ext>
            </a:extLst>
          </p:cNvPr>
          <p:cNvSpPr txBox="1"/>
          <p:nvPr/>
        </p:nvSpPr>
        <p:spPr>
          <a:xfrm>
            <a:off x="6548593" y="1603513"/>
            <a:ext cx="527436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u="sng" dirty="0">
                <a:latin typeface="Baskerville Old Face" panose="02020602080505020303" pitchFamily="18" charset="0"/>
              </a:rPr>
              <a:t>Gujarati- </a:t>
            </a:r>
            <a:r>
              <a:rPr lang="gu-IN" sz="5400" b="1" u="sng" kern="1200" dirty="0">
                <a:latin typeface="Baskerville Old Face" panose="02020602080505020303" pitchFamily="18" charset="0"/>
                <a:ea typeface="+mj-ea"/>
                <a:cs typeface="+mj-cs"/>
              </a:rPr>
              <a:t>ગુજરાતી</a:t>
            </a:r>
            <a:endParaRPr lang="en-US" sz="5400" b="1" u="sng" dirty="0">
              <a:latin typeface="Baskerville Old Face" panose="02020602080505020303" pitchFamily="18" charset="0"/>
            </a:endParaRPr>
          </a:p>
          <a:p>
            <a:pPr algn="ctr"/>
            <a:r>
              <a:rPr lang="en-US" sz="4400" dirty="0">
                <a:latin typeface="Baskerville Old Face" panose="02020602080505020303" pitchFamily="18" charset="0"/>
              </a:rPr>
              <a:t>Origin and Evolution of the Language</a:t>
            </a:r>
          </a:p>
        </p:txBody>
      </p:sp>
    </p:spTree>
    <p:extLst>
      <p:ext uri="{BB962C8B-B14F-4D97-AF65-F5344CB8AC3E}">
        <p14:creationId xmlns:p14="http://schemas.microsoft.com/office/powerpoint/2010/main" val="10928091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E10FB2-F209-4455-8192-FC17F394CB05}"/>
              </a:ext>
            </a:extLst>
          </p:cNvPr>
          <p:cNvSpPr txBox="1"/>
          <p:nvPr/>
        </p:nvSpPr>
        <p:spPr>
          <a:xfrm>
            <a:off x="3047223" y="2373761"/>
            <a:ext cx="609755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i-IN" sz="7200" b="1" dirty="0">
                <a:solidFill>
                  <a:schemeClr val="accent1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धन्यवाद</a:t>
            </a:r>
            <a:endParaRPr lang="en-IN" sz="6600" b="1" dirty="0">
              <a:solidFill>
                <a:schemeClr val="accent1"/>
              </a:solidFill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algn="ctr"/>
            <a:r>
              <a:rPr lang="gu-IN" sz="6000" b="1" dirty="0">
                <a:solidFill>
                  <a:schemeClr val="accent1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આભાર</a:t>
            </a:r>
            <a:endParaRPr lang="en-US" sz="6600" b="1" dirty="0">
              <a:solidFill>
                <a:schemeClr val="accent1"/>
              </a:solidFill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algn="ctr"/>
            <a:r>
              <a:rPr lang="en-US" sz="6600" b="1" dirty="0">
                <a:solidFill>
                  <a:schemeClr val="accent1"/>
                </a:solidFill>
                <a:latin typeface="Baskerville Old Face" panose="02020602080505020303" pitchFamily="18" charset="0"/>
                <a:cs typeface="Aparajita" panose="02020603050405020304" pitchFamily="18" charset="0"/>
              </a:rPr>
              <a:t>Thank You</a:t>
            </a:r>
            <a:r>
              <a:rPr lang="hi-IN" sz="6600" b="1" dirty="0">
                <a:solidFill>
                  <a:schemeClr val="accent1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endParaRPr lang="en-IN" sz="6600" b="1" dirty="0">
              <a:solidFill>
                <a:schemeClr val="accent1"/>
              </a:solidFill>
              <a:latin typeface="Aparajita" panose="02020603050405020304" pitchFamily="18" charset="0"/>
              <a:cs typeface="Aparajita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D401E3-ACA7-4BD9-A3C4-23BF6CDC41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540" y="57872"/>
            <a:ext cx="1657805" cy="16592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2DEBCC-162E-4665-8018-5DBC2BF07C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2080"/>
            <a:ext cx="2657349" cy="26573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15CD7E-6EDA-4782-9E78-B525D4CE4C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33" y="0"/>
            <a:ext cx="3548737" cy="1647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252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430109CE-F1AB-4778-9E73-8511C78BC4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" t="4667" r="40854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7" name="Rectangle 10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4509A0-FDC8-46E9-B896-002F547DA82B}"/>
              </a:ext>
            </a:extLst>
          </p:cNvPr>
          <p:cNvSpPr txBox="1"/>
          <p:nvPr/>
        </p:nvSpPr>
        <p:spPr>
          <a:xfrm>
            <a:off x="477981" y="625683"/>
            <a:ext cx="4023360" cy="601426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hi-IN" sz="3200" dirty="0">
              <a:latin typeface="Aparajita" panose="02020603050405020304" pitchFamily="18" charset="0"/>
              <a:ea typeface="+mj-ea"/>
              <a:cs typeface="Aparajita" panose="02020603050405020304" pitchFamily="18" charset="0"/>
            </a:endParaRPr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367FF2-A74C-4CE9-841E-377EC3DCF6D9}"/>
              </a:ext>
            </a:extLst>
          </p:cNvPr>
          <p:cNvSpPr txBox="1"/>
          <p:nvPr/>
        </p:nvSpPr>
        <p:spPr>
          <a:xfrm>
            <a:off x="376381" y="771988"/>
            <a:ext cx="4863276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Baskerville Old Face" panose="02020602080505020303" pitchFamily="18" charset="0"/>
              </a:rPr>
              <a:t>Gujarati language - is a language of the Aryan language family, which is derived from Sanskrit language like other languages of India.</a:t>
            </a:r>
          </a:p>
          <a:p>
            <a:endParaRPr lang="en-US" sz="2800" dirty="0">
              <a:latin typeface="Baskerville Old Face" panose="02020602080505020303" pitchFamily="18" charset="0"/>
            </a:endParaRPr>
          </a:p>
          <a:p>
            <a:r>
              <a:rPr lang="en-US" sz="2800" dirty="0">
                <a:latin typeface="Baskerville Old Face" panose="02020602080505020303" pitchFamily="18" charset="0"/>
              </a:rPr>
              <a:t>The original Gujarati language is traced around 700 years back.</a:t>
            </a:r>
          </a:p>
          <a:p>
            <a:endParaRPr lang="en-US" sz="2800" dirty="0">
              <a:latin typeface="Baskerville Old Face" panose="02020602080505020303" pitchFamily="18" charset="0"/>
            </a:endParaRPr>
          </a:p>
          <a:p>
            <a:r>
              <a:rPr lang="en-US" sz="2800" dirty="0">
                <a:latin typeface="Baskerville Old Face" panose="02020602080505020303" pitchFamily="18" charset="0"/>
              </a:rPr>
              <a:t>The Gujarati Language is written in Gujarati script (</a:t>
            </a:r>
            <a:r>
              <a:rPr lang="gu-IN" sz="2800" dirty="0">
                <a:latin typeface="Baskerville Old Face" panose="02020602080505020303" pitchFamily="18" charset="0"/>
              </a:rPr>
              <a:t>ગુજરાતી લિપિ</a:t>
            </a:r>
            <a:r>
              <a:rPr lang="en-US" sz="2800" dirty="0">
                <a:latin typeface="Baskerville Old Face" panose="02020602080505020303" pitchFamily="18" charset="0"/>
              </a:rPr>
              <a:t>-</a:t>
            </a:r>
            <a:r>
              <a:rPr lang="en-US" sz="2800" dirty="0" err="1">
                <a:latin typeface="Baskerville Old Face" panose="02020602080505020303" pitchFamily="18" charset="0"/>
              </a:rPr>
              <a:t>Gujǎrātī</a:t>
            </a:r>
            <a:r>
              <a:rPr lang="en-US" sz="2800" dirty="0">
                <a:latin typeface="Baskerville Old Face" panose="02020602080505020303" pitchFamily="18" charset="0"/>
              </a:rPr>
              <a:t> </a:t>
            </a:r>
            <a:r>
              <a:rPr lang="en-US" sz="2800" dirty="0" err="1">
                <a:latin typeface="Baskerville Old Face" panose="02020602080505020303" pitchFamily="18" charset="0"/>
              </a:rPr>
              <a:t>Lipi</a:t>
            </a:r>
            <a:r>
              <a:rPr lang="en-US" sz="2800" dirty="0">
                <a:latin typeface="Baskerville Old Face" panose="02020602080505020303" pitchFamily="18" charset="0"/>
              </a:rPr>
              <a:t>) which is a variant of Devanagari script.</a:t>
            </a:r>
          </a:p>
        </p:txBody>
      </p:sp>
    </p:spTree>
    <p:extLst>
      <p:ext uri="{BB962C8B-B14F-4D97-AF65-F5344CB8AC3E}">
        <p14:creationId xmlns:p14="http://schemas.microsoft.com/office/powerpoint/2010/main" val="3459106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7418DA08-8142-4770-B3B1-FB6A2F4381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3" r="14420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F62B76-5394-46B6-92CF-84501EFB2D20}"/>
              </a:ext>
            </a:extLst>
          </p:cNvPr>
          <p:cNvSpPr txBox="1"/>
          <p:nvPr/>
        </p:nvSpPr>
        <p:spPr>
          <a:xfrm>
            <a:off x="1112520" y="2152955"/>
            <a:ext cx="9966960" cy="2552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80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17FD38-08E7-4F16-BD8D-FF7336B7D489}"/>
              </a:ext>
            </a:extLst>
          </p:cNvPr>
          <p:cNvSpPr txBox="1"/>
          <p:nvPr/>
        </p:nvSpPr>
        <p:spPr>
          <a:xfrm>
            <a:off x="9448798" y="6568170"/>
            <a:ext cx="2743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i-IN" dirty="0">
                <a:latin typeface="Aparajita" panose="02020603050405020304" pitchFamily="18" charset="0"/>
                <a:cs typeface="Aparajita" panose="02020603050405020304" pitchFamily="18" charset="0"/>
              </a:rPr>
              <a:t>प्राचीन गुजराती /</a:t>
            </a:r>
            <a:r>
              <a:rPr lang="hi-IN" dirty="0" err="1">
                <a:latin typeface="Aparajita" panose="02020603050405020304" pitchFamily="18" charset="0"/>
                <a:cs typeface="Aparajita" panose="02020603050405020304" pitchFamily="18" charset="0"/>
              </a:rPr>
              <a:t>गुर्जर</a:t>
            </a:r>
            <a:r>
              <a:rPr lang="hi-IN" dirty="0">
                <a:latin typeface="Aparajita" panose="02020603050405020304" pitchFamily="18" charset="0"/>
                <a:cs typeface="Aparajita" panose="02020603050405020304" pitchFamily="18" charset="0"/>
              </a:rPr>
              <a:t> अपभ्रंश </a:t>
            </a:r>
            <a:endParaRPr lang="en-IN" dirty="0">
              <a:latin typeface="Aparajita" panose="02020603050405020304" pitchFamily="18" charset="0"/>
              <a:cs typeface="Aparajita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D53416-8728-4A98-8C26-E97A196B9C59}"/>
              </a:ext>
            </a:extLst>
          </p:cNvPr>
          <p:cNvSpPr txBox="1"/>
          <p:nvPr/>
        </p:nvSpPr>
        <p:spPr>
          <a:xfrm>
            <a:off x="1643270" y="1524864"/>
            <a:ext cx="8613913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latin typeface="Baskerville Old Face" panose="02020602080505020303" pitchFamily="18" charset="0"/>
              </a:rPr>
              <a:t>The history of Gujarati language can be divided into three parts:</a:t>
            </a:r>
          </a:p>
          <a:p>
            <a:endParaRPr lang="en-US" sz="3200" b="1" dirty="0">
              <a:latin typeface="Baskerville Old Face" panose="02020602080505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latin typeface="Baskerville Old Face" panose="02020602080505020303" pitchFamily="18" charset="0"/>
              </a:rPr>
              <a:t>Ancient Gujarati: 1100 AD to 1400 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latin typeface="Baskerville Old Face" panose="02020602080505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latin typeface="Baskerville Old Face" panose="02020602080505020303" pitchFamily="18" charset="0"/>
              </a:rPr>
              <a:t>Medieval Gujarati: 1400 AD to 1800 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latin typeface="Baskerville Old Face" panose="02020602080505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latin typeface="Baskerville Old Face" panose="02020602080505020303" pitchFamily="18" charset="0"/>
              </a:rPr>
              <a:t>Modern Gujarati: 1800 AD till now</a:t>
            </a:r>
          </a:p>
        </p:txBody>
      </p:sp>
    </p:spTree>
    <p:extLst>
      <p:ext uri="{BB962C8B-B14F-4D97-AF65-F5344CB8AC3E}">
        <p14:creationId xmlns:p14="http://schemas.microsoft.com/office/powerpoint/2010/main" val="3432470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026A84AF-6F58-471A-BF1F-10D8C0351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FC522802-74A4-43D7-85B4-F6F75418F6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7" r="-1" b="28803"/>
          <a:stretch/>
        </p:blipFill>
        <p:spPr>
          <a:xfrm>
            <a:off x="5009505" y="10"/>
            <a:ext cx="7182495" cy="6857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C73CA4-0DB7-4332-BFD6-83342656AEA3}"/>
              </a:ext>
            </a:extLst>
          </p:cNvPr>
          <p:cNvSpPr txBox="1"/>
          <p:nvPr/>
        </p:nvSpPr>
        <p:spPr>
          <a:xfrm>
            <a:off x="405847" y="582067"/>
            <a:ext cx="4238483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>
                <a:latin typeface="Baskerville Old Face" panose="02020602080505020303" pitchFamily="18" charset="0"/>
              </a:rPr>
              <a:t>The ancient Gujarati language is called </a:t>
            </a:r>
            <a:r>
              <a:rPr lang="en-US" sz="2600" b="1" dirty="0" err="1">
                <a:latin typeface="Baskerville Old Face" panose="02020602080505020303" pitchFamily="18" charset="0"/>
              </a:rPr>
              <a:t>Gurjar</a:t>
            </a:r>
            <a:r>
              <a:rPr lang="en-US" sz="2600" b="1" dirty="0">
                <a:latin typeface="Baskerville Old Face" panose="02020602080505020303" pitchFamily="18" charset="0"/>
              </a:rPr>
              <a:t> </a:t>
            </a:r>
            <a:r>
              <a:rPr lang="en-US" sz="2600" b="1" dirty="0" err="1">
                <a:latin typeface="Baskerville Old Face" panose="02020602080505020303" pitchFamily="18" charset="0"/>
              </a:rPr>
              <a:t>Apabhransh</a:t>
            </a:r>
            <a:r>
              <a:rPr lang="en-US" sz="2600" dirty="0">
                <a:latin typeface="Baskerville Old Face" panose="02020602080505020303" pitchFamily="18" charset="0"/>
              </a:rPr>
              <a:t>, which originated from </a:t>
            </a:r>
            <a:r>
              <a:rPr lang="en-US" sz="2600" i="1" dirty="0">
                <a:latin typeface="Baskerville Old Face" panose="02020602080505020303" pitchFamily="18" charset="0"/>
              </a:rPr>
              <a:t>Prakrit language.</a:t>
            </a:r>
          </a:p>
          <a:p>
            <a:endParaRPr lang="en-US" sz="2600" dirty="0">
              <a:latin typeface="Baskerville Old Face" panose="02020602080505020303" pitchFamily="18" charset="0"/>
            </a:endParaRPr>
          </a:p>
          <a:p>
            <a:r>
              <a:rPr lang="en-US" sz="2600" dirty="0">
                <a:latin typeface="Baskerville Old Face" panose="02020602080505020303" pitchFamily="18" charset="0"/>
              </a:rPr>
              <a:t>It was spoken during the </a:t>
            </a:r>
            <a:r>
              <a:rPr lang="en-US" sz="2600" dirty="0" err="1">
                <a:latin typeface="Baskerville Old Face" panose="02020602080505020303" pitchFamily="18" charset="0"/>
              </a:rPr>
              <a:t>Chalukya</a:t>
            </a:r>
            <a:r>
              <a:rPr lang="en-US" sz="2600" dirty="0">
                <a:latin typeface="Baskerville Old Face" panose="02020602080505020303" pitchFamily="18" charset="0"/>
              </a:rPr>
              <a:t> dynasty in the western part of India.</a:t>
            </a:r>
          </a:p>
          <a:p>
            <a:endParaRPr lang="en-US" sz="2600" dirty="0">
              <a:latin typeface="Baskerville Old Face" panose="02020602080505020303" pitchFamily="18" charset="0"/>
            </a:endParaRPr>
          </a:p>
          <a:p>
            <a:r>
              <a:rPr lang="en-US" sz="2600" dirty="0">
                <a:latin typeface="Baskerville Old Face" panose="02020602080505020303" pitchFamily="18" charset="0"/>
              </a:rPr>
              <a:t>Its grammar "Prakrit Grammar" was composed by Jain monk and eminent scholar Acharya </a:t>
            </a:r>
            <a:r>
              <a:rPr lang="en-US" sz="2600" dirty="0" err="1">
                <a:latin typeface="Baskerville Old Face" panose="02020602080505020303" pitchFamily="18" charset="0"/>
              </a:rPr>
              <a:t>Hemchandra</a:t>
            </a:r>
            <a:r>
              <a:rPr lang="en-US" sz="2600" dirty="0">
                <a:latin typeface="Baskerville Old Face" panose="02020602080505020303" pitchFamily="18" charset="0"/>
              </a:rPr>
              <a:t> Suri.</a:t>
            </a:r>
          </a:p>
        </p:txBody>
      </p:sp>
    </p:spTree>
    <p:extLst>
      <p:ext uri="{BB962C8B-B14F-4D97-AF65-F5344CB8AC3E}">
        <p14:creationId xmlns:p14="http://schemas.microsoft.com/office/powerpoint/2010/main" val="3703531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, person, person, outdoor&#10;&#10;Description automatically generated">
            <a:extLst>
              <a:ext uri="{FF2B5EF4-FFF2-40B4-BE49-F238E27FC236}">
                <a16:creationId xmlns:a16="http://schemas.microsoft.com/office/drawing/2014/main" id="{0598E440-9CE8-4ED7-B706-6A07E33C99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2" b="3746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0BCFE1-672F-4AAE-9F79-BF7B2D45AA28}"/>
              </a:ext>
            </a:extLst>
          </p:cNvPr>
          <p:cNvSpPr txBox="1"/>
          <p:nvPr/>
        </p:nvSpPr>
        <p:spPr>
          <a:xfrm>
            <a:off x="481029" y="804587"/>
            <a:ext cx="530033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latin typeface="Baskerville Old Face" panose="02020602080505020303" pitchFamily="18" charset="0"/>
              </a:rPr>
              <a:t>Initially, the Gujarati language was used only for commercial use.</a:t>
            </a:r>
          </a:p>
          <a:p>
            <a:endParaRPr lang="en-US" sz="3000" dirty="0">
              <a:latin typeface="Baskerville Old Face" panose="02020602080505020303" pitchFamily="18" charset="0"/>
            </a:endParaRPr>
          </a:p>
          <a:p>
            <a:r>
              <a:rPr lang="en-US" sz="3000" dirty="0">
                <a:latin typeface="Baskerville Old Face" panose="02020602080505020303" pitchFamily="18" charset="0"/>
              </a:rPr>
              <a:t>Gujarati language poems are very old, which is much richer than the poems of </a:t>
            </a:r>
            <a:r>
              <a:rPr lang="en-US" sz="3000" dirty="0" err="1">
                <a:latin typeface="Baskerville Old Face" panose="02020602080505020303" pitchFamily="18" charset="0"/>
              </a:rPr>
              <a:t>Narsi</a:t>
            </a:r>
            <a:r>
              <a:rPr lang="en-US" sz="3000" dirty="0">
                <a:latin typeface="Baskerville Old Face" panose="02020602080505020303" pitchFamily="18" charset="0"/>
              </a:rPr>
              <a:t> Mehta ji.</a:t>
            </a:r>
          </a:p>
          <a:p>
            <a:endParaRPr lang="en-US" sz="3000" dirty="0">
              <a:latin typeface="Baskerville Old Face" panose="02020602080505020303" pitchFamily="18" charset="0"/>
            </a:endParaRPr>
          </a:p>
          <a:p>
            <a:r>
              <a:rPr lang="en-US" sz="3000" dirty="0">
                <a:latin typeface="Baskerville Old Face" panose="02020602080505020303" pitchFamily="18" charset="0"/>
              </a:rPr>
              <a:t>Many words of the present Gujarati language are derived from languages like Persian, Portuguese, English.</a:t>
            </a:r>
          </a:p>
        </p:txBody>
      </p:sp>
    </p:spTree>
    <p:extLst>
      <p:ext uri="{BB962C8B-B14F-4D97-AF65-F5344CB8AC3E}">
        <p14:creationId xmlns:p14="http://schemas.microsoft.com/office/powerpoint/2010/main" val="2792821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64E23E2-7440-4E36-A67B-0F88C5F7E1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6949AE-010D-4C18-8AED-7872085AD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7090"/>
            <a:ext cx="5458121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CBA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hart, bubble chart&#10;&#10;Description automatically generated">
            <a:extLst>
              <a:ext uri="{FF2B5EF4-FFF2-40B4-BE49-F238E27FC236}">
                <a16:creationId xmlns:a16="http://schemas.microsoft.com/office/drawing/2014/main" id="{607DE45A-18BE-4F00-824E-346CAA109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80" y="1185337"/>
            <a:ext cx="5129784" cy="450138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E54AADB-50C7-4293-94C0-27361A32B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6866" y="480060"/>
            <a:ext cx="5458121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CBA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3EF49A-F88B-469B-810B-AF7B071A6B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145" y="3874462"/>
            <a:ext cx="5129784" cy="20775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148BC60-E49C-4FDC-A8B1-78729228EC42}"/>
              </a:ext>
            </a:extLst>
          </p:cNvPr>
          <p:cNvSpPr txBox="1"/>
          <p:nvPr/>
        </p:nvSpPr>
        <p:spPr>
          <a:xfrm>
            <a:off x="6676572" y="1145228"/>
            <a:ext cx="463005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0" dirty="0">
                <a:solidFill>
                  <a:srgbClr val="202124"/>
                </a:solidFill>
                <a:effectLst/>
                <a:latin typeface="Baskerville Old Face" panose="02020602080505020303" pitchFamily="18" charset="0"/>
              </a:rPr>
              <a:t>Gujarati</a:t>
            </a:r>
            <a:r>
              <a:rPr lang="en-US" sz="3200" b="0" i="0" dirty="0">
                <a:solidFill>
                  <a:srgbClr val="202124"/>
                </a:solidFill>
                <a:effectLst/>
                <a:latin typeface="Baskerville Old Face" panose="02020602080505020303" pitchFamily="18" charset="0"/>
              </a:rPr>
              <a:t> </a:t>
            </a:r>
            <a:r>
              <a:rPr lang="en-US" sz="3200" dirty="0">
                <a:solidFill>
                  <a:srgbClr val="202124"/>
                </a:solidFill>
                <a:latin typeface="Baskerville Old Face" panose="02020602080505020303" pitchFamily="18" charset="0"/>
              </a:rPr>
              <a:t>and </a:t>
            </a:r>
            <a:r>
              <a:rPr lang="en-US" sz="3200" b="1" dirty="0">
                <a:solidFill>
                  <a:srgbClr val="202124"/>
                </a:solidFill>
                <a:latin typeface="Baskerville Old Face" panose="02020602080505020303" pitchFamily="18" charset="0"/>
              </a:rPr>
              <a:t>Hindi</a:t>
            </a:r>
            <a:r>
              <a:rPr lang="en-US" sz="3200" dirty="0">
                <a:solidFill>
                  <a:srgbClr val="202124"/>
                </a:solidFill>
                <a:latin typeface="Baskerville Old Face" panose="02020602080505020303" pitchFamily="18" charset="0"/>
              </a:rPr>
              <a:t> are</a:t>
            </a:r>
            <a:r>
              <a:rPr lang="en-US" sz="3200" b="0" i="0" dirty="0">
                <a:solidFill>
                  <a:srgbClr val="202124"/>
                </a:solidFill>
                <a:effectLst/>
                <a:latin typeface="Baskerville Old Face" panose="02020602080505020303" pitchFamily="18" charset="0"/>
              </a:rPr>
              <a:t> the predominant and most widely spoken languages of Daman &amp; Diu.</a:t>
            </a:r>
            <a:endParaRPr lang="en-US" sz="32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215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39E93DA-BA0C-4FFD-8859-C0D19FF5C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29184" y="1"/>
            <a:ext cx="2446384" cy="5777808"/>
            <a:chOff x="329184" y="1"/>
            <a:chExt cx="524256" cy="5777808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623" y="269325"/>
            <a:ext cx="6116779" cy="6206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F2DB470D-B271-4EAF-BE2E-970C3D7F75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89" r="-3589"/>
          <a:stretch/>
        </p:blipFill>
        <p:spPr>
          <a:xfrm>
            <a:off x="942597" y="556118"/>
            <a:ext cx="5608830" cy="563270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2ED9E8-E183-4561-9C47-757A42791138}"/>
              </a:ext>
            </a:extLst>
          </p:cNvPr>
          <p:cNvSpPr txBox="1"/>
          <p:nvPr/>
        </p:nvSpPr>
        <p:spPr>
          <a:xfrm>
            <a:off x="7024659" y="1178888"/>
            <a:ext cx="494808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latin typeface="Baskerville Old Face" panose="02020602080505020303" pitchFamily="18" charset="0"/>
              </a:rPr>
              <a:t>Apart from Daman &amp; Diu, </a:t>
            </a:r>
            <a:r>
              <a:rPr lang="en-US" sz="4000" b="1" dirty="0">
                <a:latin typeface="Baskerville Old Face" panose="02020602080505020303" pitchFamily="18" charset="0"/>
              </a:rPr>
              <a:t>Gujarati </a:t>
            </a:r>
            <a:r>
              <a:rPr lang="en-US" sz="4000" dirty="0">
                <a:latin typeface="Baskerville Old Face" panose="02020602080505020303" pitchFamily="18" charset="0"/>
              </a:rPr>
              <a:t>is the official language of Gujarat State and Union Territory of Dadra &amp; Nagar Haveli.</a:t>
            </a:r>
          </a:p>
        </p:txBody>
      </p:sp>
    </p:spTree>
    <p:extLst>
      <p:ext uri="{BB962C8B-B14F-4D97-AF65-F5344CB8AC3E}">
        <p14:creationId xmlns:p14="http://schemas.microsoft.com/office/powerpoint/2010/main" val="38642265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665</Words>
  <Application>Microsoft Office PowerPoint</Application>
  <PresentationFormat>Widescreen</PresentationFormat>
  <Paragraphs>83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Aparajita</vt:lpstr>
      <vt:lpstr>Arial</vt:lpstr>
      <vt:lpstr>Baskerville Old Face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devendra vyas</dc:creator>
  <cp:lastModifiedBy>Anupam Kaithvas</cp:lastModifiedBy>
  <cp:revision>19</cp:revision>
  <dcterms:created xsi:type="dcterms:W3CDTF">2020-11-22T09:08:18Z</dcterms:created>
  <dcterms:modified xsi:type="dcterms:W3CDTF">2021-03-08T06:47:59Z</dcterms:modified>
</cp:coreProperties>
</file>