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0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CCFF"/>
    <a:srgbClr val="0066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A6573A0-908A-43C2-AA3D-03E0B83A63B4}" type="doc">
      <dgm:prSet loTypeId="urn:microsoft.com/office/officeart/2005/8/layout/radial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074B374D-3C22-45F9-8EF2-D09AC5DAB5F6}">
      <dgm:prSet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en-US" sz="2000" b="1" dirty="0" smtClean="0"/>
            <a:t>An initiative of</a:t>
          </a:r>
        </a:p>
        <a:p>
          <a:pPr rtl="0"/>
          <a:r>
            <a:rPr lang="en-US" sz="2000" b="1" dirty="0" smtClean="0">
              <a:solidFill>
                <a:srgbClr val="C00000"/>
              </a:solidFill>
            </a:rPr>
            <a:t>National Water Mission              </a:t>
          </a:r>
          <a:r>
            <a:rPr lang="en-US" sz="1800" b="1" dirty="0" smtClean="0"/>
            <a:t>Ministry of Jal Shakti</a:t>
          </a:r>
          <a:endParaRPr lang="en-US" sz="1800" dirty="0"/>
        </a:p>
      </dgm:t>
    </dgm:pt>
    <dgm:pt modelId="{4ECEB797-8219-43B1-9DBC-66FB3D094309}" type="parTrans" cxnId="{F9A64254-D0EB-48E1-8BFC-E8617727E230}">
      <dgm:prSet/>
      <dgm:spPr/>
      <dgm:t>
        <a:bodyPr/>
        <a:lstStyle/>
        <a:p>
          <a:endParaRPr lang="en-US"/>
        </a:p>
      </dgm:t>
    </dgm:pt>
    <dgm:pt modelId="{92A2E337-6250-4794-BD90-1E8C3EB77CC3}" type="sibTrans" cxnId="{F9A64254-D0EB-48E1-8BFC-E8617727E230}">
      <dgm:prSet/>
      <dgm:spPr/>
      <dgm:t>
        <a:bodyPr/>
        <a:lstStyle/>
        <a:p>
          <a:endParaRPr lang="en-US"/>
        </a:p>
      </dgm:t>
    </dgm:pt>
    <dgm:pt modelId="{36AEAD0C-F250-466F-BF3C-71BCAD0049BE}" type="pres">
      <dgm:prSet presAssocID="{CA6573A0-908A-43C2-AA3D-03E0B83A63B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46163C8-E5D5-4AE6-9569-E7724BEE3974}" type="pres">
      <dgm:prSet presAssocID="{CA6573A0-908A-43C2-AA3D-03E0B83A63B4}" presName="radial" presStyleCnt="0">
        <dgm:presLayoutVars>
          <dgm:animLvl val="ctr"/>
        </dgm:presLayoutVars>
      </dgm:prSet>
      <dgm:spPr/>
    </dgm:pt>
    <dgm:pt modelId="{3FD028FD-B916-49AE-9721-218E3245F2BA}" type="pres">
      <dgm:prSet presAssocID="{074B374D-3C22-45F9-8EF2-D09AC5DAB5F6}" presName="centerShape" presStyleLbl="vennNode1" presStyleIdx="0" presStyleCnt="1" custScaleX="160797" custLinFactNeighborX="2827" custLinFactNeighborY="-8729"/>
      <dgm:spPr/>
      <dgm:t>
        <a:bodyPr/>
        <a:lstStyle/>
        <a:p>
          <a:endParaRPr lang="en-US"/>
        </a:p>
      </dgm:t>
    </dgm:pt>
  </dgm:ptLst>
  <dgm:cxnLst>
    <dgm:cxn modelId="{B15DCD72-7361-45F8-9B7F-146616E11F3E}" type="presOf" srcId="{CA6573A0-908A-43C2-AA3D-03E0B83A63B4}" destId="{36AEAD0C-F250-466F-BF3C-71BCAD0049BE}" srcOrd="0" destOrd="0" presId="urn:microsoft.com/office/officeart/2005/8/layout/radial3"/>
    <dgm:cxn modelId="{F9A64254-D0EB-48E1-8BFC-E8617727E230}" srcId="{CA6573A0-908A-43C2-AA3D-03E0B83A63B4}" destId="{074B374D-3C22-45F9-8EF2-D09AC5DAB5F6}" srcOrd="0" destOrd="0" parTransId="{4ECEB797-8219-43B1-9DBC-66FB3D094309}" sibTransId="{92A2E337-6250-4794-BD90-1E8C3EB77CC3}"/>
    <dgm:cxn modelId="{0553BD73-CD3D-4C49-9B39-6C505327B703}" type="presOf" srcId="{074B374D-3C22-45F9-8EF2-D09AC5DAB5F6}" destId="{3FD028FD-B916-49AE-9721-218E3245F2BA}" srcOrd="0" destOrd="0" presId="urn:microsoft.com/office/officeart/2005/8/layout/radial3"/>
    <dgm:cxn modelId="{FB2F47A9-3EF5-40FF-BAF3-06623A5FF5C1}" type="presParOf" srcId="{36AEAD0C-F250-466F-BF3C-71BCAD0049BE}" destId="{846163C8-E5D5-4AE6-9569-E7724BEE3974}" srcOrd="0" destOrd="0" presId="urn:microsoft.com/office/officeart/2005/8/layout/radial3"/>
    <dgm:cxn modelId="{C851B7E9-122A-4F8E-9014-09E6CE19685A}" type="presParOf" srcId="{846163C8-E5D5-4AE6-9569-E7724BEE3974}" destId="{3FD028FD-B916-49AE-9721-218E3245F2BA}" srcOrd="0" destOrd="0" presId="urn:microsoft.com/office/officeart/2005/8/layout/radial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9448358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75886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85069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45275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38376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30002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606372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679820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0852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4826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26124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0867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7496" y="240244"/>
            <a:ext cx="9905998" cy="474161"/>
          </a:xfrm>
        </p:spPr>
        <p:txBody>
          <a:bodyPr>
            <a:normAutofit fontScale="90000"/>
          </a:bodyPr>
          <a:lstStyle/>
          <a:p>
            <a:r>
              <a:rPr lang="en-IN" b="1" dirty="0" smtClean="0">
                <a:solidFill>
                  <a:schemeClr val="tx1"/>
                </a:solidFill>
              </a:rPr>
              <a:t>1.</a:t>
            </a:r>
            <a:endParaRPr lang="en-IN" b="1" dirty="0">
              <a:solidFill>
                <a:schemeClr val="tx1"/>
              </a:solidFill>
            </a:endParaRPr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77514" y="2479590"/>
            <a:ext cx="4950940" cy="1867020"/>
          </a:xfrm>
          <a:prstGeom prst="rect">
            <a:avLst/>
          </a:prstGeom>
        </p:spPr>
      </p:pic>
      <p:sp>
        <p:nvSpPr>
          <p:cNvPr id="5" name="Text Box 3"/>
          <p:cNvSpPr txBox="1"/>
          <p:nvPr/>
        </p:nvSpPr>
        <p:spPr>
          <a:xfrm>
            <a:off x="2796658" y="4646863"/>
            <a:ext cx="6706003" cy="552853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IN" sz="2400" b="1" i="1" dirty="0">
                <a:solidFill>
                  <a:srgbClr val="006666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Catch the Rain- Where it falls, When it falls</a:t>
            </a:r>
            <a:endParaRPr lang="en-IN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Box 9"/>
          <p:cNvSpPr txBox="1"/>
          <p:nvPr/>
        </p:nvSpPr>
        <p:spPr>
          <a:xfrm>
            <a:off x="4159751" y="5483933"/>
            <a:ext cx="3979819" cy="368658"/>
          </a:xfrm>
          <a:prstGeom prst="rect">
            <a:avLst/>
          </a:prstGeom>
          <a:solidFill>
            <a:schemeClr val="lt1"/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IN" sz="1600" b="1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#</a:t>
            </a:r>
            <a:r>
              <a:rPr lang="en-IN" sz="1600" b="1" dirty="0" smtClean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CatchTheRain  </a:t>
            </a:r>
            <a:r>
              <a:rPr lang="en-IN" sz="1600" b="1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#JanShakti4JalShakti</a:t>
            </a:r>
          </a:p>
        </p:txBody>
      </p:sp>
      <p:sp>
        <p:nvSpPr>
          <p:cNvPr id="7" name="Rectangle 6"/>
          <p:cNvSpPr/>
          <p:nvPr/>
        </p:nvSpPr>
        <p:spPr>
          <a:xfrm>
            <a:off x="2846670" y="1771135"/>
            <a:ext cx="6276214" cy="127017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5400" dirty="0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National Water Mission</a:t>
            </a:r>
            <a:endParaRPr lang="en-US" sz="5400" b="0" cap="none" spc="0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481070" y="1068946"/>
            <a:ext cx="9337183" cy="539624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pic>
        <p:nvPicPr>
          <p:cNvPr id="9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44415" y="2875006"/>
            <a:ext cx="684471" cy="96636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468497" y="3820896"/>
            <a:ext cx="22159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600" b="1" dirty="0" smtClean="0"/>
              <a:t>National Water Mission</a:t>
            </a:r>
          </a:p>
          <a:p>
            <a:pPr algn="ctr"/>
            <a:r>
              <a:rPr lang="en-IN" sz="1600" b="1" dirty="0" smtClean="0"/>
              <a:t>Min of Jal Shakti</a:t>
            </a:r>
            <a:endParaRPr lang="en-IN" sz="1600" b="1" dirty="0"/>
          </a:p>
        </p:txBody>
      </p:sp>
    </p:spTree>
    <p:extLst>
      <p:ext uri="{BB962C8B-B14F-4D97-AF65-F5344CB8AC3E}">
        <p14:creationId xmlns:p14="http://schemas.microsoft.com/office/powerpoint/2010/main" xmlns="" val="233396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4566" y="339368"/>
            <a:ext cx="10515600" cy="407607"/>
          </a:xfrm>
        </p:spPr>
        <p:txBody>
          <a:bodyPr>
            <a:normAutofit fontScale="90000"/>
          </a:bodyPr>
          <a:lstStyle/>
          <a:p>
            <a:r>
              <a:rPr lang="en-IN" b="1" dirty="0" smtClean="0"/>
              <a:t>2.</a:t>
            </a:r>
            <a:endParaRPr lang="en-IN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7946" y="2240692"/>
            <a:ext cx="5231027" cy="295738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700012" y="862885"/>
            <a:ext cx="8822028" cy="54606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9" name="TextBox 8"/>
          <p:cNvSpPr txBox="1"/>
          <p:nvPr/>
        </p:nvSpPr>
        <p:spPr>
          <a:xfrm>
            <a:off x="1713470" y="5237804"/>
            <a:ext cx="25207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b="1" dirty="0" smtClean="0"/>
              <a:t>National Water Mission</a:t>
            </a:r>
          </a:p>
          <a:p>
            <a:pPr algn="ctr"/>
            <a:r>
              <a:rPr lang="en-IN" b="1" dirty="0" smtClean="0"/>
              <a:t>Min of Jal Shakti</a:t>
            </a:r>
            <a:endParaRPr lang="en-IN" b="1" dirty="0"/>
          </a:p>
        </p:txBody>
      </p:sp>
      <p:sp>
        <p:nvSpPr>
          <p:cNvPr id="10" name="Text Box 3"/>
          <p:cNvSpPr txBox="1"/>
          <p:nvPr/>
        </p:nvSpPr>
        <p:spPr>
          <a:xfrm>
            <a:off x="1960605" y="1103871"/>
            <a:ext cx="8476736" cy="757881"/>
          </a:xfrm>
          <a:prstGeom prst="rect">
            <a:avLst/>
          </a:prstGeom>
          <a:solidFill>
            <a:srgbClr val="33CCFF"/>
          </a:solidFill>
          <a:ln w="6350">
            <a:solidFill>
              <a:prstClr val="black"/>
            </a:solidFill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IN" sz="3200" b="1" i="1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Catch the Rain- Where it falls, When it falls</a:t>
            </a:r>
            <a:endParaRPr lang="en-IN" sz="32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0778" y="4143633"/>
            <a:ext cx="695076" cy="96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3271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5625" y="352246"/>
            <a:ext cx="10515600" cy="549275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4.</a:t>
            </a:r>
            <a:endParaRPr lang="en-IN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4747" y="4455375"/>
            <a:ext cx="3904734" cy="188775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631385" y="1319857"/>
            <a:ext cx="4166626" cy="67073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</a:rPr>
              <a:t>Catch the Rain</a:t>
            </a:r>
            <a:endParaRPr 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636108" y="2059458"/>
            <a:ext cx="8196649" cy="318427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en-US" sz="3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</a:rPr>
              <a:t>Where it falls, When it </a:t>
            </a:r>
            <a:r>
              <a:rPr 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</a:rPr>
              <a:t>falls</a:t>
            </a:r>
            <a:endParaRPr lang="en-US" sz="3200" b="0" cap="none" spc="0" dirty="0">
              <a:ln w="0"/>
              <a:solidFill>
                <a:srgbClr val="00206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893194" y="901521"/>
            <a:ext cx="9066727" cy="566670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graphicFrame>
        <p:nvGraphicFramePr>
          <p:cNvPr id="11" name="Diagram 10"/>
          <p:cNvGraphicFramePr/>
          <p:nvPr/>
        </p:nvGraphicFramePr>
        <p:xfrm>
          <a:off x="6713837" y="3080951"/>
          <a:ext cx="3987114" cy="24795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35527" y="1219200"/>
            <a:ext cx="694851" cy="102973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919417" y="2329847"/>
            <a:ext cx="20512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b="1" dirty="0" smtClean="0"/>
              <a:t>National Water Mission</a:t>
            </a:r>
          </a:p>
          <a:p>
            <a:pPr algn="ctr"/>
            <a:r>
              <a:rPr lang="en-IN" sz="1400" b="1" dirty="0" smtClean="0"/>
              <a:t>Min of Jal Shakti</a:t>
            </a:r>
            <a:endParaRPr lang="en-IN" sz="1400" b="1" dirty="0"/>
          </a:p>
        </p:txBody>
      </p:sp>
    </p:spTree>
    <p:extLst>
      <p:ext uri="{BB962C8B-B14F-4D97-AF65-F5344CB8AC3E}">
        <p14:creationId xmlns:p14="http://schemas.microsoft.com/office/powerpoint/2010/main" xmlns="" val="365626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23281" y="1420030"/>
            <a:ext cx="3042097" cy="18697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6542" y="4072398"/>
            <a:ext cx="4604950" cy="18558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6" name="Rectangle 5"/>
          <p:cNvSpPr/>
          <p:nvPr/>
        </p:nvSpPr>
        <p:spPr>
          <a:xfrm>
            <a:off x="3084760" y="755329"/>
            <a:ext cx="6166332" cy="127007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3600" dirty="0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National Water Mission</a:t>
            </a:r>
            <a:endParaRPr lang="en-US" sz="3600" b="0" cap="none" spc="0" dirty="0">
              <a:ln w="0"/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 Box 9"/>
          <p:cNvSpPr txBox="1"/>
          <p:nvPr/>
        </p:nvSpPr>
        <p:spPr>
          <a:xfrm>
            <a:off x="4139091" y="6037441"/>
            <a:ext cx="3979819" cy="368658"/>
          </a:xfrm>
          <a:prstGeom prst="rect">
            <a:avLst/>
          </a:prstGeom>
          <a:solidFill>
            <a:schemeClr val="lt1"/>
          </a:solidFill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IN" sz="1600" b="1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#</a:t>
            </a:r>
            <a:r>
              <a:rPr lang="en-IN" sz="1600" b="1" dirty="0" smtClean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CatchTheRain  </a:t>
            </a:r>
            <a:r>
              <a:rPr lang="en-IN" sz="1600" b="1" dirty="0">
                <a:solidFill>
                  <a:schemeClr val="tx2">
                    <a:lumMod val="50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#JanShakti4JalShakti</a:t>
            </a:r>
          </a:p>
        </p:txBody>
      </p:sp>
      <p:sp>
        <p:nvSpPr>
          <p:cNvPr id="8" name="Rectangle 7"/>
          <p:cNvSpPr/>
          <p:nvPr/>
        </p:nvSpPr>
        <p:spPr>
          <a:xfrm>
            <a:off x="560172" y="271849"/>
            <a:ext cx="11335265" cy="63478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0" name="Oval Callout 9"/>
          <p:cNvSpPr/>
          <p:nvPr/>
        </p:nvSpPr>
        <p:spPr>
          <a:xfrm>
            <a:off x="1243914" y="2084172"/>
            <a:ext cx="2809102" cy="1795849"/>
          </a:xfrm>
          <a:prstGeom prst="wedgeEllipseCallout">
            <a:avLst>
              <a:gd name="adj1" fmla="val 74092"/>
              <a:gd name="adj2" fmla="val 57239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 smtClean="0">
                <a:solidFill>
                  <a:srgbClr val="C00000"/>
                </a:solidFill>
              </a:rPr>
              <a:t>Catch the Rain</a:t>
            </a:r>
          </a:p>
          <a:p>
            <a:pPr algn="r"/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Where it falls</a:t>
            </a:r>
          </a:p>
          <a:p>
            <a:pPr algn="r"/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When it falls</a:t>
            </a:r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Oval Callout 10"/>
          <p:cNvSpPr/>
          <p:nvPr/>
        </p:nvSpPr>
        <p:spPr>
          <a:xfrm>
            <a:off x="7933037" y="2220097"/>
            <a:ext cx="2883243" cy="1647568"/>
          </a:xfrm>
          <a:prstGeom prst="wedgeEllipseCallout">
            <a:avLst>
              <a:gd name="adj1" fmla="val -71699"/>
              <a:gd name="adj2" fmla="val 59000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 smtClean="0">
                <a:solidFill>
                  <a:srgbClr val="0000FF"/>
                </a:solidFill>
              </a:rPr>
              <a:t>An initiative of              Ministry of Jal Shakti</a:t>
            </a:r>
            <a:endParaRPr lang="en-US" sz="1600" dirty="0">
              <a:solidFill>
                <a:srgbClr val="0000FF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09755" y="422019"/>
            <a:ext cx="788565" cy="120801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630032" y="1736723"/>
            <a:ext cx="2232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b="1" dirty="0" smtClean="0"/>
              <a:t>National Water Mission</a:t>
            </a:r>
          </a:p>
          <a:p>
            <a:pPr algn="ctr"/>
            <a:r>
              <a:rPr lang="en-IN" sz="1400" b="1" dirty="0" smtClean="0"/>
              <a:t>Min of Jal Shakti</a:t>
            </a:r>
            <a:endParaRPr lang="en-IN" sz="1400" b="1" dirty="0"/>
          </a:p>
        </p:txBody>
      </p:sp>
    </p:spTree>
    <p:extLst>
      <p:ext uri="{BB962C8B-B14F-4D97-AF65-F5344CB8AC3E}">
        <p14:creationId xmlns:p14="http://schemas.microsoft.com/office/powerpoint/2010/main" xmlns="" val="3169438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13" y="192946"/>
            <a:ext cx="11929146" cy="6493079"/>
          </a:xfr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75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    </a:t>
            </a:r>
            <a:b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     	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</a:rPr>
              <a:t>वर्षा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</a:rPr>
              <a:t>का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</a:rPr>
              <a:t>संचयन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</a:rPr>
              <a:t>करें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, </a:t>
            </a:r>
            <a:b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					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</a:rPr>
              <a:t>एक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</a:rPr>
              <a:t>बूँद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</a:rPr>
              <a:t>भी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</a:rPr>
              <a:t>बर्बाद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 न 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</a:rPr>
              <a:t>होने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600" b="1" dirty="0" err="1" smtClean="0">
                <a:solidFill>
                  <a:schemeClr val="accent5">
                    <a:lumMod val="50000"/>
                  </a:schemeClr>
                </a:solidFill>
              </a:rPr>
              <a:t>दें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।</a:t>
            </a:r>
            <a:b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   </a:t>
            </a:r>
            <a:r>
              <a:rPr lang="en-US" sz="3600" b="1" dirty="0" smtClean="0">
                <a:solidFill>
                  <a:srgbClr val="C00000"/>
                </a:solidFill>
              </a:rPr>
              <a:t>“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   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Catch the Rain</a:t>
            </a:r>
            <a:r>
              <a:rPr lang="en-US" b="1" dirty="0" smtClean="0">
                <a:solidFill>
                  <a:srgbClr val="C00000"/>
                </a:solidFill>
              </a:rPr>
              <a:t>! “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/>
              <a:t>                  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Where it falls, When it falls!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en-US" sz="40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</a:rPr>
              <a:t>                   </a:t>
            </a:r>
            <a:br>
              <a:rPr lang="en-US" sz="40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sz="4000" dirty="0" smtClean="0">
                <a:solidFill>
                  <a:schemeClr val="accent5">
                    <a:lumMod val="50000"/>
                  </a:schemeClr>
                </a:solidFill>
              </a:rPr>
              <a:t>	</a:t>
            </a:r>
            <a:r>
              <a:rPr lang="en-US" sz="3200" b="1" dirty="0" err="1" smtClean="0"/>
              <a:t>राष्ट्रीय</a:t>
            </a:r>
            <a:r>
              <a:rPr lang="en-US" sz="3200" b="1" dirty="0" smtClean="0"/>
              <a:t> </a:t>
            </a:r>
            <a:r>
              <a:rPr lang="hi-IN" sz="3200" b="1" dirty="0" smtClean="0"/>
              <a:t>जल मिशन</a:t>
            </a:r>
            <a:r>
              <a:rPr lang="en-US" sz="3200" b="1" dirty="0" smtClean="0"/>
              <a:t>, </a:t>
            </a:r>
            <a:r>
              <a:rPr lang="hi-IN" sz="3200" b="1" dirty="0">
                <a:solidFill>
                  <a:prstClr val="black"/>
                </a:solidFill>
              </a:rPr>
              <a:t>जल शक्ति </a:t>
            </a:r>
            <a:r>
              <a:rPr lang="hi-IN" sz="3200" b="1" dirty="0" smtClean="0">
                <a:solidFill>
                  <a:prstClr val="black"/>
                </a:solidFill>
              </a:rPr>
              <a:t>मंत्रालय</a:t>
            </a:r>
            <a:r>
              <a:rPr lang="en-US" sz="3200" b="1" dirty="0" smtClean="0">
                <a:solidFill>
                  <a:prstClr val="black"/>
                </a:solidFill>
              </a:rPr>
              <a:t>, </a:t>
            </a:r>
            <a:r>
              <a:rPr lang="hi-IN" sz="3200" b="1" dirty="0">
                <a:solidFill>
                  <a:prstClr val="black"/>
                </a:solidFill>
              </a:rPr>
              <a:t>भारत </a:t>
            </a:r>
            <a:r>
              <a:rPr lang="hi-IN" sz="3200" b="1" dirty="0" smtClean="0">
                <a:solidFill>
                  <a:prstClr val="black"/>
                </a:solidFill>
              </a:rPr>
              <a:t>सरकार</a:t>
            </a:r>
            <a:r>
              <a:rPr lang="en-US" sz="3200" b="1" dirty="0" smtClean="0">
                <a:solidFill>
                  <a:prstClr val="black"/>
                </a:solidFill>
              </a:rPr>
              <a:t> </a:t>
            </a:r>
            <a:r>
              <a:rPr lang="hi-IN" sz="3200" b="1" dirty="0">
                <a:solidFill>
                  <a:prstClr val="black"/>
                </a:solidFill>
              </a:rPr>
              <a:t>की एक पहल। 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endParaRPr lang="en-US" sz="32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99225" y="454970"/>
            <a:ext cx="788565" cy="12080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918357" y="1736723"/>
            <a:ext cx="2117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400" b="1" dirty="0" smtClean="0"/>
              <a:t>National Water Mission</a:t>
            </a:r>
          </a:p>
          <a:p>
            <a:pPr algn="ctr"/>
            <a:r>
              <a:rPr lang="en-IN" sz="1400" b="1" dirty="0" smtClean="0"/>
              <a:t>Min of Jal Shakti</a:t>
            </a:r>
            <a:endParaRPr lang="en-IN" sz="1400" b="1" dirty="0"/>
          </a:p>
        </p:txBody>
      </p:sp>
    </p:spTree>
    <p:extLst>
      <p:ext uri="{BB962C8B-B14F-4D97-AF65-F5344CB8AC3E}">
        <p14:creationId xmlns:p14="http://schemas.microsoft.com/office/powerpoint/2010/main" xmlns="" val="2294273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042" y="115330"/>
            <a:ext cx="11862487" cy="6623221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         </a:t>
            </a:r>
            <a:r>
              <a:rPr lang="en-US" sz="3600" b="1" dirty="0" smtClean="0"/>
              <a:t> </a:t>
            </a:r>
            <a:br>
              <a:rPr lang="en-US" sz="36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en-US" sz="3600" b="1" dirty="0" smtClean="0"/>
              <a:t>             </a:t>
            </a:r>
            <a:br>
              <a:rPr lang="en-US" sz="3600" b="1" dirty="0" smtClean="0"/>
            </a:br>
            <a:r>
              <a:rPr lang="en-US" sz="3600" b="1" dirty="0" smtClean="0"/>
              <a:t>                </a:t>
            </a:r>
            <a:br>
              <a:rPr lang="en-US" sz="3600" b="1" dirty="0" smtClean="0"/>
            </a:br>
            <a:r>
              <a:rPr lang="en-US" sz="3600" b="1" dirty="0" smtClean="0"/>
              <a:t>                </a:t>
            </a:r>
            <a:br>
              <a:rPr lang="en-US" sz="3600" b="1" dirty="0" smtClean="0"/>
            </a:br>
            <a:r>
              <a:rPr lang="en-US" sz="3600" b="1" dirty="0"/>
              <a:t/>
            </a:r>
            <a:br>
              <a:rPr lang="en-US" sz="3600" b="1" dirty="0"/>
            </a:br>
            <a:r>
              <a:rPr lang="en-US" sz="3600" b="1" dirty="0" smtClean="0"/>
              <a:t>               </a:t>
            </a:r>
            <a:br>
              <a:rPr lang="en-US" sz="3600" b="1" dirty="0" smtClean="0"/>
            </a:br>
            <a:r>
              <a:rPr lang="en-US" sz="3600" b="1" dirty="0" smtClean="0"/>
              <a:t>		</a:t>
            </a:r>
            <a:br>
              <a:rPr lang="en-US" sz="3600" b="1" dirty="0" smtClean="0"/>
            </a:br>
            <a:r>
              <a:rPr lang="en-US" sz="3600" b="1" dirty="0" smtClean="0"/>
              <a:t>		</a:t>
            </a:r>
            <a:r>
              <a:rPr lang="en-US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बारिश</a:t>
            </a: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के</a:t>
            </a: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पानी</a:t>
            </a: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को</a:t>
            </a: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जमा</a:t>
            </a: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करें</a:t>
            </a: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b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</a:t>
            </a:r>
            <a:r>
              <a:rPr lang="en-US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एक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भी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बूँद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नाली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में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न </a:t>
            </a:r>
            <a:r>
              <a:rPr lang="en-US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बहनें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दें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।    </a:t>
            </a: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n-US" sz="4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31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n-US" sz="31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                                              </a:t>
            </a:r>
            <a:b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                                           		</a:t>
            </a:r>
            <a:r>
              <a:rPr lang="en-US" sz="3100" b="1" dirty="0" smtClean="0">
                <a:solidFill>
                  <a:schemeClr val="accent5">
                    <a:lumMod val="50000"/>
                  </a:schemeClr>
                </a:solidFill>
              </a:rPr>
              <a:t>          </a:t>
            </a:r>
            <a:r>
              <a:rPr lang="en-US" sz="3100" b="1" dirty="0" err="1" smtClean="0"/>
              <a:t>राष्ट्रीय</a:t>
            </a:r>
            <a:r>
              <a:rPr lang="en-US" sz="3100" b="1" dirty="0" smtClean="0"/>
              <a:t> </a:t>
            </a:r>
            <a:r>
              <a:rPr lang="hi-IN" sz="3100" b="1" dirty="0" smtClean="0"/>
              <a:t>जल मिशन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en-US" sz="1800" b="1" dirty="0" smtClean="0"/>
              <a:t>                                                                                                                                                            		                   </a:t>
            </a:r>
            <a:r>
              <a:rPr lang="hi-IN" sz="2200" b="1" dirty="0" smtClean="0"/>
              <a:t>जल शक्ति मंत्रालय </a:t>
            </a:r>
            <a:br>
              <a:rPr lang="hi-IN" sz="2200" b="1" dirty="0" smtClean="0"/>
            </a:br>
            <a:r>
              <a:rPr lang="en-US" sz="2200" b="1" dirty="0" smtClean="0"/>
              <a:t>                                                                                                                                                               </a:t>
            </a:r>
            <a:r>
              <a:rPr lang="hi-IN" sz="2200" b="1" dirty="0" smtClean="0"/>
              <a:t>भारत सरकार</a:t>
            </a:r>
            <a:r>
              <a:rPr lang="hi-IN" sz="1800" b="1" dirty="0" smtClean="0"/>
              <a:t/>
            </a:r>
            <a:br>
              <a:rPr lang="hi-IN" sz="1800" b="1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 </a:t>
            </a:r>
            <a:br>
              <a:rPr lang="en-US" sz="2400" dirty="0" smtClean="0"/>
            </a:br>
            <a:r>
              <a:rPr lang="en-US" sz="2700" b="1" dirty="0" smtClean="0"/>
              <a:t/>
            </a:r>
            <a:br>
              <a:rPr lang="en-US" sz="2700" b="1" dirty="0" smtClean="0"/>
            </a:br>
            <a:r>
              <a:rPr lang="en-US" sz="2700" b="1" dirty="0" smtClean="0"/>
              <a:t>            </a:t>
            </a:r>
            <a:endParaRPr lang="en-US" sz="2700" i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78710" y="5198304"/>
            <a:ext cx="851320" cy="1255421"/>
          </a:xfrm>
          <a:prstGeom prst="rect">
            <a:avLst/>
          </a:prstGeom>
        </p:spPr>
      </p:pic>
      <p:sp>
        <p:nvSpPr>
          <p:cNvPr id="7" name="Cloud Callout 6"/>
          <p:cNvSpPr/>
          <p:nvPr/>
        </p:nvSpPr>
        <p:spPr>
          <a:xfrm>
            <a:off x="626076" y="230660"/>
            <a:ext cx="4275438" cy="2133600"/>
          </a:xfrm>
          <a:prstGeom prst="cloudCallout">
            <a:avLst>
              <a:gd name="adj1" fmla="val 50716"/>
              <a:gd name="adj2" fmla="val 87519"/>
            </a:avLst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4000" b="1" dirty="0" smtClean="0">
                <a:solidFill>
                  <a:srgbClr val="C00000"/>
                </a:solidFill>
              </a:rPr>
              <a:t>“</a:t>
            </a:r>
            <a:r>
              <a:rPr lang="en-US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कैच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द </a:t>
            </a:r>
            <a:r>
              <a:rPr lang="en-US" sz="4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रेन</a:t>
            </a:r>
            <a:r>
              <a:rPr lang="en-US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b="1" dirty="0" smtClean="0">
                <a:solidFill>
                  <a:srgbClr val="C00000"/>
                </a:solidFill>
              </a:rPr>
              <a:t>! 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> 	</a:t>
            </a:r>
            <a:r>
              <a:rPr lang="hi-IN" sz="2800" b="1" dirty="0" smtClean="0">
                <a:solidFill>
                  <a:schemeClr val="accent5">
                    <a:lumMod val="75000"/>
                  </a:schemeClr>
                </a:solidFill>
              </a:rPr>
              <a:t>जहां पर बरसे </a:t>
            </a:r>
            <a:endParaRPr lang="en-US" sz="28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hi-IN" sz="2800" b="1" dirty="0" smtClean="0">
                <a:solidFill>
                  <a:schemeClr val="accent5">
                    <a:lumMod val="75000"/>
                  </a:schemeClr>
                </a:solidFill>
              </a:rPr>
              <a:t>जब भी बरसे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</a:rPr>
              <a:t>!</a:t>
            </a: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 </a:t>
            </a:r>
            <a:endParaRPr lang="en-US" sz="2800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endParaRPr lang="en-US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Cloud 25"/>
          <p:cNvSpPr/>
          <p:nvPr/>
        </p:nvSpPr>
        <p:spPr>
          <a:xfrm>
            <a:off x="5358309" y="387177"/>
            <a:ext cx="4406476" cy="1961739"/>
          </a:xfrm>
          <a:prstGeom prst="cloud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hi-IN" sz="2800" b="1" dirty="0" smtClean="0"/>
              <a:t>वर्षा जल का संचयन करें</a:t>
            </a:r>
            <a:endParaRPr lang="en-US" sz="2800" dirty="0"/>
          </a:p>
        </p:txBody>
      </p:sp>
      <p:sp>
        <p:nvSpPr>
          <p:cNvPr id="42" name="Teardrop 41"/>
          <p:cNvSpPr/>
          <p:nvPr/>
        </p:nvSpPr>
        <p:spPr>
          <a:xfrm flipH="1">
            <a:off x="2886840" y="2426842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ardrop 42"/>
          <p:cNvSpPr/>
          <p:nvPr/>
        </p:nvSpPr>
        <p:spPr>
          <a:xfrm flipH="1">
            <a:off x="2452706" y="2409626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ardrop 43"/>
          <p:cNvSpPr/>
          <p:nvPr/>
        </p:nvSpPr>
        <p:spPr>
          <a:xfrm flipH="1">
            <a:off x="2301952" y="2582620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Teardrop 44"/>
          <p:cNvSpPr/>
          <p:nvPr/>
        </p:nvSpPr>
        <p:spPr>
          <a:xfrm flipH="1">
            <a:off x="2937895" y="2827903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ardrop 45"/>
          <p:cNvSpPr/>
          <p:nvPr/>
        </p:nvSpPr>
        <p:spPr>
          <a:xfrm flipH="1">
            <a:off x="6786235" y="2266009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Teardrop 46"/>
          <p:cNvSpPr/>
          <p:nvPr/>
        </p:nvSpPr>
        <p:spPr>
          <a:xfrm flipH="1">
            <a:off x="6139205" y="2302677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Teardrop 47"/>
          <p:cNvSpPr/>
          <p:nvPr/>
        </p:nvSpPr>
        <p:spPr>
          <a:xfrm flipH="1">
            <a:off x="7054544" y="2882983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ardrop 48"/>
          <p:cNvSpPr/>
          <p:nvPr/>
        </p:nvSpPr>
        <p:spPr>
          <a:xfrm flipH="1">
            <a:off x="2035085" y="2409626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Teardrop 49"/>
          <p:cNvSpPr/>
          <p:nvPr/>
        </p:nvSpPr>
        <p:spPr>
          <a:xfrm flipH="1">
            <a:off x="6102043" y="2729187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ardrop 50"/>
          <p:cNvSpPr/>
          <p:nvPr/>
        </p:nvSpPr>
        <p:spPr>
          <a:xfrm flipH="1">
            <a:off x="8091550" y="2911766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ardrop 51"/>
          <p:cNvSpPr/>
          <p:nvPr/>
        </p:nvSpPr>
        <p:spPr>
          <a:xfrm flipH="1">
            <a:off x="3327685" y="3065948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ardrop 52"/>
          <p:cNvSpPr/>
          <p:nvPr/>
        </p:nvSpPr>
        <p:spPr>
          <a:xfrm flipH="1">
            <a:off x="6606211" y="2740370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ardrop 53"/>
          <p:cNvSpPr/>
          <p:nvPr/>
        </p:nvSpPr>
        <p:spPr>
          <a:xfrm flipH="1">
            <a:off x="8841228" y="2405497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ardrop 54"/>
          <p:cNvSpPr/>
          <p:nvPr/>
        </p:nvSpPr>
        <p:spPr>
          <a:xfrm flipH="1">
            <a:off x="3780701" y="2679999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Teardrop 55"/>
          <p:cNvSpPr/>
          <p:nvPr/>
        </p:nvSpPr>
        <p:spPr>
          <a:xfrm flipH="1">
            <a:off x="3293752" y="2435141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Teardrop 56"/>
          <p:cNvSpPr/>
          <p:nvPr/>
        </p:nvSpPr>
        <p:spPr>
          <a:xfrm flipH="1">
            <a:off x="2511693" y="3001638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ardrop 57"/>
          <p:cNvSpPr/>
          <p:nvPr/>
        </p:nvSpPr>
        <p:spPr>
          <a:xfrm flipH="1">
            <a:off x="8774963" y="2787297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Teardrop 58"/>
          <p:cNvSpPr/>
          <p:nvPr/>
        </p:nvSpPr>
        <p:spPr>
          <a:xfrm flipH="1">
            <a:off x="7593306" y="2468173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ardrop 59"/>
          <p:cNvSpPr/>
          <p:nvPr/>
        </p:nvSpPr>
        <p:spPr>
          <a:xfrm flipH="1">
            <a:off x="7562215" y="3002160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ardrop 24"/>
          <p:cNvSpPr/>
          <p:nvPr/>
        </p:nvSpPr>
        <p:spPr>
          <a:xfrm flipH="1">
            <a:off x="1684170" y="2560551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ardrop 26"/>
          <p:cNvSpPr/>
          <p:nvPr/>
        </p:nvSpPr>
        <p:spPr>
          <a:xfrm flipH="1">
            <a:off x="1964257" y="2988919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ardrop 27"/>
          <p:cNvSpPr/>
          <p:nvPr/>
        </p:nvSpPr>
        <p:spPr>
          <a:xfrm flipH="1">
            <a:off x="8329952" y="2338090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5298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8000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>
            <a:normAutofit fontScale="90000"/>
          </a:bodyPr>
          <a:lstStyle/>
          <a:p>
            <a:pPr lvl="0">
              <a:lnSpc>
                <a:spcPct val="100000"/>
              </a:lnSpc>
            </a:pPr>
            <a:r>
              <a:rPr lang="en-US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dirty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600" b="1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</a:t>
            </a:r>
            <a:r>
              <a:rPr lang="en-US" sz="6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कैच</a:t>
            </a:r>
            <a:r>
              <a:rPr lang="en-US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द </a:t>
            </a:r>
            <a:r>
              <a:rPr lang="en-US" sz="6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रेन</a:t>
            </a:r>
            <a:r>
              <a:rPr lang="en-US" sz="6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6000" b="1" dirty="0" smtClean="0">
                <a:solidFill>
                  <a:srgbClr val="C00000"/>
                </a:solidFill>
              </a:rPr>
              <a:t>! </a:t>
            </a:r>
            <a:r>
              <a:rPr lang="en-US" sz="6000" b="1" dirty="0" smtClean="0"/>
              <a:t/>
            </a:r>
            <a:br>
              <a:rPr lang="en-US" sz="6000" b="1" dirty="0" smtClean="0"/>
            </a:br>
            <a:r>
              <a:rPr lang="en-US" sz="6000" b="1" dirty="0" smtClean="0"/>
              <a:t> 		</a:t>
            </a:r>
            <a:r>
              <a:rPr lang="hi-IN" sz="6000" b="1" dirty="0" smtClean="0"/>
              <a:t>जहां पर बरसे जब भी बरसे</a:t>
            </a:r>
            <a:r>
              <a:rPr lang="en-US" sz="6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                                                                             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</a:t>
            </a:r>
            <a:r>
              <a:rPr lang="en-US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आज</a:t>
            </a: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जल</a:t>
            </a:r>
            <a:r>
              <a:rPr 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बचाइये</a:t>
            </a: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b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					</a:t>
            </a:r>
            <a:r>
              <a:rPr lang="en-US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कल</a:t>
            </a: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के</a:t>
            </a: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लिए</a:t>
            </a: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खुशहाल</a:t>
            </a: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भारत</a:t>
            </a: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बनाइये</a:t>
            </a:r>
            <a:r>
              <a:rPr lang="en-US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।</a:t>
            </a:r>
            <a:r>
              <a:rPr 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/>
              <a:t>                                                            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                                                                                    </a:t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										</a:t>
            </a:r>
            <a:r>
              <a:rPr lang="hi-IN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राष्ट्रीय </a:t>
            </a:r>
            <a:r>
              <a:rPr lang="hi-IN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जल मिशन</a:t>
            </a: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</a:t>
            </a:r>
            <a: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</a:t>
            </a:r>
            <a:r>
              <a:rPr lang="en-US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		</a:t>
            </a:r>
            <a:r>
              <a:rPr lang="hi-IN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जल </a:t>
            </a:r>
            <a:r>
              <a:rPr lang="hi-IN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शक्ति मंत्रालय </a:t>
            </a:r>
            <a:br>
              <a:rPr lang="hi-IN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1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           			</a:t>
            </a:r>
            <a:r>
              <a:rPr lang="hi-IN" sz="1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भारत सरकार</a:t>
            </a:r>
            <a:br>
              <a:rPr lang="hi-IN" sz="1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1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5" name="Picture 4" descr="C:\Users\acer\AppData\Local\Microsoft\Windows\INetCache\Content.Word\PIKU Final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13292" y="5181600"/>
            <a:ext cx="904240" cy="141758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loud 3"/>
          <p:cNvSpPr/>
          <p:nvPr/>
        </p:nvSpPr>
        <p:spPr>
          <a:xfrm>
            <a:off x="234891" y="3808602"/>
            <a:ext cx="4697836" cy="2860646"/>
          </a:xfrm>
          <a:prstGeom prst="cloud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 smtClean="0"/>
              <a:t>#</a:t>
            </a:r>
            <a:r>
              <a:rPr lang="hi-IN" sz="4000" b="1" dirty="0" smtClean="0"/>
              <a:t>वर्षा जल का संचयन करें</a:t>
            </a:r>
            <a:r>
              <a:rPr lang="en-US" sz="4000" b="1" dirty="0" smtClean="0"/>
              <a:t>#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xmlns="" val="955823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3"/>
          <p:cNvSpPr/>
          <p:nvPr/>
        </p:nvSpPr>
        <p:spPr>
          <a:xfrm>
            <a:off x="698467" y="2436409"/>
            <a:ext cx="1911011" cy="1468764"/>
          </a:xfrm>
          <a:prstGeom prst="cloud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Arc 5"/>
          <p:cNvSpPr/>
          <p:nvPr/>
        </p:nvSpPr>
        <p:spPr>
          <a:xfrm>
            <a:off x="1169915" y="3797643"/>
            <a:ext cx="373487" cy="1244439"/>
          </a:xfrm>
          <a:prstGeom prst="arc">
            <a:avLst>
              <a:gd name="adj1" fmla="val 16435239"/>
              <a:gd name="adj2" fmla="val 5804402"/>
            </a:avLst>
          </a:prstGeom>
          <a:ln>
            <a:solidFill>
              <a:schemeClr val="accent4">
                <a:lumMod val="5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c 17"/>
          <p:cNvSpPr/>
          <p:nvPr/>
        </p:nvSpPr>
        <p:spPr>
          <a:xfrm flipH="1">
            <a:off x="1837038" y="3847069"/>
            <a:ext cx="66058" cy="2257463"/>
          </a:xfrm>
          <a:prstGeom prst="arc">
            <a:avLst/>
          </a:prstGeom>
          <a:ln>
            <a:solidFill>
              <a:schemeClr val="accent4">
                <a:lumMod val="5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1851211" y="4803767"/>
            <a:ext cx="172759" cy="167425"/>
          </a:xfrm>
          <a:custGeom>
            <a:avLst/>
            <a:gdLst>
              <a:gd name="connsiteX0" fmla="*/ 18213 w 172759"/>
              <a:gd name="connsiteY0" fmla="*/ 0 h 167425"/>
              <a:gd name="connsiteX1" fmla="*/ 5334 w 172759"/>
              <a:gd name="connsiteY1" fmla="*/ 90152 h 167425"/>
              <a:gd name="connsiteX2" fmla="*/ 95486 w 172759"/>
              <a:gd name="connsiteY2" fmla="*/ 154546 h 167425"/>
              <a:gd name="connsiteX3" fmla="*/ 172759 w 172759"/>
              <a:gd name="connsiteY3" fmla="*/ 167425 h 1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2759" h="167425">
                <a:moveTo>
                  <a:pt x="18213" y="0"/>
                </a:moveTo>
                <a:cubicBezTo>
                  <a:pt x="5334" y="32197"/>
                  <a:pt x="-7545" y="64394"/>
                  <a:pt x="5334" y="90152"/>
                </a:cubicBezTo>
                <a:cubicBezTo>
                  <a:pt x="18213" y="115910"/>
                  <a:pt x="67582" y="141667"/>
                  <a:pt x="95486" y="154546"/>
                </a:cubicBezTo>
                <a:cubicBezTo>
                  <a:pt x="123390" y="167425"/>
                  <a:pt x="148074" y="167425"/>
                  <a:pt x="172759" y="167425"/>
                </a:cubicBezTo>
              </a:path>
            </a:pathLst>
          </a:custGeom>
          <a:noFill/>
          <a:ln>
            <a:solidFill>
              <a:schemeClr val="accent4">
                <a:lumMod val="50000"/>
              </a:schemeClr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an 27"/>
          <p:cNvSpPr/>
          <p:nvPr/>
        </p:nvSpPr>
        <p:spPr>
          <a:xfrm>
            <a:off x="3626906" y="3457979"/>
            <a:ext cx="1730705" cy="1468192"/>
          </a:xfrm>
          <a:prstGeom prst="can">
            <a:avLst/>
          </a:prstGeom>
          <a:solidFill>
            <a:schemeClr val="bg1">
              <a:lumMod val="50000"/>
            </a:schemeClr>
          </a:solidFill>
          <a:ln>
            <a:solidFill>
              <a:schemeClr val="bg2">
                <a:lumMod val="2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12700"/>
          </a:effectLst>
          <a:scene3d>
            <a:camera prst="perspectiveAbove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Freeform 36"/>
          <p:cNvSpPr/>
          <p:nvPr/>
        </p:nvSpPr>
        <p:spPr>
          <a:xfrm flipV="1">
            <a:off x="3618964" y="3966693"/>
            <a:ext cx="1738648" cy="45719"/>
          </a:xfrm>
          <a:custGeom>
            <a:avLst/>
            <a:gdLst>
              <a:gd name="connsiteX0" fmla="*/ 0 w 1648496"/>
              <a:gd name="connsiteY0" fmla="*/ 12879 h 12879"/>
              <a:gd name="connsiteX1" fmla="*/ 1648496 w 1648496"/>
              <a:gd name="connsiteY1" fmla="*/ 0 h 12879"/>
              <a:gd name="connsiteX2" fmla="*/ 1648496 w 1648496"/>
              <a:gd name="connsiteY2" fmla="*/ 0 h 1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48496" h="12879">
                <a:moveTo>
                  <a:pt x="0" y="12879"/>
                </a:moveTo>
                <a:lnTo>
                  <a:pt x="1648496" y="0"/>
                </a:lnTo>
                <a:lnTo>
                  <a:pt x="1648496" y="0"/>
                </a:lnTo>
              </a:path>
            </a:pathLst>
          </a:custGeom>
          <a:noFill/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9" name="Straight Connector 38"/>
          <p:cNvCxnSpPr>
            <a:stCxn id="28" idx="2"/>
            <a:endCxn id="28" idx="4"/>
          </p:cNvCxnSpPr>
          <p:nvPr/>
        </p:nvCxnSpPr>
        <p:spPr>
          <a:xfrm>
            <a:off x="3626906" y="4192075"/>
            <a:ext cx="1730705" cy="0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  <a:scene3d>
            <a:camera prst="perspectiveFront"/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 42"/>
          <p:cNvSpPr/>
          <p:nvPr/>
        </p:nvSpPr>
        <p:spPr>
          <a:xfrm>
            <a:off x="3618963" y="4365938"/>
            <a:ext cx="1738648" cy="12879"/>
          </a:xfrm>
          <a:custGeom>
            <a:avLst/>
            <a:gdLst>
              <a:gd name="connsiteX0" fmla="*/ 0 w 1738648"/>
              <a:gd name="connsiteY0" fmla="*/ 12879 h 12879"/>
              <a:gd name="connsiteX1" fmla="*/ 1738648 w 1738648"/>
              <a:gd name="connsiteY1" fmla="*/ 0 h 12879"/>
              <a:gd name="connsiteX2" fmla="*/ 1738648 w 1738648"/>
              <a:gd name="connsiteY2" fmla="*/ 0 h 1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38648" h="12879">
                <a:moveTo>
                  <a:pt x="0" y="12879"/>
                </a:moveTo>
                <a:lnTo>
                  <a:pt x="1738648" y="0"/>
                </a:lnTo>
                <a:lnTo>
                  <a:pt x="1738648" y="0"/>
                </a:lnTo>
              </a:path>
            </a:pathLst>
          </a:cu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Freeform 44"/>
          <p:cNvSpPr/>
          <p:nvPr/>
        </p:nvSpPr>
        <p:spPr>
          <a:xfrm>
            <a:off x="3618963" y="4622874"/>
            <a:ext cx="1756464" cy="45719"/>
          </a:xfrm>
          <a:custGeom>
            <a:avLst/>
            <a:gdLst>
              <a:gd name="connsiteX0" fmla="*/ 0 w 1687132"/>
              <a:gd name="connsiteY0" fmla="*/ 38636 h 38636"/>
              <a:gd name="connsiteX1" fmla="*/ 1687132 w 1687132"/>
              <a:gd name="connsiteY1" fmla="*/ 0 h 38636"/>
              <a:gd name="connsiteX2" fmla="*/ 1687132 w 1687132"/>
              <a:gd name="connsiteY2" fmla="*/ 0 h 38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87132" h="38636">
                <a:moveTo>
                  <a:pt x="0" y="38636"/>
                </a:moveTo>
                <a:lnTo>
                  <a:pt x="1687132" y="0"/>
                </a:lnTo>
                <a:lnTo>
                  <a:pt x="1687132" y="0"/>
                </a:lnTo>
              </a:path>
            </a:pathLst>
          </a:cu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                                      </a:t>
            </a:r>
            <a:endParaRPr lang="en-US" dirty="0"/>
          </a:p>
        </p:txBody>
      </p:sp>
      <p:cxnSp>
        <p:nvCxnSpPr>
          <p:cNvPr id="50" name="Straight Connector 49"/>
          <p:cNvCxnSpPr/>
          <p:nvPr/>
        </p:nvCxnSpPr>
        <p:spPr>
          <a:xfrm>
            <a:off x="4121241" y="4198513"/>
            <a:ext cx="8909" cy="206066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4468970" y="4018213"/>
            <a:ext cx="12878" cy="18030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flipH="1">
            <a:off x="4803819" y="4198513"/>
            <a:ext cx="2" cy="180304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5138670" y="3979572"/>
            <a:ext cx="12879" cy="218941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>
            <a:off x="3812146" y="4411016"/>
            <a:ext cx="12879" cy="225378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378820" y="4378817"/>
            <a:ext cx="17813" cy="257577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4945487" y="4365938"/>
            <a:ext cx="0" cy="23182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Oval 70"/>
          <p:cNvSpPr/>
          <p:nvPr/>
        </p:nvSpPr>
        <p:spPr>
          <a:xfrm>
            <a:off x="3618963" y="3470859"/>
            <a:ext cx="1756464" cy="3928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3" name="Straight Connector 82"/>
          <p:cNvCxnSpPr/>
          <p:nvPr/>
        </p:nvCxnSpPr>
        <p:spPr>
          <a:xfrm flipH="1">
            <a:off x="3868599" y="3979571"/>
            <a:ext cx="2" cy="180304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itle 85"/>
          <p:cNvSpPr>
            <a:spLocks noGrp="1"/>
          </p:cNvSpPr>
          <p:nvPr>
            <p:ph type="ctrTitle" idx="4294967295"/>
          </p:nvPr>
        </p:nvSpPr>
        <p:spPr>
          <a:xfrm>
            <a:off x="2896445" y="77072"/>
            <a:ext cx="3000375" cy="1868487"/>
          </a:xfrm>
          <a:prstGeom prst="cloudCallout">
            <a:avLst>
              <a:gd name="adj1" fmla="val -86512"/>
              <a:gd name="adj2" fmla="val 7131"/>
            </a:avLst>
          </a:prstGeom>
          <a:solidFill>
            <a:schemeClr val="bg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0000"/>
          </a:bodyPr>
          <a:lstStyle/>
          <a:p>
            <a:pPr algn="ctr"/>
            <a:endParaRPr lang="en-US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n-US" sz="2200" b="1" dirty="0" smtClean="0">
                <a:solidFill>
                  <a:srgbClr val="C00000"/>
                </a:solidFill>
              </a:rPr>
              <a:t>“ </a:t>
            </a:r>
            <a:r>
              <a:rPr lang="en-US" sz="2200" b="1" dirty="0" err="1" smtClean="0">
                <a:solidFill>
                  <a:srgbClr val="C00000"/>
                </a:solidFill>
              </a:rPr>
              <a:t>कैच</a:t>
            </a:r>
            <a:r>
              <a:rPr lang="en-US" sz="2200" b="1" dirty="0" smtClean="0">
                <a:solidFill>
                  <a:srgbClr val="C00000"/>
                </a:solidFill>
              </a:rPr>
              <a:t> </a:t>
            </a:r>
            <a:r>
              <a:rPr lang="en-US" sz="2200" b="1" dirty="0">
                <a:solidFill>
                  <a:srgbClr val="C00000"/>
                </a:solidFill>
              </a:rPr>
              <a:t>द </a:t>
            </a:r>
            <a:r>
              <a:rPr lang="en-US" sz="2200" b="1" dirty="0" err="1" smtClean="0">
                <a:solidFill>
                  <a:srgbClr val="C00000"/>
                </a:solidFill>
              </a:rPr>
              <a:t>रेन</a:t>
            </a:r>
            <a:r>
              <a:rPr lang="en-US" sz="2200" b="1" dirty="0" smtClean="0">
                <a:solidFill>
                  <a:srgbClr val="C00000"/>
                </a:solidFill>
              </a:rPr>
              <a:t> ”</a:t>
            </a:r>
            <a:endParaRPr lang="en-US" sz="2200" b="1" dirty="0" smtClean="0"/>
          </a:p>
          <a:p>
            <a:pPr algn="ctr"/>
            <a:r>
              <a:rPr lang="en-US" sz="1600" b="1" dirty="0" smtClean="0">
                <a:solidFill>
                  <a:srgbClr val="002060"/>
                </a:solidFill>
              </a:rPr>
              <a:t/>
            </a:r>
            <a:br>
              <a:rPr lang="en-US" sz="1600" b="1" dirty="0" smtClean="0">
                <a:solidFill>
                  <a:srgbClr val="002060"/>
                </a:solidFill>
              </a:rPr>
            </a:br>
            <a:endParaRPr lang="en-US" sz="1600" b="1" dirty="0">
              <a:solidFill>
                <a:srgbClr val="002060"/>
              </a:solidFill>
            </a:endParaRPr>
          </a:p>
          <a:p>
            <a:pPr algn="ctr"/>
            <a:endParaRPr lang="en-US" b="1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7" name="Picture 8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28" y="422394"/>
            <a:ext cx="721216" cy="1197737"/>
          </a:xfrm>
          <a:prstGeom prst="rect">
            <a:avLst/>
          </a:prstGeom>
        </p:spPr>
      </p:pic>
      <p:cxnSp>
        <p:nvCxnSpPr>
          <p:cNvPr id="92" name="Straight Connector 91"/>
          <p:cNvCxnSpPr/>
          <p:nvPr/>
        </p:nvCxnSpPr>
        <p:spPr>
          <a:xfrm flipV="1">
            <a:off x="5261131" y="4352416"/>
            <a:ext cx="96480" cy="26401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5375427" y="4146350"/>
            <a:ext cx="8909" cy="206066"/>
          </a:xfrm>
          <a:prstGeom prst="line">
            <a:avLst/>
          </a:prstGeom>
          <a:ln>
            <a:solidFill>
              <a:schemeClr val="bg2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Cloud 99"/>
          <p:cNvSpPr/>
          <p:nvPr/>
        </p:nvSpPr>
        <p:spPr>
          <a:xfrm>
            <a:off x="7035080" y="0"/>
            <a:ext cx="2862608" cy="1867861"/>
          </a:xfrm>
          <a:prstGeom prst="cloud">
            <a:avLst/>
          </a:prstGeom>
          <a:solidFill>
            <a:schemeClr val="bg2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C00000"/>
                </a:solidFill>
              </a:rPr>
              <a:t>“ </a:t>
            </a:r>
            <a:r>
              <a:rPr lang="en-US" b="1" dirty="0" err="1" smtClean="0">
                <a:solidFill>
                  <a:srgbClr val="C00000"/>
                </a:solidFill>
              </a:rPr>
              <a:t>कैच</a:t>
            </a:r>
            <a:r>
              <a:rPr lang="en-US" b="1" dirty="0" smtClean="0">
                <a:solidFill>
                  <a:srgbClr val="C00000"/>
                </a:solidFill>
              </a:rPr>
              <a:t> द </a:t>
            </a:r>
            <a:r>
              <a:rPr lang="en-US" b="1" dirty="0" err="1" smtClean="0">
                <a:solidFill>
                  <a:srgbClr val="C00000"/>
                </a:solidFill>
              </a:rPr>
              <a:t>रेन</a:t>
            </a:r>
            <a:r>
              <a:rPr lang="en-US" b="1" dirty="0" smtClean="0">
                <a:solidFill>
                  <a:srgbClr val="C00000"/>
                </a:solidFill>
              </a:rPr>
              <a:t> ”</a:t>
            </a:r>
            <a:endParaRPr lang="en-US" dirty="0"/>
          </a:p>
        </p:txBody>
      </p:sp>
      <p:sp>
        <p:nvSpPr>
          <p:cNvPr id="101" name="Teardrop 100"/>
          <p:cNvSpPr/>
          <p:nvPr/>
        </p:nvSpPr>
        <p:spPr>
          <a:xfrm flipH="1">
            <a:off x="3899293" y="1934447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Teardrop 101"/>
          <p:cNvSpPr/>
          <p:nvPr/>
        </p:nvSpPr>
        <p:spPr>
          <a:xfrm flipH="1">
            <a:off x="4250031" y="2009249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Teardrop 102"/>
          <p:cNvSpPr/>
          <p:nvPr/>
        </p:nvSpPr>
        <p:spPr>
          <a:xfrm flipH="1">
            <a:off x="4065755" y="2224688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Teardrop 103"/>
          <p:cNvSpPr/>
          <p:nvPr/>
        </p:nvSpPr>
        <p:spPr>
          <a:xfrm flipH="1">
            <a:off x="4816698" y="2156937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Teardrop 104"/>
          <p:cNvSpPr/>
          <p:nvPr/>
        </p:nvSpPr>
        <p:spPr>
          <a:xfrm flipH="1">
            <a:off x="3365363" y="2083167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ardrop 105"/>
          <p:cNvSpPr/>
          <p:nvPr/>
        </p:nvSpPr>
        <p:spPr>
          <a:xfrm flipH="1">
            <a:off x="4346620" y="2516183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Teardrop 106"/>
          <p:cNvSpPr/>
          <p:nvPr/>
        </p:nvSpPr>
        <p:spPr>
          <a:xfrm flipH="1">
            <a:off x="3899292" y="2603312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Teardrop 107"/>
          <p:cNvSpPr/>
          <p:nvPr/>
        </p:nvSpPr>
        <p:spPr>
          <a:xfrm flipH="1">
            <a:off x="4642834" y="2551987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Teardrop 108"/>
          <p:cNvSpPr/>
          <p:nvPr/>
        </p:nvSpPr>
        <p:spPr>
          <a:xfrm flipH="1">
            <a:off x="3375527" y="2590871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Teardrop 109"/>
          <p:cNvSpPr/>
          <p:nvPr/>
        </p:nvSpPr>
        <p:spPr>
          <a:xfrm flipH="1">
            <a:off x="5145109" y="2015689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Teardrop 110"/>
          <p:cNvSpPr/>
          <p:nvPr/>
        </p:nvSpPr>
        <p:spPr>
          <a:xfrm flipH="1">
            <a:off x="5022760" y="2435174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Teardrop 111"/>
          <p:cNvSpPr/>
          <p:nvPr/>
        </p:nvSpPr>
        <p:spPr>
          <a:xfrm flipH="1">
            <a:off x="4282225" y="2909692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Teardrop 112"/>
          <p:cNvSpPr/>
          <p:nvPr/>
        </p:nvSpPr>
        <p:spPr>
          <a:xfrm flipH="1">
            <a:off x="4919730" y="2841336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Teardrop 113"/>
          <p:cNvSpPr/>
          <p:nvPr/>
        </p:nvSpPr>
        <p:spPr>
          <a:xfrm flipH="1">
            <a:off x="4056846" y="3188090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Teardrop 114"/>
          <p:cNvSpPr/>
          <p:nvPr/>
        </p:nvSpPr>
        <p:spPr>
          <a:xfrm flipH="1">
            <a:off x="3680890" y="2941909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Teardrop 115"/>
          <p:cNvSpPr/>
          <p:nvPr/>
        </p:nvSpPr>
        <p:spPr>
          <a:xfrm flipH="1">
            <a:off x="4687909" y="3236388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ardrop 116"/>
          <p:cNvSpPr/>
          <p:nvPr/>
        </p:nvSpPr>
        <p:spPr>
          <a:xfrm flipH="1">
            <a:off x="4117271" y="3606903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Teardrop 117"/>
          <p:cNvSpPr/>
          <p:nvPr/>
        </p:nvSpPr>
        <p:spPr>
          <a:xfrm flipH="1">
            <a:off x="4546242" y="3503001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Teardrop 118"/>
          <p:cNvSpPr/>
          <p:nvPr/>
        </p:nvSpPr>
        <p:spPr>
          <a:xfrm flipH="1">
            <a:off x="5138670" y="3169196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Teardrop 119"/>
          <p:cNvSpPr/>
          <p:nvPr/>
        </p:nvSpPr>
        <p:spPr>
          <a:xfrm flipH="1">
            <a:off x="5344733" y="2656484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Can 121"/>
          <p:cNvSpPr/>
          <p:nvPr/>
        </p:nvSpPr>
        <p:spPr>
          <a:xfrm>
            <a:off x="7642394" y="4636395"/>
            <a:ext cx="2421228" cy="128790"/>
          </a:xfrm>
          <a:prstGeom prst="can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/>
          <p:nvPr/>
        </p:nvSpPr>
        <p:spPr>
          <a:xfrm>
            <a:off x="7634156" y="4474655"/>
            <a:ext cx="2421228" cy="25757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Teardrop 126"/>
          <p:cNvSpPr/>
          <p:nvPr/>
        </p:nvSpPr>
        <p:spPr>
          <a:xfrm flipH="1">
            <a:off x="8283641" y="2720883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Teardrop 127"/>
          <p:cNvSpPr/>
          <p:nvPr/>
        </p:nvSpPr>
        <p:spPr>
          <a:xfrm flipH="1">
            <a:off x="7320480" y="1943189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Teardrop 128"/>
          <p:cNvSpPr/>
          <p:nvPr/>
        </p:nvSpPr>
        <p:spPr>
          <a:xfrm flipH="1">
            <a:off x="7721062" y="1910732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Teardrop 129"/>
          <p:cNvSpPr/>
          <p:nvPr/>
        </p:nvSpPr>
        <p:spPr>
          <a:xfrm flipH="1">
            <a:off x="8062175" y="2240246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Teardrop 130"/>
          <p:cNvSpPr/>
          <p:nvPr/>
        </p:nvSpPr>
        <p:spPr>
          <a:xfrm flipH="1">
            <a:off x="9317054" y="2147738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Teardrop 131"/>
          <p:cNvSpPr/>
          <p:nvPr/>
        </p:nvSpPr>
        <p:spPr>
          <a:xfrm flipH="1">
            <a:off x="8078306" y="3690706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Teardrop 132"/>
          <p:cNvSpPr/>
          <p:nvPr/>
        </p:nvSpPr>
        <p:spPr>
          <a:xfrm flipH="1">
            <a:off x="7933386" y="2549476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Teardrop 133"/>
          <p:cNvSpPr/>
          <p:nvPr/>
        </p:nvSpPr>
        <p:spPr>
          <a:xfrm flipH="1">
            <a:off x="8333650" y="2073767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5" name="Teardrop 134"/>
          <p:cNvSpPr/>
          <p:nvPr/>
        </p:nvSpPr>
        <p:spPr>
          <a:xfrm flipH="1">
            <a:off x="9573290" y="3621860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Teardrop 135"/>
          <p:cNvSpPr/>
          <p:nvPr/>
        </p:nvSpPr>
        <p:spPr>
          <a:xfrm flipH="1">
            <a:off x="7933385" y="3092284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Teardrop 138"/>
          <p:cNvSpPr/>
          <p:nvPr/>
        </p:nvSpPr>
        <p:spPr>
          <a:xfrm flipH="1">
            <a:off x="7590988" y="2356373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Teardrop 140"/>
          <p:cNvSpPr/>
          <p:nvPr/>
        </p:nvSpPr>
        <p:spPr>
          <a:xfrm flipH="1">
            <a:off x="8249882" y="3246885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Teardrop 141"/>
          <p:cNvSpPr/>
          <p:nvPr/>
        </p:nvSpPr>
        <p:spPr>
          <a:xfrm flipH="1">
            <a:off x="9302778" y="2855335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" name="Teardrop 142"/>
          <p:cNvSpPr/>
          <p:nvPr/>
        </p:nvSpPr>
        <p:spPr>
          <a:xfrm flipH="1">
            <a:off x="7664196" y="3468986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Teardrop 143"/>
          <p:cNvSpPr/>
          <p:nvPr/>
        </p:nvSpPr>
        <p:spPr>
          <a:xfrm flipH="1">
            <a:off x="8479235" y="3118982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5" name="Teardrop 144"/>
          <p:cNvSpPr/>
          <p:nvPr/>
        </p:nvSpPr>
        <p:spPr>
          <a:xfrm flipH="1">
            <a:off x="7684340" y="3003198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7" name="Teardrop 146"/>
          <p:cNvSpPr/>
          <p:nvPr/>
        </p:nvSpPr>
        <p:spPr>
          <a:xfrm flipH="1">
            <a:off x="7875432" y="4161147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8" name="Teardrop 147"/>
          <p:cNvSpPr/>
          <p:nvPr/>
        </p:nvSpPr>
        <p:spPr>
          <a:xfrm flipH="1">
            <a:off x="9347646" y="4016057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9" name="Teardrop 148"/>
          <p:cNvSpPr/>
          <p:nvPr/>
        </p:nvSpPr>
        <p:spPr>
          <a:xfrm flipH="1">
            <a:off x="8462439" y="4456658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0" name="Teardrop 149"/>
          <p:cNvSpPr/>
          <p:nvPr/>
        </p:nvSpPr>
        <p:spPr>
          <a:xfrm flipH="1">
            <a:off x="7716483" y="4483737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2" name="Teardrop 151"/>
          <p:cNvSpPr/>
          <p:nvPr/>
        </p:nvSpPr>
        <p:spPr>
          <a:xfrm flipH="1">
            <a:off x="8425571" y="3928296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" name="Teardrop 152"/>
          <p:cNvSpPr/>
          <p:nvPr/>
        </p:nvSpPr>
        <p:spPr>
          <a:xfrm flipH="1">
            <a:off x="8591228" y="3624029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4" name="Teardrop 153"/>
          <p:cNvSpPr/>
          <p:nvPr/>
        </p:nvSpPr>
        <p:spPr>
          <a:xfrm flipH="1">
            <a:off x="8591228" y="2469269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5" name="Teardrop 154"/>
          <p:cNvSpPr/>
          <p:nvPr/>
        </p:nvSpPr>
        <p:spPr>
          <a:xfrm flipH="1">
            <a:off x="8902317" y="1786907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6" name="Teardrop 155"/>
          <p:cNvSpPr/>
          <p:nvPr/>
        </p:nvSpPr>
        <p:spPr>
          <a:xfrm flipH="1">
            <a:off x="8910676" y="2695584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7" name="Teardrop 156"/>
          <p:cNvSpPr/>
          <p:nvPr/>
        </p:nvSpPr>
        <p:spPr>
          <a:xfrm flipH="1">
            <a:off x="8924997" y="3316736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8" name="Teardrop 157"/>
          <p:cNvSpPr/>
          <p:nvPr/>
        </p:nvSpPr>
        <p:spPr>
          <a:xfrm flipH="1">
            <a:off x="9053786" y="2289585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Teardrop 159"/>
          <p:cNvSpPr/>
          <p:nvPr/>
        </p:nvSpPr>
        <p:spPr>
          <a:xfrm flipH="1">
            <a:off x="9167050" y="3677003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Teardrop 160"/>
          <p:cNvSpPr/>
          <p:nvPr/>
        </p:nvSpPr>
        <p:spPr>
          <a:xfrm flipH="1">
            <a:off x="9719892" y="4167592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Teardrop 161"/>
          <p:cNvSpPr/>
          <p:nvPr/>
        </p:nvSpPr>
        <p:spPr>
          <a:xfrm flipH="1">
            <a:off x="5661561" y="1769926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3" name="Teardrop 162"/>
          <p:cNvSpPr/>
          <p:nvPr/>
        </p:nvSpPr>
        <p:spPr>
          <a:xfrm flipH="1">
            <a:off x="5725956" y="2387786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Teardrop 166"/>
          <p:cNvSpPr/>
          <p:nvPr/>
        </p:nvSpPr>
        <p:spPr>
          <a:xfrm flipH="1">
            <a:off x="9604564" y="3104785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8" name="Teardrop 167"/>
          <p:cNvSpPr/>
          <p:nvPr/>
        </p:nvSpPr>
        <p:spPr>
          <a:xfrm flipH="1">
            <a:off x="8882803" y="4203794"/>
            <a:ext cx="128789" cy="147540"/>
          </a:xfrm>
          <a:prstGeom prst="teardro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Rectangle 171"/>
          <p:cNvSpPr/>
          <p:nvPr/>
        </p:nvSpPr>
        <p:spPr>
          <a:xfrm>
            <a:off x="2609479" y="5710939"/>
            <a:ext cx="75181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बारिश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के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पानी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को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जमा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करें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एक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भी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बूँद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नाली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में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न </a:t>
            </a:r>
            <a:r>
              <a:rPr lang="en-US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बहनें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दें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। </a:t>
            </a:r>
            <a:endParaRPr lang="en-US" sz="2400" dirty="0"/>
          </a:p>
        </p:txBody>
      </p:sp>
      <p:sp>
        <p:nvSpPr>
          <p:cNvPr id="174" name="Snip Single Corner Rectangle 173"/>
          <p:cNvSpPr/>
          <p:nvPr/>
        </p:nvSpPr>
        <p:spPr>
          <a:xfrm>
            <a:off x="25758" y="4765183"/>
            <a:ext cx="12166241" cy="251170"/>
          </a:xfrm>
          <a:prstGeom prst="snip1Rect">
            <a:avLst/>
          </a:prstGeom>
          <a:solidFill>
            <a:srgbClr val="663300"/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5" name="Rectangle 174"/>
          <p:cNvSpPr/>
          <p:nvPr/>
        </p:nvSpPr>
        <p:spPr>
          <a:xfrm>
            <a:off x="3135444" y="6277678"/>
            <a:ext cx="6096000" cy="55399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sz="1400" b="1" dirty="0" smtClean="0"/>
              <a:t>-</a:t>
            </a:r>
            <a:r>
              <a:rPr lang="en-US" sz="1400" b="1" dirty="0" err="1" smtClean="0"/>
              <a:t>राष्ट्रीय</a:t>
            </a:r>
            <a:r>
              <a:rPr lang="en-US" sz="1400" b="1" dirty="0" smtClean="0"/>
              <a:t> </a:t>
            </a:r>
            <a:r>
              <a:rPr lang="hi-IN" sz="1400" b="1" dirty="0" smtClean="0"/>
              <a:t>जल मिशन</a:t>
            </a:r>
            <a:r>
              <a:rPr lang="en-US" sz="1400" b="1" dirty="0" smtClean="0"/>
              <a:t>, </a:t>
            </a:r>
            <a:r>
              <a:rPr lang="hi-IN" sz="1400" b="1" dirty="0">
                <a:solidFill>
                  <a:prstClr val="black"/>
                </a:solidFill>
              </a:rPr>
              <a:t>जल शक्ति मंत्रालय</a:t>
            </a:r>
            <a:r>
              <a:rPr lang="en-US" sz="1400" b="1" dirty="0">
                <a:solidFill>
                  <a:prstClr val="black"/>
                </a:solidFill>
              </a:rPr>
              <a:t>, </a:t>
            </a:r>
            <a:r>
              <a:rPr lang="hi-IN" sz="1400" b="1" dirty="0">
                <a:solidFill>
                  <a:prstClr val="black"/>
                </a:solidFill>
              </a:rPr>
              <a:t>भारत </a:t>
            </a:r>
            <a:r>
              <a:rPr lang="hi-IN" sz="1400" b="1" dirty="0" smtClean="0">
                <a:solidFill>
                  <a:prstClr val="black"/>
                </a:solidFill>
              </a:rPr>
              <a:t>सरकार</a:t>
            </a:r>
            <a:r>
              <a:rPr lang="en-US" sz="1600" b="1" dirty="0" smtClean="0"/>
              <a:t/>
            </a:r>
            <a:br>
              <a:rPr lang="en-US" sz="1600" b="1" dirty="0" smtClean="0"/>
            </a:br>
            <a:endParaRPr lang="en-US" sz="1600" b="1" dirty="0"/>
          </a:p>
        </p:txBody>
      </p:sp>
      <p:sp>
        <p:nvSpPr>
          <p:cNvPr id="85" name="Rectangle 84"/>
          <p:cNvSpPr/>
          <p:nvPr/>
        </p:nvSpPr>
        <p:spPr>
          <a:xfrm>
            <a:off x="3086073" y="929501"/>
            <a:ext cx="24641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i-IN" sz="1600" b="1" dirty="0" smtClean="0">
                <a:solidFill>
                  <a:schemeClr val="bg1">
                    <a:lumMod val="95000"/>
                  </a:schemeClr>
                </a:solidFill>
              </a:rPr>
              <a:t>जहां पर बरसे</a:t>
            </a:r>
            <a:r>
              <a:rPr lang="en-US" sz="1600" b="1" dirty="0" smtClean="0">
                <a:solidFill>
                  <a:schemeClr val="bg1">
                    <a:lumMod val="95000"/>
                  </a:schemeClr>
                </a:solidFill>
              </a:rPr>
              <a:t>,</a:t>
            </a:r>
            <a:r>
              <a:rPr lang="hi-IN" sz="1600" b="1" dirty="0" smtClean="0">
                <a:solidFill>
                  <a:schemeClr val="bg1">
                    <a:lumMod val="95000"/>
                  </a:schemeClr>
                </a:solidFill>
              </a:rPr>
              <a:t> जब भी बरसे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88" name="Rectangle 87"/>
          <p:cNvSpPr/>
          <p:nvPr/>
        </p:nvSpPr>
        <p:spPr>
          <a:xfrm>
            <a:off x="107092" y="1694646"/>
            <a:ext cx="191941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/>
              <a:t>राष्ट्रीय</a:t>
            </a:r>
            <a:r>
              <a:rPr lang="en-US" b="1" dirty="0" smtClean="0"/>
              <a:t> </a:t>
            </a:r>
            <a:r>
              <a:rPr lang="hi-IN" b="1" dirty="0" smtClean="0"/>
              <a:t>जल मिशन</a:t>
            </a:r>
            <a:r>
              <a:rPr lang="en-US" b="1" dirty="0" smtClean="0"/>
              <a:t>                                                                                                                                                           </a:t>
            </a:r>
            <a:r>
              <a:rPr lang="hi-IN" sz="1400" b="1" dirty="0" smtClean="0"/>
              <a:t>जल शक्ति मंत्रालय </a:t>
            </a:r>
            <a:br>
              <a:rPr lang="hi-IN" sz="1400" b="1" dirty="0" smtClean="0"/>
            </a:br>
            <a:r>
              <a:rPr lang="hi-IN" sz="1400" b="1" dirty="0" smtClean="0"/>
              <a:t>भारत सरकार</a:t>
            </a:r>
            <a:endParaRPr lang="en-US" sz="1400" dirty="0"/>
          </a:p>
        </p:txBody>
      </p:sp>
      <p:sp>
        <p:nvSpPr>
          <p:cNvPr id="90" name="Rectangle 89"/>
          <p:cNvSpPr/>
          <p:nvPr/>
        </p:nvSpPr>
        <p:spPr>
          <a:xfrm>
            <a:off x="7159683" y="958333"/>
            <a:ext cx="24641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i-IN" sz="1600" b="1" dirty="0" smtClean="0">
                <a:solidFill>
                  <a:schemeClr val="bg1">
                    <a:lumMod val="95000"/>
                  </a:schemeClr>
                </a:solidFill>
              </a:rPr>
              <a:t>जहां पर बरसे</a:t>
            </a:r>
            <a:r>
              <a:rPr lang="en-US" sz="1600" b="1" dirty="0" smtClean="0">
                <a:solidFill>
                  <a:schemeClr val="bg1">
                    <a:lumMod val="95000"/>
                  </a:schemeClr>
                </a:solidFill>
              </a:rPr>
              <a:t>,</a:t>
            </a:r>
            <a:r>
              <a:rPr lang="hi-IN" sz="1600" b="1" dirty="0" smtClean="0">
                <a:solidFill>
                  <a:schemeClr val="bg1">
                    <a:lumMod val="95000"/>
                  </a:schemeClr>
                </a:solidFill>
              </a:rPr>
              <a:t> जब भी बरसे</a:t>
            </a:r>
            <a:endParaRPr lang="en-US" sz="16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6637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</TotalTime>
  <Words>188</Words>
  <Application>Microsoft Office PowerPoint</Application>
  <PresentationFormat>Custom</PresentationFormat>
  <Paragraphs>45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1.</vt:lpstr>
      <vt:lpstr>2.</vt:lpstr>
      <vt:lpstr>4.</vt:lpstr>
      <vt:lpstr>Slide 4</vt:lpstr>
      <vt:lpstr>            वर्षा का संचयन करें,       एक बूँद भी बर्बाद न होने दें।                                     “   Catch the Rain! “                    Where it falls, When it falls!                         राष्ट्रीय जल मिशन, जल शक्ति मंत्रालय, भारत सरकार की एक पहल।  </vt:lpstr>
      <vt:lpstr>                                                                                    बारिश के पानी को जमा करें,      एक भी बूँद नाली में न बहनें दें।                                                                                                                                                                         राष्ट्रीय जल मिशन                                                                                                                                                                                  जल शक्ति मंत्रालय                                                                                                                                                                 भारत सरकार                 </vt:lpstr>
      <vt:lpstr>   कैच द रेन !     जहां पर बरसे जब भी बरसे!                                                                                 आज जल बचाइये,       कल के लिए खुशहाल भारत बनाइये।                                                                                                                                                              राष्ट्रीय जल मिशन                                                                                                                                                                                                                                                                जल शक्ति मंत्रालय                                                                                                                                                             भारत सरकार </vt:lpstr>
      <vt:lpstr> “ कैच द रेन ”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Wall Paintings</dc:title>
  <dc:creator>Microsoft account</dc:creator>
  <cp:lastModifiedBy>HP</cp:lastModifiedBy>
  <cp:revision>22</cp:revision>
  <dcterms:created xsi:type="dcterms:W3CDTF">2020-12-08T05:09:04Z</dcterms:created>
  <dcterms:modified xsi:type="dcterms:W3CDTF">2020-12-17T05:52:46Z</dcterms:modified>
</cp:coreProperties>
</file>