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7" r:id="rId3"/>
    <p:sldId id="260" r:id="rId4"/>
    <p:sldId id="258" r:id="rId5"/>
    <p:sldId id="259" r:id="rId7"/>
    <p:sldId id="265" r:id="rId8"/>
    <p:sldId id="266" r:id="rId9"/>
    <p:sldId id="267" r:id="rId10"/>
    <p:sldId id="261" r:id="rId11"/>
    <p:sldId id="262" r:id="rId12"/>
    <p:sldId id="271" r:id="rId13"/>
    <p:sldId id="275" r:id="rId14"/>
    <p:sldId id="272" r:id="rId15"/>
    <p:sldId id="273" r:id="rId16"/>
    <p:sldId id="274" r:id="rId17"/>
    <p:sldId id="279" r:id="rId18"/>
    <p:sldId id="278" r:id="rId19"/>
    <p:sldId id="276" r:id="rId20"/>
    <p:sldId id="277" r:id="rId21"/>
    <p:sldId id="293" r:id="rId22"/>
    <p:sldId id="286" r:id="rId23"/>
    <p:sldId id="280" r:id="rId24"/>
    <p:sldId id="317" r:id="rId25"/>
    <p:sldId id="291" r:id="rId26"/>
    <p:sldId id="292" r:id="rId27"/>
    <p:sldId id="282" r:id="rId28"/>
    <p:sldId id="283" r:id="rId29"/>
    <p:sldId id="284" r:id="rId30"/>
    <p:sldId id="285" r:id="rId31"/>
    <p:sldId id="287" r:id="rId32"/>
    <p:sldId id="288" r:id="rId33"/>
    <p:sldId id="289" r:id="rId34"/>
    <p:sldId id="290" r:id="rId35"/>
    <p:sldId id="294" r:id="rId36"/>
    <p:sldId id="295" r:id="rId37"/>
    <p:sldId id="296" r:id="rId38"/>
    <p:sldId id="301" r:id="rId39"/>
    <p:sldId id="298" r:id="rId40"/>
    <p:sldId id="299" r:id="rId41"/>
    <p:sldId id="300" r:id="rId42"/>
    <p:sldId id="303" r:id="rId43"/>
    <p:sldId id="302" r:id="rId44"/>
    <p:sldId id="30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D59364-4FF9-4A54-B02F-75A59A66EC43}" type="datetimeFigureOut">
              <a:rPr lang="en-US" smtClean="0"/>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8DD213-C609-4516-BA74-3C0A9BCF630D}"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8DD213-C609-4516-BA74-3C0A9BCF630D}"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8DD213-C609-4516-BA74-3C0A9BCF630D}"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1C19F3D-3D99-41A1-B576-CE666BE9BC5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1C19F3D-3D99-41A1-B576-CE666BE9BC5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1C19F3D-3D99-41A1-B576-CE666BE9BC5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C19F3D-3D99-41A1-B576-CE666BE9BC5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C19F3D-3D99-41A1-B576-CE666BE9BC5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1C19F3D-3D99-41A1-B576-CE666BE9BC5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1C19F3D-3D99-41A1-B576-CE666BE9BC5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29000"/>
            <a:lum/>
          </a:blip>
          <a:srcRect/>
          <a:stretch>
            <a:fillRect l="-31000" r="-3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C19F3D-3D99-41A1-B576-CE666BE9BC56}"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320739-7B64-42BD-8DEC-A2ACB3E5F2B5}"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hyperlink" Target="https://omniglot.com/soundfiles/punjabi/welcome_pa.mp3"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4488"/>
            <a:ext cx="7772400" cy="2571768"/>
          </a:xfrm>
        </p:spPr>
        <p:txBody>
          <a:bodyPr>
            <a:normAutofit fontScale="90000"/>
          </a:bodyPr>
          <a:lstStyle/>
          <a:p>
            <a:r>
              <a:rPr lang="en-US" sz="2000" dirty="0">
                <a:solidFill>
                  <a:schemeClr val="accent4">
                    <a:lumMod val="50000"/>
                  </a:schemeClr>
                </a:solidFill>
                <a:latin typeface="Aharoni" pitchFamily="2" charset="-79"/>
                <a:cs typeface="Aharoni" pitchFamily="2" charset="-79"/>
              </a:rPr>
              <a:t>GOVT OF INDIA </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MINISTRY OF YOUTH AFFAIRS AND SPORTS</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DEPARTMENT OF YOUTH AFFAIRS</a:t>
            </a:r>
            <a:br>
              <a:rPr lang="en-US" sz="1600" dirty="0">
                <a:solidFill>
                  <a:schemeClr val="accent4">
                    <a:lumMod val="50000"/>
                  </a:schemeClr>
                </a:solidFill>
                <a:latin typeface="Aharoni" pitchFamily="2" charset="-79"/>
                <a:cs typeface="Aharoni" pitchFamily="2" charset="-79"/>
              </a:rPr>
            </a:br>
            <a:br>
              <a:rPr lang="en-US" sz="2000" dirty="0">
                <a:solidFill>
                  <a:schemeClr val="accent4">
                    <a:lumMod val="50000"/>
                  </a:schemeClr>
                </a:solidFill>
                <a:latin typeface="Aharoni" pitchFamily="2" charset="-79"/>
                <a:cs typeface="Aharoni" pitchFamily="2" charset="-79"/>
              </a:rPr>
            </a:br>
            <a:r>
              <a:rPr lang="en-US" sz="2000" dirty="0">
                <a:solidFill>
                  <a:srgbClr val="FF0000"/>
                </a:solidFill>
                <a:latin typeface="Aharoni" pitchFamily="2" charset="-79"/>
                <a:cs typeface="Aharoni" pitchFamily="2" charset="-79"/>
              </a:rPr>
              <a:t>NEHRU YUVA KENDRA SANGHTHAN</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PUNJAB STATE</a:t>
            </a:r>
            <a:br>
              <a:rPr lang="en-US" sz="1600" dirty="0">
                <a:solidFill>
                  <a:schemeClr val="accent4">
                    <a:lumMod val="50000"/>
                  </a:schemeClr>
                </a:solidFill>
                <a:latin typeface="Aharoni" pitchFamily="2" charset="-79"/>
                <a:cs typeface="Aharoni" pitchFamily="2" charset="-79"/>
              </a:rPr>
            </a:br>
            <a:r>
              <a:rPr lang="en-US" sz="2400" dirty="0">
                <a:solidFill>
                  <a:schemeClr val="accent4">
                    <a:lumMod val="50000"/>
                  </a:schemeClr>
                </a:solidFill>
                <a:latin typeface="Aharoni" pitchFamily="2" charset="-79"/>
                <a:cs typeface="Aharoni" pitchFamily="2" charset="-79"/>
              </a:rPr>
              <a:t>EK BHARAT SHRESHTHA BHARAT</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(INTER STATE YOUTH EXCHANGE PROGRAMME)</a:t>
            </a:r>
            <a:br>
              <a:rPr lang="en-US" sz="1600" dirty="0">
                <a:solidFill>
                  <a:schemeClr val="accent4">
                    <a:lumMod val="50000"/>
                  </a:schemeClr>
                </a:solidFill>
                <a:latin typeface="Aharoni" pitchFamily="2" charset="-79"/>
                <a:cs typeface="Aharoni" pitchFamily="2" charset="-79"/>
              </a:rPr>
            </a:br>
            <a:br>
              <a:rPr lang="en-US" sz="1600" b="1" dirty="0">
                <a:solidFill>
                  <a:schemeClr val="accent4">
                    <a:lumMod val="50000"/>
                  </a:schemeClr>
                </a:solidFill>
                <a:latin typeface="Aharoni" pitchFamily="2" charset="-79"/>
                <a:cs typeface="Aharoni" pitchFamily="2" charset="-79"/>
              </a:rPr>
            </a:br>
            <a:r>
              <a:rPr lang="en-US" sz="1800" b="1" dirty="0">
                <a:solidFill>
                  <a:schemeClr val="accent3">
                    <a:lumMod val="75000"/>
                  </a:schemeClr>
                </a:solidFill>
                <a:latin typeface="Aharoni" pitchFamily="2" charset="-79"/>
                <a:cs typeface="Aharoni" pitchFamily="2" charset="-79"/>
              </a:rPr>
              <a:t>FOR PAIRING STATES : PUNJAB &amp; ANDHRA </a:t>
            </a:r>
            <a:r>
              <a:rPr lang="en-US" sz="1800" b="1" dirty="0" smtClean="0">
                <a:solidFill>
                  <a:schemeClr val="accent3">
                    <a:lumMod val="75000"/>
                  </a:schemeClr>
                </a:solidFill>
                <a:latin typeface="Aharoni" pitchFamily="2" charset="-79"/>
                <a:cs typeface="Aharoni" pitchFamily="2" charset="-79"/>
              </a:rPr>
              <a:t>PRADESH</a:t>
            </a:r>
            <a:br>
              <a:rPr lang="en-US" sz="1800" dirty="0" smtClean="0">
                <a:solidFill>
                  <a:schemeClr val="accent3">
                    <a:lumMod val="75000"/>
                  </a:schemeClr>
                </a:solidFill>
                <a:latin typeface="Aharoni" pitchFamily="2" charset="-79"/>
                <a:cs typeface="Aharoni" pitchFamily="2" charset="-79"/>
              </a:rPr>
            </a:br>
            <a:br>
              <a:rPr lang="en-US" sz="1600" dirty="0">
                <a:solidFill>
                  <a:schemeClr val="accent4">
                    <a:lumMod val="50000"/>
                  </a:schemeClr>
                </a:solidFill>
                <a:latin typeface="Aharoni" pitchFamily="2" charset="-79"/>
                <a:cs typeface="Aharoni" pitchFamily="2" charset="-79"/>
              </a:rPr>
            </a:br>
            <a:endParaRPr lang="en-US" sz="1600" dirty="0">
              <a:solidFill>
                <a:schemeClr val="accent4">
                  <a:lumMod val="50000"/>
                </a:schemeClr>
              </a:solidFill>
              <a:latin typeface="Aharoni" pitchFamily="2" charset="-79"/>
              <a:cs typeface="Aharoni" pitchFamily="2" charset="-79"/>
            </a:endParaRPr>
          </a:p>
        </p:txBody>
      </p:sp>
      <p:sp>
        <p:nvSpPr>
          <p:cNvPr id="3" name="Subtitle 2"/>
          <p:cNvSpPr>
            <a:spLocks noGrp="1"/>
          </p:cNvSpPr>
          <p:nvPr>
            <p:ph type="subTitle" idx="1"/>
          </p:nvPr>
        </p:nvSpPr>
        <p:spPr>
          <a:xfrm>
            <a:off x="1371600" y="4114800"/>
            <a:ext cx="6400800" cy="1524000"/>
          </a:xfrm>
        </p:spPr>
        <p:txBody>
          <a:bodyPr>
            <a:normAutofit/>
          </a:bodyPr>
          <a:lstStyle/>
          <a:p>
            <a:r>
              <a:rPr lang="en-US" sz="2000" dirty="0">
                <a:solidFill>
                  <a:schemeClr val="accent2">
                    <a:lumMod val="75000"/>
                  </a:schemeClr>
                </a:solidFill>
                <a:latin typeface="Arial Black" panose="020B0A04020102020204" pitchFamily="34" charset="0"/>
              </a:rPr>
              <a:t>TOPIC : </a:t>
            </a:r>
            <a:r>
              <a:rPr lang="en-US" sz="2000" dirty="0" smtClean="0">
                <a:solidFill>
                  <a:schemeClr val="accent2">
                    <a:lumMod val="75000"/>
                  </a:schemeClr>
                </a:solidFill>
                <a:latin typeface="Arial Black" panose="020B0A04020102020204" pitchFamily="34" charset="0"/>
              </a:rPr>
              <a:t>Language learning</a:t>
            </a:r>
            <a:endParaRPr lang="en-US" sz="2000" dirty="0">
              <a:solidFill>
                <a:schemeClr val="accent2">
                  <a:lumMod val="75000"/>
                </a:schemeClr>
              </a:solidFill>
              <a:latin typeface="Arial Black" panose="020B0A04020102020204" pitchFamily="34" charset="0"/>
            </a:endParaRPr>
          </a:p>
        </p:txBody>
      </p:sp>
      <p:pic>
        <p:nvPicPr>
          <p:cNvPr id="1026" name="Picture 2" descr="C:\Users\SHGB1\Desktop\1PNG.PNG"/>
          <p:cNvPicPr>
            <a:picLocks noChangeAspect="1" noChangeArrowheads="1"/>
          </p:cNvPicPr>
          <p:nvPr/>
        </p:nvPicPr>
        <p:blipFill>
          <a:blip r:embed="rId1" cstate="print"/>
          <a:srcRect/>
          <a:stretch>
            <a:fillRect/>
          </a:stretch>
        </p:blipFill>
        <p:spPr bwMode="auto">
          <a:xfrm>
            <a:off x="0" y="0"/>
            <a:ext cx="9144000" cy="1447800"/>
          </a:xfrm>
          <a:prstGeom prst="rect">
            <a:avLst/>
          </a:prstGeom>
          <a:noFill/>
        </p:spPr>
      </p:pic>
      <p:pic>
        <p:nvPicPr>
          <p:cNvPr id="1027" name="Picture 3" descr="C:\Users\SHGB1\Desktop\2.PNG"/>
          <p:cNvPicPr>
            <a:picLocks noChangeAspect="1" noChangeArrowheads="1"/>
          </p:cNvPicPr>
          <p:nvPr/>
        </p:nvPicPr>
        <p:blipFill>
          <a:blip r:embed="rId2" cstate="print"/>
          <a:srcRect/>
          <a:stretch>
            <a:fillRect/>
          </a:stretch>
        </p:blipFill>
        <p:spPr bwMode="auto">
          <a:xfrm>
            <a:off x="0" y="5430431"/>
            <a:ext cx="9144000" cy="1427569"/>
          </a:xfrm>
          <a:prstGeom prst="rect">
            <a:avLst/>
          </a:prstGeom>
          <a:noFill/>
        </p:spPr>
      </p:pic>
      <p:pic>
        <p:nvPicPr>
          <p:cNvPr id="7" name="Picture 6" descr="IMG_256"/>
          <p:cNvPicPr>
            <a:picLocks noChangeAspect="1"/>
          </p:cNvPicPr>
          <p:nvPr/>
        </p:nvPicPr>
        <p:blipFill>
          <a:blip r:embed="rId3"/>
          <a:srcRect t="4814" r="1138" b="4062"/>
          <a:stretch>
            <a:fillRect/>
          </a:stretch>
        </p:blipFill>
        <p:spPr>
          <a:xfrm>
            <a:off x="0" y="2571744"/>
            <a:ext cx="1714480" cy="2428892"/>
          </a:xfrm>
          <a:prstGeom prst="rect">
            <a:avLst/>
          </a:prstGeom>
          <a:noFill/>
          <a:ln w="9525">
            <a:noFill/>
          </a:ln>
        </p:spPr>
      </p:pic>
      <p:pic>
        <p:nvPicPr>
          <p:cNvPr id="8" name="Picture 7" descr="IMG_256"/>
          <p:cNvPicPr>
            <a:picLocks noChangeAspect="1"/>
          </p:cNvPicPr>
          <p:nvPr/>
        </p:nvPicPr>
        <p:blipFill>
          <a:blip r:embed="rId4"/>
          <a:stretch>
            <a:fillRect/>
          </a:stretch>
        </p:blipFill>
        <p:spPr>
          <a:xfrm>
            <a:off x="7589520" y="2642870"/>
            <a:ext cx="1554480" cy="24288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Greetings</a:t>
            </a:r>
            <a:endParaRPr lang="en-US" b="1"/>
          </a:p>
        </p:txBody>
      </p:sp>
      <p:sp>
        <p:nvSpPr>
          <p:cNvPr id="3" name="TextBox 2"/>
          <p:cNvSpPr txBox="1"/>
          <p:nvPr/>
        </p:nvSpPr>
        <p:spPr>
          <a:xfrm>
            <a:off x="1928794" y="1571612"/>
            <a:ext cx="5143536" cy="2369880"/>
          </a:xfrm>
          <a:prstGeom prst="rect">
            <a:avLst/>
          </a:prstGeom>
          <a:noFill/>
        </p:spPr>
        <p:txBody>
          <a:bodyPr wrap="square" rtlCol="0">
            <a:spAutoFit/>
          </a:bodyPr>
          <a:lstStyle/>
          <a:p>
            <a:r>
              <a:rPr lang="en-US" sz="2800" dirty="0" smtClean="0"/>
              <a:t>Hello       :          Sat </a:t>
            </a:r>
            <a:r>
              <a:rPr lang="en-US" sz="2800" dirty="0" err="1" smtClean="0"/>
              <a:t>Shri</a:t>
            </a:r>
            <a:r>
              <a:rPr lang="en-US" sz="2800" dirty="0" smtClean="0"/>
              <a:t> </a:t>
            </a:r>
            <a:r>
              <a:rPr lang="en-US" sz="2800" dirty="0" err="1" smtClean="0"/>
              <a:t>Kal</a:t>
            </a:r>
            <a:endParaRPr lang="en-US" sz="2800" dirty="0" smtClean="0"/>
          </a:p>
          <a:p>
            <a:endParaRPr lang="en-US" sz="2800" dirty="0" smtClean="0"/>
          </a:p>
          <a:p>
            <a:r>
              <a:rPr lang="en-US" sz="2800" dirty="0" smtClean="0"/>
              <a:t>Welcome:          </a:t>
            </a:r>
            <a:r>
              <a:rPr lang="en-US" sz="2800" dirty="0" err="1" smtClean="0"/>
              <a:t>Ji</a:t>
            </a:r>
            <a:r>
              <a:rPr lang="en-US" sz="2800" dirty="0" smtClean="0"/>
              <a:t> </a:t>
            </a:r>
            <a:r>
              <a:rPr lang="en-US" sz="2800" dirty="0" err="1" smtClean="0"/>
              <a:t>aayan</a:t>
            </a:r>
            <a:r>
              <a:rPr lang="en-US" sz="2800" dirty="0" smtClean="0"/>
              <a:t> nu</a:t>
            </a:r>
            <a:endParaRPr lang="en-US" sz="2800" dirty="0" smtClean="0"/>
          </a:p>
          <a:p>
            <a:endParaRPr lang="en-US" sz="2800" dirty="0" smtClean="0"/>
          </a:p>
          <a:p>
            <a:endParaRPr lang="en-US" dirty="0" smtClean="0"/>
          </a:p>
          <a:p>
            <a:endParaRPr lang="en-US" dirty="0"/>
          </a:p>
        </p:txBody>
      </p:sp>
      <p:sp>
        <p:nvSpPr>
          <p:cNvPr id="4" name="Rectangle 3"/>
          <p:cNvSpPr/>
          <p:nvPr/>
        </p:nvSpPr>
        <p:spPr>
          <a:xfrm>
            <a:off x="500034" y="3714753"/>
            <a:ext cx="7786742" cy="2246769"/>
          </a:xfrm>
          <a:prstGeom prst="rect">
            <a:avLst/>
          </a:prstGeom>
        </p:spPr>
        <p:txBody>
          <a:bodyPr wrap="square">
            <a:spAutoFit/>
          </a:bodyPr>
          <a:lstStyle/>
          <a:p>
            <a:r>
              <a:rPr lang="en-US" sz="2800" i="1" dirty="0" smtClean="0"/>
              <a:t>Sat Sri Akāl is a greeting in the  Punjabi language </a:t>
            </a:r>
            <a:endParaRPr lang="en-US" sz="2800" dirty="0" smtClean="0"/>
          </a:p>
          <a:p>
            <a:r>
              <a:rPr lang="en-US" sz="2800" i="1" dirty="0" smtClean="0"/>
              <a:t>Sat means truth Sri means an honorific and </a:t>
            </a:r>
            <a:endParaRPr lang="en-US" sz="2800" dirty="0" smtClean="0"/>
          </a:p>
          <a:p>
            <a:r>
              <a:rPr lang="en-US" sz="2800" i="1" dirty="0" smtClean="0"/>
              <a:t>Akal is the timeless being, god </a:t>
            </a:r>
            <a:endParaRPr lang="en-US" sz="2800" dirty="0" smtClean="0"/>
          </a:p>
          <a:p>
            <a:r>
              <a:rPr lang="en-US" sz="2800" i="1" dirty="0" smtClean="0"/>
              <a:t>The whole phrase may be roughly translated </a:t>
            </a:r>
            <a:endParaRPr lang="en-US" sz="2800" dirty="0" smtClean="0"/>
          </a:p>
          <a:p>
            <a:r>
              <a:rPr lang="en-US" sz="2800" i="1" dirty="0" smtClean="0"/>
              <a:t>as 'God is the ultimate truth'</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714348" y="214291"/>
          <a:ext cx="7215238" cy="5838685"/>
        </p:xfrm>
        <a:graphic>
          <a:graphicData uri="http://schemas.openxmlformats.org/drawingml/2006/table">
            <a:tbl>
              <a:tblPr firstRow="1" bandRow="1">
                <a:tableStyleId>{21E4AEA4-8DFA-4A89-87EB-49C32662AFE0}</a:tableStyleId>
              </a:tblPr>
              <a:tblGrid>
                <a:gridCol w="3607619"/>
                <a:gridCol w="3607619"/>
              </a:tblGrid>
              <a:tr h="571901">
                <a:tc>
                  <a:txBody>
                    <a:bodyPr/>
                    <a:lstStyle/>
                    <a:p>
                      <a:pPr algn="ctr"/>
                      <a:endParaRPr lang="en-US" sz="1765" b="1" i="1" dirty="0" smtClean="0">
                        <a:solidFill>
                          <a:srgbClr val="490A3D"/>
                        </a:solidFill>
                        <a:latin typeface="Georgia" panose="02040502050405020303"/>
                      </a:endParaRPr>
                    </a:p>
                    <a:p>
                      <a:pPr algn="ctr"/>
                      <a:r>
                        <a:rPr lang="en-US" sz="1765" b="1" i="1" dirty="0" smtClean="0">
                          <a:solidFill>
                            <a:srgbClr val="490A3D"/>
                          </a:solidFill>
                          <a:latin typeface="Georgia" panose="02040502050405020303"/>
                        </a:rPr>
                        <a:t>English </a:t>
                      </a:r>
                      <a:endParaRPr lang="en-US" dirty="0" smtClean="0"/>
                    </a:p>
                  </a:txBody>
                  <a:tcPr/>
                </a:tc>
                <a:tc>
                  <a:txBody>
                    <a:bodyPr/>
                    <a:lstStyle/>
                    <a:p>
                      <a:endParaRPr lang="en-US" dirty="0" smtClean="0"/>
                    </a:p>
                    <a:p>
                      <a:pPr algn="ctr"/>
                      <a:r>
                        <a:rPr lang="en-US" sz="1765" b="1" i="1" dirty="0" smtClean="0">
                          <a:solidFill>
                            <a:schemeClr val="tx1"/>
                          </a:solidFill>
                          <a:latin typeface="Georgia" panose="02040502050405020303"/>
                        </a:rPr>
                        <a:t>Punjabi </a:t>
                      </a:r>
                      <a:endParaRPr lang="en-US" b="1" i="1" dirty="0">
                        <a:solidFill>
                          <a:schemeClr val="tx1"/>
                        </a:solidFill>
                      </a:endParaRPr>
                    </a:p>
                  </a:txBody>
                  <a:tcPr/>
                </a:tc>
              </a:tr>
              <a:tr h="570522">
                <a:tc>
                  <a:txBody>
                    <a:bodyPr/>
                    <a:lstStyle/>
                    <a:p>
                      <a:r>
                        <a:rPr lang="en-US" sz="1765" b="1" i="1" dirty="0" smtClean="0">
                          <a:solidFill>
                            <a:schemeClr val="accent2">
                              <a:lumMod val="75000"/>
                            </a:schemeClr>
                          </a:solidFill>
                          <a:latin typeface="Georgia" panose="02040502050405020303"/>
                        </a:rPr>
                        <a:t>Hello </a:t>
                      </a:r>
                      <a:endParaRPr lang="en-US" b="1" i="1" dirty="0" smtClean="0">
                        <a:solidFill>
                          <a:schemeClr val="accent2">
                            <a:lumMod val="75000"/>
                          </a:schemeClr>
                        </a:solidFill>
                      </a:endParaRPr>
                    </a:p>
                  </a:txBody>
                  <a:tcPr/>
                </a:tc>
                <a:tc>
                  <a:txBody>
                    <a:bodyPr/>
                    <a:lstStyle/>
                    <a:p>
                      <a:r>
                        <a:rPr lang="en-US" sz="1765" b="1" i="1" dirty="0" smtClean="0">
                          <a:solidFill>
                            <a:srgbClr val="BD1550"/>
                          </a:solidFill>
                          <a:latin typeface="Georgia" panose="02040502050405020303"/>
                        </a:rPr>
                        <a:t>Sat Sri Akāl </a:t>
                      </a:r>
                      <a:endParaRPr lang="en-US" b="1" i="1" dirty="0"/>
                    </a:p>
                  </a:txBody>
                  <a:tcPr/>
                </a:tc>
              </a:tr>
              <a:tr h="570522">
                <a:tc>
                  <a:txBody>
                    <a:bodyPr/>
                    <a:lstStyle/>
                    <a:p>
                      <a:r>
                        <a:rPr lang="en-US" b="1" i="1" dirty="0" smtClean="0">
                          <a:solidFill>
                            <a:schemeClr val="accent2">
                              <a:lumMod val="75000"/>
                            </a:schemeClr>
                          </a:solidFill>
                        </a:rPr>
                        <a:t>Who </a:t>
                      </a:r>
                      <a:endParaRPr lang="en-US" b="1" i="1" dirty="0">
                        <a:solidFill>
                          <a:schemeClr val="accent2">
                            <a:lumMod val="75000"/>
                          </a:schemeClr>
                        </a:solidFill>
                      </a:endParaRPr>
                    </a:p>
                  </a:txBody>
                  <a:tcPr/>
                </a:tc>
                <a:tc>
                  <a:txBody>
                    <a:bodyPr/>
                    <a:lstStyle/>
                    <a:p>
                      <a:r>
                        <a:rPr lang="en-US" b="1" i="1" dirty="0" err="1" smtClean="0">
                          <a:solidFill>
                            <a:schemeClr val="accent2"/>
                          </a:solidFill>
                        </a:rPr>
                        <a:t>Kaun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Are</a:t>
                      </a:r>
                      <a:endParaRPr lang="en-US" b="1" i="1" dirty="0">
                        <a:solidFill>
                          <a:schemeClr val="accent2">
                            <a:lumMod val="75000"/>
                          </a:schemeClr>
                        </a:solidFill>
                      </a:endParaRPr>
                    </a:p>
                  </a:txBody>
                  <a:tcPr/>
                </a:tc>
                <a:tc>
                  <a:txBody>
                    <a:bodyPr/>
                    <a:lstStyle/>
                    <a:p>
                      <a:r>
                        <a:rPr lang="en-US" b="1" i="1" dirty="0" smtClean="0">
                          <a:solidFill>
                            <a:schemeClr val="accent2"/>
                          </a:solidFill>
                        </a:rPr>
                        <a:t>Ho</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You</a:t>
                      </a:r>
                      <a:endParaRPr lang="en-US" b="1" i="1" dirty="0">
                        <a:solidFill>
                          <a:schemeClr val="accent2">
                            <a:lumMod val="75000"/>
                          </a:schemeClr>
                        </a:solidFill>
                      </a:endParaRPr>
                    </a:p>
                  </a:txBody>
                  <a:tcPr/>
                </a:tc>
                <a:tc>
                  <a:txBody>
                    <a:bodyPr/>
                    <a:lstStyle/>
                    <a:p>
                      <a:r>
                        <a:rPr lang="en-US" b="1" i="1" dirty="0" err="1" smtClean="0">
                          <a:solidFill>
                            <a:schemeClr val="accent2"/>
                          </a:solidFill>
                        </a:rPr>
                        <a:t>Tusi</a:t>
                      </a:r>
                      <a:endParaRPr lang="en-US" b="1" i="1" dirty="0">
                        <a:solidFill>
                          <a:schemeClr val="accent2"/>
                        </a:solidFill>
                      </a:endParaRPr>
                    </a:p>
                  </a:txBody>
                  <a:tcPr/>
                </a:tc>
              </a:tr>
              <a:tr h="576995">
                <a:tc>
                  <a:txBody>
                    <a:bodyPr/>
                    <a:lstStyle/>
                    <a:p>
                      <a:r>
                        <a:rPr lang="en-US" b="1" i="1" dirty="0" smtClean="0">
                          <a:solidFill>
                            <a:schemeClr val="accent2">
                              <a:lumMod val="75000"/>
                            </a:schemeClr>
                          </a:solidFill>
                        </a:rPr>
                        <a:t>I</a:t>
                      </a:r>
                      <a:endParaRPr lang="en-US" b="1" i="1" dirty="0" smtClean="0">
                        <a:solidFill>
                          <a:schemeClr val="accent2">
                            <a:lumMod val="75000"/>
                          </a:schemeClr>
                        </a:solidFill>
                      </a:endParaRPr>
                    </a:p>
                    <a:p>
                      <a:endParaRPr lang="en-US" b="1" i="1" dirty="0" smtClean="0">
                        <a:solidFill>
                          <a:schemeClr val="accent2">
                            <a:lumMod val="75000"/>
                          </a:schemeClr>
                        </a:solidFill>
                      </a:endParaRPr>
                    </a:p>
                  </a:txBody>
                  <a:tcPr/>
                </a:tc>
                <a:tc>
                  <a:txBody>
                    <a:bodyPr/>
                    <a:lstStyle/>
                    <a:p>
                      <a:r>
                        <a:rPr lang="en-US" b="1" i="1" dirty="0" smtClean="0">
                          <a:solidFill>
                            <a:schemeClr val="accent2"/>
                          </a:solidFill>
                        </a:rPr>
                        <a:t>Main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Am</a:t>
                      </a:r>
                      <a:endParaRPr lang="en-US" b="1" i="1" dirty="0">
                        <a:solidFill>
                          <a:schemeClr val="accent2">
                            <a:lumMod val="75000"/>
                          </a:schemeClr>
                        </a:solidFill>
                      </a:endParaRPr>
                    </a:p>
                  </a:txBody>
                  <a:tcPr/>
                </a:tc>
                <a:tc>
                  <a:txBody>
                    <a:bodyPr/>
                    <a:lstStyle/>
                    <a:p>
                      <a:r>
                        <a:rPr lang="en-US" b="1" i="1" dirty="0" err="1" smtClean="0">
                          <a:solidFill>
                            <a:schemeClr val="accent2"/>
                          </a:solidFill>
                        </a:rPr>
                        <a:t>Haan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a:t>
                      </a:r>
                      <a:endParaRPr lang="en-US" b="1" i="1" dirty="0">
                        <a:solidFill>
                          <a:schemeClr val="accent2">
                            <a:lumMod val="75000"/>
                          </a:schemeClr>
                        </a:solidFill>
                      </a:endParaRPr>
                    </a:p>
                  </a:txBody>
                  <a:tcPr/>
                </a:tc>
                <a:tc>
                  <a:txBody>
                    <a:bodyPr/>
                    <a:lstStyle/>
                    <a:p>
                      <a:r>
                        <a:rPr lang="en-US" b="1" i="1" dirty="0" err="1" smtClean="0">
                          <a:solidFill>
                            <a:schemeClr val="accent2"/>
                          </a:solidFill>
                        </a:rPr>
                        <a:t>Ik</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This</a:t>
                      </a:r>
                      <a:endParaRPr lang="en-US" b="1" i="1" dirty="0">
                        <a:solidFill>
                          <a:schemeClr val="accent2">
                            <a:lumMod val="75000"/>
                          </a:schemeClr>
                        </a:solidFill>
                      </a:endParaRPr>
                    </a:p>
                  </a:txBody>
                  <a:tcPr/>
                </a:tc>
                <a:tc>
                  <a:txBody>
                    <a:bodyPr/>
                    <a:lstStyle/>
                    <a:p>
                      <a:r>
                        <a:rPr lang="en-US" b="1" i="1" dirty="0" smtClean="0">
                          <a:solidFill>
                            <a:schemeClr val="accent2"/>
                          </a:solidFill>
                        </a:rPr>
                        <a:t>Eh</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Is</a:t>
                      </a:r>
                      <a:endParaRPr lang="en-US" b="1" i="1" dirty="0">
                        <a:solidFill>
                          <a:schemeClr val="accent2">
                            <a:lumMod val="75000"/>
                          </a:schemeClr>
                        </a:solidFill>
                      </a:endParaRPr>
                    </a:p>
                  </a:txBody>
                  <a:tcPr/>
                </a:tc>
                <a:tc>
                  <a:txBody>
                    <a:bodyPr/>
                    <a:lstStyle/>
                    <a:p>
                      <a:r>
                        <a:rPr lang="en-US" b="1" i="1" dirty="0" err="1" smtClean="0">
                          <a:solidFill>
                            <a:schemeClr val="accent2"/>
                          </a:solidFill>
                        </a:rPr>
                        <a:t>Hai</a:t>
                      </a:r>
                      <a:endParaRPr lang="en-US" b="1" i="1" dirty="0">
                        <a:solidFill>
                          <a:schemeClr val="accent2"/>
                        </a:solidFill>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Conversation</a:t>
            </a:r>
            <a:endParaRPr lang="en-US" dirty="0"/>
          </a:p>
        </p:txBody>
      </p:sp>
      <p:sp>
        <p:nvSpPr>
          <p:cNvPr id="4" name="Rectangle 3"/>
          <p:cNvSpPr/>
          <p:nvPr/>
        </p:nvSpPr>
        <p:spPr>
          <a:xfrm>
            <a:off x="928662" y="2274838"/>
            <a:ext cx="6643734" cy="1815882"/>
          </a:xfrm>
          <a:prstGeom prst="rect">
            <a:avLst/>
          </a:prstGeom>
        </p:spPr>
        <p:txBody>
          <a:bodyPr wrap="square">
            <a:spAutoFit/>
          </a:bodyPr>
          <a:lstStyle/>
          <a:p>
            <a:r>
              <a:rPr lang="en-US" sz="2800" i="1" dirty="0" smtClean="0"/>
              <a:t>Hello         ,         who                are       you</a:t>
            </a:r>
            <a:endParaRPr lang="en-US" sz="2800" i="1" dirty="0" smtClean="0"/>
          </a:p>
          <a:p>
            <a:r>
              <a:rPr lang="en-US" sz="2800" i="1" dirty="0" smtClean="0"/>
              <a:t> </a:t>
            </a:r>
            <a:endParaRPr lang="en-US" sz="2800" i="1" dirty="0" smtClean="0"/>
          </a:p>
          <a:p>
            <a:endParaRPr lang="en-US" sz="2800" dirty="0" smtClean="0"/>
          </a:p>
          <a:p>
            <a:r>
              <a:rPr lang="en-US" sz="2800" i="1" dirty="0" smtClean="0"/>
              <a:t>Sat Sri Akāl    ,  </a:t>
            </a:r>
            <a:r>
              <a:rPr lang="en-US" sz="2800" i="1" dirty="0" err="1" smtClean="0"/>
              <a:t>kauṇ</a:t>
            </a:r>
            <a:r>
              <a:rPr lang="en-US" sz="2800" i="1" dirty="0" smtClean="0"/>
              <a:t>                 </a:t>
            </a:r>
            <a:r>
              <a:rPr lang="en-US" sz="2800" i="1" dirty="0" err="1" smtClean="0"/>
              <a:t>hō</a:t>
            </a:r>
            <a:r>
              <a:rPr lang="en-US" sz="2800" i="1" dirty="0" smtClean="0"/>
              <a:t>         </a:t>
            </a:r>
            <a:r>
              <a:rPr lang="en-US" sz="2800" i="1" dirty="0" err="1" smtClean="0"/>
              <a:t>Tusī</a:t>
            </a:r>
            <a:endParaRPr lang="en-US" sz="2800" dirty="0"/>
          </a:p>
        </p:txBody>
      </p:sp>
      <p:sp>
        <p:nvSpPr>
          <p:cNvPr id="5" name="Rectangle 4"/>
          <p:cNvSpPr/>
          <p:nvPr/>
        </p:nvSpPr>
        <p:spPr>
          <a:xfrm>
            <a:off x="1071538" y="4429132"/>
            <a:ext cx="6929486" cy="1384995"/>
          </a:xfrm>
          <a:prstGeom prst="rect">
            <a:avLst/>
          </a:prstGeom>
        </p:spPr>
        <p:txBody>
          <a:bodyPr wrap="square">
            <a:spAutoFit/>
          </a:bodyPr>
          <a:lstStyle/>
          <a:p>
            <a:r>
              <a:rPr lang="en-US" sz="2800" i="1" dirty="0" smtClean="0"/>
              <a:t>This literal translation is wrong Punjabi follows a different question structure as compared to English</a:t>
            </a:r>
            <a:endParaRPr lang="en-US" sz="2800" dirty="0"/>
          </a:p>
        </p:txBody>
      </p:sp>
      <p:sp>
        <p:nvSpPr>
          <p:cNvPr id="6" name="Down Arrow 5"/>
          <p:cNvSpPr/>
          <p:nvPr/>
        </p:nvSpPr>
        <p:spPr>
          <a:xfrm>
            <a:off x="4143372" y="2928934"/>
            <a:ext cx="428628"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 Sentence</a:t>
            </a:r>
            <a:endParaRPr lang="en-US" dirty="0"/>
          </a:p>
        </p:txBody>
      </p:sp>
      <p:sp>
        <p:nvSpPr>
          <p:cNvPr id="3" name="Rectangle 2"/>
          <p:cNvSpPr/>
          <p:nvPr/>
        </p:nvSpPr>
        <p:spPr>
          <a:xfrm>
            <a:off x="642910" y="1857365"/>
            <a:ext cx="7715304" cy="3046988"/>
          </a:xfrm>
          <a:prstGeom prst="rect">
            <a:avLst/>
          </a:prstGeom>
        </p:spPr>
        <p:txBody>
          <a:bodyPr wrap="square">
            <a:spAutoFit/>
          </a:bodyPr>
          <a:lstStyle/>
          <a:p>
            <a:pPr algn="ctr"/>
            <a:r>
              <a:rPr lang="en-US" sz="3200" b="1" i="1" dirty="0" smtClean="0"/>
              <a:t>Hello, Who are you? </a:t>
            </a:r>
            <a:endParaRPr lang="en-US" sz="3200" b="1" i="1" dirty="0" smtClean="0"/>
          </a:p>
          <a:p>
            <a:pPr algn="ctr"/>
            <a:endParaRPr lang="en-US" sz="3200" b="1" i="1" dirty="0" smtClean="0"/>
          </a:p>
          <a:p>
            <a:pPr algn="ctr"/>
            <a:endParaRPr lang="en-US" sz="3200" b="1" i="1" dirty="0" smtClean="0"/>
          </a:p>
          <a:p>
            <a:pPr algn="ctr"/>
            <a:endParaRPr lang="en-US" sz="3200" b="1" dirty="0" smtClean="0"/>
          </a:p>
          <a:p>
            <a:pPr algn="ctr"/>
            <a:endParaRPr lang="en-US" sz="3200" b="1" dirty="0" smtClean="0"/>
          </a:p>
          <a:p>
            <a:pPr algn="ctr"/>
            <a:r>
              <a:rPr lang="en-US" sz="3200" b="1" i="1" dirty="0" smtClean="0"/>
              <a:t>Sat Sri Akāl, </a:t>
            </a:r>
            <a:r>
              <a:rPr lang="en-US" sz="3200" b="1" i="1" dirty="0" err="1" smtClean="0"/>
              <a:t>Tusī</a:t>
            </a:r>
            <a:r>
              <a:rPr lang="en-US" sz="3200" b="1" i="1" dirty="0" smtClean="0"/>
              <a:t> </a:t>
            </a:r>
            <a:r>
              <a:rPr lang="en-US" sz="3200" b="1" i="1" dirty="0" err="1" smtClean="0"/>
              <a:t>kauṇ</a:t>
            </a:r>
            <a:r>
              <a:rPr lang="en-US" sz="3200" b="1" i="1" dirty="0" smtClean="0"/>
              <a:t> </a:t>
            </a:r>
            <a:r>
              <a:rPr lang="en-US" sz="3200" b="1" i="1" dirty="0" err="1" smtClean="0"/>
              <a:t>hō</a:t>
            </a:r>
            <a:r>
              <a:rPr lang="en-US" sz="3200" b="1" i="1" dirty="0" smtClean="0"/>
              <a:t>?</a:t>
            </a:r>
            <a:endParaRPr lang="en-US" sz="3200" b="1" dirty="0"/>
          </a:p>
        </p:txBody>
      </p:sp>
      <p:sp>
        <p:nvSpPr>
          <p:cNvPr id="4" name="Down Arrow 3"/>
          <p:cNvSpPr/>
          <p:nvPr/>
        </p:nvSpPr>
        <p:spPr>
          <a:xfrm>
            <a:off x="4000496" y="3071810"/>
            <a:ext cx="571504"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7224" y="500043"/>
            <a:ext cx="7143800" cy="2061210"/>
          </a:xfrm>
          <a:prstGeom prst="rect">
            <a:avLst/>
          </a:prstGeom>
        </p:spPr>
        <p:txBody>
          <a:bodyPr wrap="square">
            <a:spAutoFit/>
          </a:bodyPr>
          <a:lstStyle/>
          <a:p>
            <a:pPr algn="ctr"/>
            <a:r>
              <a:rPr lang="en-US" sz="3200" b="1" i="1" dirty="0" smtClean="0"/>
              <a:t>Hello   ,    I      am   </a:t>
            </a:r>
            <a:r>
              <a:rPr lang="en-US" sz="3200" b="1" i="1" dirty="0" err="1" smtClean="0"/>
              <a:t>Radha</a:t>
            </a:r>
            <a:endParaRPr lang="en-US" sz="3200" b="1" i="1" dirty="0" smtClean="0"/>
          </a:p>
          <a:p>
            <a:pPr algn="ctr"/>
            <a:endParaRPr lang="en-US" sz="3200" b="1" i="1" dirty="0" smtClean="0"/>
          </a:p>
          <a:p>
            <a:pPr algn="ctr"/>
            <a:endParaRPr lang="en-US" sz="3200" b="1" dirty="0" smtClean="0"/>
          </a:p>
          <a:p>
            <a:pPr algn="ctr"/>
            <a:r>
              <a:rPr lang="en-US" sz="3200" b="1" i="1" dirty="0" smtClean="0"/>
              <a:t>Sat Sri Akāl  ,main  </a:t>
            </a:r>
            <a:r>
              <a:rPr lang="en-US" sz="3200" b="1" i="1" dirty="0" err="1" smtClean="0"/>
              <a:t>Radha haan</a:t>
            </a:r>
            <a:endParaRPr lang="en-US" sz="3200" b="1" dirty="0"/>
          </a:p>
        </p:txBody>
      </p:sp>
      <p:sp>
        <p:nvSpPr>
          <p:cNvPr id="4" name="Down Arrow 3"/>
          <p:cNvSpPr/>
          <p:nvPr/>
        </p:nvSpPr>
        <p:spPr>
          <a:xfrm>
            <a:off x="4286248" y="1285860"/>
            <a:ext cx="500066"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285852" y="2928934"/>
            <a:ext cx="6072230" cy="2553335"/>
          </a:xfrm>
          <a:prstGeom prst="rect">
            <a:avLst/>
          </a:prstGeom>
        </p:spPr>
        <p:txBody>
          <a:bodyPr wrap="square">
            <a:spAutoFit/>
          </a:bodyPr>
          <a:lstStyle/>
          <a:p>
            <a:pPr algn="ctr"/>
            <a:r>
              <a:rPr lang="en-US" sz="3200" b="1" i="1" dirty="0" smtClean="0"/>
              <a:t>Hello, I am Mohan</a:t>
            </a:r>
            <a:endParaRPr lang="en-US" sz="3200" b="1" i="1" dirty="0" smtClean="0"/>
          </a:p>
          <a:p>
            <a:pPr algn="ctr"/>
            <a:endParaRPr lang="en-US" sz="3200" b="1" i="1" dirty="0" smtClean="0"/>
          </a:p>
          <a:p>
            <a:pPr algn="ctr"/>
            <a:endParaRPr lang="en-US" sz="3200" b="1" i="1" dirty="0" smtClean="0"/>
          </a:p>
          <a:p>
            <a:pPr algn="ctr"/>
            <a:endParaRPr lang="en-US" sz="3200" b="1" i="1" dirty="0" smtClean="0"/>
          </a:p>
          <a:p>
            <a:pPr algn="ctr"/>
            <a:endParaRPr lang="en-US" sz="3200" b="1" dirty="0"/>
          </a:p>
        </p:txBody>
      </p:sp>
      <p:sp>
        <p:nvSpPr>
          <p:cNvPr id="6" name="Rectangle 5"/>
          <p:cNvSpPr/>
          <p:nvPr/>
        </p:nvSpPr>
        <p:spPr>
          <a:xfrm>
            <a:off x="1214414" y="4500570"/>
            <a:ext cx="6572296" cy="1076325"/>
          </a:xfrm>
          <a:prstGeom prst="rect">
            <a:avLst/>
          </a:prstGeom>
        </p:spPr>
        <p:txBody>
          <a:bodyPr wrap="square">
            <a:spAutoFit/>
          </a:bodyPr>
          <a:lstStyle/>
          <a:p>
            <a:pPr algn="ctr"/>
            <a:endParaRPr lang="en-US" sz="3200" b="1" i="1" dirty="0" smtClean="0"/>
          </a:p>
          <a:p>
            <a:pPr algn="ctr"/>
            <a:r>
              <a:rPr lang="en-US" sz="3200" b="1" i="1" dirty="0" smtClean="0"/>
              <a:t>     Sat Sri Akāl, main Mohan </a:t>
            </a:r>
            <a:r>
              <a:rPr lang="en-US" sz="3200" b="1" i="1" dirty="0" err="1" smtClean="0"/>
              <a:t>haan</a:t>
            </a:r>
            <a:endParaRPr lang="en-US" sz="3200" b="1" dirty="0"/>
          </a:p>
        </p:txBody>
      </p:sp>
      <p:sp>
        <p:nvSpPr>
          <p:cNvPr id="7" name="Down Arrow 6"/>
          <p:cNvSpPr/>
          <p:nvPr/>
        </p:nvSpPr>
        <p:spPr>
          <a:xfrm>
            <a:off x="4143372" y="3714752"/>
            <a:ext cx="714380"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Greetings</a:t>
            </a:r>
            <a:endParaRPr lang="en-US" dirty="0"/>
          </a:p>
        </p:txBody>
      </p:sp>
      <p:pic>
        <p:nvPicPr>
          <p:cNvPr id="3074" name="Picture 2"/>
          <p:cNvPicPr>
            <a:picLocks noChangeAspect="1" noChangeArrowheads="1"/>
          </p:cNvPicPr>
          <p:nvPr/>
        </p:nvPicPr>
        <p:blipFill>
          <a:blip r:embed="rId1"/>
          <a:srcRect/>
          <a:stretch>
            <a:fillRect/>
          </a:stretch>
        </p:blipFill>
        <p:spPr bwMode="auto">
          <a:xfrm>
            <a:off x="500034" y="1357298"/>
            <a:ext cx="7762875" cy="471490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srcRect/>
          <a:stretch>
            <a:fillRect/>
          </a:stretch>
        </p:blipFill>
        <p:spPr bwMode="auto">
          <a:xfrm>
            <a:off x="714348" y="448405"/>
            <a:ext cx="7715304" cy="5409487"/>
          </a:xfrm>
          <a:prstGeom prst="rect">
            <a:avLst/>
          </a:prstGeom>
          <a:noFill/>
          <a:ln w="9525">
            <a:noFill/>
            <a:miter lim="800000"/>
            <a:headEnd/>
            <a:tailEnd/>
          </a:ln>
          <a:effectLst/>
        </p:spPr>
      </p:pic>
      <p:sp>
        <p:nvSpPr>
          <p:cNvPr id="2" name="Text Box 1"/>
          <p:cNvSpPr txBox="1"/>
          <p:nvPr/>
        </p:nvSpPr>
        <p:spPr>
          <a:xfrm>
            <a:off x="1216025" y="5019040"/>
            <a:ext cx="6163945" cy="521970"/>
          </a:xfrm>
          <a:prstGeom prst="rect">
            <a:avLst/>
          </a:prstGeom>
          <a:noFill/>
        </p:spPr>
        <p:txBody>
          <a:bodyPr wrap="square" rtlCol="0">
            <a:spAutoFit/>
          </a:bodyPr>
          <a:p>
            <a:pPr algn="ctr"/>
            <a:r>
              <a:rPr lang="en-US" sz="2800" b="1" i="1">
                <a:solidFill>
                  <a:schemeClr val="accent4">
                    <a:lumMod val="75000"/>
                  </a:schemeClr>
                </a:solidFill>
              </a:rPr>
              <a:t>In Punjabi :  Tuhada Naam ki aa/hai</a:t>
            </a:r>
            <a:r>
              <a:rPr lang="en-US" b="1">
                <a:solidFill>
                  <a:schemeClr val="accent4">
                    <a:lumMod val="75000"/>
                  </a:schemeClr>
                </a:solidFill>
              </a:rPr>
              <a:t>?</a:t>
            </a:r>
            <a:endParaRPr lang="en-US" b="1">
              <a:solidFill>
                <a:schemeClr val="accent4">
                  <a:lumMod val="7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Introduce Yourself</a:t>
            </a:r>
            <a:endParaRPr lang="en-US" dirty="0"/>
          </a:p>
        </p:txBody>
      </p:sp>
      <p:sp>
        <p:nvSpPr>
          <p:cNvPr id="5" name="Text Box 4"/>
          <p:cNvSpPr txBox="1"/>
          <p:nvPr/>
        </p:nvSpPr>
        <p:spPr>
          <a:xfrm>
            <a:off x="331470" y="2096135"/>
            <a:ext cx="8444865" cy="4154170"/>
          </a:xfrm>
          <a:prstGeom prst="rect">
            <a:avLst/>
          </a:prstGeom>
          <a:noFill/>
        </p:spPr>
        <p:txBody>
          <a:bodyPr wrap="square" rtlCol="0">
            <a:spAutoFit/>
          </a:bodyPr>
          <a:p>
            <a:r>
              <a:rPr lang="en-US" sz="2400" b="1" i="1">
                <a:solidFill>
                  <a:schemeClr val="accent6">
                    <a:lumMod val="50000"/>
                  </a:schemeClr>
                </a:solidFill>
              </a:rPr>
              <a:t>     English                                                                         Punjabi</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I am Mohan                                                            Main Mohan  Haan</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My name is Mohan                                 Mera naam/na Mohan hai</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I am boy                                                               Main Ik munda haan</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I am a Student                                               Main ik vidhyarthi haan</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I am Punjabi                                                           Main Punjabi Haan</a:t>
            </a:r>
            <a:endParaRPr lang="en-US" sz="2400" b="1" i="1">
              <a:solidFill>
                <a:schemeClr val="accent6">
                  <a:lumMod val="50000"/>
                </a:schemeClr>
              </a:solidFill>
            </a:endParaRPr>
          </a:p>
        </p:txBody>
      </p:sp>
      <p:cxnSp>
        <p:nvCxnSpPr>
          <p:cNvPr id="6" name="Straight Connector 5"/>
          <p:cNvCxnSpPr/>
          <p:nvPr/>
        </p:nvCxnSpPr>
        <p:spPr>
          <a:xfrm>
            <a:off x="689610" y="2584450"/>
            <a:ext cx="7266940" cy="52705"/>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Interrogations</a:t>
            </a:r>
            <a:endParaRPr lang="en-US" dirty="0"/>
          </a:p>
        </p:txBody>
      </p:sp>
      <p:sp>
        <p:nvSpPr>
          <p:cNvPr id="3" name="Text Box 2"/>
          <p:cNvSpPr txBox="1"/>
          <p:nvPr/>
        </p:nvSpPr>
        <p:spPr>
          <a:xfrm>
            <a:off x="575945" y="1146810"/>
            <a:ext cx="7873365" cy="5446395"/>
          </a:xfrm>
          <a:prstGeom prst="rect">
            <a:avLst/>
          </a:prstGeom>
          <a:noFill/>
        </p:spPr>
        <p:txBody>
          <a:bodyPr wrap="square" rtlCol="0" anchor="t">
            <a:spAutoFit/>
          </a:bodyPr>
          <a:p>
            <a:r>
              <a:rPr lang="en-US" sz="2400" b="1" i="1">
                <a:solidFill>
                  <a:schemeClr val="accent6">
                    <a:lumMod val="50000"/>
                  </a:schemeClr>
                </a:solidFill>
                <a:sym typeface="+mn-ea"/>
              </a:rPr>
              <a:t>  </a:t>
            </a:r>
            <a:endParaRPr lang="en-US" sz="2400" b="1" i="1">
              <a:solidFill>
                <a:schemeClr val="accent6">
                  <a:lumMod val="50000"/>
                </a:schemeClr>
              </a:solidFill>
              <a:sym typeface="+mn-ea"/>
            </a:endParaRPr>
          </a:p>
          <a:p>
            <a:r>
              <a:rPr lang="en-US" sz="2400" b="1" i="1">
                <a:solidFill>
                  <a:schemeClr val="accent6">
                    <a:lumMod val="50000"/>
                  </a:schemeClr>
                </a:solidFill>
                <a:sym typeface="+mn-ea"/>
              </a:rPr>
              <a:t>     English                                                                    Punjabi</a:t>
            </a:r>
            <a:endParaRPr lang="en-US" sz="2400" b="1" i="1">
              <a:solidFill>
                <a:schemeClr val="accent6">
                  <a:lumMod val="50000"/>
                </a:schemeClr>
              </a:solidFill>
            </a:endParaRPr>
          </a:p>
          <a:p>
            <a:endParaRPr lang="en-US" sz="2400" b="1" i="1">
              <a:solidFill>
                <a:schemeClr val="accent6">
                  <a:lumMod val="50000"/>
                </a:schemeClr>
              </a:solidFill>
            </a:endParaRPr>
          </a:p>
          <a:p>
            <a:pPr>
              <a:lnSpc>
                <a:spcPct val="150000"/>
              </a:lnSpc>
            </a:pPr>
            <a:r>
              <a:rPr lang="en-US" sz="2400" b="1" i="1">
                <a:solidFill>
                  <a:schemeClr val="accent6">
                    <a:lumMod val="50000"/>
                  </a:schemeClr>
                </a:solidFill>
              </a:rPr>
              <a:t>How ?                                                                              Kive?</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How much/many?                                                 Kinna/ Kinne?</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What?                                                                                Ki?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 When?                                                                              Kado? </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Where?                                                                               Kithe? </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Who?                                                                                  Kaun?</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 Why ?                                                                                  Kyun?</a:t>
            </a:r>
            <a:endParaRPr lang="en-US" sz="2400" b="1" i="1">
              <a:solidFill>
                <a:schemeClr val="accent6">
                  <a:lumMod val="50000"/>
                </a:schemeClr>
              </a:solidFill>
            </a:endParaRPr>
          </a:p>
          <a:p>
            <a:endParaRPr lang="en-US" sz="2400" b="1" i="1">
              <a:solidFill>
                <a:schemeClr val="accent6">
                  <a:lumMod val="50000"/>
                </a:schemeClr>
              </a:solidFill>
            </a:endParaRPr>
          </a:p>
        </p:txBody>
      </p:sp>
      <p:cxnSp>
        <p:nvCxnSpPr>
          <p:cNvPr id="6" name="Straight Connector 5"/>
          <p:cNvCxnSpPr/>
          <p:nvPr/>
        </p:nvCxnSpPr>
        <p:spPr>
          <a:xfrm>
            <a:off x="930275" y="213169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Interrogations</a:t>
            </a:r>
            <a:endParaRPr lang="en-US" dirty="0"/>
          </a:p>
        </p:txBody>
      </p:sp>
      <p:sp>
        <p:nvSpPr>
          <p:cNvPr id="3" name="Text Box 2"/>
          <p:cNvSpPr txBox="1"/>
          <p:nvPr/>
        </p:nvSpPr>
        <p:spPr>
          <a:xfrm>
            <a:off x="530225" y="1551940"/>
            <a:ext cx="7847330" cy="4939030"/>
          </a:xfrm>
          <a:prstGeom prst="rect">
            <a:avLst/>
          </a:prstGeom>
          <a:noFill/>
        </p:spPr>
        <p:txBody>
          <a:bodyPr wrap="square" rtlCol="0" anchor="t">
            <a:spAutoFit/>
          </a:bodyPr>
          <a:p>
            <a:pPr>
              <a:lnSpc>
                <a:spcPct val="150000"/>
              </a:lnSpc>
            </a:pPr>
            <a:r>
              <a:rPr lang="en-US" sz="2400" b="1" i="1">
                <a:solidFill>
                  <a:schemeClr val="accent6">
                    <a:lumMod val="50000"/>
                  </a:schemeClr>
                </a:solidFill>
                <a:sym typeface="+mn-ea"/>
              </a:rPr>
              <a:t>          English                                                                    Punjabi</a:t>
            </a:r>
            <a:endParaRPr lang="en-US" b="1" i="1">
              <a:solidFill>
                <a:schemeClr val="accent6">
                  <a:lumMod val="50000"/>
                </a:schemeClr>
              </a:solidFill>
              <a:sym typeface="+mn-ea"/>
            </a:endParaRPr>
          </a:p>
          <a:p>
            <a:pPr>
              <a:lnSpc>
                <a:spcPct val="150000"/>
              </a:lnSpc>
            </a:pPr>
            <a:endParaRPr lang="en-US"/>
          </a:p>
          <a:p>
            <a:pPr>
              <a:lnSpc>
                <a:spcPct val="150000"/>
              </a:lnSpc>
            </a:pPr>
            <a:r>
              <a:rPr lang="en-US" sz="2400" b="1" i="1">
                <a:solidFill>
                  <a:schemeClr val="accent6">
                    <a:lumMod val="50000"/>
                  </a:schemeClr>
                </a:solidFill>
              </a:rPr>
              <a:t>What is this?                                                       Eh ki aa/hai?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Who </a:t>
            </a:r>
            <a:r>
              <a:rPr lang="en-US" sz="2400" b="1" i="1">
                <a:solidFill>
                  <a:schemeClr val="accent6">
                    <a:lumMod val="50000"/>
                  </a:schemeClr>
                </a:solidFill>
                <a:sym typeface="+mn-ea"/>
              </a:rPr>
              <a:t>is this?                                                        Eh kaun aa/hai?</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When did this happen?                                     Eh kado hoya?</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Why </a:t>
            </a:r>
            <a:r>
              <a:rPr lang="en-US" sz="2400" b="1" i="1">
                <a:solidFill>
                  <a:schemeClr val="accent6">
                    <a:lumMod val="50000"/>
                  </a:schemeClr>
                </a:solidFill>
                <a:sym typeface="+mn-ea"/>
              </a:rPr>
              <a:t>did  this happen?                                      Eh kyun hoya?</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How </a:t>
            </a:r>
            <a:r>
              <a:rPr lang="en-US" sz="2400" b="1" i="1">
                <a:solidFill>
                  <a:schemeClr val="accent6">
                    <a:lumMod val="50000"/>
                  </a:schemeClr>
                </a:solidFill>
                <a:sym typeface="+mn-ea"/>
              </a:rPr>
              <a:t>did this happen?                                       Eh kive hoya?</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Which City?                                                  Eh kehra Shehar hai?</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How many fruits?                                                Kinne fal ne?</a:t>
            </a:r>
            <a:endParaRPr lang="en-US"/>
          </a:p>
        </p:txBody>
      </p:sp>
      <p:cxnSp>
        <p:nvCxnSpPr>
          <p:cNvPr id="6" name="Straight Connector 5"/>
          <p:cNvCxnSpPr/>
          <p:nvPr/>
        </p:nvCxnSpPr>
        <p:spPr>
          <a:xfrm>
            <a:off x="930275" y="240601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smtClean="0">
                <a:solidFill>
                  <a:schemeClr val="tx1">
                    <a:lumMod val="95000"/>
                    <a:lumOff val="5000"/>
                  </a:schemeClr>
                </a:solidFill>
              </a:rPr>
              <a:t>Welcome-</a:t>
            </a:r>
            <a:r>
              <a:rPr lang="en-US" b="1" dirty="0">
                <a:solidFill>
                  <a:schemeClr val="tx1">
                    <a:lumMod val="95000"/>
                    <a:lumOff val="5000"/>
                  </a:schemeClr>
                </a:solidFill>
                <a:hlinkClick r:id="rId1"/>
              </a:rPr>
              <a:t>ਜੀ ਆਇਆ ਨੂੰ</a:t>
            </a:r>
            <a:r>
              <a:rPr lang="en-US" b="1" dirty="0" smtClean="0">
                <a:solidFill>
                  <a:schemeClr val="tx1">
                    <a:lumMod val="95000"/>
                    <a:lumOff val="5000"/>
                  </a:schemeClr>
                </a:solidFill>
                <a:hlinkClick r:id="rId1"/>
              </a:rPr>
              <a:t>।</a:t>
            </a:r>
            <a:endParaRPr lang="en-US" b="1" dirty="0">
              <a:solidFill>
                <a:schemeClr val="tx1">
                  <a:lumMod val="95000"/>
                  <a:lumOff val="5000"/>
                </a:schemeClr>
              </a:solidFill>
            </a:endParaRPr>
          </a:p>
        </p:txBody>
      </p:sp>
      <p:pic>
        <p:nvPicPr>
          <p:cNvPr id="4" name="Content Placeholder 3" descr="punjabi-welcome-statue-500x500.jpg"/>
          <p:cNvPicPr>
            <a:picLocks noGrp="1" noChangeAspect="1"/>
          </p:cNvPicPr>
          <p:nvPr>
            <p:ph idx="1"/>
          </p:nvPr>
        </p:nvPicPr>
        <p:blipFill>
          <a:blip r:embed="rId2"/>
          <a:stretch>
            <a:fillRect/>
          </a:stretch>
        </p:blipFill>
        <p:spPr>
          <a:xfrm>
            <a:off x="4714876" y="1643050"/>
            <a:ext cx="3405989" cy="4525963"/>
          </a:xfrm>
        </p:spPr>
      </p:pic>
      <p:pic>
        <p:nvPicPr>
          <p:cNvPr id="3074" name="Picture 2"/>
          <p:cNvPicPr>
            <a:picLocks noChangeAspect="1" noChangeArrowheads="1"/>
          </p:cNvPicPr>
          <p:nvPr/>
        </p:nvPicPr>
        <p:blipFill>
          <a:blip r:embed="rId3"/>
          <a:srcRect/>
          <a:stretch>
            <a:fillRect/>
          </a:stretch>
        </p:blipFill>
        <p:spPr bwMode="auto">
          <a:xfrm>
            <a:off x="928662" y="1571612"/>
            <a:ext cx="3357586" cy="4391027"/>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Questions</a:t>
            </a:r>
            <a:endParaRPr lang="en-US" dirty="0"/>
          </a:p>
        </p:txBody>
      </p:sp>
      <p:sp>
        <p:nvSpPr>
          <p:cNvPr id="4" name="Text Box 3"/>
          <p:cNvSpPr txBox="1"/>
          <p:nvPr/>
        </p:nvSpPr>
        <p:spPr>
          <a:xfrm>
            <a:off x="940435" y="1274445"/>
            <a:ext cx="7463155" cy="4707890"/>
          </a:xfrm>
          <a:prstGeom prst="rect">
            <a:avLst/>
          </a:prstGeom>
          <a:noFill/>
        </p:spPr>
        <p:txBody>
          <a:bodyPr wrap="square" rtlCol="0">
            <a:spAutoFit/>
          </a:bodyPr>
          <a:p>
            <a:pPr>
              <a:lnSpc>
                <a:spcPct val="150000"/>
              </a:lnSpc>
            </a:pPr>
            <a:r>
              <a:rPr lang="en-US" sz="2400" b="1" i="1">
                <a:solidFill>
                  <a:schemeClr val="accent6">
                    <a:lumMod val="50000"/>
                  </a:schemeClr>
                </a:solidFill>
                <a:sym typeface="+mn-ea"/>
              </a:rPr>
              <a:t>English                                                                    Punjabi</a:t>
            </a:r>
            <a:endParaRPr lang="en-US" sz="2400"/>
          </a:p>
          <a:p>
            <a:endParaRPr lang="en-US" sz="2400" b="1" i="1">
              <a:solidFill>
                <a:schemeClr val="accent6">
                  <a:lumMod val="50000"/>
                </a:schemeClr>
              </a:solidFill>
            </a:endParaRPr>
          </a:p>
          <a:p>
            <a:r>
              <a:rPr lang="en-US" sz="2400" b="1" i="1">
                <a:solidFill>
                  <a:schemeClr val="accent6">
                    <a:lumMod val="50000"/>
                  </a:schemeClr>
                </a:solidFill>
              </a:rPr>
              <a:t>Yes                                                                                   Haan</a:t>
            </a:r>
            <a:endParaRPr lang="en-US" sz="2400" b="1" i="1">
              <a:solidFill>
                <a:schemeClr val="accent6">
                  <a:lumMod val="50000"/>
                </a:schemeClr>
              </a:solidFill>
            </a:endParaRPr>
          </a:p>
          <a:p>
            <a:r>
              <a:rPr lang="en-US" sz="2400" b="1" i="1">
                <a:solidFill>
                  <a:schemeClr val="accent6">
                    <a:lumMod val="50000"/>
                  </a:schemeClr>
                </a:solidFill>
              </a:rPr>
              <a:t>No                                                                              Naa/Nahi</a:t>
            </a:r>
            <a:endParaRPr lang="en-US" sz="2400" b="1" i="1">
              <a:solidFill>
                <a:schemeClr val="accent6">
                  <a:lumMod val="50000"/>
                </a:schemeClr>
              </a:solidFill>
            </a:endParaRPr>
          </a:p>
          <a:p>
            <a:endParaRPr lang="en-US" sz="2400" b="1" i="1">
              <a:solidFill>
                <a:schemeClr val="accent6">
                  <a:lumMod val="50000"/>
                </a:schemeClr>
              </a:solidFill>
            </a:endParaRPr>
          </a:p>
          <a:p>
            <a:r>
              <a:rPr lang="en-US" sz="2400" b="1" i="1">
                <a:solidFill>
                  <a:schemeClr val="accent6">
                    <a:lumMod val="50000"/>
                  </a:schemeClr>
                </a:solidFill>
              </a:rPr>
              <a:t>What's Up?                                               Ki ho reha/chal hai?</a:t>
            </a:r>
            <a:endParaRPr lang="en-US" sz="2400" b="1" i="1">
              <a:solidFill>
                <a:schemeClr val="accent6">
                  <a:lumMod val="50000"/>
                </a:schemeClr>
              </a:solidFill>
            </a:endParaRPr>
          </a:p>
          <a:p>
            <a:r>
              <a:rPr lang="en-US" sz="2400" b="1" i="1">
                <a:solidFill>
                  <a:schemeClr val="accent6">
                    <a:lumMod val="50000"/>
                  </a:schemeClr>
                </a:solidFill>
              </a:rPr>
              <a:t>How are you ?                                                         Ki haal hai?</a:t>
            </a:r>
            <a:endParaRPr lang="en-US" sz="2400" b="1" i="1">
              <a:solidFill>
                <a:schemeClr val="accent6">
                  <a:lumMod val="50000"/>
                </a:schemeClr>
              </a:solidFill>
            </a:endParaRPr>
          </a:p>
          <a:p>
            <a:r>
              <a:rPr lang="en-US" sz="2400" b="1" i="1">
                <a:solidFill>
                  <a:schemeClr val="accent6">
                    <a:lumMod val="50000"/>
                  </a:schemeClr>
                </a:solidFill>
              </a:rPr>
              <a:t>Excuse me                                              Gal sunyo/suni/sunn</a:t>
            </a:r>
            <a:endParaRPr lang="en-US" sz="2400" b="1" i="1">
              <a:solidFill>
                <a:schemeClr val="accent6">
                  <a:lumMod val="50000"/>
                </a:schemeClr>
              </a:solidFill>
            </a:endParaRPr>
          </a:p>
          <a:p>
            <a:r>
              <a:rPr lang="en-US" sz="2400" b="1" i="1">
                <a:solidFill>
                  <a:schemeClr val="accent6">
                    <a:lumMod val="50000"/>
                  </a:schemeClr>
                </a:solidFill>
              </a:rPr>
              <a:t>You're welcome                                                     Koi gall nahi</a:t>
            </a:r>
            <a:endParaRPr lang="en-US" sz="2400" b="1" i="1">
              <a:solidFill>
                <a:schemeClr val="accent6">
                  <a:lumMod val="50000"/>
                </a:schemeClr>
              </a:solidFill>
            </a:endParaRPr>
          </a:p>
          <a:p>
            <a:r>
              <a:rPr lang="en-US" sz="2400" b="1" i="1">
                <a:solidFill>
                  <a:schemeClr val="accent6">
                    <a:lumMod val="50000"/>
                  </a:schemeClr>
                </a:solidFill>
              </a:rPr>
              <a:t>What happened?                                    Ki hoya/ki gall hoyi?</a:t>
            </a:r>
            <a:endParaRPr lang="en-US" sz="2400" b="1" i="1">
              <a:solidFill>
                <a:schemeClr val="accent6">
                  <a:lumMod val="50000"/>
                </a:schemeClr>
              </a:solidFill>
            </a:endParaRPr>
          </a:p>
          <a:p>
            <a:r>
              <a:rPr lang="en-US" sz="2400" b="1" i="1">
                <a:solidFill>
                  <a:schemeClr val="accent6">
                    <a:lumMod val="50000"/>
                  </a:schemeClr>
                </a:solidFill>
              </a:rPr>
              <a:t>I dont know                                                     Mainu nahi pta</a:t>
            </a:r>
            <a:endParaRPr lang="en-US" sz="2400" b="1" i="1">
              <a:solidFill>
                <a:schemeClr val="accent6">
                  <a:lumMod val="50000"/>
                </a:schemeClr>
              </a:solidFill>
            </a:endParaRPr>
          </a:p>
          <a:p>
            <a:endParaRPr lang="en-US" sz="2400" b="1" i="1">
              <a:solidFill>
                <a:schemeClr val="accent6">
                  <a:lumMod val="50000"/>
                </a:schemeClr>
              </a:solidFill>
            </a:endParaRPr>
          </a:p>
        </p:txBody>
      </p:sp>
      <p:cxnSp>
        <p:nvCxnSpPr>
          <p:cNvPr id="6" name="Straight Connector 5"/>
          <p:cNvCxnSpPr/>
          <p:nvPr/>
        </p:nvCxnSpPr>
        <p:spPr>
          <a:xfrm>
            <a:off x="930275" y="202501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Relations</a:t>
            </a:r>
            <a:endParaRPr lang="en-US" dirty="0"/>
          </a:p>
        </p:txBody>
      </p:sp>
      <p:sp>
        <p:nvSpPr>
          <p:cNvPr id="3" name="Text Box 2"/>
          <p:cNvSpPr txBox="1"/>
          <p:nvPr/>
        </p:nvSpPr>
        <p:spPr>
          <a:xfrm>
            <a:off x="822960" y="1109345"/>
            <a:ext cx="7935595" cy="5077460"/>
          </a:xfrm>
          <a:prstGeom prst="rect">
            <a:avLst/>
          </a:prstGeom>
          <a:noFill/>
        </p:spPr>
        <p:txBody>
          <a:bodyPr wrap="square" rtlCol="0" anchor="t">
            <a:spAutoFit/>
          </a:bodyPr>
          <a:p>
            <a:pPr>
              <a:lnSpc>
                <a:spcPct val="150000"/>
              </a:lnSpc>
            </a:pPr>
            <a:r>
              <a:rPr lang="en-US" sz="2400" b="1" i="1">
                <a:solidFill>
                  <a:schemeClr val="accent6">
                    <a:lumMod val="50000"/>
                  </a:schemeClr>
                </a:solidFill>
                <a:sym typeface="+mn-ea"/>
              </a:rPr>
              <a:t>   English                                                                    Punjabi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Father                                                        Bapu/Papa/Daddy</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Mother                                                        Bebe/Maa/Muma</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Brother                                                         Praa/Paaji/Veerji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Sister                                                                       Behen /Didi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Son                                                                        Munda/Beta</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Daughter                                                        Dhee/Kudi/Beti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Aunt                                    Chachi ,Pua,Maasi,Maami,Taayi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Uncle                           Chacha ,Mama,Fuffad,Taya,Maasarh</a:t>
            </a:r>
            <a:endParaRPr lang="en-US" sz="2400" b="1" i="1">
              <a:solidFill>
                <a:schemeClr val="accent6">
                  <a:lumMod val="50000"/>
                </a:schemeClr>
              </a:solidFill>
            </a:endParaRPr>
          </a:p>
        </p:txBody>
      </p:sp>
      <p:cxnSp>
        <p:nvCxnSpPr>
          <p:cNvPr id="6" name="Straight Connector 5"/>
          <p:cNvCxnSpPr/>
          <p:nvPr/>
        </p:nvCxnSpPr>
        <p:spPr>
          <a:xfrm>
            <a:off x="1059180" y="177355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normAutofit fontScale="90000"/>
          </a:bodyPr>
          <a:p>
            <a:r>
              <a:rPr lang="en-US" dirty="0" smtClean="0">
                <a:sym typeface="+mn-ea"/>
              </a:rPr>
              <a:t>Family Relations</a:t>
            </a:r>
            <a:br>
              <a:rPr lang="en-US" dirty="0"/>
            </a:br>
            <a:endParaRPr lang="en-US"/>
          </a:p>
        </p:txBody>
      </p:sp>
      <p:sp>
        <p:nvSpPr>
          <p:cNvPr id="3" name="Text Box 2"/>
          <p:cNvSpPr txBox="1"/>
          <p:nvPr/>
        </p:nvSpPr>
        <p:spPr>
          <a:xfrm>
            <a:off x="772160" y="898525"/>
            <a:ext cx="7366000" cy="5077460"/>
          </a:xfrm>
          <a:prstGeom prst="rect">
            <a:avLst/>
          </a:prstGeom>
          <a:noFill/>
        </p:spPr>
        <p:txBody>
          <a:bodyPr wrap="square" rtlCol="0" anchor="t">
            <a:spAutoFit/>
          </a:bodyPr>
          <a:p>
            <a:pPr>
              <a:lnSpc>
                <a:spcPct val="150000"/>
              </a:lnSpc>
            </a:pPr>
            <a:r>
              <a:rPr lang="en-US" sz="2400" b="1" i="1">
                <a:solidFill>
                  <a:schemeClr val="accent6">
                    <a:lumMod val="50000"/>
                  </a:schemeClr>
                </a:solidFill>
                <a:sym typeface="+mn-ea"/>
              </a:rPr>
              <a:t>                 English                                           Punjabi                                             </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Grandfather (Paternal )                                              Daada</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Grandmother (Paternal )                                            Daadi Grandfather (Maternal  )                                              Naana</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 Grandmother (Maternal  )                                           Naani</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 Husband                                                          Gharwala/Pati</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Wife                                                                  Gharwali/Patni</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Cousin                                                 Chachera Praa/Behen</a:t>
            </a:r>
            <a:endParaRPr lang="en-US" sz="2400" b="1" i="1">
              <a:solidFill>
                <a:schemeClr val="accent6">
                  <a:lumMod val="50000"/>
                </a:schemeClr>
              </a:solidFill>
              <a:sym typeface="+mn-ea"/>
            </a:endParaRPr>
          </a:p>
          <a:p>
            <a:pPr>
              <a:lnSpc>
                <a:spcPct val="150000"/>
              </a:lnSpc>
            </a:pPr>
            <a:r>
              <a:rPr lang="en-US" sz="2400" b="1" i="1">
                <a:solidFill>
                  <a:schemeClr val="accent6">
                    <a:lumMod val="50000"/>
                  </a:schemeClr>
                </a:solidFill>
                <a:sym typeface="+mn-ea"/>
              </a:rPr>
              <a:t>Friend                                                                                  Yaar</a:t>
            </a:r>
            <a:endParaRPr lang="en-US" sz="2400"/>
          </a:p>
        </p:txBody>
      </p:sp>
      <p:cxnSp>
        <p:nvCxnSpPr>
          <p:cNvPr id="6" name="Straight Connector 5"/>
          <p:cNvCxnSpPr/>
          <p:nvPr/>
        </p:nvCxnSpPr>
        <p:spPr>
          <a:xfrm>
            <a:off x="772160" y="1664970"/>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Punjabi Cuisine</a:t>
            </a:r>
            <a:endParaRPr lang="en-US" dirty="0"/>
          </a:p>
        </p:txBody>
      </p:sp>
      <p:pic>
        <p:nvPicPr>
          <p:cNvPr id="15362" name="Picture 2"/>
          <p:cNvPicPr>
            <a:picLocks noChangeAspect="1" noChangeArrowheads="1"/>
          </p:cNvPicPr>
          <p:nvPr/>
        </p:nvPicPr>
        <p:blipFill>
          <a:blip r:embed="rId1"/>
          <a:srcRect/>
          <a:stretch>
            <a:fillRect/>
          </a:stretch>
        </p:blipFill>
        <p:spPr bwMode="auto">
          <a:xfrm>
            <a:off x="714348" y="1428736"/>
            <a:ext cx="7572428" cy="5143536"/>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Punjabi Cuisine</a:t>
            </a:r>
            <a:endParaRPr lang="en-US" dirty="0"/>
          </a:p>
        </p:txBody>
      </p:sp>
      <p:pic>
        <p:nvPicPr>
          <p:cNvPr id="16386" name="Picture 2"/>
          <p:cNvPicPr>
            <a:picLocks noChangeAspect="1" noChangeArrowheads="1"/>
          </p:cNvPicPr>
          <p:nvPr/>
        </p:nvPicPr>
        <p:blipFill>
          <a:blip r:embed="rId1"/>
          <a:srcRect/>
          <a:stretch>
            <a:fillRect/>
          </a:stretch>
        </p:blipFill>
        <p:spPr bwMode="auto">
          <a:xfrm>
            <a:off x="642910" y="1571612"/>
            <a:ext cx="7981950" cy="4695828"/>
          </a:xfrm>
          <a:prstGeom prst="rect">
            <a:avLst/>
          </a:prstGeom>
          <a:noFill/>
          <a:ln w="9525">
            <a:noFill/>
            <a:miter lim="800000"/>
            <a:headEnd/>
            <a:tailEnd/>
          </a:ln>
          <a:effectLst/>
        </p:spPr>
      </p:pic>
      <p:sp>
        <p:nvSpPr>
          <p:cNvPr id="3" name="Text Box 2"/>
          <p:cNvSpPr txBox="1"/>
          <p:nvPr/>
        </p:nvSpPr>
        <p:spPr>
          <a:xfrm>
            <a:off x="2416175" y="5833110"/>
            <a:ext cx="1107440" cy="368300"/>
          </a:xfrm>
          <a:prstGeom prst="rect">
            <a:avLst/>
          </a:prstGeom>
          <a:noFill/>
        </p:spPr>
        <p:txBody>
          <a:bodyPr wrap="square" rtlCol="0">
            <a:spAutoFit/>
          </a:bodyPr>
          <a:p>
            <a:r>
              <a:rPr lang="en-US" b="1">
                <a:solidFill>
                  <a:schemeClr val="accent6">
                    <a:lumMod val="50000"/>
                  </a:schemeClr>
                </a:solidFill>
              </a:rPr>
              <a:t>/Lassi</a:t>
            </a:r>
            <a:endParaRPr lang="en-US" b="1">
              <a:solidFill>
                <a:schemeClr val="accent6">
                  <a:lumMod val="5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Signs</a:t>
            </a:r>
            <a:endParaRPr lang="en-US" dirty="0"/>
          </a:p>
        </p:txBody>
      </p:sp>
      <p:pic>
        <p:nvPicPr>
          <p:cNvPr id="7170" name="Picture 2"/>
          <p:cNvPicPr>
            <a:picLocks noChangeAspect="1" noChangeArrowheads="1"/>
          </p:cNvPicPr>
          <p:nvPr/>
        </p:nvPicPr>
        <p:blipFill>
          <a:blip r:embed="rId1"/>
          <a:srcRect/>
          <a:stretch>
            <a:fillRect/>
          </a:stretch>
        </p:blipFill>
        <p:spPr bwMode="auto">
          <a:xfrm>
            <a:off x="571472" y="1643050"/>
            <a:ext cx="7534275" cy="4786346"/>
          </a:xfrm>
          <a:prstGeom prst="rect">
            <a:avLst/>
          </a:prstGeom>
          <a:noFill/>
          <a:ln w="9525">
            <a:noFill/>
            <a:miter lim="800000"/>
            <a:headEnd/>
            <a:tailEnd/>
          </a:ln>
          <a:effectLst/>
        </p:spPr>
      </p:pic>
      <p:sp>
        <p:nvSpPr>
          <p:cNvPr id="3" name="Text Box 2"/>
          <p:cNvSpPr txBox="1"/>
          <p:nvPr/>
        </p:nvSpPr>
        <p:spPr>
          <a:xfrm>
            <a:off x="6346190" y="5440680"/>
            <a:ext cx="1178560" cy="368300"/>
          </a:xfrm>
          <a:prstGeom prst="rect">
            <a:avLst/>
          </a:prstGeom>
          <a:noFill/>
        </p:spPr>
        <p:txBody>
          <a:bodyPr wrap="square" rtlCol="0">
            <a:spAutoFit/>
          </a:bodyPr>
          <a:p>
            <a:r>
              <a:rPr lang="en-US" b="1" i="1">
                <a:solidFill>
                  <a:schemeClr val="accent6">
                    <a:lumMod val="50000"/>
                  </a:schemeClr>
                </a:solidFill>
              </a:rPr>
              <a:t>/Aurat</a:t>
            </a:r>
            <a:endParaRPr lang="en-US" b="1" i="1">
              <a:solidFill>
                <a:schemeClr val="accent6">
                  <a:lumMod val="50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Hobbies</a:t>
            </a:r>
            <a:endParaRPr lang="en-US" dirty="0"/>
          </a:p>
        </p:txBody>
      </p:sp>
      <p:pic>
        <p:nvPicPr>
          <p:cNvPr id="8194" name="Picture 2"/>
          <p:cNvPicPr>
            <a:picLocks noChangeAspect="1" noChangeArrowheads="1"/>
          </p:cNvPicPr>
          <p:nvPr/>
        </p:nvPicPr>
        <p:blipFill>
          <a:blip r:embed="rId1"/>
          <a:srcRect/>
          <a:stretch>
            <a:fillRect/>
          </a:stretch>
        </p:blipFill>
        <p:spPr bwMode="auto">
          <a:xfrm>
            <a:off x="571472" y="1643050"/>
            <a:ext cx="7362825" cy="4714908"/>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Talking about hobbies</a:t>
            </a:r>
            <a:endParaRPr lang="en-US" dirty="0"/>
          </a:p>
        </p:txBody>
      </p:sp>
      <p:pic>
        <p:nvPicPr>
          <p:cNvPr id="9218" name="Picture 2"/>
          <p:cNvPicPr>
            <a:picLocks noChangeAspect="1" noChangeArrowheads="1"/>
          </p:cNvPicPr>
          <p:nvPr/>
        </p:nvPicPr>
        <p:blipFill>
          <a:blip r:embed="rId1"/>
          <a:srcRect/>
          <a:stretch>
            <a:fillRect/>
          </a:stretch>
        </p:blipFill>
        <p:spPr bwMode="auto">
          <a:xfrm>
            <a:off x="642910" y="1571612"/>
            <a:ext cx="7581900" cy="464347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and Duration</a:t>
            </a:r>
            <a:endParaRPr lang="en-US" dirty="0"/>
          </a:p>
        </p:txBody>
      </p:sp>
      <p:pic>
        <p:nvPicPr>
          <p:cNvPr id="11266" name="Picture 2"/>
          <p:cNvPicPr>
            <a:picLocks noChangeAspect="1" noChangeArrowheads="1"/>
          </p:cNvPicPr>
          <p:nvPr/>
        </p:nvPicPr>
        <p:blipFill>
          <a:blip r:embed="rId1"/>
          <a:srcRect/>
          <a:stretch>
            <a:fillRect/>
          </a:stretch>
        </p:blipFill>
        <p:spPr bwMode="auto">
          <a:xfrm>
            <a:off x="500034" y="1643050"/>
            <a:ext cx="7343775" cy="4500594"/>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Days of Week</a:t>
            </a:r>
            <a:endParaRPr lang="en-US" dirty="0"/>
          </a:p>
        </p:txBody>
      </p:sp>
      <p:sp>
        <p:nvSpPr>
          <p:cNvPr id="3" name="Text Box 2"/>
          <p:cNvSpPr txBox="1"/>
          <p:nvPr/>
        </p:nvSpPr>
        <p:spPr>
          <a:xfrm>
            <a:off x="708025" y="1280160"/>
            <a:ext cx="7505700" cy="4523105"/>
          </a:xfrm>
          <a:prstGeom prst="rect">
            <a:avLst/>
          </a:prstGeom>
          <a:noFill/>
        </p:spPr>
        <p:txBody>
          <a:bodyPr wrap="square" rtlCol="0" anchor="t">
            <a:spAutoFit/>
          </a:bodyPr>
          <a:p>
            <a:pPr>
              <a:lnSpc>
                <a:spcPct val="150000"/>
              </a:lnSpc>
            </a:pPr>
            <a:r>
              <a:rPr lang="en-US" sz="2400" b="1" i="1">
                <a:solidFill>
                  <a:schemeClr val="accent6">
                    <a:lumMod val="50000"/>
                  </a:schemeClr>
                </a:solidFill>
                <a:sym typeface="+mn-ea"/>
              </a:rPr>
              <a:t>English                                                            Punjabi         </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Sunday                                                                          Aitvaar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Monday                                                                      Somvaar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Tuesday                                                                 Mangalvaar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Wednesday                                                               Budhvaar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Thrusday                                                                     Veervaar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Friday                                                                       Sukarvaar</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Saturday                                                                  Shanivaar</a:t>
            </a:r>
            <a:endParaRPr lang="en-US" sz="2400" b="1" i="1">
              <a:solidFill>
                <a:schemeClr val="accent6">
                  <a:lumMod val="50000"/>
                </a:schemeClr>
              </a:solidFill>
            </a:endParaRPr>
          </a:p>
        </p:txBody>
      </p:sp>
      <p:cxnSp>
        <p:nvCxnSpPr>
          <p:cNvPr id="6" name="Straight Connector 5"/>
          <p:cNvCxnSpPr/>
          <p:nvPr/>
        </p:nvCxnSpPr>
        <p:spPr>
          <a:xfrm>
            <a:off x="819150" y="202374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6" name="Rectangle 5"/>
          <p:cNvSpPr/>
          <p:nvPr/>
        </p:nvSpPr>
        <p:spPr>
          <a:xfrm>
            <a:off x="571472" y="1582340"/>
            <a:ext cx="5572164" cy="4831080"/>
          </a:xfrm>
          <a:prstGeom prst="rect">
            <a:avLst/>
          </a:prstGeom>
        </p:spPr>
        <p:txBody>
          <a:bodyPr wrap="square">
            <a:spAutoFit/>
          </a:bodyPr>
          <a:lstStyle/>
          <a:p>
            <a:pPr>
              <a:buFont typeface="Arial" panose="020B0604020202020204" pitchFamily="34" charset="0"/>
              <a:buChar char="•"/>
            </a:pPr>
            <a:r>
              <a:rPr lang="en-US" sz="2800" dirty="0"/>
              <a:t>Punjabi is the native language of about 130 million </a:t>
            </a:r>
            <a:r>
              <a:rPr lang="en-US" sz="2800" dirty="0" smtClean="0"/>
              <a:t> people</a:t>
            </a:r>
            <a:r>
              <a:rPr lang="en-US" sz="2800" dirty="0"/>
              <a:t>, and is the 10th most spoken language in </a:t>
            </a:r>
            <a:r>
              <a:rPr lang="en-US" sz="2800" dirty="0" smtClean="0"/>
              <a:t>       the world</a:t>
            </a:r>
            <a:r>
              <a:rPr lang="en-US" sz="2800" dirty="0"/>
              <a:t>. </a:t>
            </a:r>
            <a:endParaRPr lang="en-US" sz="2800" dirty="0" smtClean="0"/>
          </a:p>
          <a:p>
            <a:pPr>
              <a:buFont typeface="Arial" panose="020B0604020202020204" pitchFamily="34" charset="0"/>
              <a:buChar char="•"/>
            </a:pPr>
            <a:r>
              <a:rPr lang="en-US" sz="2800" dirty="0" smtClean="0"/>
              <a:t>Most </a:t>
            </a:r>
            <a:r>
              <a:rPr lang="en-US" sz="2800" dirty="0"/>
              <a:t>of the people who speak this language live in </a:t>
            </a:r>
            <a:r>
              <a:rPr lang="en-US" sz="2800" dirty="0" smtClean="0"/>
              <a:t> the </a:t>
            </a:r>
            <a:r>
              <a:rPr lang="en-US" sz="2800" dirty="0"/>
              <a:t>Punjab region of Pakistan and India. </a:t>
            </a:r>
            <a:endParaRPr lang="en-US" sz="2800" dirty="0" smtClean="0"/>
          </a:p>
          <a:p>
            <a:pPr>
              <a:buFont typeface="Arial" panose="020B0604020202020204" pitchFamily="34" charset="0"/>
              <a:buChar char="•"/>
            </a:pPr>
            <a:r>
              <a:rPr lang="en-US" sz="2800" dirty="0" smtClean="0"/>
              <a:t>Punjabi </a:t>
            </a:r>
            <a:r>
              <a:rPr lang="en-US" sz="2800" dirty="0"/>
              <a:t>is the religious language of the Sikhs. It is </a:t>
            </a:r>
            <a:r>
              <a:rPr lang="en-US" sz="2800" dirty="0" smtClean="0"/>
              <a:t>  also </a:t>
            </a:r>
            <a:r>
              <a:rPr lang="en-US" sz="2800" dirty="0"/>
              <a:t>the language of the popular </a:t>
            </a:r>
            <a:r>
              <a:rPr lang="en-US" sz="2800" dirty="0" err="1"/>
              <a:t>Bhangra</a:t>
            </a:r>
            <a:r>
              <a:rPr lang="en-US" sz="2800" dirty="0"/>
              <a:t> </a:t>
            </a:r>
            <a:r>
              <a:rPr lang="en-US" sz="2800" dirty="0" smtClean="0"/>
              <a:t>folk dance and </a:t>
            </a:r>
            <a:r>
              <a:rPr lang="en-US" sz="2800" dirty="0"/>
              <a:t>singing.</a:t>
            </a:r>
            <a:endParaRPr lang="en-US" sz="2800" dirty="0"/>
          </a:p>
        </p:txBody>
      </p:sp>
      <p:pic>
        <p:nvPicPr>
          <p:cNvPr id="2052" name="Picture 4" descr="C:\Users\NYK\Desktop\stock-vector-vector-graphic-illustration-punjabi-girl-is-with-greet-hands-individually-on-white-background-1803780952.jpg"/>
          <p:cNvPicPr>
            <a:picLocks noChangeAspect="1" noChangeArrowheads="1"/>
          </p:cNvPicPr>
          <p:nvPr/>
        </p:nvPicPr>
        <p:blipFill>
          <a:blip r:embed="rId1"/>
          <a:srcRect/>
          <a:stretch>
            <a:fillRect/>
          </a:stretch>
        </p:blipFill>
        <p:spPr bwMode="auto">
          <a:xfrm>
            <a:off x="6232987" y="1785926"/>
            <a:ext cx="2911013" cy="4084665"/>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Concept</a:t>
            </a:r>
            <a:endParaRPr lang="en-US" dirty="0"/>
          </a:p>
        </p:txBody>
      </p:sp>
      <p:sp>
        <p:nvSpPr>
          <p:cNvPr id="3" name="Text Box 2"/>
          <p:cNvSpPr txBox="1"/>
          <p:nvPr/>
        </p:nvSpPr>
        <p:spPr>
          <a:xfrm>
            <a:off x="1040130" y="1203325"/>
            <a:ext cx="7527925" cy="5631180"/>
          </a:xfrm>
          <a:prstGeom prst="rect">
            <a:avLst/>
          </a:prstGeom>
          <a:noFill/>
        </p:spPr>
        <p:txBody>
          <a:bodyPr wrap="square" rtlCol="0" anchor="t">
            <a:spAutoFit/>
          </a:bodyPr>
          <a:p>
            <a:pPr>
              <a:lnSpc>
                <a:spcPct val="150000"/>
              </a:lnSpc>
            </a:pPr>
            <a:r>
              <a:rPr lang="en-US" sz="2000" b="1" i="1">
                <a:solidFill>
                  <a:schemeClr val="accent6">
                    <a:lumMod val="50000"/>
                  </a:schemeClr>
                </a:solidFill>
                <a:sym typeface="+mn-ea"/>
              </a:rPr>
              <a:t>              English                                                            Punjabi    </a:t>
            </a:r>
            <a:endParaRPr lang="en-US" sz="2000" b="1" i="1">
              <a:solidFill>
                <a:schemeClr val="accent6">
                  <a:lumMod val="50000"/>
                </a:schemeClr>
              </a:solidFill>
              <a:sym typeface="+mn-ea"/>
            </a:endParaRPr>
          </a:p>
          <a:p>
            <a:pPr>
              <a:lnSpc>
                <a:spcPct val="150000"/>
              </a:lnSpc>
            </a:pPr>
            <a:endParaRPr lang="en-US" sz="2000" b="1" i="1">
              <a:solidFill>
                <a:schemeClr val="accent6">
                  <a:lumMod val="50000"/>
                </a:schemeClr>
              </a:solidFill>
            </a:endParaRPr>
          </a:p>
          <a:p>
            <a:pPr>
              <a:lnSpc>
                <a:spcPct val="150000"/>
              </a:lnSpc>
            </a:pPr>
            <a:r>
              <a:rPr lang="en-US" sz="2000" b="1" i="1">
                <a:solidFill>
                  <a:schemeClr val="accent6">
                    <a:lumMod val="50000"/>
                  </a:schemeClr>
                </a:solidFill>
              </a:rPr>
              <a:t>Today                                                                                  Aj</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Yesterday                                                                         Beeta Hoya Kal</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Tomorrow                                                                        Aaon vaala Kal</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Day after Tomorrow                                                       Parso</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Week                                                                                 Hafta</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This Week                                                                         Eh Hafta</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Last Week                                                                       Pichla Hafta</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Next Week                                                                       Agla Hafta</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Two Weeks                                                                      Do hafte</a:t>
            </a:r>
            <a:endParaRPr lang="en-US" sz="2000" b="1" i="1">
              <a:solidFill>
                <a:schemeClr val="accent6">
                  <a:lumMod val="50000"/>
                </a:schemeClr>
              </a:solidFill>
            </a:endParaRPr>
          </a:p>
          <a:p>
            <a:pPr>
              <a:lnSpc>
                <a:spcPct val="150000"/>
              </a:lnSpc>
            </a:pPr>
            <a:r>
              <a:rPr lang="en-US" sz="2000" b="1" i="1">
                <a:solidFill>
                  <a:schemeClr val="accent6">
                    <a:lumMod val="50000"/>
                  </a:schemeClr>
                </a:solidFill>
              </a:rPr>
              <a:t>Month                                                                                Mahina</a:t>
            </a:r>
            <a:endParaRPr lang="en-US" sz="2000" b="1" i="1">
              <a:solidFill>
                <a:schemeClr val="accent6">
                  <a:lumMod val="50000"/>
                </a:schemeClr>
              </a:solidFill>
            </a:endParaRPr>
          </a:p>
        </p:txBody>
      </p:sp>
      <p:cxnSp>
        <p:nvCxnSpPr>
          <p:cNvPr id="6" name="Straight Connector 5"/>
          <p:cNvCxnSpPr/>
          <p:nvPr/>
        </p:nvCxnSpPr>
        <p:spPr>
          <a:xfrm>
            <a:off x="1403985" y="1917065"/>
            <a:ext cx="6913245" cy="4826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Concept</a:t>
            </a:r>
            <a:endParaRPr lang="en-US" dirty="0"/>
          </a:p>
        </p:txBody>
      </p:sp>
      <p:pic>
        <p:nvPicPr>
          <p:cNvPr id="14338" name="Picture 2"/>
          <p:cNvPicPr>
            <a:picLocks noChangeAspect="1" noChangeArrowheads="1"/>
          </p:cNvPicPr>
          <p:nvPr/>
        </p:nvPicPr>
        <p:blipFill>
          <a:blip r:embed="rId1"/>
          <a:srcRect/>
          <a:stretch>
            <a:fillRect/>
          </a:stretch>
        </p:blipFill>
        <p:spPr bwMode="auto">
          <a:xfrm>
            <a:off x="857224" y="1571612"/>
            <a:ext cx="7343775" cy="453866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 Sentences in Punjabi</a:t>
            </a:r>
            <a:endParaRPr lang="en-US" dirty="0"/>
          </a:p>
        </p:txBody>
      </p:sp>
      <p:pic>
        <p:nvPicPr>
          <p:cNvPr id="6" name="Picture 5" descr="1.png"/>
          <p:cNvPicPr>
            <a:picLocks noChangeAspect="1"/>
          </p:cNvPicPr>
          <p:nvPr/>
        </p:nvPicPr>
        <p:blipFill>
          <a:blip r:embed="rId1"/>
          <a:stretch>
            <a:fillRect/>
          </a:stretch>
        </p:blipFill>
        <p:spPr>
          <a:xfrm>
            <a:off x="964375" y="1127172"/>
            <a:ext cx="7215250" cy="544509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png"/>
          <p:cNvPicPr>
            <a:picLocks noChangeAspect="1"/>
          </p:cNvPicPr>
          <p:nvPr/>
        </p:nvPicPr>
        <p:blipFill>
          <a:blip r:embed="rId1"/>
          <a:stretch>
            <a:fillRect/>
          </a:stretch>
        </p:blipFill>
        <p:spPr>
          <a:xfrm>
            <a:off x="1055854" y="285728"/>
            <a:ext cx="7032292" cy="6215106"/>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png"/>
          <p:cNvPicPr>
            <a:picLocks noChangeAspect="1"/>
          </p:cNvPicPr>
          <p:nvPr/>
        </p:nvPicPr>
        <p:blipFill>
          <a:blip r:embed="rId1"/>
          <a:stretch>
            <a:fillRect/>
          </a:stretch>
        </p:blipFill>
        <p:spPr>
          <a:xfrm>
            <a:off x="928662" y="214290"/>
            <a:ext cx="7215237" cy="642942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png"/>
          <p:cNvPicPr>
            <a:picLocks noChangeAspect="1"/>
          </p:cNvPicPr>
          <p:nvPr/>
        </p:nvPicPr>
        <p:blipFill>
          <a:blip r:embed="rId1"/>
          <a:stretch>
            <a:fillRect/>
          </a:stretch>
        </p:blipFill>
        <p:spPr>
          <a:xfrm>
            <a:off x="1071538" y="214290"/>
            <a:ext cx="6621161" cy="635798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png"/>
          <p:cNvPicPr>
            <a:picLocks noChangeAspect="1"/>
          </p:cNvPicPr>
          <p:nvPr/>
        </p:nvPicPr>
        <p:blipFill>
          <a:blip r:embed="rId1"/>
          <a:stretch>
            <a:fillRect/>
          </a:stretch>
        </p:blipFill>
        <p:spPr>
          <a:xfrm>
            <a:off x="1000101" y="214290"/>
            <a:ext cx="6778358" cy="6286543"/>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png"/>
          <p:cNvPicPr>
            <a:picLocks noChangeAspect="1"/>
          </p:cNvPicPr>
          <p:nvPr/>
        </p:nvPicPr>
        <p:blipFill>
          <a:blip r:embed="rId1"/>
          <a:stretch>
            <a:fillRect/>
          </a:stretch>
        </p:blipFill>
        <p:spPr>
          <a:xfrm>
            <a:off x="857224" y="285728"/>
            <a:ext cx="6892648" cy="6286544"/>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png"/>
          <p:cNvPicPr>
            <a:picLocks noChangeAspect="1"/>
          </p:cNvPicPr>
          <p:nvPr/>
        </p:nvPicPr>
        <p:blipFill>
          <a:blip r:embed="rId1"/>
          <a:stretch>
            <a:fillRect/>
          </a:stretch>
        </p:blipFill>
        <p:spPr>
          <a:xfrm>
            <a:off x="785786" y="285728"/>
            <a:ext cx="7002201" cy="62865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png"/>
          <p:cNvPicPr>
            <a:picLocks noChangeAspect="1"/>
          </p:cNvPicPr>
          <p:nvPr/>
        </p:nvPicPr>
        <p:blipFill>
          <a:blip r:embed="rId1"/>
          <a:stretch>
            <a:fillRect/>
          </a:stretch>
        </p:blipFill>
        <p:spPr>
          <a:xfrm>
            <a:off x="500034" y="571480"/>
            <a:ext cx="7929618" cy="60722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History</a:t>
            </a:r>
            <a:endParaRPr lang="en-US" b="1" dirty="0"/>
          </a:p>
        </p:txBody>
      </p:sp>
      <p:sp>
        <p:nvSpPr>
          <p:cNvPr id="3" name="Rectangle 2"/>
          <p:cNvSpPr/>
          <p:nvPr/>
        </p:nvSpPr>
        <p:spPr>
          <a:xfrm>
            <a:off x="357158" y="1305342"/>
            <a:ext cx="5572164" cy="5262979"/>
          </a:xfrm>
          <a:prstGeom prst="rect">
            <a:avLst/>
          </a:prstGeom>
        </p:spPr>
        <p:txBody>
          <a:bodyPr wrap="square">
            <a:spAutoFit/>
          </a:bodyPr>
          <a:lstStyle/>
          <a:p>
            <a:pPr>
              <a:buFont typeface="Arial" panose="020B0604020202020204" pitchFamily="34" charset="0"/>
              <a:buChar char="•"/>
            </a:pPr>
            <a:r>
              <a:rPr lang="en-US" sz="2400" dirty="0"/>
              <a:t>Punjabi is classified as a member of the Indo-Aryan </a:t>
            </a:r>
            <a:r>
              <a:rPr lang="en-US" sz="2400" dirty="0" smtClean="0"/>
              <a:t>subgroup </a:t>
            </a:r>
            <a:r>
              <a:rPr lang="en-US" sz="2400" dirty="0"/>
              <a:t>of the Indo-European family </a:t>
            </a:r>
            <a:r>
              <a:rPr lang="en-US" sz="2400" dirty="0" smtClean="0"/>
              <a:t>of languages</a:t>
            </a:r>
            <a:r>
              <a:rPr lang="en-US" sz="2400" dirty="0"/>
              <a:t>.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The </a:t>
            </a:r>
            <a:r>
              <a:rPr lang="en-US" sz="2400" dirty="0"/>
              <a:t>word Punjabi is derived from the word </a:t>
            </a:r>
            <a:r>
              <a:rPr lang="en-US" sz="2400" dirty="0" err="1"/>
              <a:t>Panj-āb</a:t>
            </a:r>
            <a:r>
              <a:rPr lang="en-US" sz="2400" dirty="0"/>
              <a:t>, </a:t>
            </a:r>
            <a:r>
              <a:rPr lang="en-US" sz="2400" dirty="0" smtClean="0"/>
              <a:t>Persian </a:t>
            </a:r>
            <a:r>
              <a:rPr lang="en-US" sz="2400" dirty="0"/>
              <a:t>for "Five Waters", referring to the five major </a:t>
            </a:r>
            <a:r>
              <a:rPr lang="en-US" sz="2400" dirty="0" smtClean="0"/>
              <a:t>eastern </a:t>
            </a:r>
            <a:r>
              <a:rPr lang="en-US" sz="2400" dirty="0"/>
              <a:t>tributaries of the Indus River.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Punjabi </a:t>
            </a:r>
            <a:r>
              <a:rPr lang="en-US" sz="2400" dirty="0"/>
              <a:t>developed from Sanskrit through </a:t>
            </a:r>
            <a:r>
              <a:rPr lang="en-US" sz="2400" dirty="0" err="1"/>
              <a:t>Prakrit</a:t>
            </a:r>
            <a:r>
              <a:rPr lang="en-US" sz="2400" dirty="0"/>
              <a:t> </a:t>
            </a:r>
            <a:r>
              <a:rPr lang="en-US" sz="2400" dirty="0" smtClean="0"/>
              <a:t>language </a:t>
            </a:r>
            <a:r>
              <a:rPr lang="en-US" sz="2400" dirty="0"/>
              <a:t>and later </a:t>
            </a:r>
            <a:r>
              <a:rPr lang="en-US" sz="2400" dirty="0" err="1"/>
              <a:t>Apabhraṃśa</a:t>
            </a:r>
            <a:r>
              <a:rPr lang="en-US" sz="2400" dirty="0"/>
              <a:t>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Many </a:t>
            </a:r>
            <a:r>
              <a:rPr lang="en-US" sz="2400" dirty="0"/>
              <a:t>Persian and Arabic words were incorporated </a:t>
            </a:r>
            <a:r>
              <a:rPr lang="en-US" sz="2400" dirty="0" smtClean="0"/>
              <a:t>    in Punjabi</a:t>
            </a:r>
            <a:r>
              <a:rPr lang="en-US" sz="2400" dirty="0"/>
              <a:t>.</a:t>
            </a:r>
            <a:endParaRPr lang="en-US" sz="2400" dirty="0"/>
          </a:p>
        </p:txBody>
      </p:sp>
      <p:pic>
        <p:nvPicPr>
          <p:cNvPr id="6146" name="Picture 2" descr="Geographic distribution"/>
          <p:cNvPicPr>
            <a:picLocks noChangeAspect="1" noChangeArrowheads="1"/>
          </p:cNvPicPr>
          <p:nvPr/>
        </p:nvPicPr>
        <p:blipFill>
          <a:blip r:embed="rId1"/>
          <a:srcRect l="-2864" t="358" r="-5867" b="66914"/>
          <a:stretch>
            <a:fillRect/>
          </a:stretch>
        </p:blipFill>
        <p:spPr bwMode="auto">
          <a:xfrm>
            <a:off x="5846445" y="1167130"/>
            <a:ext cx="3215640" cy="1566545"/>
          </a:xfrm>
          <a:prstGeom prst="rect">
            <a:avLst/>
          </a:prstGeom>
          <a:noFill/>
        </p:spPr>
      </p:pic>
      <p:pic>
        <p:nvPicPr>
          <p:cNvPr id="4" name="Content Placeholder 3"/>
          <p:cNvPicPr>
            <a:picLocks noChangeAspect="1"/>
          </p:cNvPicPr>
          <p:nvPr>
            <p:ph idx="1"/>
          </p:nvPr>
        </p:nvPicPr>
        <p:blipFill>
          <a:blip r:embed="rId2"/>
          <a:stretch>
            <a:fillRect/>
          </a:stretch>
        </p:blipFill>
        <p:spPr>
          <a:xfrm>
            <a:off x="5846445" y="3342005"/>
            <a:ext cx="3215640" cy="332867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9.png"/>
          <p:cNvPicPr>
            <a:picLocks noChangeAspect="1"/>
          </p:cNvPicPr>
          <p:nvPr/>
        </p:nvPicPr>
        <p:blipFill>
          <a:blip r:embed="rId1"/>
          <a:stretch>
            <a:fillRect/>
          </a:stretch>
        </p:blipFill>
        <p:spPr>
          <a:xfrm>
            <a:off x="928663" y="285728"/>
            <a:ext cx="6716392" cy="635798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png"/>
          <p:cNvPicPr>
            <a:picLocks noChangeAspect="1"/>
          </p:cNvPicPr>
          <p:nvPr/>
        </p:nvPicPr>
        <p:blipFill>
          <a:blip r:embed="rId1"/>
          <a:stretch>
            <a:fillRect/>
          </a:stretch>
        </p:blipFill>
        <p:spPr>
          <a:xfrm>
            <a:off x="857224" y="285728"/>
            <a:ext cx="7358114" cy="635798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6050" y="1571612"/>
            <a:ext cx="5857916" cy="1446550"/>
          </a:xfrm>
          <a:prstGeom prst="rect">
            <a:avLst/>
          </a:prstGeom>
          <a:noFill/>
        </p:spPr>
        <p:txBody>
          <a:bodyPr wrap="square" rtlCol="0">
            <a:spAutoFit/>
          </a:bodyPr>
          <a:lstStyle/>
          <a:p>
            <a:r>
              <a:rPr lang="en-US" sz="8800" dirty="0" smtClean="0"/>
              <a:t>Thank You</a:t>
            </a:r>
            <a:endParaRPr lang="en-US" sz="8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Origin</a:t>
            </a:r>
            <a:endParaRPr lang="en-US" dirty="0"/>
          </a:p>
        </p:txBody>
      </p:sp>
      <p:sp>
        <p:nvSpPr>
          <p:cNvPr id="3" name="Rectangle 2"/>
          <p:cNvSpPr/>
          <p:nvPr/>
        </p:nvSpPr>
        <p:spPr>
          <a:xfrm>
            <a:off x="285720" y="1714488"/>
            <a:ext cx="8501122" cy="4893647"/>
          </a:xfrm>
          <a:prstGeom prst="rect">
            <a:avLst/>
          </a:prstGeom>
        </p:spPr>
        <p:txBody>
          <a:bodyPr wrap="square">
            <a:spAutoFit/>
          </a:bodyPr>
          <a:lstStyle/>
          <a:p>
            <a:r>
              <a:rPr lang="en-US" sz="2400" dirty="0"/>
              <a:t>Punjabi developed from Sanskrit through </a:t>
            </a:r>
            <a:r>
              <a:rPr lang="en-US" sz="2400" dirty="0" err="1"/>
              <a:t>Prakrit</a:t>
            </a:r>
            <a:r>
              <a:rPr lang="en-US" sz="2400" dirty="0"/>
              <a:t> languages and later </a:t>
            </a:r>
            <a:r>
              <a:rPr lang="en-US" sz="2400" dirty="0" err="1"/>
              <a:t>Apabhraṃśa</a:t>
            </a:r>
            <a:r>
              <a:rPr lang="en-US" sz="2400" dirty="0"/>
              <a:t> (Sanskrit: </a:t>
            </a:r>
            <a:r>
              <a:rPr lang="en-US" sz="2400" dirty="0" err="1"/>
              <a:t>अपभ्रंश</a:t>
            </a:r>
            <a:r>
              <a:rPr lang="en-US" sz="2400" dirty="0"/>
              <a:t>; corruption or corrupted speech) From 600 BC Sanskrit gave birth to many regional languages in different parts of India. All these languages are called </a:t>
            </a:r>
            <a:r>
              <a:rPr lang="en-US" sz="2400" dirty="0" err="1"/>
              <a:t>Prakrit</a:t>
            </a:r>
            <a:r>
              <a:rPr lang="en-US" sz="2400" dirty="0"/>
              <a:t> (Sanskrit: </a:t>
            </a:r>
            <a:r>
              <a:rPr lang="en-US" sz="2400" dirty="0" err="1"/>
              <a:t>प्राकृत</a:t>
            </a:r>
            <a:r>
              <a:rPr lang="en-US" sz="2400" dirty="0"/>
              <a:t> </a:t>
            </a:r>
            <a:r>
              <a:rPr lang="en-US" sz="2400" dirty="0" err="1"/>
              <a:t>prākṛta</a:t>
            </a:r>
            <a:r>
              <a:rPr lang="en-US" sz="2400" dirty="0"/>
              <a:t>) collectively. </a:t>
            </a:r>
            <a:r>
              <a:rPr lang="en-US" sz="2400" dirty="0" err="1"/>
              <a:t>Shauraseni</a:t>
            </a:r>
            <a:r>
              <a:rPr lang="en-US" sz="2400" dirty="0"/>
              <a:t> </a:t>
            </a:r>
            <a:r>
              <a:rPr lang="en-US" sz="2400" dirty="0" err="1"/>
              <a:t>Prakrit</a:t>
            </a:r>
            <a:r>
              <a:rPr lang="en-US" sz="2400" dirty="0"/>
              <a:t> was one of these </a:t>
            </a:r>
            <a:r>
              <a:rPr lang="en-US" sz="2400" dirty="0" err="1"/>
              <a:t>Prakrit</a:t>
            </a:r>
            <a:r>
              <a:rPr lang="en-US" sz="2400" dirty="0"/>
              <a:t> languages, which was spoken in north and north-western India and Punjabi and western dialects of Hindi developed from this </a:t>
            </a:r>
            <a:r>
              <a:rPr lang="en-US" sz="2400" dirty="0" err="1"/>
              <a:t>Prakrit</a:t>
            </a:r>
            <a:r>
              <a:rPr lang="en-US" sz="2400" dirty="0"/>
              <a:t>. Later in northern India </a:t>
            </a:r>
            <a:r>
              <a:rPr lang="en-US" sz="2400" dirty="0" err="1"/>
              <a:t>Shauraseni</a:t>
            </a:r>
            <a:r>
              <a:rPr lang="en-US" sz="2400" dirty="0"/>
              <a:t> </a:t>
            </a:r>
            <a:r>
              <a:rPr lang="en-US" sz="2400" dirty="0" err="1"/>
              <a:t>Prakrit</a:t>
            </a:r>
            <a:r>
              <a:rPr lang="en-US" sz="2400" dirty="0"/>
              <a:t> gave rise to </a:t>
            </a:r>
            <a:r>
              <a:rPr lang="en-US" sz="2400" dirty="0" err="1"/>
              <a:t>Shauraseni</a:t>
            </a:r>
            <a:r>
              <a:rPr lang="en-US" sz="2400" dirty="0"/>
              <a:t> </a:t>
            </a:r>
            <a:r>
              <a:rPr lang="en-US" sz="2400" dirty="0" err="1"/>
              <a:t>Aparbhsha</a:t>
            </a:r>
            <a:r>
              <a:rPr lang="en-US" sz="2400" dirty="0"/>
              <a:t>, a descendent of </a:t>
            </a:r>
            <a:r>
              <a:rPr lang="en-US" sz="2400" dirty="0" err="1"/>
              <a:t>Prakrit</a:t>
            </a:r>
            <a:r>
              <a:rPr lang="en-US" sz="2400" dirty="0"/>
              <a:t>. Punjabi emerged as an </a:t>
            </a:r>
            <a:r>
              <a:rPr lang="en-US" sz="2400" dirty="0" err="1"/>
              <a:t>Apabhramsha</a:t>
            </a:r>
            <a:r>
              <a:rPr lang="en-US" sz="2400" dirty="0"/>
              <a:t>, a degenerated form of </a:t>
            </a:r>
            <a:r>
              <a:rPr lang="en-US" sz="2400" dirty="0" err="1"/>
              <a:t>Prakrit</a:t>
            </a:r>
            <a:r>
              <a:rPr lang="en-US" sz="2400" dirty="0"/>
              <a:t>, in the 7th century A.D. and became stable by the 10th century. By the 10th century, many </a:t>
            </a:r>
            <a:r>
              <a:rPr lang="en-US" sz="2400" dirty="0" err="1"/>
              <a:t>Nath</a:t>
            </a:r>
            <a:r>
              <a:rPr lang="en-US" sz="2400" dirty="0"/>
              <a:t> poets were associated with earlier Punjabi works.</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Geographic distribution</a:t>
            </a:r>
            <a:endParaRPr lang="en-US" dirty="0"/>
          </a:p>
        </p:txBody>
      </p:sp>
      <p:sp>
        <p:nvSpPr>
          <p:cNvPr id="3" name="Rectangle 2"/>
          <p:cNvSpPr/>
          <p:nvPr/>
        </p:nvSpPr>
        <p:spPr>
          <a:xfrm>
            <a:off x="0" y="1582341"/>
            <a:ext cx="5000628" cy="4154984"/>
          </a:xfrm>
          <a:prstGeom prst="rect">
            <a:avLst/>
          </a:prstGeom>
        </p:spPr>
        <p:txBody>
          <a:bodyPr wrap="square">
            <a:spAutoFit/>
          </a:bodyPr>
          <a:lstStyle/>
          <a:p>
            <a:r>
              <a:rPr lang="en-US" sz="2400" dirty="0"/>
              <a:t>Punjabi is the most widely spoken language in Pakistan, the eleventh -most widely spoken in India and spoken Punjabi </a:t>
            </a:r>
            <a:r>
              <a:rPr lang="en-US" sz="2400" dirty="0" err="1"/>
              <a:t>diaspora</a:t>
            </a:r>
            <a:r>
              <a:rPr lang="en-US" sz="2400" dirty="0"/>
              <a:t> in various countries</a:t>
            </a:r>
            <a:r>
              <a:rPr lang="en-US" sz="2400" dirty="0" smtClean="0"/>
              <a:t>.</a:t>
            </a:r>
            <a:endParaRPr lang="en-US" sz="2400" dirty="0" smtClean="0"/>
          </a:p>
          <a:p>
            <a:br>
              <a:rPr lang="en-US" sz="2400" dirty="0"/>
            </a:br>
            <a:r>
              <a:rPr lang="en-US" sz="2400" dirty="0" smtClean="0"/>
              <a:t>Pakistan: Punjabi </a:t>
            </a:r>
            <a:r>
              <a:rPr lang="en-US" sz="2400" dirty="0"/>
              <a:t>is the most widely spoken language in Pakistan, being the native language of 44% of its population. It is the provincial language in the Punjab Province. </a:t>
            </a:r>
            <a:endParaRPr lang="en-US" sz="2400" dirty="0"/>
          </a:p>
        </p:txBody>
      </p:sp>
      <p:pic>
        <p:nvPicPr>
          <p:cNvPr id="25602" name="Picture 2" descr="https://protelostudios.com/wp-content/uploads/elementor/thumbs/1200px-Punjab_India_1956-1966-o5e2u4wj10mf0qpfjuu214hugd4uquzbhxemyetifc.png"/>
          <p:cNvPicPr>
            <a:picLocks noChangeAspect="1" noChangeArrowheads="1"/>
          </p:cNvPicPr>
          <p:nvPr/>
        </p:nvPicPr>
        <p:blipFill>
          <a:blip r:embed="rId1"/>
          <a:srcRect/>
          <a:stretch>
            <a:fillRect/>
          </a:stretch>
        </p:blipFill>
        <p:spPr bwMode="auto">
          <a:xfrm>
            <a:off x="5643570" y="1428736"/>
            <a:ext cx="2928958" cy="4762500"/>
          </a:xfrm>
          <a:prstGeom prst="rect">
            <a:avLst/>
          </a:prstGeom>
          <a:noFill/>
        </p:spPr>
      </p:pic>
      <p:sp>
        <p:nvSpPr>
          <p:cNvPr id="5" name="Rectangle 4"/>
          <p:cNvSpPr/>
          <p:nvPr/>
        </p:nvSpPr>
        <p:spPr>
          <a:xfrm>
            <a:off x="5715008" y="5072074"/>
            <a:ext cx="2857520" cy="923330"/>
          </a:xfrm>
          <a:prstGeom prst="rect">
            <a:avLst/>
          </a:prstGeom>
        </p:spPr>
        <p:txBody>
          <a:bodyPr wrap="square">
            <a:spAutoFit/>
          </a:bodyPr>
          <a:lstStyle/>
          <a:p>
            <a:r>
              <a:rPr lang="en-US" b="1" dirty="0" smtClean="0">
                <a:solidFill>
                  <a:schemeClr val="accent2"/>
                </a:solidFill>
              </a:rPr>
              <a:t>Areas of the Indian subcontinent where Punjabi is spoken.</a:t>
            </a:r>
            <a:endParaRPr lang="en-US" b="1" dirty="0">
              <a:solidFill>
                <a:schemeClr val="accent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Official status</a:t>
            </a:r>
            <a:endParaRPr lang="en-US" dirty="0"/>
          </a:p>
        </p:txBody>
      </p:sp>
      <p:sp>
        <p:nvSpPr>
          <p:cNvPr id="3" name="Rectangle 2"/>
          <p:cNvSpPr/>
          <p:nvPr/>
        </p:nvSpPr>
        <p:spPr>
          <a:xfrm>
            <a:off x="642910" y="1142984"/>
            <a:ext cx="5000660" cy="5632311"/>
          </a:xfrm>
          <a:prstGeom prst="rect">
            <a:avLst/>
          </a:prstGeom>
        </p:spPr>
        <p:txBody>
          <a:bodyPr wrap="square">
            <a:spAutoFit/>
          </a:bodyPr>
          <a:lstStyle/>
          <a:p>
            <a:r>
              <a:rPr lang="en-US" sz="2400" dirty="0"/>
              <a:t>In India, Punjabi is one of the 22 scheduled languages of India. It is the first official language of the Indian State of Punjab. Punjabi also has second language official status in Delhi along with Urdu, and in Haryana. </a:t>
            </a:r>
            <a:endParaRPr lang="en-US" sz="2400" dirty="0" smtClean="0"/>
          </a:p>
          <a:p>
            <a:endParaRPr lang="en-US" sz="2400" dirty="0"/>
          </a:p>
          <a:p>
            <a:r>
              <a:rPr lang="en-US" sz="2400" dirty="0" smtClean="0"/>
              <a:t>In </a:t>
            </a:r>
            <a:r>
              <a:rPr lang="en-US" sz="2400" dirty="0"/>
              <a:t>Pakistan, no regional ethnic language has been granted official status at the national level, and as such Punjabi is not an official language at the national level, even though it is the most spoken language in Pakistan after Urdu, the national language of Pakistan. </a:t>
            </a:r>
            <a:endParaRPr lang="en-US" sz="2400" dirty="0"/>
          </a:p>
        </p:txBody>
      </p:sp>
      <p:pic>
        <p:nvPicPr>
          <p:cNvPr id="26626" name="Picture 2" descr="https://protelostudios.com/wp-content/uploads/2019/03/main-qimg-057fe0ce74012d95bb474f999098f97d-300x277.png"/>
          <p:cNvPicPr>
            <a:picLocks noChangeAspect="1" noChangeArrowheads="1"/>
          </p:cNvPicPr>
          <p:nvPr/>
        </p:nvPicPr>
        <p:blipFill>
          <a:blip r:embed="rId1"/>
          <a:srcRect/>
          <a:stretch>
            <a:fillRect/>
          </a:stretch>
        </p:blipFill>
        <p:spPr bwMode="auto">
          <a:xfrm>
            <a:off x="5715008" y="1285860"/>
            <a:ext cx="3214710" cy="5214974"/>
          </a:xfrm>
          <a:prstGeom prst="rect">
            <a:avLst/>
          </a:prstGeom>
          <a:noFill/>
        </p:spPr>
      </p:pic>
      <p:sp>
        <p:nvSpPr>
          <p:cNvPr id="5" name="Rectangle 4"/>
          <p:cNvSpPr/>
          <p:nvPr/>
        </p:nvSpPr>
        <p:spPr>
          <a:xfrm>
            <a:off x="5786446" y="5572140"/>
            <a:ext cx="3143272" cy="922020"/>
          </a:xfrm>
          <a:prstGeom prst="rect">
            <a:avLst/>
          </a:prstGeom>
        </p:spPr>
        <p:txBody>
          <a:bodyPr wrap="square">
            <a:spAutoFit/>
          </a:bodyPr>
          <a:lstStyle/>
          <a:p>
            <a:r>
              <a:rPr lang="en-US" b="1" dirty="0"/>
              <a:t>Map showing the geographical distribution of Punjabis in parrot green </a:t>
            </a:r>
            <a:r>
              <a:rPr lang="en-US" b="1" dirty="0" err="1"/>
              <a:t>colour</a:t>
            </a:r>
            <a:r>
              <a:rPr lang="en-US" b="1" dirty="0"/>
              <a:t>.</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Dialects</a:t>
            </a:r>
            <a:endParaRPr lang="en-US" b="1" dirty="0"/>
          </a:p>
        </p:txBody>
      </p:sp>
      <p:sp>
        <p:nvSpPr>
          <p:cNvPr id="3" name="Rectangle 2"/>
          <p:cNvSpPr/>
          <p:nvPr/>
        </p:nvSpPr>
        <p:spPr>
          <a:xfrm>
            <a:off x="285720" y="1357298"/>
            <a:ext cx="4643470" cy="5169535"/>
          </a:xfrm>
          <a:prstGeom prst="rect">
            <a:avLst/>
          </a:prstGeom>
        </p:spPr>
        <p:txBody>
          <a:bodyPr wrap="square">
            <a:spAutoFit/>
          </a:bodyPr>
          <a:lstStyle/>
          <a:p>
            <a:r>
              <a:rPr lang="en-US" sz="2400" dirty="0"/>
              <a:t>The major dialects of Punjabi include </a:t>
            </a:r>
            <a:r>
              <a:rPr lang="en-US" sz="2400" dirty="0" err="1"/>
              <a:t>Majhi</a:t>
            </a:r>
            <a:r>
              <a:rPr lang="en-US" sz="2400" dirty="0"/>
              <a:t>, </a:t>
            </a:r>
            <a:r>
              <a:rPr lang="en-US" sz="2400" dirty="0" err="1"/>
              <a:t>Doabi</a:t>
            </a:r>
            <a:r>
              <a:rPr lang="en-US" sz="2400" dirty="0"/>
              <a:t>, </a:t>
            </a:r>
            <a:r>
              <a:rPr lang="en-US" sz="2400" dirty="0" err="1" smtClean="0"/>
              <a:t>Malwai</a:t>
            </a:r>
            <a:r>
              <a:rPr lang="en-US" sz="2400" dirty="0"/>
              <a:t>, </a:t>
            </a:r>
            <a:r>
              <a:rPr lang="en-US" sz="2400" dirty="0" err="1"/>
              <a:t>Powadhi</a:t>
            </a:r>
            <a:r>
              <a:rPr lang="en-US" sz="2400" dirty="0"/>
              <a:t>, </a:t>
            </a:r>
            <a:r>
              <a:rPr lang="en-US" sz="2400" dirty="0" err="1"/>
              <a:t>Pothohari</a:t>
            </a:r>
            <a:r>
              <a:rPr lang="en-US" sz="2400" dirty="0"/>
              <a:t>, and </a:t>
            </a:r>
            <a:r>
              <a:rPr lang="en-US" sz="2400" dirty="0" err="1"/>
              <a:t>Multani</a:t>
            </a:r>
            <a:r>
              <a:rPr lang="en-US" sz="2400" dirty="0"/>
              <a:t>. Others </a:t>
            </a:r>
            <a:endParaRPr lang="en-US" sz="2400" dirty="0" smtClean="0"/>
          </a:p>
          <a:p>
            <a:r>
              <a:rPr lang="en-US" sz="2400" dirty="0"/>
              <a:t>are </a:t>
            </a:r>
            <a:r>
              <a:rPr lang="en-US" sz="2400" dirty="0" err="1"/>
              <a:t>Shahpuri</a:t>
            </a:r>
            <a:r>
              <a:rPr lang="en-US" sz="2400" dirty="0"/>
              <a:t> or Sargodha dialect, </a:t>
            </a:r>
            <a:r>
              <a:rPr lang="en-US" sz="2400" dirty="0" err="1"/>
              <a:t>Dhani</a:t>
            </a:r>
            <a:r>
              <a:rPr lang="en-US" sz="2400" dirty="0"/>
              <a:t>, </a:t>
            </a:r>
            <a:endParaRPr lang="en-US" sz="2400" dirty="0" smtClean="0"/>
          </a:p>
          <a:p>
            <a:r>
              <a:rPr lang="en-US" sz="2400" dirty="0" err="1"/>
              <a:t>Jhangochi</a:t>
            </a:r>
            <a:r>
              <a:rPr lang="en-US" sz="2400" dirty="0"/>
              <a:t>/</a:t>
            </a:r>
            <a:r>
              <a:rPr lang="en-US" sz="2400" dirty="0" err="1"/>
              <a:t>Changvi</a:t>
            </a:r>
            <a:r>
              <a:rPr lang="en-US" sz="2400" dirty="0"/>
              <a:t>, </a:t>
            </a:r>
            <a:r>
              <a:rPr lang="en-US" sz="2400" dirty="0" err="1"/>
              <a:t>Jangli</a:t>
            </a:r>
            <a:r>
              <a:rPr lang="en-US" sz="2400" dirty="0"/>
              <a:t>/</a:t>
            </a:r>
            <a:r>
              <a:rPr lang="en-US" sz="2400" dirty="0" err="1"/>
              <a:t>Rachnavi</a:t>
            </a:r>
            <a:r>
              <a:rPr lang="en-US" sz="2400" dirty="0"/>
              <a:t>, </a:t>
            </a:r>
            <a:r>
              <a:rPr lang="en-US" sz="2400" dirty="0" err="1"/>
              <a:t>Hindko</a:t>
            </a:r>
            <a:r>
              <a:rPr lang="en-US" sz="2400" dirty="0"/>
              <a:t>, </a:t>
            </a:r>
            <a:endParaRPr lang="en-US" sz="2400" dirty="0" smtClean="0"/>
          </a:p>
          <a:p>
            <a:r>
              <a:rPr lang="en-US" sz="2400" dirty="0" err="1"/>
              <a:t>Jandali</a:t>
            </a:r>
            <a:r>
              <a:rPr lang="en-US" sz="2400" dirty="0"/>
              <a:t>, </a:t>
            </a:r>
            <a:r>
              <a:rPr lang="en-US" sz="2400" dirty="0" err="1"/>
              <a:t>Jafri</a:t>
            </a:r>
            <a:r>
              <a:rPr lang="en-US" sz="2400" dirty="0"/>
              <a:t>/</a:t>
            </a:r>
            <a:r>
              <a:rPr lang="en-US" sz="2400" dirty="0" err="1"/>
              <a:t>Khetrani</a:t>
            </a:r>
            <a:r>
              <a:rPr lang="en-US" sz="2400" dirty="0"/>
              <a:t>, </a:t>
            </a:r>
            <a:r>
              <a:rPr lang="en-US" sz="2400" dirty="0" err="1"/>
              <a:t>Chenavari</a:t>
            </a:r>
            <a:r>
              <a:rPr lang="en-US" sz="2400" dirty="0"/>
              <a:t> etc. </a:t>
            </a:r>
            <a:endParaRPr lang="en-US" sz="2400" dirty="0" smtClean="0"/>
          </a:p>
          <a:p>
            <a:endParaRPr lang="en-IN" sz="2400" dirty="0"/>
          </a:p>
          <a:p>
            <a:r>
              <a:rPr lang="en-US" sz="2400" dirty="0" smtClean="0"/>
              <a:t>Punjabi has 35 consonants and 10 vowels.</a:t>
            </a:r>
            <a:endParaRPr lang="en-IN" sz="2400" dirty="0" smtClean="0"/>
          </a:p>
          <a:p>
            <a:endParaRPr lang="en-US" dirty="0" smtClean="0"/>
          </a:p>
        </p:txBody>
      </p:sp>
      <p:pic>
        <p:nvPicPr>
          <p:cNvPr id="5123" name="Picture 3"/>
          <p:cNvPicPr>
            <a:picLocks noChangeAspect="1" noChangeArrowheads="1"/>
          </p:cNvPicPr>
          <p:nvPr/>
        </p:nvPicPr>
        <p:blipFill>
          <a:blip r:embed="rId1"/>
          <a:srcRect/>
          <a:stretch>
            <a:fillRect/>
          </a:stretch>
        </p:blipFill>
        <p:spPr bwMode="auto">
          <a:xfrm>
            <a:off x="5214942" y="1071546"/>
            <a:ext cx="3676650" cy="555307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smtClean="0"/>
              <a:t>Dialects</a:t>
            </a:r>
            <a:endParaRPr lang="en-US" b="1" dirty="0"/>
          </a:p>
        </p:txBody>
      </p:sp>
      <p:sp>
        <p:nvSpPr>
          <p:cNvPr id="3" name="Rectangle 2"/>
          <p:cNvSpPr/>
          <p:nvPr/>
        </p:nvSpPr>
        <p:spPr>
          <a:xfrm>
            <a:off x="428596" y="1785926"/>
            <a:ext cx="5286412" cy="4832092"/>
          </a:xfrm>
          <a:prstGeom prst="rect">
            <a:avLst/>
          </a:prstGeom>
        </p:spPr>
        <p:txBody>
          <a:bodyPr wrap="square">
            <a:spAutoFit/>
          </a:bodyPr>
          <a:lstStyle/>
          <a:p>
            <a:r>
              <a:rPr lang="en-US" sz="2800" dirty="0" smtClean="0"/>
              <a:t>In India, Punjabi is written in </a:t>
            </a:r>
            <a:r>
              <a:rPr lang="en-US" sz="2800" dirty="0" err="1" smtClean="0"/>
              <a:t>Gurmukhī</a:t>
            </a:r>
            <a:r>
              <a:rPr lang="en-US" sz="2800" dirty="0" smtClean="0"/>
              <a:t>, a </a:t>
            </a:r>
            <a:endParaRPr lang="en-US" sz="2800" dirty="0" smtClean="0"/>
          </a:p>
          <a:p>
            <a:r>
              <a:rPr lang="en-US" sz="2800" dirty="0" err="1" smtClean="0"/>
              <a:t>standardised</a:t>
            </a:r>
            <a:r>
              <a:rPr lang="en-US" sz="2800" dirty="0" smtClean="0"/>
              <a:t> script. </a:t>
            </a:r>
            <a:endParaRPr lang="en-US" sz="2800" dirty="0" smtClean="0"/>
          </a:p>
          <a:p>
            <a:endParaRPr lang="en-US" sz="2800" dirty="0" smtClean="0"/>
          </a:p>
          <a:p>
            <a:r>
              <a:rPr lang="en-US" sz="2800" dirty="0" smtClean="0"/>
              <a:t>The word </a:t>
            </a:r>
            <a:r>
              <a:rPr lang="en-US" sz="2800" dirty="0" err="1" smtClean="0"/>
              <a:t>Gurmukhi</a:t>
            </a:r>
            <a:r>
              <a:rPr lang="en-US" sz="2800" dirty="0" smtClean="0"/>
              <a:t> translates </a:t>
            </a:r>
            <a:endParaRPr lang="en-US" sz="2800" dirty="0" smtClean="0"/>
          </a:p>
          <a:p>
            <a:r>
              <a:rPr lang="en-US" sz="2800" dirty="0" smtClean="0"/>
              <a:t>into </a:t>
            </a:r>
            <a:r>
              <a:rPr lang="en-US" sz="2800" b="1" dirty="0" smtClean="0"/>
              <a:t>'from the Guru's mouth</a:t>
            </a:r>
            <a:r>
              <a:rPr lang="en-US" sz="2800" dirty="0" smtClean="0"/>
              <a:t>'. </a:t>
            </a:r>
            <a:endParaRPr lang="en-US" sz="2800" dirty="0" smtClean="0"/>
          </a:p>
          <a:p>
            <a:endParaRPr lang="en-US" sz="2800" dirty="0"/>
          </a:p>
          <a:p>
            <a:r>
              <a:rPr lang="en-US" sz="2800" dirty="0" smtClean="0"/>
              <a:t>In Pakistan, the </a:t>
            </a:r>
            <a:endParaRPr lang="en-US" sz="2800" dirty="0" smtClean="0"/>
          </a:p>
          <a:p>
            <a:r>
              <a:rPr lang="en-US" sz="2800" dirty="0" err="1" smtClean="0"/>
              <a:t>Shahmukhī</a:t>
            </a:r>
            <a:r>
              <a:rPr lang="en-US" sz="2800" dirty="0" smtClean="0"/>
              <a:t> script, meaning "</a:t>
            </a:r>
            <a:r>
              <a:rPr lang="en-US" sz="2800" b="1" dirty="0" smtClean="0"/>
              <a:t>from the King's mouth", </a:t>
            </a:r>
            <a:endParaRPr lang="en-US" sz="2800" b="1" dirty="0" smtClean="0"/>
          </a:p>
          <a:p>
            <a:r>
              <a:rPr lang="en-US" sz="2800" dirty="0" smtClean="0"/>
              <a:t>based on the Persian </a:t>
            </a:r>
            <a:r>
              <a:rPr lang="en-US" sz="2800" dirty="0" err="1" smtClean="0"/>
              <a:t>abjad</a:t>
            </a:r>
            <a:r>
              <a:rPr lang="en-US" sz="2800" dirty="0" smtClean="0"/>
              <a:t> is used.</a:t>
            </a:r>
            <a:endParaRPr lang="en-US" sz="2800" dirty="0"/>
          </a:p>
        </p:txBody>
      </p:sp>
      <p:pic>
        <p:nvPicPr>
          <p:cNvPr id="4097" name="Picture 1"/>
          <p:cNvPicPr>
            <a:picLocks noChangeAspect="1" noChangeArrowheads="1"/>
          </p:cNvPicPr>
          <p:nvPr/>
        </p:nvPicPr>
        <p:blipFill>
          <a:blip r:embed="rId1"/>
          <a:srcRect/>
          <a:stretch>
            <a:fillRect/>
          </a:stretch>
        </p:blipFill>
        <p:spPr bwMode="auto">
          <a:xfrm>
            <a:off x="5929322" y="2000240"/>
            <a:ext cx="2786082" cy="442915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10061</Words>
  <Application>WPS Presentation</Application>
  <PresentationFormat>On-screen Show (4:3)</PresentationFormat>
  <Paragraphs>280</Paragraphs>
  <Slides>42</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SimSun</vt:lpstr>
      <vt:lpstr>Wingdings</vt:lpstr>
      <vt:lpstr>Aharoni</vt:lpstr>
      <vt:lpstr>Segoe Print</vt:lpstr>
      <vt:lpstr>Arial Black</vt:lpstr>
      <vt:lpstr>Microsoft YaHei</vt:lpstr>
      <vt:lpstr>Arial Unicode MS</vt:lpstr>
      <vt:lpstr>Calibri</vt:lpstr>
      <vt:lpstr>Georgia</vt:lpstr>
      <vt:lpstr>Office Theme</vt:lpstr>
      <vt:lpstr>GOVT OF INDIA  MINISTRY OF YOUTH AFFAIRS AND SPORTS DEPARTMENT OF YOUTH AFFAIRS  NEHRU YUVA KENDRA SANGHTHAN PUNJAB STATE EK BHARAT SHRESHTHA BHARAT (INTER STATE YOUTH EXCHANGE PROGRAMME)  FOR PAIRING STATES : PUNJAB &amp; ANDHRA PRADESH  </vt:lpstr>
      <vt:lpstr>Welcome-ਜੀ ਆਇਆ ਨੂੰ।</vt:lpstr>
      <vt:lpstr>Introduction</vt:lpstr>
      <vt:lpstr>History</vt:lpstr>
      <vt:lpstr>Origin</vt:lpstr>
      <vt:lpstr>Geographic distribution</vt:lpstr>
      <vt:lpstr>Official status</vt:lpstr>
      <vt:lpstr>Dialects</vt:lpstr>
      <vt:lpstr>Dialects</vt:lpstr>
      <vt:lpstr>Greetings</vt:lpstr>
      <vt:lpstr>PowerPoint 演示文稿</vt:lpstr>
      <vt:lpstr>Basic Conversation</vt:lpstr>
      <vt:lpstr>Correct Sentence</vt:lpstr>
      <vt:lpstr>PowerPoint 演示文稿</vt:lpstr>
      <vt:lpstr>Greetings</vt:lpstr>
      <vt:lpstr>PowerPoint 演示文稿</vt:lpstr>
      <vt:lpstr>Introduce Yourself</vt:lpstr>
      <vt:lpstr>Common Interrogations</vt:lpstr>
      <vt:lpstr>Use of Interrogations</vt:lpstr>
      <vt:lpstr>Basic Questions</vt:lpstr>
      <vt:lpstr>Family Relations</vt:lpstr>
      <vt:lpstr>PowerPoint 演示文稿</vt:lpstr>
      <vt:lpstr>Punjabi Cuisine</vt:lpstr>
      <vt:lpstr>Punjabi Cuisine</vt:lpstr>
      <vt:lpstr>Common Signs</vt:lpstr>
      <vt:lpstr>Hobbies</vt:lpstr>
      <vt:lpstr>Talking about hobbies</vt:lpstr>
      <vt:lpstr>Time and Duration</vt:lpstr>
      <vt:lpstr>Days of Week</vt:lpstr>
      <vt:lpstr>Time Concept</vt:lpstr>
      <vt:lpstr>Time Concept</vt:lpstr>
      <vt:lpstr>100 Sentences in Punjabi</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NYK</dc:creator>
  <cp:lastModifiedBy>Ginny Sharma</cp:lastModifiedBy>
  <cp:revision>41</cp:revision>
  <dcterms:created xsi:type="dcterms:W3CDTF">2020-11-07T08:11:00Z</dcterms:created>
  <dcterms:modified xsi:type="dcterms:W3CDTF">2020-11-17T12:03:18Z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1033-11.2.0.9739</vt:lpwstr>
  </property>
</Properties>
</file>