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0" r:id="rId1"/>
  </p:sldMasterIdLst>
  <p:notesMasterIdLst>
    <p:notesMasterId r:id="rId39"/>
  </p:notesMasterIdLst>
  <p:sldIdLst>
    <p:sldId id="316" r:id="rId2"/>
    <p:sldId id="309" r:id="rId3"/>
    <p:sldId id="311" r:id="rId4"/>
    <p:sldId id="317" r:id="rId5"/>
    <p:sldId id="280" r:id="rId6"/>
    <p:sldId id="257" r:id="rId7"/>
    <p:sldId id="258" r:id="rId8"/>
    <p:sldId id="259" r:id="rId9"/>
    <p:sldId id="260" r:id="rId10"/>
    <p:sldId id="262" r:id="rId11"/>
    <p:sldId id="272" r:id="rId12"/>
    <p:sldId id="271" r:id="rId13"/>
    <p:sldId id="270" r:id="rId14"/>
    <p:sldId id="312" r:id="rId15"/>
    <p:sldId id="318" r:id="rId16"/>
    <p:sldId id="273" r:id="rId17"/>
    <p:sldId id="290" r:id="rId18"/>
    <p:sldId id="274" r:id="rId19"/>
    <p:sldId id="275" r:id="rId20"/>
    <p:sldId id="276" r:id="rId21"/>
    <p:sldId id="320" r:id="rId22"/>
    <p:sldId id="293" r:id="rId23"/>
    <p:sldId id="294" r:id="rId24"/>
    <p:sldId id="295" r:id="rId25"/>
    <p:sldId id="296" r:id="rId26"/>
    <p:sldId id="306" r:id="rId27"/>
    <p:sldId id="297" r:id="rId28"/>
    <p:sldId id="298" r:id="rId29"/>
    <p:sldId id="299" r:id="rId30"/>
    <p:sldId id="300" r:id="rId31"/>
    <p:sldId id="301" r:id="rId32"/>
    <p:sldId id="302" r:id="rId33"/>
    <p:sldId id="292" r:id="rId34"/>
    <p:sldId id="288" r:id="rId35"/>
    <p:sldId id="291" r:id="rId36"/>
    <p:sldId id="321" r:id="rId37"/>
    <p:sldId id="310" r:id="rId3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025" autoAdjust="0"/>
    <p:restoredTop sz="85044" autoAdjust="0"/>
  </p:normalViewPr>
  <p:slideViewPr>
    <p:cSldViewPr snapToGrid="0">
      <p:cViewPr varScale="1">
        <p:scale>
          <a:sx n="59" d="100"/>
          <a:sy n="59" d="100"/>
        </p:scale>
        <p:origin x="894" y="66"/>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863C474-4B8D-4584-8512-347413FDE387}" type="datetimeFigureOut">
              <a:rPr lang="en-IN" smtClean="0"/>
              <a:pPr/>
              <a:t>20-11-2020</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01E4240-F78B-4039-B5F2-4D10E55C542B}" type="slidenum">
              <a:rPr lang="en-IN" smtClean="0"/>
              <a:pPr/>
              <a:t>‹#›</a:t>
            </a:fld>
            <a:endParaRPr lang="en-IN"/>
          </a:p>
        </p:txBody>
      </p:sp>
    </p:spTree>
    <p:extLst>
      <p:ext uri="{BB962C8B-B14F-4D97-AF65-F5344CB8AC3E}">
        <p14:creationId xmlns:p14="http://schemas.microsoft.com/office/powerpoint/2010/main" val="12779006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17779" y="802298"/>
            <a:ext cx="8637073" cy="2541431"/>
          </a:xfrm>
        </p:spPr>
        <p:txBody>
          <a:bodyPr bIns="0" anchor="b">
            <a:normAutofit/>
          </a:bodyPr>
          <a:lstStyle>
            <a:lvl1pPr algn="l">
              <a:defRPr sz="6600"/>
            </a:lvl1pPr>
          </a:lstStyle>
          <a:p>
            <a:r>
              <a:rPr lang="en-US"/>
              <a:t>Click to edit Master title style</a:t>
            </a:r>
            <a:endParaRPr lang="en-US" dirty="0"/>
          </a:p>
        </p:txBody>
      </p:sp>
      <p:sp>
        <p:nvSpPr>
          <p:cNvPr id="3" name="Subtitle 2"/>
          <p:cNvSpPr>
            <a:spLocks noGrp="1"/>
          </p:cNvSpPr>
          <p:nvPr>
            <p:ph type="subTitle" idx="1"/>
          </p:nvPr>
        </p:nvSpPr>
        <p:spPr>
          <a:xfrm>
            <a:off x="2417780" y="3531204"/>
            <a:ext cx="8637072" cy="977621"/>
          </a:xfrm>
        </p:spPr>
        <p:txBody>
          <a:bodyPr tIns="91440" bIns="91440">
            <a:normAutofit/>
          </a:bodyPr>
          <a:lstStyle>
            <a:lvl1pPr marL="0" indent="0" algn="l">
              <a:buNone/>
              <a:defRPr sz="1800" b="0" cap="all"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pPr/>
              <a:t>11/20/2020</a:t>
            </a:fld>
            <a:endParaRPr lang="en-US" dirty="0"/>
          </a:p>
        </p:txBody>
      </p:sp>
      <p:sp>
        <p:nvSpPr>
          <p:cNvPr id="5" name="Footer Placeholder 4"/>
          <p:cNvSpPr>
            <a:spLocks noGrp="1"/>
          </p:cNvSpPr>
          <p:nvPr>
            <p:ph type="ftr" sz="quarter" idx="11"/>
          </p:nvPr>
        </p:nvSpPr>
        <p:spPr>
          <a:xfrm>
            <a:off x="2416500" y="329307"/>
            <a:ext cx="4973915" cy="309201"/>
          </a:xfrm>
        </p:spPr>
        <p:txBody>
          <a:bodyPr/>
          <a:lstStyle/>
          <a:p>
            <a:endParaRPr lang="en-US" dirty="0"/>
          </a:p>
        </p:txBody>
      </p:sp>
      <p:sp>
        <p:nvSpPr>
          <p:cNvPr id="6" name="Slide Number Placeholder 5"/>
          <p:cNvSpPr>
            <a:spLocks noGrp="1"/>
          </p:cNvSpPr>
          <p:nvPr>
            <p:ph type="sldNum" sz="quarter" idx="12"/>
          </p:nvPr>
        </p:nvSpPr>
        <p:spPr>
          <a:xfrm>
            <a:off x="1437664" y="798973"/>
            <a:ext cx="811019" cy="503578"/>
          </a:xfrm>
        </p:spPr>
        <p:txBody>
          <a:bodyPr/>
          <a:lstStyle/>
          <a:p>
            <a:fld id="{6D22F896-40B5-4ADD-8801-0D06FADFA095}" type="slidenum">
              <a:rPr lang="en-US" smtClean="0"/>
              <a:pPr/>
              <a:t>‹#›</a:t>
            </a:fld>
            <a:endParaRPr lang="en-US" dirty="0"/>
          </a:p>
        </p:txBody>
      </p:sp>
      <p:cxnSp>
        <p:nvCxnSpPr>
          <p:cNvPr id="15" name="Straight Connector 14"/>
          <p:cNvCxnSpPr/>
          <p:nvPr/>
        </p:nvCxnSpPr>
        <p:spPr>
          <a:xfrm>
            <a:off x="2417780" y="3528542"/>
            <a:ext cx="863707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41447767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pPr/>
              <a:t>11/20/2020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cxnSp>
        <p:nvCxnSpPr>
          <p:cNvPr id="26" name="Straight Connector 25"/>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9644856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39111" y="798973"/>
            <a:ext cx="1615742" cy="4659889"/>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1444672" y="798973"/>
            <a:ext cx="7828830" cy="465988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pPr/>
              <a:t>11/20/2020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cxnSp>
        <p:nvCxnSpPr>
          <p:cNvPr id="15" name="Straight Connector 14"/>
          <p:cNvCxnSpPr/>
          <p:nvPr/>
        </p:nvCxnSpPr>
        <p:spPr>
          <a:xfrm>
            <a:off x="9439111" y="798973"/>
            <a:ext cx="0" cy="4659889"/>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2303119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pPr/>
              <a:t>11/20/2020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cxnSp>
        <p:nvCxnSpPr>
          <p:cNvPr id="33" name="Straight Connector 32"/>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40334441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54239" y="1756130"/>
            <a:ext cx="8643154" cy="1887950"/>
          </a:xfrm>
        </p:spPr>
        <p:txBody>
          <a:bodyPr anchor="b">
            <a:normAutofit/>
          </a:bodyPr>
          <a:lstStyle>
            <a:lvl1pPr algn="l">
              <a:defRPr sz="3600"/>
            </a:lvl1pPr>
          </a:lstStyle>
          <a:p>
            <a:r>
              <a:rPr lang="en-US"/>
              <a:t>Click to edit Master title style</a:t>
            </a:r>
            <a:endParaRPr lang="en-US" dirty="0"/>
          </a:p>
        </p:txBody>
      </p:sp>
      <p:sp>
        <p:nvSpPr>
          <p:cNvPr id="3" name="Text Placeholder 2"/>
          <p:cNvSpPr>
            <a:spLocks noGrp="1"/>
          </p:cNvSpPr>
          <p:nvPr>
            <p:ph type="body" idx="1"/>
          </p:nvPr>
        </p:nvSpPr>
        <p:spPr>
          <a:xfrm>
            <a:off x="1454239" y="3806195"/>
            <a:ext cx="8630446" cy="1012929"/>
          </a:xfrm>
        </p:spPr>
        <p:txBody>
          <a:bodyPr tIns="91440">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smtClean="0"/>
              <a:pPr/>
              <a:t>11/20/2020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cxnSp>
        <p:nvCxnSpPr>
          <p:cNvPr id="15" name="Straight Connector 14"/>
          <p:cNvCxnSpPr/>
          <p:nvPr/>
        </p:nvCxnSpPr>
        <p:spPr>
          <a:xfrm>
            <a:off x="1454239" y="3804985"/>
            <a:ext cx="8630446"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8031224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49217" y="804889"/>
            <a:ext cx="9605635" cy="1059305"/>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447331" y="2010878"/>
            <a:ext cx="4645152" cy="344859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413771" y="2017343"/>
            <a:ext cx="4645152" cy="34415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smtClean="0"/>
              <a:pPr/>
              <a:t>11/20/2020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pPr/>
              <a:t>‹#›</a:t>
            </a:fld>
            <a:endParaRPr lang="en-US" dirty="0"/>
          </a:p>
        </p:txBody>
      </p:sp>
      <p:cxnSp>
        <p:nvCxnSpPr>
          <p:cNvPr id="35" name="Straight Connector 3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5444049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447191" y="804163"/>
            <a:ext cx="9607661" cy="1056319"/>
          </a:xfrm>
        </p:spPr>
        <p:txBody>
          <a:bodyPr/>
          <a:lstStyle/>
          <a:p>
            <a:r>
              <a:rPr lang="en-US"/>
              <a:t>Click to edit Master title style</a:t>
            </a:r>
            <a:endParaRPr lang="en-US" dirty="0"/>
          </a:p>
        </p:txBody>
      </p:sp>
      <p:sp>
        <p:nvSpPr>
          <p:cNvPr id="3" name="Text Placeholder 2"/>
          <p:cNvSpPr>
            <a:spLocks noGrp="1"/>
          </p:cNvSpPr>
          <p:nvPr>
            <p:ph type="body" idx="1"/>
          </p:nvPr>
        </p:nvSpPr>
        <p:spPr>
          <a:xfrm>
            <a:off x="1447191" y="2019549"/>
            <a:ext cx="4645152" cy="801943"/>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447191" y="2824269"/>
            <a:ext cx="4645152" cy="264445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12362" y="2023003"/>
            <a:ext cx="4645152" cy="802237"/>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412362" y="2821491"/>
            <a:ext cx="4645152" cy="263737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smtClean="0"/>
              <a:pPr/>
              <a:t>11/20/2020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smtClean="0"/>
              <a:pPr/>
              <a:t>‹#›</a:t>
            </a:fld>
            <a:endParaRPr lang="en-US" dirty="0"/>
          </a:p>
        </p:txBody>
      </p:sp>
      <p:cxnSp>
        <p:nvCxnSpPr>
          <p:cNvPr id="29" name="Straight Connector 28"/>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1549841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smtClean="0"/>
              <a:pPr/>
              <a:t>11/20/2020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pPr/>
              <a:t>‹#›</a:t>
            </a:fld>
            <a:endParaRPr lang="en-US" dirty="0"/>
          </a:p>
        </p:txBody>
      </p:sp>
      <p:cxnSp>
        <p:nvCxnSpPr>
          <p:cNvPr id="25" name="Straight Connector 2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5421021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smtClean="0"/>
              <a:pPr/>
              <a:t>11/20/2020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39606422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4671" y="798973"/>
            <a:ext cx="3273099" cy="2247117"/>
          </a:xfrm>
        </p:spPr>
        <p:txBody>
          <a:bodyPr anchor="b">
            <a:normAutofit/>
          </a:bodyPr>
          <a:lstStyle>
            <a:lvl1pPr algn="l">
              <a:defRPr sz="2400"/>
            </a:lvl1pPr>
          </a:lstStyle>
          <a:p>
            <a:r>
              <a:rPr lang="en-US"/>
              <a:t>Click to edit Master title style</a:t>
            </a:r>
            <a:endParaRPr lang="en-US" dirty="0"/>
          </a:p>
        </p:txBody>
      </p:sp>
      <p:sp>
        <p:nvSpPr>
          <p:cNvPr id="3" name="Content Placeholder 2"/>
          <p:cNvSpPr>
            <a:spLocks noGrp="1"/>
          </p:cNvSpPr>
          <p:nvPr>
            <p:ph idx="1"/>
          </p:nvPr>
        </p:nvSpPr>
        <p:spPr>
          <a:xfrm>
            <a:off x="5043714" y="798974"/>
            <a:ext cx="6012470" cy="4658826"/>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444671" y="3205491"/>
            <a:ext cx="3275013" cy="2248181"/>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pPr/>
              <a:t>11/20/2020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pPr/>
              <a:t>‹#›</a:t>
            </a:fld>
            <a:endParaRPr lang="en-US" dirty="0"/>
          </a:p>
        </p:txBody>
      </p:sp>
      <p:cxnSp>
        <p:nvCxnSpPr>
          <p:cNvPr id="17" name="Straight Connector 16"/>
          <p:cNvCxnSpPr/>
          <p:nvPr/>
        </p:nvCxnSpPr>
        <p:spPr>
          <a:xfrm>
            <a:off x="1448280" y="3205491"/>
            <a:ext cx="3269490"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9473302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8" name="Group 7"/>
          <p:cNvGrpSpPr/>
          <p:nvPr/>
        </p:nvGrpSpPr>
        <p:grpSpPr>
          <a:xfrm>
            <a:off x="7477387" y="482170"/>
            <a:ext cx="4074533" cy="5149101"/>
            <a:chOff x="7477387" y="482170"/>
            <a:chExt cx="4074533" cy="5149101"/>
          </a:xfrm>
        </p:grpSpPr>
        <p:sp>
          <p:nvSpPr>
            <p:cNvPr id="18" name="Rectangle 17"/>
            <p:cNvSpPr/>
            <p:nvPr/>
          </p:nvSpPr>
          <p:spPr bwMode="black">
            <a:xfrm>
              <a:off x="7477387" y="482170"/>
              <a:ext cx="4074533" cy="5149101"/>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sp>
        <p:sp>
          <p:nvSpPr>
            <p:cNvPr id="19" name="Rectangle 18"/>
            <p:cNvSpPr/>
            <p:nvPr/>
          </p:nvSpPr>
          <p:spPr bwMode="blackWhite">
            <a:xfrm>
              <a:off x="7790446" y="812506"/>
              <a:ext cx="3450289" cy="4466452"/>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title"/>
          </p:nvPr>
        </p:nvSpPr>
        <p:spPr>
          <a:xfrm>
            <a:off x="1451206" y="1129513"/>
            <a:ext cx="5532328" cy="1830584"/>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8124389" y="1122542"/>
            <a:ext cx="2791171" cy="3866327"/>
          </a:xfrm>
          <a:solidFill>
            <a:schemeClr val="bg1">
              <a:lumMod val="85000"/>
            </a:schemeClr>
          </a:solidFill>
          <a:ln w="9525" cap="sq">
            <a:noFill/>
            <a:miter lim="800000"/>
          </a:ln>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450329" y="3145992"/>
            <a:ext cx="5524404" cy="2003742"/>
          </a:xfrm>
        </p:spPr>
        <p:txBody>
          <a:bodyPr>
            <a:normAutofit/>
          </a:bodyPr>
          <a:lstStyle>
            <a:lvl1pPr marL="0" indent="0" algn="l">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1447382" y="5469856"/>
            <a:ext cx="5527351" cy="320123"/>
          </a:xfrm>
        </p:spPr>
        <p:txBody>
          <a:bodyPr/>
          <a:lstStyle>
            <a:lvl1pPr algn="l">
              <a:defRPr/>
            </a:lvl1pPr>
          </a:lstStyle>
          <a:p>
            <a:fld id="{48A87A34-81AB-432B-8DAE-1953F412C126}" type="datetimeFigureOut">
              <a:rPr lang="en-US" smtClean="0"/>
              <a:pPr/>
              <a:t>11/20/2020</a:t>
            </a:fld>
            <a:endParaRPr lang="en-US" dirty="0"/>
          </a:p>
        </p:txBody>
      </p:sp>
      <p:sp>
        <p:nvSpPr>
          <p:cNvPr id="6" name="Footer Placeholder 5"/>
          <p:cNvSpPr>
            <a:spLocks noGrp="1"/>
          </p:cNvSpPr>
          <p:nvPr>
            <p:ph type="ftr" sz="quarter" idx="11"/>
          </p:nvPr>
        </p:nvSpPr>
        <p:spPr>
          <a:xfrm>
            <a:off x="1447382" y="318640"/>
            <a:ext cx="5541004" cy="320931"/>
          </a:xfrm>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pPr/>
              <a:t>‹#›</a:t>
            </a:fld>
            <a:endParaRPr lang="en-US" dirty="0"/>
          </a:p>
        </p:txBody>
      </p:sp>
      <p:cxnSp>
        <p:nvCxnSpPr>
          <p:cNvPr id="31" name="Straight Connector 30"/>
          <p:cNvCxnSpPr/>
          <p:nvPr/>
        </p:nvCxnSpPr>
        <p:spPr>
          <a:xfrm>
            <a:off x="1447382" y="3143605"/>
            <a:ext cx="5527351"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9557869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8" name="Rectangle 7"/>
          <p:cNvSpPr/>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7" name="Picture 6"/>
          <p:cNvPicPr>
            <a:picLocks noChangeAspect="1"/>
          </p:cNvPicPr>
          <p:nvPr/>
        </p:nvPicPr>
        <p:blipFill rotWithShape="1">
          <a:blip r:embed="rId1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sp>
        <p:nvSpPr>
          <p:cNvPr id="2" name="Title Placeholder 1"/>
          <p:cNvSpPr>
            <a:spLocks noGrp="1"/>
          </p:cNvSpPr>
          <p:nvPr>
            <p:ph type="title"/>
          </p:nvPr>
        </p:nvSpPr>
        <p:spPr>
          <a:xfrm>
            <a:off x="1451579" y="804519"/>
            <a:ext cx="9603275" cy="1049235"/>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451579" y="2015732"/>
            <a:ext cx="9603275" cy="345061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554138" y="330370"/>
            <a:ext cx="3500715" cy="309201"/>
          </a:xfrm>
          <a:prstGeom prst="rect">
            <a:avLst/>
          </a:prstGeom>
        </p:spPr>
        <p:txBody>
          <a:bodyPr vert="horz" lIns="91440" tIns="45720" rIns="91440" bIns="45720" rtlCol="0" anchor="ctr"/>
          <a:lstStyle>
            <a:lvl1pPr algn="r">
              <a:defRPr sz="1000">
                <a:solidFill>
                  <a:schemeClr val="tx1">
                    <a:tint val="75000"/>
                  </a:schemeClr>
                </a:solidFill>
              </a:defRPr>
            </a:lvl1pPr>
          </a:lstStyle>
          <a:p>
            <a:fld id="{48A87A34-81AB-432B-8DAE-1953F412C126}" type="datetimeFigureOut">
              <a:rPr lang="en-US" smtClean="0"/>
              <a:pPr/>
              <a:t>11/20/2020</a:t>
            </a:fld>
            <a:endParaRPr lang="en-US" dirty="0"/>
          </a:p>
        </p:txBody>
      </p:sp>
      <p:sp>
        <p:nvSpPr>
          <p:cNvPr id="5" name="Footer Placeholder 4"/>
          <p:cNvSpPr>
            <a:spLocks noGrp="1"/>
          </p:cNvSpPr>
          <p:nvPr>
            <p:ph type="ftr" sz="quarter" idx="3"/>
          </p:nvPr>
        </p:nvSpPr>
        <p:spPr>
          <a:xfrm>
            <a:off x="1451579" y="329307"/>
            <a:ext cx="5938836" cy="309201"/>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480060" y="798973"/>
            <a:ext cx="811019" cy="503578"/>
          </a:xfrm>
          <a:prstGeom prst="rect">
            <a:avLst/>
          </a:prstGeom>
        </p:spPr>
        <p:txBody>
          <a:bodyPr vert="horz" lIns="91440" tIns="45720" rIns="91440" bIns="45720" rtlCol="0" anchor="t"/>
          <a:lstStyle>
            <a:lvl1pPr algn="r">
              <a:defRPr sz="2800">
                <a:solidFill>
                  <a:schemeClr val="accent1"/>
                </a:solidFill>
              </a:defRPr>
            </a:lvl1pPr>
          </a:lstStyle>
          <a:p>
            <a:fld id="{6D22F896-40B5-4ADD-8801-0D06FADFA095}" type="slidenum">
              <a:rPr lang="en-US" smtClean="0"/>
              <a:pPr/>
              <a:t>‹#›</a:t>
            </a:fld>
            <a:endParaRPr lang="en-US" dirty="0"/>
          </a:p>
        </p:txBody>
      </p:sp>
      <p:cxnSp>
        <p:nvCxnSpPr>
          <p:cNvPr id="10" name="Straight Connector 9"/>
          <p:cNvCxnSpPr/>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2500938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3200" b="0" i="0" kern="1200" cap="all">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00000"/>
        <a:buFont typeface="Arial" panose="020B0604020202020204" pitchFamily="34" charset="0"/>
        <a:buChar char="•"/>
        <a:defRPr sz="20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800" kern="1200" cap="none"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6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s://www.ncbi.nlm.nih.gov/pmc/articles/PMC3439120/" TargetMode="External"/><Relationship Id="rId2" Type="http://schemas.openxmlformats.org/officeDocument/2006/relationships/hyperlink" Target="https://www.studyfrenchspanish.com/which-foreign-language-to-learn/"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https://www.studyfrenchspanish.com/learn-a-language-with-movies/"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 Id="rId5" Type="http://schemas.openxmlformats.org/officeDocument/2006/relationships/image" Target="../media/image19.jpeg"/><Relationship Id="rId4" Type="http://schemas.openxmlformats.org/officeDocument/2006/relationships/image" Target="../media/image18.jpeg"/></Relationships>
</file>

<file path=ppt/slides/_rels/slide2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tinasworlds.wordpress.com/2014/05/26/communication-depends-on-grammar/" TargetMode="External"/><Relationship Id="rId2" Type="http://schemas.openxmlformats.org/officeDocument/2006/relationships/image" Target="../media/image1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1BE501-4D07-4221-AB28-FBC914AA40CE}"/>
              </a:ext>
            </a:extLst>
          </p:cNvPr>
          <p:cNvSpPr>
            <a:spLocks noGrp="1"/>
          </p:cNvSpPr>
          <p:nvPr>
            <p:ph type="ctrTitle"/>
          </p:nvPr>
        </p:nvSpPr>
        <p:spPr/>
        <p:txBody>
          <a:bodyPr/>
          <a:lstStyle/>
          <a:p>
            <a:endParaRPr lang="en-IN"/>
          </a:p>
        </p:txBody>
      </p:sp>
      <p:sp>
        <p:nvSpPr>
          <p:cNvPr id="3" name="Subtitle 2">
            <a:extLst>
              <a:ext uri="{FF2B5EF4-FFF2-40B4-BE49-F238E27FC236}">
                <a16:creationId xmlns:a16="http://schemas.microsoft.com/office/drawing/2014/main" id="{1C17927C-EBF4-4D68-A6EE-E5D6F6C91588}"/>
              </a:ext>
            </a:extLst>
          </p:cNvPr>
          <p:cNvSpPr>
            <a:spLocks noGrp="1"/>
          </p:cNvSpPr>
          <p:nvPr>
            <p:ph type="subTitle" idx="1"/>
          </p:nvPr>
        </p:nvSpPr>
        <p:spPr/>
        <p:txBody>
          <a:bodyPr/>
          <a:lstStyle/>
          <a:p>
            <a:endParaRPr lang="en-IN"/>
          </a:p>
        </p:txBody>
      </p:sp>
      <p:pic>
        <p:nvPicPr>
          <p:cNvPr id="5" name="Picture 2" descr="C:\Users\JS-Kooner-pc\Desktop\Revised PPT on EBSB Language Learning.jpg">
            <a:extLst>
              <a:ext uri="{FF2B5EF4-FFF2-40B4-BE49-F238E27FC236}">
                <a16:creationId xmlns:a16="http://schemas.microsoft.com/office/drawing/2014/main" id="{C145FF14-9F4A-4999-A157-71B0679FDAAD}"/>
              </a:ext>
            </a:extLst>
          </p:cNvPr>
          <p:cNvPicPr>
            <a:picLocks noChangeAspect="1" noChangeArrowheads="1"/>
          </p:cNvPicPr>
          <p:nvPr/>
        </p:nvPicPr>
        <p:blipFill>
          <a:blip r:embed="rId2"/>
          <a:srcRect/>
          <a:stretch>
            <a:fillRect/>
          </a:stretch>
        </p:blipFill>
        <p:spPr bwMode="auto">
          <a:xfrm>
            <a:off x="2146027" y="301514"/>
            <a:ext cx="9180576" cy="5737860"/>
          </a:xfrm>
          <a:prstGeom prst="rect">
            <a:avLst/>
          </a:prstGeom>
          <a:noFill/>
        </p:spPr>
      </p:pic>
    </p:spTree>
    <p:extLst>
      <p:ext uri="{BB962C8B-B14F-4D97-AF65-F5344CB8AC3E}">
        <p14:creationId xmlns:p14="http://schemas.microsoft.com/office/powerpoint/2010/main" val="24419993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3506D9-23A9-48D2-9D31-387F7C27D5A6}"/>
              </a:ext>
            </a:extLst>
          </p:cNvPr>
          <p:cNvSpPr>
            <a:spLocks noGrp="1"/>
          </p:cNvSpPr>
          <p:nvPr>
            <p:ph type="title"/>
          </p:nvPr>
        </p:nvSpPr>
        <p:spPr/>
        <p:txBody>
          <a:bodyPr>
            <a:normAutofit fontScale="90000"/>
          </a:bodyPr>
          <a:lstStyle/>
          <a:p>
            <a:r>
              <a:rPr lang="en-IN" dirty="0"/>
              <a:t>                                   </a:t>
            </a:r>
            <a:br>
              <a:rPr lang="en-IN" dirty="0"/>
            </a:br>
            <a:r>
              <a:rPr lang="en-IN" dirty="0"/>
              <a:t>           Methods of language learning </a:t>
            </a:r>
            <a:br>
              <a:rPr lang="en-IN" dirty="0"/>
            </a:br>
            <a:r>
              <a:rPr lang="en-IN" dirty="0"/>
              <a:t>  </a:t>
            </a:r>
          </a:p>
        </p:txBody>
      </p:sp>
      <p:sp>
        <p:nvSpPr>
          <p:cNvPr id="3" name="Content Placeholder 2">
            <a:extLst>
              <a:ext uri="{FF2B5EF4-FFF2-40B4-BE49-F238E27FC236}">
                <a16:creationId xmlns:a16="http://schemas.microsoft.com/office/drawing/2014/main" id="{C7957740-FDE1-46A8-AF43-220D95EA102F}"/>
              </a:ext>
            </a:extLst>
          </p:cNvPr>
          <p:cNvSpPr>
            <a:spLocks noGrp="1"/>
          </p:cNvSpPr>
          <p:nvPr>
            <p:ph idx="1"/>
          </p:nvPr>
        </p:nvSpPr>
        <p:spPr>
          <a:xfrm>
            <a:off x="333980" y="2015732"/>
            <a:ext cx="7627766" cy="2988515"/>
          </a:xfrm>
        </p:spPr>
        <p:txBody>
          <a:bodyPr>
            <a:normAutofit fontScale="92500" lnSpcReduction="10000"/>
          </a:bodyPr>
          <a:lstStyle/>
          <a:p>
            <a:pPr algn="l"/>
            <a:r>
              <a:rPr lang="en-US" sz="2800" b="1" dirty="0">
                <a:solidFill>
                  <a:srgbClr val="2F4F4F"/>
                </a:solidFill>
                <a:effectLst/>
                <a:latin typeface="Verdana" panose="020B0604030504040204" pitchFamily="34" charset="0"/>
              </a:rPr>
              <a:t>Total Physical Response (TPR)</a:t>
            </a:r>
          </a:p>
          <a:p>
            <a:pPr marL="0" indent="0" algn="l">
              <a:buNone/>
            </a:pPr>
            <a:r>
              <a:rPr lang="en-US" sz="2800" b="0" i="0" dirty="0">
                <a:solidFill>
                  <a:srgbClr val="000000"/>
                </a:solidFill>
                <a:effectLst/>
                <a:latin typeface="Verdana" panose="020B0604030504040204" pitchFamily="34" charset="0"/>
              </a:rPr>
              <a:t>TPR works by having the learner respond to simple commands such as "Stand up", "Close your book", "Go to the window and open it." The method stresses the importance of aural comprehension.</a:t>
            </a:r>
          </a:p>
          <a:p>
            <a:endParaRPr lang="en-IN" sz="2800" dirty="0"/>
          </a:p>
        </p:txBody>
      </p:sp>
      <p:pic>
        <p:nvPicPr>
          <p:cNvPr id="5" name="Picture 4">
            <a:extLst>
              <a:ext uri="{FF2B5EF4-FFF2-40B4-BE49-F238E27FC236}">
                <a16:creationId xmlns:a16="http://schemas.microsoft.com/office/drawing/2014/main" id="{0C852A49-66D3-460F-AEC5-0DBFF38D1EE5}"/>
              </a:ext>
            </a:extLst>
          </p:cNvPr>
          <p:cNvPicPr>
            <a:picLocks noChangeAspect="1"/>
          </p:cNvPicPr>
          <p:nvPr/>
        </p:nvPicPr>
        <p:blipFill>
          <a:blip r:embed="rId2"/>
          <a:stretch>
            <a:fillRect/>
          </a:stretch>
        </p:blipFill>
        <p:spPr>
          <a:xfrm>
            <a:off x="8329284" y="1853754"/>
            <a:ext cx="2725570" cy="3920582"/>
          </a:xfrm>
          <a:prstGeom prst="rect">
            <a:avLst/>
          </a:prstGeom>
        </p:spPr>
      </p:pic>
    </p:spTree>
    <p:extLst>
      <p:ext uri="{BB962C8B-B14F-4D97-AF65-F5344CB8AC3E}">
        <p14:creationId xmlns:p14="http://schemas.microsoft.com/office/powerpoint/2010/main" val="391090804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7D06A7-59EC-4868-9708-9D6C4E4E4DA2}"/>
              </a:ext>
            </a:extLst>
          </p:cNvPr>
          <p:cNvSpPr>
            <a:spLocks noGrp="1"/>
          </p:cNvSpPr>
          <p:nvPr>
            <p:ph type="title"/>
          </p:nvPr>
        </p:nvSpPr>
        <p:spPr/>
        <p:txBody>
          <a:bodyPr>
            <a:normAutofit fontScale="90000"/>
          </a:bodyPr>
          <a:lstStyle/>
          <a:p>
            <a:r>
              <a:rPr lang="en-IN" dirty="0"/>
              <a:t>                 </a:t>
            </a:r>
            <a:r>
              <a:rPr lang="en-IN" dirty="0" smtClean="0"/>
              <a:t>      Some </a:t>
            </a:r>
            <a:r>
              <a:rPr lang="en-IN" dirty="0"/>
              <a:t>other ways</a:t>
            </a:r>
            <a:br>
              <a:rPr lang="en-IN" dirty="0"/>
            </a:br>
            <a:r>
              <a:rPr lang="en-US" dirty="0">
                <a:latin typeface="Lora"/>
              </a:rPr>
              <a:t>                      </a:t>
            </a:r>
            <a:r>
              <a:rPr lang="en-US" b="1" i="0" dirty="0">
                <a:effectLst/>
                <a:latin typeface="Lora"/>
              </a:rPr>
              <a:t>Word Frequency</a:t>
            </a:r>
            <a:r>
              <a:rPr lang="en-US" b="0" i="0" dirty="0">
                <a:effectLst/>
                <a:latin typeface="Lora"/>
              </a:rPr>
              <a:t/>
            </a:r>
            <a:br>
              <a:rPr lang="en-US" b="0" i="0" dirty="0">
                <a:effectLst/>
                <a:latin typeface="Lora"/>
              </a:rPr>
            </a:br>
            <a:endParaRPr lang="en-IN" dirty="0"/>
          </a:p>
        </p:txBody>
      </p:sp>
      <p:sp>
        <p:nvSpPr>
          <p:cNvPr id="3" name="Content Placeholder 2">
            <a:extLst>
              <a:ext uri="{FF2B5EF4-FFF2-40B4-BE49-F238E27FC236}">
                <a16:creationId xmlns:a16="http://schemas.microsoft.com/office/drawing/2014/main" id="{806A6323-5337-446D-BCAF-44C57FAC9C75}"/>
              </a:ext>
            </a:extLst>
          </p:cNvPr>
          <p:cNvSpPr>
            <a:spLocks noGrp="1"/>
          </p:cNvSpPr>
          <p:nvPr>
            <p:ph idx="1"/>
          </p:nvPr>
        </p:nvSpPr>
        <p:spPr/>
        <p:txBody>
          <a:bodyPr>
            <a:normAutofit/>
          </a:bodyPr>
          <a:lstStyle/>
          <a:p>
            <a:pPr algn="l"/>
            <a:r>
              <a:rPr lang="en-US" sz="2100" b="0" i="0" dirty="0">
                <a:effectLst/>
                <a:latin typeface="Lora"/>
              </a:rPr>
              <a:t>We all know the importance of vocabulary acquisition when </a:t>
            </a:r>
            <a:r>
              <a:rPr lang="en-US" sz="2100" b="0" i="0" u="sng" dirty="0">
                <a:effectLst/>
                <a:latin typeface="Lora"/>
                <a:hlinkClick r:id="rId2">
                  <a:extLst>
                    <a:ext uri="{A12FA001-AC4F-418D-AE19-62706E023703}">
                      <ahyp:hlinkClr xmlns="" xmlns:ahyp="http://schemas.microsoft.com/office/drawing/2018/hyperlinkcolor" val="tx"/>
                    </a:ext>
                  </a:extLst>
                </a:hlinkClick>
              </a:rPr>
              <a:t>learning a new language</a:t>
            </a:r>
            <a:r>
              <a:rPr lang="en-US" sz="2100" b="0" i="0" dirty="0">
                <a:effectLst/>
                <a:latin typeface="Lora"/>
              </a:rPr>
              <a:t> is indisputable.</a:t>
            </a:r>
          </a:p>
          <a:p>
            <a:pPr algn="l"/>
            <a:r>
              <a:rPr lang="en-US" sz="2100" b="0" i="1" dirty="0">
                <a:effectLst/>
                <a:latin typeface="Lora"/>
              </a:rPr>
              <a:t>In fact, By learning the 2000 most frequent words, you will be able to cover 80% of almost any language.</a:t>
            </a:r>
            <a:endParaRPr lang="en-US" sz="2100" b="0" i="0" dirty="0">
              <a:effectLst/>
              <a:latin typeface="Lora"/>
            </a:endParaRPr>
          </a:p>
          <a:p>
            <a:pPr algn="l"/>
            <a:r>
              <a:rPr lang="en-US" sz="2100" b="0" i="0" dirty="0">
                <a:effectLst/>
                <a:latin typeface="Lora"/>
              </a:rPr>
              <a:t>Therefore, as a language learner, an 80/20 analysis tells you that you need to prioritize vocabulary.</a:t>
            </a:r>
          </a:p>
          <a:p>
            <a:pPr algn="l"/>
            <a:r>
              <a:rPr lang="en-US" sz="2100" b="0" i="0" dirty="0">
                <a:effectLst/>
                <a:latin typeface="Lora"/>
              </a:rPr>
              <a:t>The use of </a:t>
            </a:r>
            <a:r>
              <a:rPr lang="en-US" sz="2100" b="0" i="0" u="sng" dirty="0">
                <a:effectLst/>
                <a:latin typeface="Lora"/>
                <a:hlinkClick r:id="rId3">
                  <a:extLst>
                    <a:ext uri="{A12FA001-AC4F-418D-AE19-62706E023703}">
                      <ahyp:hlinkClr xmlns="" xmlns:ahyp="http://schemas.microsoft.com/office/drawing/2018/hyperlinkcolor" val="tx"/>
                    </a:ext>
                  </a:extLst>
                </a:hlinkClick>
              </a:rPr>
              <a:t>frequency lists</a:t>
            </a:r>
            <a:r>
              <a:rPr lang="en-US" sz="2100" b="0" i="0" dirty="0">
                <a:effectLst/>
                <a:latin typeface="Lora"/>
              </a:rPr>
              <a:t> for language learning is beneficial.</a:t>
            </a:r>
          </a:p>
          <a:p>
            <a:endParaRPr lang="en-IN" dirty="0"/>
          </a:p>
        </p:txBody>
      </p:sp>
    </p:spTree>
    <p:extLst>
      <p:ext uri="{BB962C8B-B14F-4D97-AF65-F5344CB8AC3E}">
        <p14:creationId xmlns:p14="http://schemas.microsoft.com/office/powerpoint/2010/main" val="50504522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EA61C8-F79A-420C-8788-AE47B49B8B54}"/>
              </a:ext>
            </a:extLst>
          </p:cNvPr>
          <p:cNvSpPr>
            <a:spLocks noGrp="1"/>
          </p:cNvSpPr>
          <p:nvPr>
            <p:ph type="title"/>
          </p:nvPr>
        </p:nvSpPr>
        <p:spPr/>
        <p:txBody>
          <a:bodyPr>
            <a:normAutofit fontScale="90000"/>
          </a:bodyPr>
          <a:lstStyle/>
          <a:p>
            <a:r>
              <a:rPr lang="en-IN" dirty="0"/>
              <a:t>                       Some other ways </a:t>
            </a:r>
            <a:br>
              <a:rPr lang="en-IN" dirty="0"/>
            </a:br>
            <a:r>
              <a:rPr lang="en-IN" dirty="0"/>
              <a:t>               </a:t>
            </a:r>
            <a:r>
              <a:rPr lang="en-US" b="0" i="0" dirty="0">
                <a:solidFill>
                  <a:srgbClr val="0E1318"/>
                </a:solidFill>
                <a:effectLst/>
                <a:latin typeface="Lora"/>
              </a:rPr>
              <a:t>Learn to use the dictionary.</a:t>
            </a:r>
            <a:br>
              <a:rPr lang="en-US" b="0" i="0" dirty="0">
                <a:solidFill>
                  <a:srgbClr val="0E1318"/>
                </a:solidFill>
                <a:effectLst/>
                <a:latin typeface="Lora"/>
              </a:rPr>
            </a:br>
            <a:endParaRPr lang="en-IN" dirty="0"/>
          </a:p>
        </p:txBody>
      </p:sp>
      <p:sp>
        <p:nvSpPr>
          <p:cNvPr id="3" name="Content Placeholder 2">
            <a:extLst>
              <a:ext uri="{FF2B5EF4-FFF2-40B4-BE49-F238E27FC236}">
                <a16:creationId xmlns:a16="http://schemas.microsoft.com/office/drawing/2014/main" id="{E1AD00FE-5C04-45F8-85CC-48B056974FCF}"/>
              </a:ext>
            </a:extLst>
          </p:cNvPr>
          <p:cNvSpPr>
            <a:spLocks noGrp="1"/>
          </p:cNvSpPr>
          <p:nvPr>
            <p:ph idx="1"/>
          </p:nvPr>
        </p:nvSpPr>
        <p:spPr/>
        <p:txBody>
          <a:bodyPr>
            <a:normAutofit/>
          </a:bodyPr>
          <a:lstStyle/>
          <a:p>
            <a:pPr algn="l"/>
            <a:r>
              <a:rPr lang="en-US" sz="2800" b="0" i="0" dirty="0">
                <a:effectLst/>
                <a:latin typeface="Lora"/>
              </a:rPr>
              <a:t>Whether you are writing, reading, or merely listening, it will serve you well to study the dictionary.</a:t>
            </a:r>
          </a:p>
          <a:p>
            <a:pPr algn="l"/>
            <a:r>
              <a:rPr lang="en-US" sz="2800" b="0" i="0" dirty="0">
                <a:effectLst/>
                <a:latin typeface="Lora"/>
              </a:rPr>
              <a:t>You can also pick random items and locations and look them up to know how to say them in the new language you are learning.</a:t>
            </a:r>
          </a:p>
          <a:p>
            <a:pPr algn="l"/>
            <a:r>
              <a:rPr lang="en-US" sz="2800" b="0" i="0" dirty="0">
                <a:effectLst/>
                <a:latin typeface="Lora"/>
              </a:rPr>
              <a:t>Carry a language dictionary or install an app with you</a:t>
            </a:r>
            <a:endParaRPr lang="en-IN" dirty="0"/>
          </a:p>
        </p:txBody>
      </p:sp>
    </p:spTree>
    <p:extLst>
      <p:ext uri="{BB962C8B-B14F-4D97-AF65-F5344CB8AC3E}">
        <p14:creationId xmlns:p14="http://schemas.microsoft.com/office/powerpoint/2010/main" val="83194597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6572F7-4F51-4734-B862-1C7C78CDF9F9}"/>
              </a:ext>
            </a:extLst>
          </p:cNvPr>
          <p:cNvSpPr>
            <a:spLocks noGrp="1"/>
          </p:cNvSpPr>
          <p:nvPr>
            <p:ph type="title"/>
          </p:nvPr>
        </p:nvSpPr>
        <p:spPr/>
        <p:txBody>
          <a:bodyPr>
            <a:normAutofit fontScale="90000"/>
          </a:bodyPr>
          <a:lstStyle/>
          <a:p>
            <a:r>
              <a:rPr lang="en-US" b="1" i="0" dirty="0">
                <a:solidFill>
                  <a:srgbClr val="000000"/>
                </a:solidFill>
                <a:effectLst/>
                <a:latin typeface="Open Sans"/>
              </a:rPr>
              <a:t>                     </a:t>
            </a:r>
            <a:r>
              <a:rPr lang="en-IN" dirty="0"/>
              <a:t>Some other ways </a:t>
            </a:r>
            <a:br>
              <a:rPr lang="en-IN" dirty="0"/>
            </a:br>
            <a:r>
              <a:rPr lang="en-IN" dirty="0"/>
              <a:t>         </a:t>
            </a:r>
            <a:r>
              <a:rPr lang="en-US" b="1" i="0" dirty="0">
                <a:solidFill>
                  <a:srgbClr val="000000"/>
                </a:solidFill>
                <a:effectLst/>
                <a:latin typeface="Open Sans"/>
              </a:rPr>
              <a:t>Watch Movies and listen to Music</a:t>
            </a:r>
            <a:br>
              <a:rPr lang="en-US" b="1" i="0" dirty="0">
                <a:solidFill>
                  <a:srgbClr val="000000"/>
                </a:solidFill>
                <a:effectLst/>
                <a:latin typeface="Open Sans"/>
              </a:rPr>
            </a:br>
            <a:endParaRPr lang="en-IN" dirty="0"/>
          </a:p>
        </p:txBody>
      </p:sp>
      <p:sp>
        <p:nvSpPr>
          <p:cNvPr id="3" name="Content Placeholder 2">
            <a:extLst>
              <a:ext uri="{FF2B5EF4-FFF2-40B4-BE49-F238E27FC236}">
                <a16:creationId xmlns:a16="http://schemas.microsoft.com/office/drawing/2014/main" id="{35CDE04A-A34D-464A-A5CD-1844C1F56677}"/>
              </a:ext>
            </a:extLst>
          </p:cNvPr>
          <p:cNvSpPr>
            <a:spLocks noGrp="1"/>
          </p:cNvSpPr>
          <p:nvPr>
            <p:ph idx="1"/>
          </p:nvPr>
        </p:nvSpPr>
        <p:spPr/>
        <p:txBody>
          <a:bodyPr>
            <a:normAutofit lnSpcReduction="10000"/>
          </a:bodyPr>
          <a:lstStyle/>
          <a:p>
            <a:pPr algn="l"/>
            <a:r>
              <a:rPr lang="en-US" b="0" i="0" dirty="0">
                <a:effectLst/>
                <a:latin typeface="Lora"/>
              </a:rPr>
              <a:t>Well, If you enjoy watching movies and TV Series and listening to music, why not take advantage and combine it with studying a language?</a:t>
            </a:r>
          </a:p>
          <a:p>
            <a:pPr algn="l"/>
            <a:r>
              <a:rPr lang="en-US" b="0" i="0" dirty="0">
                <a:effectLst/>
                <a:latin typeface="Lora"/>
              </a:rPr>
              <a:t>Language is a culture, and cultures are best displayed in movies.</a:t>
            </a:r>
          </a:p>
          <a:p>
            <a:pPr algn="l"/>
            <a:r>
              <a:rPr lang="en-US" b="0" i="0" dirty="0">
                <a:effectLst/>
                <a:latin typeface="Lora"/>
              </a:rPr>
              <a:t>TV-shows and </a:t>
            </a:r>
            <a:r>
              <a:rPr lang="en-US" b="0" i="0" u="sng" dirty="0">
                <a:effectLst/>
                <a:latin typeface="Lora"/>
                <a:hlinkClick r:id="rId2">
                  <a:extLst>
                    <a:ext uri="{A12FA001-AC4F-418D-AE19-62706E023703}">
                      <ahyp:hlinkClr xmlns="" xmlns:ahyp="http://schemas.microsoft.com/office/drawing/2018/hyperlinkcolor" val="tx"/>
                    </a:ext>
                  </a:extLst>
                </a:hlinkClick>
              </a:rPr>
              <a:t>Movies can help you improve language</a:t>
            </a:r>
            <a:r>
              <a:rPr lang="en-US" b="0" i="0" dirty="0">
                <a:effectLst/>
                <a:latin typeface="Lora"/>
              </a:rPr>
              <a:t> if done in the right way.</a:t>
            </a:r>
          </a:p>
          <a:p>
            <a:pPr algn="l"/>
            <a:r>
              <a:rPr lang="en-US" b="0" i="0" dirty="0">
                <a:effectLst/>
                <a:latin typeface="Lora"/>
              </a:rPr>
              <a:t>When you are watching language videos, make sure you don’t focus too much on the subtitles.</a:t>
            </a:r>
          </a:p>
          <a:p>
            <a:pPr algn="l"/>
            <a:r>
              <a:rPr lang="en-US" b="0" i="0" dirty="0">
                <a:effectLst/>
                <a:latin typeface="Lora"/>
              </a:rPr>
              <a:t>Turn off subtitles, and as you continue, you will be surprised how quickly you can pick some words.</a:t>
            </a:r>
          </a:p>
          <a:p>
            <a:endParaRPr lang="en-IN" dirty="0"/>
          </a:p>
        </p:txBody>
      </p:sp>
    </p:spTree>
    <p:extLst>
      <p:ext uri="{BB962C8B-B14F-4D97-AF65-F5344CB8AC3E}">
        <p14:creationId xmlns:p14="http://schemas.microsoft.com/office/powerpoint/2010/main" val="60338880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IN" dirty="0"/>
              <a:t>Language Profile of Haryana</a:t>
            </a:r>
          </a:p>
        </p:txBody>
      </p:sp>
      <p:sp>
        <p:nvSpPr>
          <p:cNvPr id="3" name="Content Placeholder 2"/>
          <p:cNvSpPr>
            <a:spLocks noGrp="1"/>
          </p:cNvSpPr>
          <p:nvPr>
            <p:ph idx="1"/>
          </p:nvPr>
        </p:nvSpPr>
        <p:spPr/>
        <p:txBody>
          <a:bodyPr/>
          <a:lstStyle/>
          <a:p>
            <a:r>
              <a:rPr lang="en-US" dirty="0"/>
              <a:t>The official language of Haryana is </a:t>
            </a:r>
            <a:r>
              <a:rPr lang="en-US" b="1" dirty="0"/>
              <a:t>Hindi</a:t>
            </a:r>
            <a:r>
              <a:rPr lang="en-US" dirty="0"/>
              <a:t>. Several regional languages or dialects, often subsumed under Hindi, are spoken in the state predominant among them is </a:t>
            </a:r>
            <a:r>
              <a:rPr lang="en-US" b="1" dirty="0"/>
              <a:t>Haryanvi</a:t>
            </a:r>
            <a:r>
              <a:rPr lang="en-US" dirty="0"/>
              <a:t>.</a:t>
            </a:r>
          </a:p>
          <a:p>
            <a:r>
              <a:rPr lang="en-US" dirty="0"/>
              <a:t>Second languages of Haryana are </a:t>
            </a:r>
            <a:r>
              <a:rPr lang="en-US" b="1" dirty="0"/>
              <a:t>Punjabi and Telugu</a:t>
            </a:r>
            <a:r>
              <a:rPr lang="en-US" dirty="0"/>
              <a:t>.</a:t>
            </a:r>
          </a:p>
          <a:p>
            <a:r>
              <a:rPr lang="en-US" dirty="0"/>
              <a:t>Third language of Haryana is </a:t>
            </a:r>
            <a:r>
              <a:rPr lang="en-US" b="1" dirty="0"/>
              <a:t>Sanskrit</a:t>
            </a:r>
            <a:r>
              <a:rPr lang="en-US" dirty="0"/>
              <a:t>.</a:t>
            </a:r>
          </a:p>
          <a:p>
            <a:r>
              <a:rPr lang="en-US" dirty="0"/>
              <a:t>Haryanvi is the northernmost dialect of Hindi Language</a:t>
            </a:r>
          </a:p>
          <a:p>
            <a:r>
              <a:rPr lang="en-US" dirty="0"/>
              <a:t>Haryanvi language provides the basic foundation to Sanskrit</a:t>
            </a:r>
          </a:p>
          <a:p>
            <a:endParaRPr lang="en-IN"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                           Haryana </a:t>
            </a:r>
            <a:endParaRPr lang="en-US" dirty="0"/>
          </a:p>
        </p:txBody>
      </p:sp>
      <p:pic>
        <p:nvPicPr>
          <p:cNvPr id="60418" name="Picture 2"/>
          <p:cNvPicPr>
            <a:picLocks noGrp="1" noChangeAspect="1" noChangeArrowheads="1"/>
          </p:cNvPicPr>
          <p:nvPr>
            <p:ph idx="1"/>
          </p:nvPr>
        </p:nvPicPr>
        <p:blipFill>
          <a:blip r:embed="rId2"/>
          <a:srcRect/>
          <a:stretch>
            <a:fillRect/>
          </a:stretch>
        </p:blipFill>
        <p:spPr bwMode="auto">
          <a:xfrm>
            <a:off x="1478280" y="1356360"/>
            <a:ext cx="9601199" cy="4693919"/>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05D0D0-0E3B-4FD4-BCE1-C92394FD67A3}"/>
              </a:ext>
            </a:extLst>
          </p:cNvPr>
          <p:cNvSpPr>
            <a:spLocks noGrp="1"/>
          </p:cNvSpPr>
          <p:nvPr>
            <p:ph type="title"/>
          </p:nvPr>
        </p:nvSpPr>
        <p:spPr/>
        <p:txBody>
          <a:bodyPr>
            <a:normAutofit fontScale="90000"/>
          </a:bodyPr>
          <a:lstStyle/>
          <a:p>
            <a:r>
              <a:rPr lang="en-IN" dirty="0"/>
              <a:t>                               </a:t>
            </a:r>
            <a:br>
              <a:rPr lang="en-IN" dirty="0"/>
            </a:br>
            <a:r>
              <a:rPr lang="en-IN" dirty="0"/>
              <a:t>               Haryana and languages  </a:t>
            </a:r>
            <a:br>
              <a:rPr lang="en-IN" dirty="0"/>
            </a:br>
            <a:endParaRPr lang="en-IN" dirty="0"/>
          </a:p>
        </p:txBody>
      </p:sp>
      <p:sp>
        <p:nvSpPr>
          <p:cNvPr id="3" name="Content Placeholder 2">
            <a:extLst>
              <a:ext uri="{FF2B5EF4-FFF2-40B4-BE49-F238E27FC236}">
                <a16:creationId xmlns:a16="http://schemas.microsoft.com/office/drawing/2014/main" id="{22839596-14B2-4D03-BFBE-9CAE433EDC7A}"/>
              </a:ext>
            </a:extLst>
          </p:cNvPr>
          <p:cNvSpPr>
            <a:spLocks noGrp="1"/>
          </p:cNvSpPr>
          <p:nvPr>
            <p:ph idx="1"/>
          </p:nvPr>
        </p:nvSpPr>
        <p:spPr/>
        <p:txBody>
          <a:bodyPr>
            <a:noAutofit/>
          </a:bodyPr>
          <a:lstStyle/>
          <a:p>
            <a:r>
              <a:rPr lang="en-IN" sz="2800" dirty="0"/>
              <a:t>Hindi is a spoken language of the majority in Haryana Punjabi(</a:t>
            </a:r>
            <a:r>
              <a:rPr lang="en-IN" sz="2800" dirty="0" err="1"/>
              <a:t>Sirsa,Ambala,Kurukshetra</a:t>
            </a:r>
            <a:r>
              <a:rPr lang="en-IN" sz="2800" dirty="0"/>
              <a:t>, Karnal and </a:t>
            </a:r>
            <a:r>
              <a:rPr lang="en-IN" sz="2800" dirty="0" err="1"/>
              <a:t>Hissar</a:t>
            </a:r>
            <a:r>
              <a:rPr lang="en-IN" sz="2800" dirty="0"/>
              <a:t>) and Urdu(Gurgaon and Faridabad) are other two languages.</a:t>
            </a:r>
          </a:p>
          <a:p>
            <a:r>
              <a:rPr lang="en-IN" sz="2800" dirty="0"/>
              <a:t>Dialectic Variations- At every 4 kos there comes a dialectical change. There are numerous dialects in Haryana. Prominent are -Haryanvi, </a:t>
            </a:r>
            <a:r>
              <a:rPr lang="en-IN" sz="2800" dirty="0" err="1"/>
              <a:t>Bangru</a:t>
            </a:r>
            <a:r>
              <a:rPr lang="en-IN" sz="2800" dirty="0"/>
              <a:t>, </a:t>
            </a:r>
            <a:r>
              <a:rPr lang="en-IN" sz="2800" dirty="0" err="1"/>
              <a:t>Bagri,Mewati,Ahirwati</a:t>
            </a:r>
            <a:r>
              <a:rPr lang="en-IN" sz="2800" dirty="0"/>
              <a:t>, Brij   </a:t>
            </a:r>
          </a:p>
        </p:txBody>
      </p:sp>
    </p:spTree>
    <p:extLst>
      <p:ext uri="{BB962C8B-B14F-4D97-AF65-F5344CB8AC3E}">
        <p14:creationId xmlns:p14="http://schemas.microsoft.com/office/powerpoint/2010/main" val="95571619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4EC1EE-55FB-4DCC-AA7B-8BBB29342F5B}"/>
              </a:ext>
            </a:extLst>
          </p:cNvPr>
          <p:cNvSpPr>
            <a:spLocks noGrp="1"/>
          </p:cNvSpPr>
          <p:nvPr>
            <p:ph type="title"/>
          </p:nvPr>
        </p:nvSpPr>
        <p:spPr/>
        <p:txBody>
          <a:bodyPr/>
          <a:lstStyle/>
          <a:p>
            <a:r>
              <a:rPr lang="en-IN" dirty="0"/>
              <a:t> </a:t>
            </a:r>
            <a:r>
              <a:rPr lang="hi-IN" dirty="0"/>
              <a:t>                </a:t>
            </a:r>
            <a:r>
              <a:rPr lang="en-IN" dirty="0"/>
              <a:t/>
            </a:r>
            <a:br>
              <a:rPr lang="en-IN" dirty="0"/>
            </a:br>
            <a:r>
              <a:rPr lang="en-IN" dirty="0"/>
              <a:t>               Haryana and languages </a:t>
            </a:r>
          </a:p>
        </p:txBody>
      </p:sp>
      <p:sp>
        <p:nvSpPr>
          <p:cNvPr id="3" name="Content Placeholder 2">
            <a:extLst>
              <a:ext uri="{FF2B5EF4-FFF2-40B4-BE49-F238E27FC236}">
                <a16:creationId xmlns:a16="http://schemas.microsoft.com/office/drawing/2014/main" id="{6020F4EE-D738-46F9-AB4E-81F78C9A1849}"/>
              </a:ext>
            </a:extLst>
          </p:cNvPr>
          <p:cNvSpPr>
            <a:spLocks noGrp="1"/>
          </p:cNvSpPr>
          <p:nvPr>
            <p:ph idx="1"/>
          </p:nvPr>
        </p:nvSpPr>
        <p:spPr/>
        <p:txBody>
          <a:bodyPr/>
          <a:lstStyle/>
          <a:p>
            <a:r>
              <a:rPr lang="hi-IN" dirty="0"/>
              <a:t>हरियाणवी-हरियाणवी हरियाणा क्षेत्र की बोली है। इसका विकास उत्तरी </a:t>
            </a:r>
            <a:r>
              <a:rPr lang="hi-IN" dirty="0" err="1"/>
              <a:t>शौरसेनी</a:t>
            </a:r>
            <a:r>
              <a:rPr lang="hi-IN" dirty="0"/>
              <a:t> अपभ्रंश के पश्चिमी रूप से हुआ है। 2001 की जनगणना के अनुसार इसे बोलने </a:t>
            </a:r>
            <a:r>
              <a:rPr lang="hi-IN" dirty="0" err="1"/>
              <a:t>वालों</a:t>
            </a:r>
            <a:r>
              <a:rPr lang="hi-IN" dirty="0"/>
              <a:t> की संख्या 79,97,192 है। हरियाणवी और </a:t>
            </a:r>
            <a:r>
              <a:rPr lang="hi-IN" dirty="0" err="1"/>
              <a:t>कौरवी</a:t>
            </a:r>
            <a:r>
              <a:rPr lang="hi-IN" dirty="0"/>
              <a:t> में काफी समानता है। इसके </a:t>
            </a:r>
            <a:r>
              <a:rPr lang="hi-IN" dirty="0" err="1"/>
              <a:t>ध्वनिग्राम</a:t>
            </a:r>
            <a:r>
              <a:rPr lang="hi-IN" dirty="0"/>
              <a:t> खड़ी बोली की ही तरह है। इसी पहली </a:t>
            </a:r>
            <a:r>
              <a:rPr lang="hi-IN" dirty="0" err="1"/>
              <a:t>ध्वनिगत</a:t>
            </a:r>
            <a:r>
              <a:rPr lang="hi-IN" dirty="0"/>
              <a:t> विशेषता </a:t>
            </a:r>
            <a:r>
              <a:rPr lang="hi-IN" dirty="0" err="1"/>
              <a:t>आदीर्घता</a:t>
            </a:r>
            <a:r>
              <a:rPr lang="hi-IN" dirty="0"/>
              <a:t> है यथा </a:t>
            </a:r>
            <a:r>
              <a:rPr lang="hi-IN" dirty="0" err="1"/>
              <a:t>आट्टा</a:t>
            </a:r>
            <a:r>
              <a:rPr lang="hi-IN" dirty="0"/>
              <a:t>, </a:t>
            </a:r>
            <a:r>
              <a:rPr lang="hi-IN" dirty="0" err="1"/>
              <a:t>कोट्ठा</a:t>
            </a:r>
            <a:r>
              <a:rPr lang="hi-IN" dirty="0"/>
              <a:t>। इसमें </a:t>
            </a:r>
            <a:r>
              <a:rPr lang="hi-IN" dirty="0" err="1"/>
              <a:t>ह्रस्वीकरण</a:t>
            </a:r>
            <a:r>
              <a:rPr lang="hi-IN" dirty="0"/>
              <a:t> की </a:t>
            </a:r>
            <a:r>
              <a:rPr lang="hi-IN" dirty="0" err="1"/>
              <a:t>प्रवृति</a:t>
            </a:r>
            <a:r>
              <a:rPr lang="hi-IN" dirty="0"/>
              <a:t> भी है यथा </a:t>
            </a:r>
            <a:r>
              <a:rPr lang="hi-IN" dirty="0" err="1"/>
              <a:t>ढिल्ला</a:t>
            </a:r>
            <a:r>
              <a:rPr lang="hi-IN" dirty="0"/>
              <a:t>, मिट्ठा। </a:t>
            </a:r>
            <a:r>
              <a:rPr lang="hi-IN" dirty="0" err="1"/>
              <a:t>कौरवी</a:t>
            </a:r>
            <a:r>
              <a:rPr lang="hi-IN" dirty="0"/>
              <a:t> की भांति कई जगहों पर स्वर लोप भी जैसे </a:t>
            </a:r>
            <a:r>
              <a:rPr lang="hi-IN" dirty="0" err="1"/>
              <a:t>ठारह,क्याण्वे</a:t>
            </a:r>
            <a:r>
              <a:rPr lang="hi-IN" dirty="0"/>
              <a:t>। </a:t>
            </a:r>
            <a:r>
              <a:rPr lang="hi-IN" dirty="0" err="1"/>
              <a:t>कौरवी</a:t>
            </a:r>
            <a:r>
              <a:rPr lang="hi-IN" dirty="0"/>
              <a:t> की भांति न की जगह ण का प्रयोग जैसे </a:t>
            </a:r>
            <a:r>
              <a:rPr lang="hi-IN" dirty="0" err="1"/>
              <a:t>अपणा</a:t>
            </a:r>
            <a:r>
              <a:rPr lang="hi-IN" dirty="0"/>
              <a:t>, </a:t>
            </a:r>
            <a:r>
              <a:rPr lang="hi-IN" dirty="0" err="1"/>
              <a:t>होणा</a:t>
            </a:r>
            <a:r>
              <a:rPr lang="hi-IN" dirty="0"/>
              <a:t>। खड़ी बोली में जहां </a:t>
            </a:r>
            <a:r>
              <a:rPr lang="en-IN" dirty="0"/>
              <a:t>“</a:t>
            </a:r>
            <a:r>
              <a:rPr lang="hi-IN" dirty="0"/>
              <a:t>को</a:t>
            </a:r>
            <a:r>
              <a:rPr lang="en-IN" dirty="0"/>
              <a:t>”</a:t>
            </a:r>
            <a:r>
              <a:rPr lang="hi-IN" dirty="0"/>
              <a:t> प्रयोग वहां हरियाणवी में </a:t>
            </a:r>
            <a:r>
              <a:rPr lang="en-IN" dirty="0"/>
              <a:t>“</a:t>
            </a:r>
            <a:r>
              <a:rPr lang="hi-IN" dirty="0"/>
              <a:t>ने</a:t>
            </a:r>
            <a:r>
              <a:rPr lang="en-IN" dirty="0"/>
              <a:t>”</a:t>
            </a:r>
            <a:r>
              <a:rPr lang="hi-IN" dirty="0"/>
              <a:t> जैसे परदेश </a:t>
            </a:r>
            <a:r>
              <a:rPr lang="hi-IN" dirty="0" err="1"/>
              <a:t>ने।खड़ी</a:t>
            </a:r>
            <a:r>
              <a:rPr lang="hi-IN" dirty="0"/>
              <a:t> बोली की सहायक क्रिया </a:t>
            </a:r>
            <a:r>
              <a:rPr lang="hi-IN" dirty="0" err="1"/>
              <a:t>हूं,है,हैं,हो</a:t>
            </a:r>
            <a:r>
              <a:rPr lang="hi-IN" dirty="0"/>
              <a:t> की जगह </a:t>
            </a:r>
            <a:r>
              <a:rPr lang="hi-IN" dirty="0" err="1"/>
              <a:t>सूं,सै,सैं,सो</a:t>
            </a:r>
            <a:r>
              <a:rPr lang="hi-IN" dirty="0"/>
              <a:t> का प्रयोग।  </a:t>
            </a:r>
            <a:endParaRPr lang="en-IN" dirty="0"/>
          </a:p>
        </p:txBody>
      </p:sp>
    </p:spTree>
    <p:extLst>
      <p:ext uri="{BB962C8B-B14F-4D97-AF65-F5344CB8AC3E}">
        <p14:creationId xmlns:p14="http://schemas.microsoft.com/office/powerpoint/2010/main" val="101013989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7AFBB6-FD37-48D2-9B60-6E1864E2270D}"/>
              </a:ext>
            </a:extLst>
          </p:cNvPr>
          <p:cNvSpPr>
            <a:spLocks noGrp="1"/>
          </p:cNvSpPr>
          <p:nvPr>
            <p:ph type="title"/>
          </p:nvPr>
        </p:nvSpPr>
        <p:spPr/>
        <p:txBody>
          <a:bodyPr/>
          <a:lstStyle/>
          <a:p>
            <a:r>
              <a:rPr lang="en-IN" dirty="0"/>
              <a:t>                                </a:t>
            </a:r>
            <a:br>
              <a:rPr lang="en-IN" dirty="0"/>
            </a:br>
            <a:r>
              <a:rPr lang="en-IN" dirty="0"/>
              <a:t>               Haryana and languages </a:t>
            </a:r>
          </a:p>
        </p:txBody>
      </p:sp>
      <p:sp>
        <p:nvSpPr>
          <p:cNvPr id="3" name="Content Placeholder 2">
            <a:extLst>
              <a:ext uri="{FF2B5EF4-FFF2-40B4-BE49-F238E27FC236}">
                <a16:creationId xmlns:a16="http://schemas.microsoft.com/office/drawing/2014/main" id="{AB53C688-493C-4298-9F20-D80E732A3CEC}"/>
              </a:ext>
            </a:extLst>
          </p:cNvPr>
          <p:cNvSpPr>
            <a:spLocks noGrp="1"/>
          </p:cNvSpPr>
          <p:nvPr>
            <p:ph idx="1"/>
          </p:nvPr>
        </p:nvSpPr>
        <p:spPr/>
        <p:txBody>
          <a:bodyPr>
            <a:normAutofit lnSpcReduction="10000"/>
          </a:bodyPr>
          <a:lstStyle/>
          <a:p>
            <a:pPr marL="0" indent="0">
              <a:buNone/>
            </a:pPr>
            <a:r>
              <a:rPr lang="en-IN" dirty="0"/>
              <a:t>Some Examples </a:t>
            </a:r>
          </a:p>
          <a:p>
            <a:r>
              <a:rPr lang="en-IN" dirty="0" err="1"/>
              <a:t>Chhore</a:t>
            </a:r>
            <a:r>
              <a:rPr lang="en-IN" dirty="0"/>
              <a:t>- boy</a:t>
            </a:r>
          </a:p>
          <a:p>
            <a:r>
              <a:rPr lang="en-IN" dirty="0" err="1"/>
              <a:t>Littar</a:t>
            </a:r>
            <a:r>
              <a:rPr lang="en-IN" dirty="0"/>
              <a:t>-old shoes</a:t>
            </a:r>
          </a:p>
          <a:p>
            <a:r>
              <a:rPr lang="en-IN" sz="3200" b="1" dirty="0"/>
              <a:t>Dangar- cattle</a:t>
            </a:r>
          </a:p>
          <a:p>
            <a:r>
              <a:rPr lang="en-IN" dirty="0" err="1"/>
              <a:t>Uut</a:t>
            </a:r>
            <a:r>
              <a:rPr lang="en-IN" dirty="0"/>
              <a:t>- </a:t>
            </a:r>
            <a:r>
              <a:rPr lang="en-IN" dirty="0" err="1"/>
              <a:t>badmash</a:t>
            </a:r>
            <a:endParaRPr lang="en-IN" dirty="0"/>
          </a:p>
          <a:p>
            <a:r>
              <a:rPr lang="en-IN" dirty="0"/>
              <a:t>Manas-man</a:t>
            </a:r>
          </a:p>
          <a:p>
            <a:r>
              <a:rPr lang="en-IN" dirty="0" err="1"/>
              <a:t>Bateri</a:t>
            </a:r>
            <a:r>
              <a:rPr lang="en-IN" dirty="0"/>
              <a:t>-enough</a:t>
            </a:r>
          </a:p>
          <a:p>
            <a:pPr marL="0" indent="0">
              <a:buNone/>
            </a:pPr>
            <a:endParaRPr lang="en-IN" dirty="0"/>
          </a:p>
        </p:txBody>
      </p:sp>
      <p:pic>
        <p:nvPicPr>
          <p:cNvPr id="5" name="Picture 4">
            <a:extLst>
              <a:ext uri="{FF2B5EF4-FFF2-40B4-BE49-F238E27FC236}">
                <a16:creationId xmlns:a16="http://schemas.microsoft.com/office/drawing/2014/main" id="{68DE86B9-653F-48A0-A1C1-0D66999DBE81}"/>
              </a:ext>
            </a:extLst>
          </p:cNvPr>
          <p:cNvPicPr>
            <a:picLocks noChangeAspect="1"/>
          </p:cNvPicPr>
          <p:nvPr/>
        </p:nvPicPr>
        <p:blipFill>
          <a:blip r:embed="rId2"/>
          <a:stretch>
            <a:fillRect/>
          </a:stretch>
        </p:blipFill>
        <p:spPr>
          <a:xfrm>
            <a:off x="4862512" y="2505074"/>
            <a:ext cx="3129344" cy="2343987"/>
          </a:xfrm>
          <a:prstGeom prst="rect">
            <a:avLst/>
          </a:prstGeom>
        </p:spPr>
      </p:pic>
    </p:spTree>
    <p:extLst>
      <p:ext uri="{BB962C8B-B14F-4D97-AF65-F5344CB8AC3E}">
        <p14:creationId xmlns:p14="http://schemas.microsoft.com/office/powerpoint/2010/main" val="345743871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FF93A6-A3BD-410D-8EA1-49872754C3C1}"/>
              </a:ext>
            </a:extLst>
          </p:cNvPr>
          <p:cNvSpPr>
            <a:spLocks noGrp="1"/>
          </p:cNvSpPr>
          <p:nvPr>
            <p:ph type="title"/>
          </p:nvPr>
        </p:nvSpPr>
        <p:spPr/>
        <p:txBody>
          <a:bodyPr/>
          <a:lstStyle/>
          <a:p>
            <a:r>
              <a:rPr lang="en-IN" dirty="0"/>
              <a:t> </a:t>
            </a:r>
            <a:br>
              <a:rPr lang="en-IN" dirty="0"/>
            </a:br>
            <a:r>
              <a:rPr lang="en-IN" dirty="0"/>
              <a:t>               Haryana and languages </a:t>
            </a:r>
          </a:p>
        </p:txBody>
      </p:sp>
      <p:sp>
        <p:nvSpPr>
          <p:cNvPr id="3" name="Content Placeholder 2">
            <a:extLst>
              <a:ext uri="{FF2B5EF4-FFF2-40B4-BE49-F238E27FC236}">
                <a16:creationId xmlns:a16="http://schemas.microsoft.com/office/drawing/2014/main" id="{E225B233-EEA8-44FC-A66D-D05AB93A55CB}"/>
              </a:ext>
            </a:extLst>
          </p:cNvPr>
          <p:cNvSpPr>
            <a:spLocks noGrp="1"/>
          </p:cNvSpPr>
          <p:nvPr>
            <p:ph idx="1"/>
          </p:nvPr>
        </p:nvSpPr>
        <p:spPr/>
        <p:txBody>
          <a:bodyPr>
            <a:normAutofit lnSpcReduction="10000"/>
          </a:bodyPr>
          <a:lstStyle/>
          <a:p>
            <a:pPr marL="0" indent="0">
              <a:buNone/>
            </a:pPr>
            <a:r>
              <a:rPr lang="en-IN" dirty="0"/>
              <a:t>Some Examples </a:t>
            </a:r>
          </a:p>
          <a:p>
            <a:r>
              <a:rPr lang="en-IN" dirty="0" err="1"/>
              <a:t>Tarke</a:t>
            </a:r>
            <a:r>
              <a:rPr lang="en-IN" dirty="0"/>
              <a:t>-morning</a:t>
            </a:r>
          </a:p>
          <a:p>
            <a:r>
              <a:rPr lang="en-IN" sz="3200" b="1" dirty="0" err="1"/>
              <a:t>Jeenani</a:t>
            </a:r>
            <a:r>
              <a:rPr lang="en-IN" sz="3200" b="1" dirty="0"/>
              <a:t> - woman</a:t>
            </a:r>
          </a:p>
          <a:p>
            <a:r>
              <a:rPr lang="en-IN" dirty="0"/>
              <a:t>Kathe-where</a:t>
            </a:r>
          </a:p>
          <a:p>
            <a:r>
              <a:rPr lang="en-IN" dirty="0" err="1"/>
              <a:t>Taishan</a:t>
            </a:r>
            <a:r>
              <a:rPr lang="en-IN" dirty="0"/>
              <a:t>-railway station</a:t>
            </a:r>
          </a:p>
          <a:p>
            <a:r>
              <a:rPr lang="en-IN" dirty="0" err="1"/>
              <a:t>Bateo</a:t>
            </a:r>
            <a:r>
              <a:rPr lang="en-IN" dirty="0"/>
              <a:t>-guest</a:t>
            </a:r>
          </a:p>
          <a:p>
            <a:r>
              <a:rPr lang="en-IN" dirty="0" err="1"/>
              <a:t>Chobara</a:t>
            </a:r>
            <a:r>
              <a:rPr lang="en-IN" dirty="0"/>
              <a:t>- upper storey </a:t>
            </a:r>
          </a:p>
          <a:p>
            <a:endParaRPr lang="en-IN" dirty="0"/>
          </a:p>
        </p:txBody>
      </p:sp>
      <p:pic>
        <p:nvPicPr>
          <p:cNvPr id="5" name="Picture 4">
            <a:extLst>
              <a:ext uri="{FF2B5EF4-FFF2-40B4-BE49-F238E27FC236}">
                <a16:creationId xmlns:a16="http://schemas.microsoft.com/office/drawing/2014/main" id="{63FED203-963D-4DB0-A5E9-AB5F3E63BB83}"/>
              </a:ext>
            </a:extLst>
          </p:cNvPr>
          <p:cNvPicPr>
            <a:picLocks noChangeAspect="1"/>
          </p:cNvPicPr>
          <p:nvPr/>
        </p:nvPicPr>
        <p:blipFill>
          <a:blip r:embed="rId2"/>
          <a:stretch>
            <a:fillRect/>
          </a:stretch>
        </p:blipFill>
        <p:spPr>
          <a:xfrm>
            <a:off x="4795837" y="2547937"/>
            <a:ext cx="4384739" cy="2971343"/>
          </a:xfrm>
          <a:prstGeom prst="rect">
            <a:avLst/>
          </a:prstGeom>
        </p:spPr>
      </p:pic>
    </p:spTree>
    <p:extLst>
      <p:ext uri="{BB962C8B-B14F-4D97-AF65-F5344CB8AC3E}">
        <p14:creationId xmlns:p14="http://schemas.microsoft.com/office/powerpoint/2010/main" val="49064008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BEBA8EAE-BF5A-486C-A8C5-ECC9F3942E4B}">
                <a14:imgProps xmlns:a14="http://schemas.microsoft.com/office/drawing/2010/main">
                  <a14:imgLayer r:embed="rId3">
                    <a14:imgEffect>
                      <a14:backgroundRemoval t="0" b="100000" l="8932" r="91368"/>
                    </a14:imgEffect>
                  </a14:imgLayer>
                </a14:imgProps>
              </a:ext>
              <a:ext uri="{28A0092B-C50C-407E-A947-70E740481C1C}">
                <a14:useLocalDpi xmlns:a14="http://schemas.microsoft.com/office/drawing/2010/main" val="0"/>
              </a:ext>
            </a:extLst>
          </a:blip>
          <a:stretch>
            <a:fillRect/>
          </a:stretch>
        </p:blipFill>
        <p:spPr>
          <a:xfrm>
            <a:off x="0" y="210511"/>
            <a:ext cx="12192000" cy="5863718"/>
          </a:xfrm>
          <a:prstGeom prst="rect">
            <a:avLst/>
          </a:prstGeo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5629D2-8094-4F1E-B94B-9F10188A0CAB}"/>
              </a:ext>
            </a:extLst>
          </p:cNvPr>
          <p:cNvSpPr>
            <a:spLocks noGrp="1"/>
          </p:cNvSpPr>
          <p:nvPr>
            <p:ph type="title"/>
          </p:nvPr>
        </p:nvSpPr>
        <p:spPr/>
        <p:txBody>
          <a:bodyPr/>
          <a:lstStyle/>
          <a:p>
            <a:r>
              <a:rPr lang="en-IN" dirty="0"/>
              <a:t> </a:t>
            </a:r>
            <a:br>
              <a:rPr lang="en-IN" dirty="0"/>
            </a:br>
            <a:r>
              <a:rPr lang="en-IN" dirty="0"/>
              <a:t>               Haryana and languages </a:t>
            </a:r>
          </a:p>
        </p:txBody>
      </p:sp>
      <p:sp>
        <p:nvSpPr>
          <p:cNvPr id="3" name="Content Placeholder 2">
            <a:extLst>
              <a:ext uri="{FF2B5EF4-FFF2-40B4-BE49-F238E27FC236}">
                <a16:creationId xmlns:a16="http://schemas.microsoft.com/office/drawing/2014/main" id="{2FE9A1FC-60ED-4B92-9ACF-A1FD66807745}"/>
              </a:ext>
            </a:extLst>
          </p:cNvPr>
          <p:cNvSpPr>
            <a:spLocks noGrp="1"/>
          </p:cNvSpPr>
          <p:nvPr>
            <p:ph idx="1"/>
          </p:nvPr>
        </p:nvSpPr>
        <p:spPr/>
        <p:txBody>
          <a:bodyPr>
            <a:normAutofit/>
          </a:bodyPr>
          <a:lstStyle/>
          <a:p>
            <a:r>
              <a:rPr lang="hi-IN" sz="2800" dirty="0"/>
              <a:t>एक उदाहरण </a:t>
            </a:r>
          </a:p>
          <a:p>
            <a:pPr marL="0" indent="0">
              <a:buNone/>
            </a:pPr>
            <a:r>
              <a:rPr lang="hi-IN" sz="2800" dirty="0"/>
              <a:t>हिंदी –थाली में चावल परोसकर क्या करूं</a:t>
            </a:r>
            <a:r>
              <a:rPr lang="en-IN" sz="2800" dirty="0"/>
              <a:t> ? </a:t>
            </a:r>
            <a:r>
              <a:rPr lang="hi-IN" sz="2800" dirty="0"/>
              <a:t> तुम दोनों बैठी हो</a:t>
            </a:r>
          </a:p>
          <a:p>
            <a:pPr marL="0" indent="0">
              <a:buNone/>
            </a:pPr>
            <a:endParaRPr lang="hi-IN" sz="2800" dirty="0"/>
          </a:p>
          <a:p>
            <a:pPr marL="0" indent="0">
              <a:buNone/>
            </a:pPr>
            <a:r>
              <a:rPr lang="hi-IN" sz="2800" dirty="0"/>
              <a:t>हरियाणवी- थाली </a:t>
            </a:r>
            <a:r>
              <a:rPr lang="hi-IN" sz="2800" dirty="0" err="1"/>
              <a:t>माहं</a:t>
            </a:r>
            <a:r>
              <a:rPr lang="hi-IN" sz="2800" dirty="0"/>
              <a:t> </a:t>
            </a:r>
            <a:r>
              <a:rPr lang="hi-IN" sz="2800" dirty="0" err="1"/>
              <a:t>चौल</a:t>
            </a:r>
            <a:r>
              <a:rPr lang="hi-IN" sz="2800" dirty="0"/>
              <a:t> परोस के </a:t>
            </a:r>
            <a:r>
              <a:rPr lang="hi-IN" sz="2800" dirty="0" err="1"/>
              <a:t>के</a:t>
            </a:r>
            <a:r>
              <a:rPr lang="hi-IN" sz="2800" dirty="0"/>
              <a:t> करूं</a:t>
            </a:r>
            <a:r>
              <a:rPr lang="en-IN" sz="2800" dirty="0"/>
              <a:t>? </a:t>
            </a:r>
            <a:r>
              <a:rPr lang="hi-IN" sz="2800" dirty="0"/>
              <a:t>थम </a:t>
            </a:r>
            <a:r>
              <a:rPr lang="hi-IN" sz="2800" dirty="0" err="1"/>
              <a:t>दोन्नो</a:t>
            </a:r>
            <a:r>
              <a:rPr lang="hi-IN" sz="2800" dirty="0"/>
              <a:t> बैठो </a:t>
            </a:r>
            <a:r>
              <a:rPr lang="hi-IN" sz="2800" dirty="0" err="1"/>
              <a:t>सों</a:t>
            </a:r>
            <a:r>
              <a:rPr lang="hi-IN" sz="2800" dirty="0"/>
              <a:t> </a:t>
            </a:r>
            <a:endParaRPr lang="en-IN" sz="2800" dirty="0"/>
          </a:p>
        </p:txBody>
      </p:sp>
    </p:spTree>
    <p:extLst>
      <p:ext uri="{BB962C8B-B14F-4D97-AF65-F5344CB8AC3E}">
        <p14:creationId xmlns:p14="http://schemas.microsoft.com/office/powerpoint/2010/main" val="148437562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FE9A1FC-60ED-4B92-9ACF-A1FD66807745}"/>
              </a:ext>
            </a:extLst>
          </p:cNvPr>
          <p:cNvSpPr>
            <a:spLocks noGrp="1"/>
          </p:cNvSpPr>
          <p:nvPr>
            <p:ph idx="1"/>
          </p:nvPr>
        </p:nvSpPr>
        <p:spPr>
          <a:xfrm>
            <a:off x="1451579" y="731520"/>
            <a:ext cx="9603275" cy="4734825"/>
          </a:xfrm>
        </p:spPr>
        <p:txBody>
          <a:bodyPr>
            <a:normAutofit/>
          </a:bodyPr>
          <a:lstStyle/>
          <a:p>
            <a:r>
              <a:rPr lang="hi-IN" sz="3600" b="0" i="0" dirty="0" smtClean="0">
                <a:solidFill>
                  <a:srgbClr val="111111"/>
                </a:solidFill>
                <a:effectLst/>
                <a:latin typeface="Roboto"/>
              </a:rPr>
              <a:t>देसां में देस </a:t>
            </a:r>
            <a:r>
              <a:rPr lang="hi-IN" sz="3600" b="0" i="0" dirty="0">
                <a:solidFill>
                  <a:srgbClr val="111111"/>
                </a:solidFill>
                <a:effectLst/>
                <a:latin typeface="Roboto"/>
              </a:rPr>
              <a:t>हरियाणा-जहां दूध दही का खाणा</a:t>
            </a:r>
          </a:p>
          <a:p>
            <a:pPr marL="0" indent="0">
              <a:buNone/>
            </a:pPr>
            <a:endParaRPr lang="en-IN" sz="4000" dirty="0"/>
          </a:p>
        </p:txBody>
      </p:sp>
      <p:pic>
        <p:nvPicPr>
          <p:cNvPr id="5" name="Picture 4">
            <a:extLst>
              <a:ext uri="{FF2B5EF4-FFF2-40B4-BE49-F238E27FC236}">
                <a16:creationId xmlns:a16="http://schemas.microsoft.com/office/drawing/2014/main" id="{656AD35E-4DC6-4D90-8C41-E410C5061388}"/>
              </a:ext>
            </a:extLst>
          </p:cNvPr>
          <p:cNvPicPr>
            <a:picLocks noChangeAspect="1"/>
          </p:cNvPicPr>
          <p:nvPr/>
        </p:nvPicPr>
        <p:blipFill>
          <a:blip r:embed="rId2"/>
          <a:stretch>
            <a:fillRect/>
          </a:stretch>
        </p:blipFill>
        <p:spPr>
          <a:xfrm>
            <a:off x="479739" y="2988321"/>
            <a:ext cx="3860444" cy="1922008"/>
          </a:xfrm>
          <a:prstGeom prst="rect">
            <a:avLst/>
          </a:prstGeom>
        </p:spPr>
      </p:pic>
      <p:pic>
        <p:nvPicPr>
          <p:cNvPr id="7" name="Picture 6">
            <a:extLst>
              <a:ext uri="{FF2B5EF4-FFF2-40B4-BE49-F238E27FC236}">
                <a16:creationId xmlns:a16="http://schemas.microsoft.com/office/drawing/2014/main" id="{A95F856E-9DC5-434C-958D-5BB83A7190FF}"/>
              </a:ext>
            </a:extLst>
          </p:cNvPr>
          <p:cNvPicPr>
            <a:picLocks noChangeAspect="1"/>
          </p:cNvPicPr>
          <p:nvPr/>
        </p:nvPicPr>
        <p:blipFill rotWithShape="1">
          <a:blip r:embed="rId3"/>
          <a:srcRect r="-434" b="9383"/>
          <a:stretch/>
        </p:blipFill>
        <p:spPr>
          <a:xfrm>
            <a:off x="6213585" y="3570609"/>
            <a:ext cx="2116979" cy="1407034"/>
          </a:xfrm>
          <a:prstGeom prst="rect">
            <a:avLst/>
          </a:prstGeom>
        </p:spPr>
      </p:pic>
      <p:pic>
        <p:nvPicPr>
          <p:cNvPr id="9" name="Picture 8">
            <a:extLst>
              <a:ext uri="{FF2B5EF4-FFF2-40B4-BE49-F238E27FC236}">
                <a16:creationId xmlns:a16="http://schemas.microsoft.com/office/drawing/2014/main" id="{0D23F6AD-7B04-45BF-90AF-490D26F8DB35}"/>
              </a:ext>
            </a:extLst>
          </p:cNvPr>
          <p:cNvPicPr>
            <a:picLocks noChangeAspect="1"/>
          </p:cNvPicPr>
          <p:nvPr/>
        </p:nvPicPr>
        <p:blipFill>
          <a:blip r:embed="rId4"/>
          <a:stretch>
            <a:fillRect/>
          </a:stretch>
        </p:blipFill>
        <p:spPr>
          <a:xfrm>
            <a:off x="8356116" y="3429000"/>
            <a:ext cx="3536667" cy="2204190"/>
          </a:xfrm>
          <a:prstGeom prst="rect">
            <a:avLst/>
          </a:prstGeom>
        </p:spPr>
      </p:pic>
      <p:pic>
        <p:nvPicPr>
          <p:cNvPr id="11" name="Picture 10">
            <a:extLst>
              <a:ext uri="{FF2B5EF4-FFF2-40B4-BE49-F238E27FC236}">
                <a16:creationId xmlns:a16="http://schemas.microsoft.com/office/drawing/2014/main" id="{DEE11057-D912-47A3-9B91-1E9D973AA4CA}"/>
              </a:ext>
            </a:extLst>
          </p:cNvPr>
          <p:cNvPicPr>
            <a:picLocks noChangeAspect="1"/>
          </p:cNvPicPr>
          <p:nvPr/>
        </p:nvPicPr>
        <p:blipFill>
          <a:blip r:embed="rId5"/>
          <a:stretch>
            <a:fillRect/>
          </a:stretch>
        </p:blipFill>
        <p:spPr>
          <a:xfrm>
            <a:off x="4340183" y="3429000"/>
            <a:ext cx="1847850" cy="2466975"/>
          </a:xfrm>
          <a:prstGeom prst="rect">
            <a:avLst/>
          </a:prstGeom>
        </p:spPr>
      </p:pic>
    </p:spTree>
    <p:extLst>
      <p:ext uri="{BB962C8B-B14F-4D97-AF65-F5344CB8AC3E}">
        <p14:creationId xmlns:p14="http://schemas.microsoft.com/office/powerpoint/2010/main" val="184373750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0D9F2-2B8C-44D0-ADAF-D664565C6BB1}"/>
              </a:ext>
            </a:extLst>
          </p:cNvPr>
          <p:cNvSpPr>
            <a:spLocks noGrp="1"/>
          </p:cNvSpPr>
          <p:nvPr>
            <p:ph type="title"/>
          </p:nvPr>
        </p:nvSpPr>
        <p:spPr/>
        <p:txBody>
          <a:bodyPr>
            <a:normAutofit/>
          </a:bodyPr>
          <a:lstStyle/>
          <a:p>
            <a:r>
              <a:rPr lang="en-IN" dirty="0"/>
              <a:t>                      </a:t>
            </a:r>
            <a:br>
              <a:rPr lang="en-IN" dirty="0"/>
            </a:br>
            <a:r>
              <a:rPr lang="en-IN" dirty="0"/>
              <a:t>           </a:t>
            </a:r>
            <a:r>
              <a:rPr lang="en-IN" sz="2000" dirty="0"/>
              <a:t>100 Standard Sentences  in </a:t>
            </a:r>
            <a:r>
              <a:rPr lang="en-IN" sz="2000" dirty="0" err="1"/>
              <a:t>hindi</a:t>
            </a:r>
            <a:r>
              <a:rPr lang="en-IN" sz="2000" dirty="0"/>
              <a:t> and </a:t>
            </a:r>
            <a:r>
              <a:rPr lang="en-IN" sz="2000" dirty="0" err="1"/>
              <a:t>telugu</a:t>
            </a:r>
            <a:r>
              <a:rPr lang="en-IN" sz="2000" dirty="0"/>
              <a:t> language </a:t>
            </a:r>
          </a:p>
        </p:txBody>
      </p:sp>
      <p:pic>
        <p:nvPicPr>
          <p:cNvPr id="5" name="Content Placeholder 4">
            <a:extLst>
              <a:ext uri="{FF2B5EF4-FFF2-40B4-BE49-F238E27FC236}">
                <a16:creationId xmlns:a16="http://schemas.microsoft.com/office/drawing/2014/main" id="{1B51D038-6074-47B7-8BDE-8E6BD6D00A27}"/>
              </a:ext>
            </a:extLst>
          </p:cNvPr>
          <p:cNvPicPr>
            <a:picLocks noGrp="1" noChangeAspect="1"/>
          </p:cNvPicPr>
          <p:nvPr>
            <p:ph idx="1"/>
          </p:nvPr>
        </p:nvPicPr>
        <p:blipFill>
          <a:blip r:embed="rId2"/>
          <a:stretch>
            <a:fillRect/>
          </a:stretch>
        </p:blipFill>
        <p:spPr>
          <a:xfrm>
            <a:off x="1426991" y="1814181"/>
            <a:ext cx="9603275" cy="4199728"/>
          </a:xfrm>
        </p:spPr>
      </p:pic>
    </p:spTree>
    <p:extLst>
      <p:ext uri="{BB962C8B-B14F-4D97-AF65-F5344CB8AC3E}">
        <p14:creationId xmlns:p14="http://schemas.microsoft.com/office/powerpoint/2010/main" val="237156599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05E5BC-A33E-4529-8D29-94D75F67D2A6}"/>
              </a:ext>
            </a:extLst>
          </p:cNvPr>
          <p:cNvSpPr>
            <a:spLocks noGrp="1"/>
          </p:cNvSpPr>
          <p:nvPr>
            <p:ph type="title"/>
          </p:nvPr>
        </p:nvSpPr>
        <p:spPr/>
        <p:txBody>
          <a:bodyPr/>
          <a:lstStyle/>
          <a:p>
            <a:endParaRPr lang="en-IN"/>
          </a:p>
        </p:txBody>
      </p:sp>
      <p:pic>
        <p:nvPicPr>
          <p:cNvPr id="5" name="Content Placeholder 4">
            <a:extLst>
              <a:ext uri="{FF2B5EF4-FFF2-40B4-BE49-F238E27FC236}">
                <a16:creationId xmlns:a16="http://schemas.microsoft.com/office/drawing/2014/main" id="{34190514-46FB-444C-A1B1-2879D202D921}"/>
              </a:ext>
            </a:extLst>
          </p:cNvPr>
          <p:cNvPicPr>
            <a:picLocks noGrp="1" noChangeAspect="1"/>
          </p:cNvPicPr>
          <p:nvPr>
            <p:ph idx="1"/>
          </p:nvPr>
        </p:nvPicPr>
        <p:blipFill>
          <a:blip r:embed="rId2"/>
          <a:srcRect b="8752"/>
          <a:stretch>
            <a:fillRect/>
          </a:stretch>
        </p:blipFill>
        <p:spPr>
          <a:xfrm>
            <a:off x="0" y="-31898"/>
            <a:ext cx="12191999" cy="6093064"/>
          </a:xfrm>
        </p:spPr>
      </p:pic>
    </p:spTree>
    <p:extLst>
      <p:ext uri="{BB962C8B-B14F-4D97-AF65-F5344CB8AC3E}">
        <p14:creationId xmlns:p14="http://schemas.microsoft.com/office/powerpoint/2010/main" val="75762503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1DD2D2-C035-4C84-9D72-5FA7837C4FC7}"/>
              </a:ext>
            </a:extLst>
          </p:cNvPr>
          <p:cNvSpPr>
            <a:spLocks noGrp="1"/>
          </p:cNvSpPr>
          <p:nvPr>
            <p:ph type="title"/>
          </p:nvPr>
        </p:nvSpPr>
        <p:spPr/>
        <p:txBody>
          <a:bodyPr/>
          <a:lstStyle/>
          <a:p>
            <a:endParaRPr lang="en-IN"/>
          </a:p>
        </p:txBody>
      </p:sp>
      <p:pic>
        <p:nvPicPr>
          <p:cNvPr id="5" name="Content Placeholder 4">
            <a:extLst>
              <a:ext uri="{FF2B5EF4-FFF2-40B4-BE49-F238E27FC236}">
                <a16:creationId xmlns:a16="http://schemas.microsoft.com/office/drawing/2014/main" id="{14253A12-EB8E-4A87-B94D-F87846785B9A}"/>
              </a:ext>
            </a:extLst>
          </p:cNvPr>
          <p:cNvPicPr>
            <a:picLocks noGrp="1" noChangeAspect="1"/>
          </p:cNvPicPr>
          <p:nvPr>
            <p:ph idx="1"/>
          </p:nvPr>
        </p:nvPicPr>
        <p:blipFill>
          <a:blip r:embed="rId2"/>
          <a:srcRect b="8547"/>
          <a:stretch>
            <a:fillRect/>
          </a:stretch>
        </p:blipFill>
        <p:spPr>
          <a:xfrm>
            <a:off x="0" y="0"/>
            <a:ext cx="12192000" cy="6087291"/>
          </a:xfrm>
        </p:spPr>
      </p:pic>
    </p:spTree>
    <p:extLst>
      <p:ext uri="{BB962C8B-B14F-4D97-AF65-F5344CB8AC3E}">
        <p14:creationId xmlns:p14="http://schemas.microsoft.com/office/powerpoint/2010/main" val="32415989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5E90C0-4071-4831-9A12-85A805C75C0C}"/>
              </a:ext>
            </a:extLst>
          </p:cNvPr>
          <p:cNvSpPr>
            <a:spLocks noGrp="1"/>
          </p:cNvSpPr>
          <p:nvPr>
            <p:ph type="title"/>
          </p:nvPr>
        </p:nvSpPr>
        <p:spPr/>
        <p:txBody>
          <a:bodyPr/>
          <a:lstStyle/>
          <a:p>
            <a:endParaRPr lang="en-IN"/>
          </a:p>
        </p:txBody>
      </p:sp>
      <p:pic>
        <p:nvPicPr>
          <p:cNvPr id="5" name="Content Placeholder 4">
            <a:extLst>
              <a:ext uri="{FF2B5EF4-FFF2-40B4-BE49-F238E27FC236}">
                <a16:creationId xmlns:a16="http://schemas.microsoft.com/office/drawing/2014/main" id="{AD705805-4131-4826-A22F-CF7867E0E86E}"/>
              </a:ext>
            </a:extLst>
          </p:cNvPr>
          <p:cNvPicPr>
            <a:picLocks noGrp="1" noChangeAspect="1"/>
          </p:cNvPicPr>
          <p:nvPr>
            <p:ph idx="1"/>
          </p:nvPr>
        </p:nvPicPr>
        <p:blipFill>
          <a:blip r:embed="rId2"/>
          <a:srcRect b="8720"/>
          <a:stretch>
            <a:fillRect/>
          </a:stretch>
        </p:blipFill>
        <p:spPr>
          <a:xfrm>
            <a:off x="1203385" y="209006"/>
            <a:ext cx="10200489" cy="5525589"/>
          </a:xfrm>
        </p:spPr>
      </p:pic>
    </p:spTree>
    <p:extLst>
      <p:ext uri="{BB962C8B-B14F-4D97-AF65-F5344CB8AC3E}">
        <p14:creationId xmlns:p14="http://schemas.microsoft.com/office/powerpoint/2010/main" val="378274673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17733C-3351-4A80-A49D-9F60C847CD9F}"/>
              </a:ext>
            </a:extLst>
          </p:cNvPr>
          <p:cNvSpPr>
            <a:spLocks noGrp="1"/>
          </p:cNvSpPr>
          <p:nvPr>
            <p:ph type="title"/>
          </p:nvPr>
        </p:nvSpPr>
        <p:spPr/>
        <p:txBody>
          <a:bodyPr/>
          <a:lstStyle/>
          <a:p>
            <a:endParaRPr lang="en-IN"/>
          </a:p>
        </p:txBody>
      </p:sp>
      <p:pic>
        <p:nvPicPr>
          <p:cNvPr id="5" name="Content Placeholder 4">
            <a:extLst>
              <a:ext uri="{FF2B5EF4-FFF2-40B4-BE49-F238E27FC236}">
                <a16:creationId xmlns:a16="http://schemas.microsoft.com/office/drawing/2014/main" id="{A866DF6C-055B-43FB-B934-4B76B10198A8}"/>
              </a:ext>
            </a:extLst>
          </p:cNvPr>
          <p:cNvPicPr>
            <a:picLocks noGrp="1" noChangeAspect="1"/>
          </p:cNvPicPr>
          <p:nvPr>
            <p:ph idx="1"/>
          </p:nvPr>
        </p:nvPicPr>
        <p:blipFill>
          <a:blip r:embed="rId2"/>
          <a:srcRect b="8505"/>
          <a:stretch>
            <a:fillRect/>
          </a:stretch>
        </p:blipFill>
        <p:spPr>
          <a:xfrm>
            <a:off x="0" y="0"/>
            <a:ext cx="12192000" cy="6113417"/>
          </a:xfrm>
        </p:spPr>
      </p:pic>
    </p:spTree>
    <p:extLst>
      <p:ext uri="{BB962C8B-B14F-4D97-AF65-F5344CB8AC3E}">
        <p14:creationId xmlns:p14="http://schemas.microsoft.com/office/powerpoint/2010/main" val="31773072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969B5E-1546-4A95-B4CF-D48E59D7D4F2}"/>
              </a:ext>
            </a:extLst>
          </p:cNvPr>
          <p:cNvSpPr>
            <a:spLocks noGrp="1"/>
          </p:cNvSpPr>
          <p:nvPr>
            <p:ph type="title"/>
          </p:nvPr>
        </p:nvSpPr>
        <p:spPr/>
        <p:txBody>
          <a:bodyPr/>
          <a:lstStyle/>
          <a:p>
            <a:endParaRPr lang="en-IN"/>
          </a:p>
        </p:txBody>
      </p:sp>
      <p:pic>
        <p:nvPicPr>
          <p:cNvPr id="5" name="Content Placeholder 4">
            <a:extLst>
              <a:ext uri="{FF2B5EF4-FFF2-40B4-BE49-F238E27FC236}">
                <a16:creationId xmlns:a16="http://schemas.microsoft.com/office/drawing/2014/main" id="{14102E90-D23B-4625-96A3-6FF9DF8D6413}"/>
              </a:ext>
            </a:extLst>
          </p:cNvPr>
          <p:cNvPicPr>
            <a:picLocks noGrp="1" noChangeAspect="1"/>
          </p:cNvPicPr>
          <p:nvPr>
            <p:ph idx="1"/>
          </p:nvPr>
        </p:nvPicPr>
        <p:blipFill>
          <a:blip r:embed="rId2"/>
          <a:srcRect b="8289"/>
          <a:stretch>
            <a:fillRect/>
          </a:stretch>
        </p:blipFill>
        <p:spPr>
          <a:xfrm>
            <a:off x="0" y="0"/>
            <a:ext cx="12192000" cy="6126480"/>
          </a:xfrm>
        </p:spPr>
      </p:pic>
    </p:spTree>
    <p:extLst>
      <p:ext uri="{BB962C8B-B14F-4D97-AF65-F5344CB8AC3E}">
        <p14:creationId xmlns:p14="http://schemas.microsoft.com/office/powerpoint/2010/main" val="411713726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FC9495-CA36-4525-BC19-994491825910}"/>
              </a:ext>
            </a:extLst>
          </p:cNvPr>
          <p:cNvSpPr>
            <a:spLocks noGrp="1"/>
          </p:cNvSpPr>
          <p:nvPr>
            <p:ph type="title"/>
          </p:nvPr>
        </p:nvSpPr>
        <p:spPr/>
        <p:txBody>
          <a:bodyPr/>
          <a:lstStyle/>
          <a:p>
            <a:endParaRPr lang="en-IN" dirty="0"/>
          </a:p>
        </p:txBody>
      </p:sp>
      <p:pic>
        <p:nvPicPr>
          <p:cNvPr id="5" name="Content Placeholder 4">
            <a:extLst>
              <a:ext uri="{FF2B5EF4-FFF2-40B4-BE49-F238E27FC236}">
                <a16:creationId xmlns:a16="http://schemas.microsoft.com/office/drawing/2014/main" id="{0E48B2E7-FDAB-43BA-920D-F1866E87751A}"/>
              </a:ext>
            </a:extLst>
          </p:cNvPr>
          <p:cNvPicPr>
            <a:picLocks noGrp="1" noChangeAspect="1"/>
          </p:cNvPicPr>
          <p:nvPr>
            <p:ph idx="1"/>
          </p:nvPr>
        </p:nvPicPr>
        <p:blipFill>
          <a:blip r:embed="rId2"/>
          <a:srcRect b="9799"/>
          <a:stretch>
            <a:fillRect/>
          </a:stretch>
        </p:blipFill>
        <p:spPr>
          <a:xfrm>
            <a:off x="1451579" y="0"/>
            <a:ext cx="9603275" cy="5460274"/>
          </a:xfrm>
        </p:spPr>
      </p:pic>
    </p:spTree>
    <p:extLst>
      <p:ext uri="{BB962C8B-B14F-4D97-AF65-F5344CB8AC3E}">
        <p14:creationId xmlns:p14="http://schemas.microsoft.com/office/powerpoint/2010/main" val="152045460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E1F088-F2B4-40E1-9FDB-6AA2E816BB78}"/>
              </a:ext>
            </a:extLst>
          </p:cNvPr>
          <p:cNvSpPr>
            <a:spLocks noGrp="1"/>
          </p:cNvSpPr>
          <p:nvPr>
            <p:ph type="title"/>
          </p:nvPr>
        </p:nvSpPr>
        <p:spPr/>
        <p:txBody>
          <a:bodyPr/>
          <a:lstStyle/>
          <a:p>
            <a:endParaRPr lang="en-IN"/>
          </a:p>
        </p:txBody>
      </p:sp>
      <p:pic>
        <p:nvPicPr>
          <p:cNvPr id="5" name="Content Placeholder 4">
            <a:extLst>
              <a:ext uri="{FF2B5EF4-FFF2-40B4-BE49-F238E27FC236}">
                <a16:creationId xmlns:a16="http://schemas.microsoft.com/office/drawing/2014/main" id="{FA6A7AD7-1AC6-4AF3-A2E2-0272B12D9384}"/>
              </a:ext>
            </a:extLst>
          </p:cNvPr>
          <p:cNvPicPr>
            <a:picLocks noGrp="1" noChangeAspect="1"/>
          </p:cNvPicPr>
          <p:nvPr>
            <p:ph idx="1"/>
          </p:nvPr>
        </p:nvPicPr>
        <p:blipFill>
          <a:blip r:embed="rId2"/>
          <a:srcRect b="9584"/>
          <a:stretch>
            <a:fillRect/>
          </a:stretch>
        </p:blipFill>
        <p:spPr>
          <a:xfrm>
            <a:off x="1451580" y="0"/>
            <a:ext cx="9603274" cy="5473337"/>
          </a:xfrm>
        </p:spPr>
      </p:pic>
    </p:spTree>
    <p:extLst>
      <p:ext uri="{BB962C8B-B14F-4D97-AF65-F5344CB8AC3E}">
        <p14:creationId xmlns:p14="http://schemas.microsoft.com/office/powerpoint/2010/main" val="51597079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51579" y="378823"/>
            <a:ext cx="9603275" cy="1110343"/>
          </a:xfrm>
        </p:spPr>
        <p:txBody>
          <a:bodyPr>
            <a:normAutofit/>
          </a:bodyPr>
          <a:lstStyle/>
          <a:p>
            <a:pPr algn="ctr"/>
            <a:r>
              <a:rPr lang="en-IN" dirty="0"/>
              <a:t>Promoting spirit of EK BHARAT SHRESHTHA BHARAT through Language Learning</a:t>
            </a:r>
          </a:p>
        </p:txBody>
      </p:sp>
      <p:sp>
        <p:nvSpPr>
          <p:cNvPr id="3" name="Content Placeholder 2"/>
          <p:cNvSpPr>
            <a:spLocks noGrp="1"/>
          </p:cNvSpPr>
          <p:nvPr>
            <p:ph idx="1"/>
          </p:nvPr>
        </p:nvSpPr>
        <p:spPr>
          <a:xfrm>
            <a:off x="1451579" y="1828800"/>
            <a:ext cx="9603275" cy="3637545"/>
          </a:xfrm>
        </p:spPr>
        <p:txBody>
          <a:bodyPr>
            <a:noAutofit/>
          </a:bodyPr>
          <a:lstStyle/>
          <a:p>
            <a:r>
              <a:rPr lang="en-IN" sz="2400" dirty="0"/>
              <a:t>Language is a powerful tool of Communication</a:t>
            </a:r>
          </a:p>
          <a:p>
            <a:r>
              <a:rPr lang="en-IN" sz="2400" dirty="0"/>
              <a:t>Language plays an imperative role in promoting the spirit of National Integration and  </a:t>
            </a:r>
            <a:r>
              <a:rPr lang="en-IN" sz="2400" dirty="0" err="1"/>
              <a:t>Ek</a:t>
            </a:r>
            <a:r>
              <a:rPr lang="en-IN" sz="2400" dirty="0"/>
              <a:t> Bharat </a:t>
            </a:r>
            <a:r>
              <a:rPr lang="en-IN" sz="2400" dirty="0" err="1"/>
              <a:t>Shreshtha</a:t>
            </a:r>
            <a:r>
              <a:rPr lang="en-IN" sz="2400" dirty="0"/>
              <a:t> Bharat</a:t>
            </a:r>
          </a:p>
        </p:txBody>
      </p:sp>
      <p:pic>
        <p:nvPicPr>
          <p:cNvPr id="7" name="Picture 6">
            <a:extLst>
              <a:ext uri="{FF2B5EF4-FFF2-40B4-BE49-F238E27FC236}">
                <a16:creationId xmlns:a16="http://schemas.microsoft.com/office/drawing/2014/main" id="{86A1510D-798D-4CBA-BCCA-422FA36BC91C}"/>
              </a:ext>
            </a:extLst>
          </p:cNvPr>
          <p:cNvPicPr>
            <a:picLocks noChangeAspect="1"/>
          </p:cNvPicPr>
          <p:nvPr/>
        </p:nvPicPr>
        <p:blipFill>
          <a:blip r:embed="rId2"/>
          <a:stretch>
            <a:fillRect/>
          </a:stretch>
        </p:blipFill>
        <p:spPr>
          <a:xfrm>
            <a:off x="4468368" y="3647572"/>
            <a:ext cx="2103120" cy="2103120"/>
          </a:xfrm>
          <a:prstGeom prst="rect">
            <a:avLst/>
          </a:prstGeom>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60CE94-8B35-42EC-8D0F-5769ED9E3577}"/>
              </a:ext>
            </a:extLst>
          </p:cNvPr>
          <p:cNvSpPr>
            <a:spLocks noGrp="1"/>
          </p:cNvSpPr>
          <p:nvPr>
            <p:ph type="title"/>
          </p:nvPr>
        </p:nvSpPr>
        <p:spPr/>
        <p:txBody>
          <a:bodyPr/>
          <a:lstStyle/>
          <a:p>
            <a:endParaRPr lang="en-IN"/>
          </a:p>
        </p:txBody>
      </p:sp>
      <p:pic>
        <p:nvPicPr>
          <p:cNvPr id="5" name="Content Placeholder 4">
            <a:extLst>
              <a:ext uri="{FF2B5EF4-FFF2-40B4-BE49-F238E27FC236}">
                <a16:creationId xmlns:a16="http://schemas.microsoft.com/office/drawing/2014/main" id="{34ACF24D-E17C-48E1-8F2E-C84CE60FB44B}"/>
              </a:ext>
            </a:extLst>
          </p:cNvPr>
          <p:cNvPicPr>
            <a:picLocks noGrp="1" noChangeAspect="1"/>
          </p:cNvPicPr>
          <p:nvPr>
            <p:ph idx="1"/>
          </p:nvPr>
        </p:nvPicPr>
        <p:blipFill>
          <a:blip r:embed="rId2"/>
          <a:srcRect b="8735"/>
          <a:stretch>
            <a:fillRect/>
          </a:stretch>
        </p:blipFill>
        <p:spPr>
          <a:xfrm>
            <a:off x="1451578" y="-1"/>
            <a:ext cx="9603275" cy="5904411"/>
          </a:xfrm>
        </p:spPr>
      </p:pic>
    </p:spTree>
    <p:extLst>
      <p:ext uri="{BB962C8B-B14F-4D97-AF65-F5344CB8AC3E}">
        <p14:creationId xmlns:p14="http://schemas.microsoft.com/office/powerpoint/2010/main" val="274825336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C055C2-D5FE-4659-9A33-55175269B6FB}"/>
              </a:ext>
            </a:extLst>
          </p:cNvPr>
          <p:cNvSpPr>
            <a:spLocks noGrp="1"/>
          </p:cNvSpPr>
          <p:nvPr>
            <p:ph type="title"/>
          </p:nvPr>
        </p:nvSpPr>
        <p:spPr/>
        <p:txBody>
          <a:bodyPr/>
          <a:lstStyle/>
          <a:p>
            <a:endParaRPr lang="en-IN"/>
          </a:p>
        </p:txBody>
      </p:sp>
      <p:pic>
        <p:nvPicPr>
          <p:cNvPr id="5" name="Content Placeholder 4">
            <a:extLst>
              <a:ext uri="{FF2B5EF4-FFF2-40B4-BE49-F238E27FC236}">
                <a16:creationId xmlns:a16="http://schemas.microsoft.com/office/drawing/2014/main" id="{46EB1EFC-1120-4097-9ECF-BC6D6C818DDC}"/>
              </a:ext>
            </a:extLst>
          </p:cNvPr>
          <p:cNvPicPr>
            <a:picLocks noGrp="1" noChangeAspect="1"/>
          </p:cNvPicPr>
          <p:nvPr>
            <p:ph idx="1"/>
          </p:nvPr>
        </p:nvPicPr>
        <p:blipFill>
          <a:blip r:embed="rId2"/>
          <a:srcRect b="9152"/>
          <a:stretch>
            <a:fillRect/>
          </a:stretch>
        </p:blipFill>
        <p:spPr>
          <a:xfrm>
            <a:off x="1451580" y="0"/>
            <a:ext cx="9603274" cy="5499463"/>
          </a:xfrm>
        </p:spPr>
      </p:pic>
    </p:spTree>
    <p:extLst>
      <p:ext uri="{BB962C8B-B14F-4D97-AF65-F5344CB8AC3E}">
        <p14:creationId xmlns:p14="http://schemas.microsoft.com/office/powerpoint/2010/main" val="258075009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A64C1B-C933-4EEF-B05C-8A535F764B91}"/>
              </a:ext>
            </a:extLst>
          </p:cNvPr>
          <p:cNvSpPr>
            <a:spLocks noGrp="1"/>
          </p:cNvSpPr>
          <p:nvPr>
            <p:ph type="title"/>
          </p:nvPr>
        </p:nvSpPr>
        <p:spPr/>
        <p:txBody>
          <a:bodyPr/>
          <a:lstStyle/>
          <a:p>
            <a:endParaRPr lang="en-IN"/>
          </a:p>
        </p:txBody>
      </p:sp>
      <p:pic>
        <p:nvPicPr>
          <p:cNvPr id="5" name="Content Placeholder 4">
            <a:extLst>
              <a:ext uri="{FF2B5EF4-FFF2-40B4-BE49-F238E27FC236}">
                <a16:creationId xmlns:a16="http://schemas.microsoft.com/office/drawing/2014/main" id="{C932EB79-F0C6-4B90-8914-57818A4038BA}"/>
              </a:ext>
            </a:extLst>
          </p:cNvPr>
          <p:cNvPicPr>
            <a:picLocks noGrp="1" noChangeAspect="1"/>
          </p:cNvPicPr>
          <p:nvPr>
            <p:ph idx="1"/>
          </p:nvPr>
        </p:nvPicPr>
        <p:blipFill>
          <a:blip r:embed="rId2"/>
          <a:srcRect b="9152"/>
          <a:stretch>
            <a:fillRect/>
          </a:stretch>
        </p:blipFill>
        <p:spPr>
          <a:xfrm>
            <a:off x="1031358" y="0"/>
            <a:ext cx="10023496" cy="5499463"/>
          </a:xfrm>
        </p:spPr>
      </p:pic>
    </p:spTree>
    <p:extLst>
      <p:ext uri="{BB962C8B-B14F-4D97-AF65-F5344CB8AC3E}">
        <p14:creationId xmlns:p14="http://schemas.microsoft.com/office/powerpoint/2010/main" val="131566153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37EF67-EA5C-491C-BDBD-9EFE8B3EC5D5}"/>
              </a:ext>
            </a:extLst>
          </p:cNvPr>
          <p:cNvSpPr>
            <a:spLocks noGrp="1"/>
          </p:cNvSpPr>
          <p:nvPr>
            <p:ph type="title"/>
          </p:nvPr>
        </p:nvSpPr>
        <p:spPr/>
        <p:txBody>
          <a:bodyPr/>
          <a:lstStyle/>
          <a:p>
            <a:endParaRPr lang="en-IN"/>
          </a:p>
        </p:txBody>
      </p:sp>
      <p:pic>
        <p:nvPicPr>
          <p:cNvPr id="4" name="Content Placeholder 3">
            <a:extLst>
              <a:ext uri="{FF2B5EF4-FFF2-40B4-BE49-F238E27FC236}">
                <a16:creationId xmlns:a16="http://schemas.microsoft.com/office/drawing/2014/main" id="{4BA9EAC2-075C-4A1A-9555-F77AD4AA2620}"/>
              </a:ext>
            </a:extLst>
          </p:cNvPr>
          <p:cNvPicPr>
            <a:picLocks noGrp="1"/>
          </p:cNvPicPr>
          <p:nvPr>
            <p:ph idx="1"/>
          </p:nvPr>
        </p:nvPicPr>
        <p:blipFill rotWithShape="1">
          <a:blip r:embed="rId2"/>
          <a:srcRect l="6646" t="12686" r="26258" b="16159"/>
          <a:stretch/>
        </p:blipFill>
        <p:spPr bwMode="auto">
          <a:xfrm>
            <a:off x="1451580" y="-106326"/>
            <a:ext cx="9603274" cy="6159807"/>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15786574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1AD024-D88C-4CBD-9189-060A5222CC02}"/>
              </a:ext>
            </a:extLst>
          </p:cNvPr>
          <p:cNvSpPr>
            <a:spLocks noGrp="1"/>
          </p:cNvSpPr>
          <p:nvPr>
            <p:ph type="title"/>
          </p:nvPr>
        </p:nvSpPr>
        <p:spPr>
          <a:xfrm>
            <a:off x="1451578" y="581236"/>
            <a:ext cx="9603275" cy="1215666"/>
          </a:xfrm>
        </p:spPr>
        <p:txBody>
          <a:bodyPr>
            <a:normAutofit fontScale="90000"/>
          </a:bodyPr>
          <a:lstStyle/>
          <a:p>
            <a:r>
              <a:rPr lang="hi-IN" dirty="0"/>
              <a:t>नव वर्ष की शुभकामनाएं</a:t>
            </a:r>
            <a:br>
              <a:rPr lang="hi-IN" dirty="0"/>
            </a:br>
            <a:r>
              <a:rPr lang="te-IN" dirty="0"/>
              <a:t>నవ </a:t>
            </a:r>
            <a:r>
              <a:rPr lang="te-IN" dirty="0" err="1"/>
              <a:t>వష</a:t>
            </a:r>
            <a:r>
              <a:rPr lang="te-IN" dirty="0"/>
              <a:t> కీ </a:t>
            </a:r>
            <a:r>
              <a:rPr lang="te-IN" dirty="0" err="1"/>
              <a:t>శుభకామనాఏం</a:t>
            </a:r>
            <a:r>
              <a:rPr lang="en-IN" dirty="0"/>
              <a:t>      2021</a:t>
            </a:r>
            <a:r>
              <a:rPr lang="te-IN" dirty="0"/>
              <a:t> </a:t>
            </a:r>
            <a:br>
              <a:rPr lang="te-IN" dirty="0"/>
            </a:br>
            <a:r>
              <a:rPr lang="en-IN" dirty="0"/>
              <a:t>happy new </a:t>
            </a:r>
            <a:r>
              <a:rPr lang="en-IN" dirty="0" err="1"/>
              <a:t>yeaR</a:t>
            </a:r>
            <a:endParaRPr lang="en-IN" dirty="0"/>
          </a:p>
        </p:txBody>
      </p:sp>
      <p:pic>
        <p:nvPicPr>
          <p:cNvPr id="5" name="Content Placeholder 4">
            <a:extLst>
              <a:ext uri="{FF2B5EF4-FFF2-40B4-BE49-F238E27FC236}">
                <a16:creationId xmlns:a16="http://schemas.microsoft.com/office/drawing/2014/main" id="{ACC717E4-672A-4781-84DB-9E418498F114}"/>
              </a:ext>
            </a:extLst>
          </p:cNvPr>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525916" y="2016125"/>
            <a:ext cx="5454492" cy="3449638"/>
          </a:xfrm>
          <a:prstGeom prst="rect">
            <a:avLst/>
          </a:prstGeom>
        </p:spPr>
      </p:pic>
    </p:spTree>
    <p:extLst>
      <p:ext uri="{BB962C8B-B14F-4D97-AF65-F5344CB8AC3E}">
        <p14:creationId xmlns:p14="http://schemas.microsoft.com/office/powerpoint/2010/main" val="134963266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EFF2E1-AC62-41E2-9D5B-29010127DC09}"/>
              </a:ext>
            </a:extLst>
          </p:cNvPr>
          <p:cNvSpPr>
            <a:spLocks noGrp="1"/>
          </p:cNvSpPr>
          <p:nvPr>
            <p:ph type="title"/>
          </p:nvPr>
        </p:nvSpPr>
        <p:spPr/>
        <p:txBody>
          <a:bodyPr/>
          <a:lstStyle/>
          <a:p>
            <a:r>
              <a:rPr lang="en-US" sz="3200" b="1" dirty="0"/>
              <a:t>                     Disclaimer</a:t>
            </a:r>
            <a:endParaRPr lang="en-IN" dirty="0"/>
          </a:p>
        </p:txBody>
      </p:sp>
      <p:sp>
        <p:nvSpPr>
          <p:cNvPr id="3" name="Content Placeholder 2">
            <a:extLst>
              <a:ext uri="{FF2B5EF4-FFF2-40B4-BE49-F238E27FC236}">
                <a16:creationId xmlns:a16="http://schemas.microsoft.com/office/drawing/2014/main" id="{8C547647-36D4-4D30-B7E8-6193BE0914CF}"/>
              </a:ext>
            </a:extLst>
          </p:cNvPr>
          <p:cNvSpPr>
            <a:spLocks noGrp="1"/>
          </p:cNvSpPr>
          <p:nvPr>
            <p:ph idx="1"/>
          </p:nvPr>
        </p:nvSpPr>
        <p:spPr/>
        <p:txBody>
          <a:bodyPr/>
          <a:lstStyle/>
          <a:p>
            <a:pPr marL="0" indent="0">
              <a:buNone/>
            </a:pPr>
            <a:r>
              <a:rPr lang="en-IN" sz="4000" b="1" dirty="0"/>
              <a:t>This PPT is created only for educational purposes, not for commercial usage.</a:t>
            </a:r>
            <a:r>
              <a:rPr lang="hi-IN" sz="4000" b="1" dirty="0"/>
              <a:t> </a:t>
            </a:r>
            <a:r>
              <a:rPr lang="en-IN" sz="4000" b="1" dirty="0"/>
              <a:t>I thank and acknowledge all concerned.</a:t>
            </a:r>
          </a:p>
          <a:p>
            <a:endParaRPr lang="en-IN" dirty="0"/>
          </a:p>
        </p:txBody>
      </p:sp>
    </p:spTree>
    <p:extLst>
      <p:ext uri="{BB962C8B-B14F-4D97-AF65-F5344CB8AC3E}">
        <p14:creationId xmlns:p14="http://schemas.microsoft.com/office/powerpoint/2010/main" val="341484465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A7D870-4A4E-4E4C-AA61-4DBED0B6311D}"/>
              </a:ext>
            </a:extLst>
          </p:cNvPr>
          <p:cNvSpPr>
            <a:spLocks noGrp="1"/>
          </p:cNvSpPr>
          <p:nvPr>
            <p:ph type="ctrTitle"/>
          </p:nvPr>
        </p:nvSpPr>
        <p:spPr/>
        <p:txBody>
          <a:bodyPr>
            <a:normAutofit fontScale="90000"/>
          </a:bodyPr>
          <a:lstStyle/>
          <a:p>
            <a:r>
              <a:rPr lang="te-IN" sz="4000" dirty="0"/>
              <a:t/>
            </a:r>
            <a:br>
              <a:rPr lang="te-IN" sz="4000" dirty="0"/>
            </a:br>
            <a:r>
              <a:rPr lang="te-IN" sz="4000" dirty="0"/>
              <a:t/>
            </a:r>
            <a:br>
              <a:rPr lang="te-IN" sz="4000" dirty="0"/>
            </a:br>
            <a:r>
              <a:rPr lang="hi-IN" sz="4000" dirty="0"/>
              <a:t/>
            </a:r>
            <a:br>
              <a:rPr lang="hi-IN" sz="4000" dirty="0"/>
            </a:br>
            <a:r>
              <a:rPr lang="en-IN" sz="4000" dirty="0"/>
              <a:t/>
            </a:r>
            <a:br>
              <a:rPr lang="en-IN" sz="4000" dirty="0"/>
            </a:br>
            <a:r>
              <a:rPr lang="te-IN" sz="6000" dirty="0"/>
              <a:t>భాష శిక్షణ</a:t>
            </a:r>
            <a:r>
              <a:rPr lang="hi-IN" sz="6000" dirty="0"/>
              <a:t/>
            </a:r>
            <a:br>
              <a:rPr lang="hi-IN" sz="6000" dirty="0"/>
            </a:br>
            <a:r>
              <a:rPr lang="hi-IN" sz="6000" dirty="0"/>
              <a:t>भाषा शिक्षण </a:t>
            </a:r>
            <a:br>
              <a:rPr lang="hi-IN" sz="6000" dirty="0"/>
            </a:br>
            <a:r>
              <a:rPr lang="en-IN" sz="6000" dirty="0"/>
              <a:t>Language learning</a:t>
            </a:r>
          </a:p>
        </p:txBody>
      </p:sp>
      <p:sp>
        <p:nvSpPr>
          <p:cNvPr id="3" name="Subtitle 2">
            <a:extLst>
              <a:ext uri="{FF2B5EF4-FFF2-40B4-BE49-F238E27FC236}">
                <a16:creationId xmlns:a16="http://schemas.microsoft.com/office/drawing/2014/main" id="{8F774E99-E7BA-43F6-A18A-0E98428534C7}"/>
              </a:ext>
            </a:extLst>
          </p:cNvPr>
          <p:cNvSpPr>
            <a:spLocks noGrp="1"/>
          </p:cNvSpPr>
          <p:nvPr>
            <p:ph type="subTitle" idx="1"/>
          </p:nvPr>
        </p:nvSpPr>
        <p:spPr/>
        <p:txBody>
          <a:bodyPr>
            <a:normAutofit fontScale="70000" lnSpcReduction="20000"/>
          </a:bodyPr>
          <a:lstStyle/>
          <a:p>
            <a:r>
              <a:rPr lang="te-IN" sz="3000" dirty="0"/>
              <a:t>డ </a:t>
            </a:r>
            <a:r>
              <a:rPr lang="te-IN" sz="3000" dirty="0" err="1"/>
              <a:t>గురమీత</a:t>
            </a:r>
            <a:r>
              <a:rPr lang="te-IN" sz="3000" dirty="0"/>
              <a:t> సింహ</a:t>
            </a:r>
            <a:r>
              <a:rPr lang="hi-IN" sz="3000" dirty="0"/>
              <a:t> </a:t>
            </a:r>
            <a:r>
              <a:rPr lang="te-IN" sz="3000" dirty="0"/>
              <a:t> </a:t>
            </a:r>
            <a:r>
              <a:rPr lang="hi-IN" sz="3000" dirty="0"/>
              <a:t>डॉ </a:t>
            </a:r>
            <a:r>
              <a:rPr lang="hi-IN" sz="3000" dirty="0" err="1"/>
              <a:t>गुरमीत</a:t>
            </a:r>
            <a:r>
              <a:rPr lang="hi-IN" sz="3000" dirty="0"/>
              <a:t> सिंह </a:t>
            </a:r>
            <a:r>
              <a:rPr lang="en-IN" sz="2600" dirty="0"/>
              <a:t>Dr </a:t>
            </a:r>
            <a:r>
              <a:rPr lang="en-IN" sz="2600" dirty="0" err="1"/>
              <a:t>GURmeet</a:t>
            </a:r>
            <a:r>
              <a:rPr lang="en-IN" sz="2600" dirty="0"/>
              <a:t> </a:t>
            </a:r>
            <a:r>
              <a:rPr lang="en-IN" sz="2600" dirty="0" smtClean="0"/>
              <a:t>SINGH, Resource Person</a:t>
            </a:r>
            <a:r>
              <a:rPr lang="te-IN" sz="2600" dirty="0" smtClean="0"/>
              <a:t> </a:t>
            </a:r>
            <a:r>
              <a:rPr lang="en-IN" dirty="0"/>
              <a:t/>
            </a:r>
            <a:br>
              <a:rPr lang="en-IN" dirty="0"/>
            </a:br>
            <a:r>
              <a:rPr lang="en-IN" dirty="0" err="1"/>
              <a:t>ASSOCIate</a:t>
            </a:r>
            <a:r>
              <a:rPr lang="en-IN" dirty="0"/>
              <a:t> PROFESSOR,DEPT OF HINDI</a:t>
            </a:r>
            <a:br>
              <a:rPr lang="en-IN" dirty="0"/>
            </a:br>
            <a:r>
              <a:rPr lang="en-IN" dirty="0"/>
              <a:t>PANJAB UNIVERSITY,CHANDIGARH </a:t>
            </a:r>
          </a:p>
        </p:txBody>
      </p:sp>
    </p:spTree>
    <p:extLst>
      <p:ext uri="{BB962C8B-B14F-4D97-AF65-F5344CB8AC3E}">
        <p14:creationId xmlns:p14="http://schemas.microsoft.com/office/powerpoint/2010/main" val="415432644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94560" y="1045029"/>
            <a:ext cx="7772400" cy="4524315"/>
          </a:xfrm>
          <a:prstGeom prst="rect">
            <a:avLst/>
          </a:prstGeom>
        </p:spPr>
        <p:txBody>
          <a:bodyPr wrap="square">
            <a:spAutoFit/>
          </a:bodyPr>
          <a:lstStyle/>
          <a:p>
            <a:r>
              <a:rPr lang="te-IN" sz="7200" dirty="0"/>
              <a:t>శుక్రియా</a:t>
            </a:r>
          </a:p>
          <a:p>
            <a:r>
              <a:rPr lang="hi-IN" sz="7200" dirty="0"/>
              <a:t>        </a:t>
            </a:r>
            <a:r>
              <a:rPr lang="en-IN" sz="7200" dirty="0"/>
              <a:t>Thank You</a:t>
            </a:r>
          </a:p>
          <a:p>
            <a:r>
              <a:rPr lang="hi-IN" sz="7200" dirty="0"/>
              <a:t>                  धन्यवाद </a:t>
            </a:r>
            <a:endParaRPr lang="en-IN" sz="72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51579" y="378823"/>
            <a:ext cx="9603275" cy="1110343"/>
          </a:xfrm>
        </p:spPr>
        <p:txBody>
          <a:bodyPr>
            <a:normAutofit/>
          </a:bodyPr>
          <a:lstStyle/>
          <a:p>
            <a:pPr algn="ctr"/>
            <a:r>
              <a:rPr lang="en-IN" dirty="0"/>
              <a:t>Promoting spirit of EK BHARAT SHRESHTHA BHARAT through Language Learning</a:t>
            </a:r>
          </a:p>
        </p:txBody>
      </p:sp>
      <p:sp>
        <p:nvSpPr>
          <p:cNvPr id="3" name="Content Placeholder 2"/>
          <p:cNvSpPr>
            <a:spLocks noGrp="1"/>
          </p:cNvSpPr>
          <p:nvPr>
            <p:ph idx="1"/>
          </p:nvPr>
        </p:nvSpPr>
        <p:spPr>
          <a:xfrm>
            <a:off x="1451579" y="1828800"/>
            <a:ext cx="9603275" cy="3637545"/>
          </a:xfrm>
        </p:spPr>
        <p:txBody>
          <a:bodyPr>
            <a:noAutofit/>
          </a:bodyPr>
          <a:lstStyle/>
          <a:p>
            <a:r>
              <a:rPr lang="en-IN" sz="2400" dirty="0"/>
              <a:t>Understanding each other’s language by people of paired states bring them closer for undertaking various social, cultural and economical endeavours  together </a:t>
            </a:r>
          </a:p>
          <a:p>
            <a:r>
              <a:rPr lang="en-IN" sz="2400" dirty="0"/>
              <a:t>Language opens vistas for unity and fraternity thus paving way for development.</a:t>
            </a:r>
          </a:p>
        </p:txBody>
      </p:sp>
      <p:pic>
        <p:nvPicPr>
          <p:cNvPr id="5" name="Picture 4">
            <a:extLst>
              <a:ext uri="{FF2B5EF4-FFF2-40B4-BE49-F238E27FC236}">
                <a16:creationId xmlns:a16="http://schemas.microsoft.com/office/drawing/2014/main" id="{5B884E1C-03EE-4ACA-BA70-2779A7E34DE9}"/>
              </a:ext>
            </a:extLst>
          </p:cNvPr>
          <p:cNvPicPr>
            <a:picLocks noChangeAspect="1"/>
          </p:cNvPicPr>
          <p:nvPr/>
        </p:nvPicPr>
        <p:blipFill rotWithShape="1">
          <a:blip r:embed="rId2"/>
          <a:srcRect b="17873"/>
          <a:stretch/>
        </p:blipFill>
        <p:spPr>
          <a:xfrm>
            <a:off x="4955857" y="3665860"/>
            <a:ext cx="1914525" cy="1963484"/>
          </a:xfrm>
          <a:prstGeom prst="rect">
            <a:avLst/>
          </a:prstGeom>
        </p:spPr>
      </p:pic>
    </p:spTree>
    <p:extLst>
      <p:ext uri="{BB962C8B-B14F-4D97-AF65-F5344CB8AC3E}">
        <p14:creationId xmlns:p14="http://schemas.microsoft.com/office/powerpoint/2010/main" val="423722574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330FE1-ABE6-447D-A96C-70DFC2B27BF8}"/>
              </a:ext>
            </a:extLst>
          </p:cNvPr>
          <p:cNvSpPr>
            <a:spLocks noGrp="1"/>
          </p:cNvSpPr>
          <p:nvPr>
            <p:ph type="title"/>
          </p:nvPr>
        </p:nvSpPr>
        <p:spPr/>
        <p:txBody>
          <a:bodyPr/>
          <a:lstStyle/>
          <a:p>
            <a:r>
              <a:rPr lang="en-IN" dirty="0"/>
              <a:t>The challenge </a:t>
            </a:r>
          </a:p>
        </p:txBody>
      </p:sp>
      <p:sp>
        <p:nvSpPr>
          <p:cNvPr id="3" name="Content Placeholder 2">
            <a:extLst>
              <a:ext uri="{FF2B5EF4-FFF2-40B4-BE49-F238E27FC236}">
                <a16:creationId xmlns:a16="http://schemas.microsoft.com/office/drawing/2014/main" id="{10350274-F14E-4BF2-9AB7-9DF6BC9C4DF9}"/>
              </a:ext>
            </a:extLst>
          </p:cNvPr>
          <p:cNvSpPr>
            <a:spLocks noGrp="1"/>
          </p:cNvSpPr>
          <p:nvPr>
            <p:ph idx="1"/>
          </p:nvPr>
        </p:nvSpPr>
        <p:spPr/>
        <p:txBody>
          <a:bodyPr/>
          <a:lstStyle/>
          <a:p>
            <a:pPr algn="l"/>
            <a:r>
              <a:rPr lang="en-US" sz="2800" b="0" i="0" dirty="0">
                <a:solidFill>
                  <a:srgbClr val="0E1318"/>
                </a:solidFill>
                <a:effectLst/>
                <a:latin typeface="Lora"/>
              </a:rPr>
              <a:t>Learning a new language involves listening, speaking, reading, and writing. In the area of language learning, these four skills are critically important.</a:t>
            </a:r>
          </a:p>
          <a:p>
            <a:pPr algn="l"/>
            <a:r>
              <a:rPr lang="en-US" sz="2800" b="0" i="0" dirty="0">
                <a:solidFill>
                  <a:srgbClr val="0E1318"/>
                </a:solidFill>
                <a:effectLst/>
                <a:latin typeface="Lora"/>
              </a:rPr>
              <a:t>The speaking and listening parts tend to be more difficult and complicated than the acquisition of reading and writing skills</a:t>
            </a:r>
          </a:p>
          <a:p>
            <a:endParaRPr lang="en-IN" dirty="0"/>
          </a:p>
        </p:txBody>
      </p:sp>
      <p:pic>
        <p:nvPicPr>
          <p:cNvPr id="5" name="Picture 4">
            <a:extLst>
              <a:ext uri="{FF2B5EF4-FFF2-40B4-BE49-F238E27FC236}">
                <a16:creationId xmlns:a16="http://schemas.microsoft.com/office/drawing/2014/main" id="{ED3CE4E2-22EB-40F0-A832-316DF6B62EBA}"/>
              </a:ext>
            </a:extLst>
          </p:cNvPr>
          <p:cNvPicPr>
            <a:picLocks noChangeAspect="1"/>
          </p:cNvPicPr>
          <p:nvPr/>
        </p:nvPicPr>
        <p:blipFill>
          <a:blip r:embed="rId2"/>
          <a:stretch>
            <a:fillRect/>
          </a:stretch>
        </p:blipFill>
        <p:spPr>
          <a:xfrm>
            <a:off x="6064405" y="194241"/>
            <a:ext cx="4990449" cy="1387671"/>
          </a:xfrm>
          <a:prstGeom prst="rect">
            <a:avLst/>
          </a:prstGeom>
        </p:spPr>
      </p:pic>
    </p:spTree>
    <p:extLst>
      <p:ext uri="{BB962C8B-B14F-4D97-AF65-F5344CB8AC3E}">
        <p14:creationId xmlns:p14="http://schemas.microsoft.com/office/powerpoint/2010/main" val="72951632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8C4888-4EC3-4015-8B1E-C76B356CBDD9}"/>
              </a:ext>
            </a:extLst>
          </p:cNvPr>
          <p:cNvSpPr>
            <a:spLocks noGrp="1"/>
          </p:cNvSpPr>
          <p:nvPr>
            <p:ph type="title"/>
          </p:nvPr>
        </p:nvSpPr>
        <p:spPr/>
        <p:txBody>
          <a:bodyPr>
            <a:normAutofit fontScale="90000"/>
          </a:bodyPr>
          <a:lstStyle/>
          <a:p>
            <a:r>
              <a:rPr lang="en-IN" dirty="0"/>
              <a:t>                               </a:t>
            </a:r>
            <a:br>
              <a:rPr lang="en-IN" dirty="0"/>
            </a:br>
            <a:r>
              <a:rPr lang="en-IN" dirty="0"/>
              <a:t>           Methods of language learning </a:t>
            </a:r>
            <a:br>
              <a:rPr lang="en-IN" dirty="0"/>
            </a:br>
            <a:r>
              <a:rPr lang="en-IN" dirty="0"/>
              <a:t>  </a:t>
            </a:r>
          </a:p>
        </p:txBody>
      </p:sp>
      <p:sp>
        <p:nvSpPr>
          <p:cNvPr id="3" name="Content Placeholder 2">
            <a:extLst>
              <a:ext uri="{FF2B5EF4-FFF2-40B4-BE49-F238E27FC236}">
                <a16:creationId xmlns:a16="http://schemas.microsoft.com/office/drawing/2014/main" id="{B94DCF34-8A66-42FD-A27E-1FAD7A47A938}"/>
              </a:ext>
            </a:extLst>
          </p:cNvPr>
          <p:cNvSpPr>
            <a:spLocks noGrp="1"/>
          </p:cNvSpPr>
          <p:nvPr>
            <p:ph idx="1"/>
          </p:nvPr>
        </p:nvSpPr>
        <p:spPr>
          <a:xfrm>
            <a:off x="461818" y="1936881"/>
            <a:ext cx="8145399" cy="3612591"/>
          </a:xfrm>
        </p:spPr>
        <p:txBody>
          <a:bodyPr/>
          <a:lstStyle/>
          <a:p>
            <a:pPr algn="just"/>
            <a:r>
              <a:rPr lang="en-US" sz="2800" b="1" dirty="0">
                <a:solidFill>
                  <a:srgbClr val="2F4F4F"/>
                </a:solidFill>
                <a:effectLst/>
                <a:latin typeface="Verdana" panose="020B0604030504040204" pitchFamily="34" charset="0"/>
              </a:rPr>
              <a:t>The Direct Method</a:t>
            </a:r>
          </a:p>
          <a:p>
            <a:pPr marL="0" indent="0" algn="just">
              <a:buNone/>
            </a:pPr>
            <a:r>
              <a:rPr lang="en-US" sz="2800" b="0" i="0" dirty="0">
                <a:solidFill>
                  <a:srgbClr val="000000"/>
                </a:solidFill>
                <a:effectLst/>
                <a:latin typeface="Verdana" panose="020B0604030504040204" pitchFamily="34" charset="0"/>
              </a:rPr>
              <a:t>In this method the teaching is done entirely in the target language. The learner is not allowed to use his or her mother tongue. Grammar rules are avoided and there is emphasis on good pronunciation.</a:t>
            </a:r>
          </a:p>
          <a:p>
            <a:pPr algn="just"/>
            <a:endParaRPr lang="en-IN" dirty="0"/>
          </a:p>
        </p:txBody>
      </p:sp>
      <p:pic>
        <p:nvPicPr>
          <p:cNvPr id="5" name="Picture 4">
            <a:extLst>
              <a:ext uri="{FF2B5EF4-FFF2-40B4-BE49-F238E27FC236}">
                <a16:creationId xmlns:a16="http://schemas.microsoft.com/office/drawing/2014/main" id="{1044A6C1-7564-476B-8949-E3C7101E0E3A}"/>
              </a:ext>
            </a:extLst>
          </p:cNvPr>
          <p:cNvPicPr>
            <a:picLocks noChangeAspect="1"/>
          </p:cNvPicPr>
          <p:nvPr/>
        </p:nvPicPr>
        <p:blipFill rotWithShape="1">
          <a:blip r:embed="rId2"/>
          <a:srcRect l="-685" b="3811"/>
          <a:stretch/>
        </p:blipFill>
        <p:spPr>
          <a:xfrm>
            <a:off x="8829964" y="2766864"/>
            <a:ext cx="2928684" cy="2331610"/>
          </a:xfrm>
          <a:prstGeom prst="rect">
            <a:avLst/>
          </a:prstGeom>
        </p:spPr>
      </p:pic>
    </p:spTree>
    <p:extLst>
      <p:ext uri="{BB962C8B-B14F-4D97-AF65-F5344CB8AC3E}">
        <p14:creationId xmlns:p14="http://schemas.microsoft.com/office/powerpoint/2010/main" val="44662794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B24AEA-91B9-431D-97E7-172F0FD5D7FA}"/>
              </a:ext>
            </a:extLst>
          </p:cNvPr>
          <p:cNvSpPr>
            <a:spLocks noGrp="1"/>
          </p:cNvSpPr>
          <p:nvPr>
            <p:ph type="title"/>
          </p:nvPr>
        </p:nvSpPr>
        <p:spPr/>
        <p:txBody>
          <a:bodyPr>
            <a:normAutofit fontScale="90000"/>
          </a:bodyPr>
          <a:lstStyle/>
          <a:p>
            <a:r>
              <a:rPr lang="en-IN" dirty="0"/>
              <a:t>                                </a:t>
            </a:r>
            <a:br>
              <a:rPr lang="en-IN" dirty="0"/>
            </a:br>
            <a:r>
              <a:rPr lang="en-IN" dirty="0"/>
              <a:t>           Methods of language learning </a:t>
            </a:r>
            <a:br>
              <a:rPr lang="en-IN" dirty="0"/>
            </a:br>
            <a:r>
              <a:rPr lang="en-IN" dirty="0"/>
              <a:t> </a:t>
            </a:r>
          </a:p>
        </p:txBody>
      </p:sp>
      <p:sp>
        <p:nvSpPr>
          <p:cNvPr id="3" name="Content Placeholder 2">
            <a:extLst>
              <a:ext uri="{FF2B5EF4-FFF2-40B4-BE49-F238E27FC236}">
                <a16:creationId xmlns:a16="http://schemas.microsoft.com/office/drawing/2014/main" id="{A56CE0DB-178B-49AF-B779-5A229070814B}"/>
              </a:ext>
            </a:extLst>
          </p:cNvPr>
          <p:cNvSpPr>
            <a:spLocks noGrp="1"/>
          </p:cNvSpPr>
          <p:nvPr>
            <p:ph idx="1"/>
          </p:nvPr>
        </p:nvSpPr>
        <p:spPr>
          <a:xfrm>
            <a:off x="555653" y="2108097"/>
            <a:ext cx="6944276" cy="3322886"/>
          </a:xfrm>
        </p:spPr>
        <p:txBody>
          <a:bodyPr>
            <a:normAutofit fontScale="92500" lnSpcReduction="10000"/>
          </a:bodyPr>
          <a:lstStyle/>
          <a:p>
            <a:pPr algn="just"/>
            <a:r>
              <a:rPr lang="en-US" sz="2800" b="1" dirty="0">
                <a:solidFill>
                  <a:srgbClr val="2F4F4F"/>
                </a:solidFill>
                <a:effectLst/>
                <a:latin typeface="Verdana" panose="020B0604030504040204" pitchFamily="34" charset="0"/>
              </a:rPr>
              <a:t>Grammar-Translation</a:t>
            </a:r>
          </a:p>
          <a:p>
            <a:pPr marL="0" indent="0" algn="just">
              <a:buNone/>
            </a:pPr>
            <a:r>
              <a:rPr lang="en-US" sz="2800" b="0" i="0" dirty="0">
                <a:solidFill>
                  <a:srgbClr val="000000"/>
                </a:solidFill>
                <a:effectLst/>
                <a:latin typeface="Verdana" panose="020B0604030504040204" pitchFamily="34" charset="0"/>
              </a:rPr>
              <a:t>Learning is largely by translation to and from the target language. Grammar rules are to be memorized and long lists of vocabulary learned by heart. There is little or no emphasis placed on developing oral ability</a:t>
            </a:r>
          </a:p>
          <a:p>
            <a:pPr algn="just"/>
            <a:endParaRPr lang="en-IN" sz="2800" dirty="0"/>
          </a:p>
        </p:txBody>
      </p:sp>
      <p:pic>
        <p:nvPicPr>
          <p:cNvPr id="5" name="Picture 4">
            <a:extLst>
              <a:ext uri="{FF2B5EF4-FFF2-40B4-BE49-F238E27FC236}">
                <a16:creationId xmlns:a16="http://schemas.microsoft.com/office/drawing/2014/main" id="{08D9FC43-8176-46AA-895C-BA8E3B897B27}"/>
              </a:ext>
            </a:extLst>
          </p:cNvPr>
          <p:cNvPicPr>
            <a:picLocks noChangeAspect="1"/>
          </p:cNvPicPr>
          <p:nvPr/>
        </p:nvPicPr>
        <p:blipFill>
          <a:blip r:embed="rId2"/>
          <a:stretch>
            <a:fillRect/>
          </a:stretch>
        </p:blipFill>
        <p:spPr>
          <a:xfrm>
            <a:off x="8435479" y="2108097"/>
            <a:ext cx="2619375" cy="1743075"/>
          </a:xfrm>
          <a:prstGeom prst="rect">
            <a:avLst/>
          </a:prstGeom>
        </p:spPr>
      </p:pic>
      <p:pic>
        <p:nvPicPr>
          <p:cNvPr id="7" name="Picture 6">
            <a:extLst>
              <a:ext uri="{FF2B5EF4-FFF2-40B4-BE49-F238E27FC236}">
                <a16:creationId xmlns:a16="http://schemas.microsoft.com/office/drawing/2014/main" id="{633DD780-2DF7-48F6-B28F-7B8033B53474}"/>
              </a:ext>
            </a:extLst>
          </p:cNvPr>
          <p:cNvPicPr>
            <a:picLocks noChangeAspect="1"/>
          </p:cNvPicPr>
          <p:nvPr/>
        </p:nvPicPr>
        <p:blipFill rotWithShape="1">
          <a:blip r:embed="rId3"/>
          <a:srcRect t="8622" r="31327"/>
          <a:stretch/>
        </p:blipFill>
        <p:spPr>
          <a:xfrm>
            <a:off x="8365837" y="4105515"/>
            <a:ext cx="2888079" cy="1616364"/>
          </a:xfrm>
          <a:prstGeom prst="rect">
            <a:avLst/>
          </a:prstGeom>
        </p:spPr>
      </p:pic>
    </p:spTree>
    <p:extLst>
      <p:ext uri="{BB962C8B-B14F-4D97-AF65-F5344CB8AC3E}">
        <p14:creationId xmlns:p14="http://schemas.microsoft.com/office/powerpoint/2010/main" val="93711141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59AE5E-55CB-4363-A5F3-BD59191D2E60}"/>
              </a:ext>
            </a:extLst>
          </p:cNvPr>
          <p:cNvSpPr>
            <a:spLocks noGrp="1"/>
          </p:cNvSpPr>
          <p:nvPr>
            <p:ph type="title"/>
          </p:nvPr>
        </p:nvSpPr>
        <p:spPr/>
        <p:txBody>
          <a:bodyPr>
            <a:normAutofit fontScale="90000"/>
          </a:bodyPr>
          <a:lstStyle/>
          <a:p>
            <a:r>
              <a:rPr lang="en-IN" dirty="0"/>
              <a:t>                                  </a:t>
            </a:r>
            <a:br>
              <a:rPr lang="en-IN" dirty="0"/>
            </a:br>
            <a:r>
              <a:rPr lang="en-IN" dirty="0"/>
              <a:t>           Methods of language learning </a:t>
            </a:r>
            <a:br>
              <a:rPr lang="en-IN" dirty="0"/>
            </a:br>
            <a:r>
              <a:rPr lang="en-IN" dirty="0"/>
              <a:t> </a:t>
            </a:r>
          </a:p>
        </p:txBody>
      </p:sp>
      <p:sp>
        <p:nvSpPr>
          <p:cNvPr id="3" name="Content Placeholder 2">
            <a:extLst>
              <a:ext uri="{FF2B5EF4-FFF2-40B4-BE49-F238E27FC236}">
                <a16:creationId xmlns:a16="http://schemas.microsoft.com/office/drawing/2014/main" id="{5E1F2F15-2774-4F46-B6B3-DCDCE95BFB5D}"/>
              </a:ext>
            </a:extLst>
          </p:cNvPr>
          <p:cNvSpPr>
            <a:spLocks noGrp="1"/>
          </p:cNvSpPr>
          <p:nvPr>
            <p:ph idx="1"/>
          </p:nvPr>
        </p:nvSpPr>
        <p:spPr>
          <a:xfrm>
            <a:off x="648015" y="1997259"/>
            <a:ext cx="8043403" cy="3886305"/>
          </a:xfrm>
        </p:spPr>
        <p:txBody>
          <a:bodyPr>
            <a:normAutofit/>
          </a:bodyPr>
          <a:lstStyle/>
          <a:p>
            <a:pPr algn="just"/>
            <a:r>
              <a:rPr lang="en-US" sz="2800" b="1" dirty="0">
                <a:solidFill>
                  <a:srgbClr val="2F4F4F"/>
                </a:solidFill>
                <a:effectLst/>
                <a:latin typeface="Verdana" panose="020B0604030504040204" pitchFamily="34" charset="0"/>
              </a:rPr>
              <a:t>Audio-lingual</a:t>
            </a:r>
          </a:p>
          <a:p>
            <a:pPr marL="0" indent="0" algn="just">
              <a:buNone/>
            </a:pPr>
            <a:r>
              <a:rPr lang="en-US" sz="2800" b="0" i="0" dirty="0">
                <a:solidFill>
                  <a:srgbClr val="000000"/>
                </a:solidFill>
                <a:effectLst/>
                <a:latin typeface="Verdana" panose="020B0604030504040204" pitchFamily="34" charset="0"/>
              </a:rPr>
              <a:t>The theory behind this method is that learning a language means acquiring habits. There is much practice of dialogues of every situations. New language is first heard and extensively drilled before being seen in its written form</a:t>
            </a:r>
          </a:p>
          <a:p>
            <a:pPr algn="just"/>
            <a:endParaRPr lang="en-IN" sz="2800" dirty="0"/>
          </a:p>
        </p:txBody>
      </p:sp>
      <p:pic>
        <p:nvPicPr>
          <p:cNvPr id="5" name="Picture 4">
            <a:extLst>
              <a:ext uri="{FF2B5EF4-FFF2-40B4-BE49-F238E27FC236}">
                <a16:creationId xmlns:a16="http://schemas.microsoft.com/office/drawing/2014/main" id="{D3A651A2-BB93-4500-868A-919775713CC0}"/>
              </a:ext>
            </a:extLst>
          </p:cNvPr>
          <p:cNvPicPr>
            <a:picLocks noChangeAspect="1"/>
          </p:cNvPicPr>
          <p:nvPr/>
        </p:nvPicPr>
        <p:blipFill>
          <a:blip r:embed="rId2"/>
          <a:stretch>
            <a:fillRect/>
          </a:stretch>
        </p:blipFill>
        <p:spPr>
          <a:xfrm>
            <a:off x="9035762" y="3084368"/>
            <a:ext cx="2266950" cy="2019300"/>
          </a:xfrm>
          <a:prstGeom prst="rect">
            <a:avLst/>
          </a:prstGeom>
        </p:spPr>
      </p:pic>
    </p:spTree>
    <p:extLst>
      <p:ext uri="{BB962C8B-B14F-4D97-AF65-F5344CB8AC3E}">
        <p14:creationId xmlns:p14="http://schemas.microsoft.com/office/powerpoint/2010/main" val="63954098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E96F20-1D6B-4015-A121-4B5E7BD0B4D3}"/>
              </a:ext>
            </a:extLst>
          </p:cNvPr>
          <p:cNvSpPr>
            <a:spLocks noGrp="1"/>
          </p:cNvSpPr>
          <p:nvPr>
            <p:ph type="title"/>
          </p:nvPr>
        </p:nvSpPr>
        <p:spPr/>
        <p:txBody>
          <a:bodyPr>
            <a:normAutofit fontScale="90000"/>
          </a:bodyPr>
          <a:lstStyle/>
          <a:p>
            <a:r>
              <a:rPr lang="en-IN" dirty="0"/>
              <a:t>                                    </a:t>
            </a:r>
            <a:br>
              <a:rPr lang="en-IN" dirty="0"/>
            </a:br>
            <a:r>
              <a:rPr lang="en-IN" dirty="0"/>
              <a:t>           Methods of language learning </a:t>
            </a:r>
            <a:br>
              <a:rPr lang="en-IN" dirty="0"/>
            </a:br>
            <a:r>
              <a:rPr lang="en-IN" dirty="0"/>
              <a:t> </a:t>
            </a:r>
          </a:p>
        </p:txBody>
      </p:sp>
      <p:sp>
        <p:nvSpPr>
          <p:cNvPr id="3" name="Content Placeholder 2">
            <a:extLst>
              <a:ext uri="{FF2B5EF4-FFF2-40B4-BE49-F238E27FC236}">
                <a16:creationId xmlns:a16="http://schemas.microsoft.com/office/drawing/2014/main" id="{7D859C0B-BED2-4228-A72A-C0E5A0FED48A}"/>
              </a:ext>
            </a:extLst>
          </p:cNvPr>
          <p:cNvSpPr>
            <a:spLocks noGrp="1"/>
          </p:cNvSpPr>
          <p:nvPr>
            <p:ph idx="1"/>
          </p:nvPr>
        </p:nvSpPr>
        <p:spPr>
          <a:xfrm>
            <a:off x="223143" y="2024968"/>
            <a:ext cx="11636347" cy="2547875"/>
          </a:xfrm>
        </p:spPr>
        <p:txBody>
          <a:bodyPr>
            <a:normAutofit fontScale="92500" lnSpcReduction="10000"/>
          </a:bodyPr>
          <a:lstStyle/>
          <a:p>
            <a:pPr algn="just"/>
            <a:r>
              <a:rPr lang="en-US" sz="2800" b="1" dirty="0">
                <a:solidFill>
                  <a:srgbClr val="2F4F4F"/>
                </a:solidFill>
                <a:effectLst/>
                <a:latin typeface="Verdana" panose="020B0604030504040204" pitchFamily="34" charset="0"/>
              </a:rPr>
              <a:t>The structural approach</a:t>
            </a:r>
          </a:p>
          <a:p>
            <a:pPr marL="0" indent="0" algn="just">
              <a:buNone/>
            </a:pPr>
            <a:r>
              <a:rPr lang="en-US" sz="2800" b="0" i="0" dirty="0">
                <a:solidFill>
                  <a:srgbClr val="000000"/>
                </a:solidFill>
                <a:effectLst/>
                <a:latin typeface="Verdana" panose="020B0604030504040204" pitchFamily="34" charset="0"/>
              </a:rPr>
              <a:t>This method sees language as a complex of grammatical rules which are to be learned one at a time in a set order. So for example the verb "to be" is introduced and practiced before the present continuous tense which uses "to be" as an auxiliary</a:t>
            </a:r>
          </a:p>
          <a:p>
            <a:pPr algn="just"/>
            <a:endParaRPr lang="en-IN" sz="2800" dirty="0"/>
          </a:p>
        </p:txBody>
      </p:sp>
      <p:pic>
        <p:nvPicPr>
          <p:cNvPr id="5" name="Picture 4">
            <a:extLst>
              <a:ext uri="{FF2B5EF4-FFF2-40B4-BE49-F238E27FC236}">
                <a16:creationId xmlns:a16="http://schemas.microsoft.com/office/drawing/2014/main" id="{E961A8C1-0E51-4090-978C-D9C514280C6D}"/>
              </a:ext>
            </a:extLst>
          </p:cNvPr>
          <p:cNvPicPr>
            <a:picLocks noChangeAspect="1"/>
          </p:cNvPicPr>
          <p:nvPr/>
        </p:nvPicPr>
        <p:blipFill>
          <a:blip r:embed="rId2">
            <a:extLst>
              <a:ext uri="{837473B0-CC2E-450A-ABE3-18F120FF3D39}">
                <a1611:picAttrSrcUrl xmlns="" xmlns:a1611="http://schemas.microsoft.com/office/drawing/2016/11/main" r:id="rId3"/>
              </a:ext>
            </a:extLst>
          </a:blip>
          <a:stretch>
            <a:fillRect/>
          </a:stretch>
        </p:blipFill>
        <p:spPr>
          <a:xfrm>
            <a:off x="4598482" y="4572843"/>
            <a:ext cx="3309468" cy="1489138"/>
          </a:xfrm>
          <a:prstGeom prst="rect">
            <a:avLst/>
          </a:prstGeom>
        </p:spPr>
      </p:pic>
    </p:spTree>
    <p:extLst>
      <p:ext uri="{BB962C8B-B14F-4D97-AF65-F5344CB8AC3E}">
        <p14:creationId xmlns:p14="http://schemas.microsoft.com/office/powerpoint/2010/main" val="2860509505"/>
      </p:ext>
    </p:extLst>
  </p:cSld>
  <p:clrMapOvr>
    <a:masterClrMapping/>
  </p:clrMapOvr>
  <p:timing>
    <p:tnLst>
      <p:par>
        <p:cTn id="1" dur="indefinite" restart="never" nodeType="tmRoot"/>
      </p:par>
    </p:tnLst>
  </p:timing>
</p:sld>
</file>

<file path=ppt/theme/theme1.xml><?xml version="1.0" encoding="utf-8"?>
<a:theme xmlns:a="http://schemas.openxmlformats.org/drawingml/2006/main" name="Gallery">
  <a:themeElements>
    <a:clrScheme name="Gallery">
      <a:dk1>
        <a:sysClr val="windowText" lastClr="000000"/>
      </a:dk1>
      <a:lt1>
        <a:sysClr val="window" lastClr="FFFFFF"/>
      </a:lt1>
      <a:dk2>
        <a:srgbClr val="454545"/>
      </a:dk2>
      <a:lt2>
        <a:srgbClr val="DFDBD5"/>
      </a:lt2>
      <a:accent1>
        <a:srgbClr val="B71E42"/>
      </a:accent1>
      <a:accent2>
        <a:srgbClr val="DE478E"/>
      </a:accent2>
      <a:accent3>
        <a:srgbClr val="BC72F0"/>
      </a:accent3>
      <a:accent4>
        <a:srgbClr val="795FAF"/>
      </a:accent4>
      <a:accent5>
        <a:srgbClr val="586EA6"/>
      </a:accent5>
      <a:accent6>
        <a:srgbClr val="6892A0"/>
      </a:accent6>
      <a:hlink>
        <a:srgbClr val="FA2B5C"/>
      </a:hlink>
      <a:folHlink>
        <a:srgbClr val="BC658E"/>
      </a:folHlink>
    </a:clrScheme>
    <a:fontScheme name="Gallery">
      <a:majorFont>
        <a:latin typeface="Gill Sans M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43000" r="43000" b="100000"/>
          </a:path>
        </a:gradFill>
      </a:bgFillStyleLst>
    </a:fmtScheme>
  </a:themeElements>
  <a:objectDefaults/>
  <a:extraClrSchemeLst/>
  <a:extLst>
    <a:ext uri="{05A4C25C-085E-4340-85A3-A5531E510DB2}">
      <thm15:themeFamily xmlns:thm15="http://schemas.microsoft.com/office/thememl/2012/main" name="Gallery" id="{BBFCD31E-59A1-489D-B089-A3EAD7CAE12E}" vid="{F5E91637-A7B6-4E27-B710-77DA7014EE1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Gallery</Template>
  <TotalTime>1170</TotalTime>
  <Words>779</Words>
  <Application>Microsoft Office PowerPoint</Application>
  <PresentationFormat>Widescreen</PresentationFormat>
  <Paragraphs>82</Paragraphs>
  <Slides>37</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37</vt:i4>
      </vt:variant>
    </vt:vector>
  </HeadingPairs>
  <TitlesOfParts>
    <vt:vector size="47" baseType="lpstr">
      <vt:lpstr>Arial</vt:lpstr>
      <vt:lpstr>Calibri</vt:lpstr>
      <vt:lpstr>Gautami</vt:lpstr>
      <vt:lpstr>Gill Sans MT</vt:lpstr>
      <vt:lpstr>Lora</vt:lpstr>
      <vt:lpstr>Mangal</vt:lpstr>
      <vt:lpstr>Open Sans</vt:lpstr>
      <vt:lpstr>Roboto</vt:lpstr>
      <vt:lpstr>Verdana</vt:lpstr>
      <vt:lpstr>Gallery</vt:lpstr>
      <vt:lpstr>PowerPoint Presentation</vt:lpstr>
      <vt:lpstr>PowerPoint Presentation</vt:lpstr>
      <vt:lpstr>Promoting spirit of EK BHARAT SHRESHTHA BHARAT through Language Learning</vt:lpstr>
      <vt:lpstr>Promoting spirit of EK BHARAT SHRESHTHA BHARAT through Language Learning</vt:lpstr>
      <vt:lpstr>The challenge </vt:lpstr>
      <vt:lpstr>                                           Methods of language learning    </vt:lpstr>
      <vt:lpstr>                                            Methods of language learning   </vt:lpstr>
      <vt:lpstr>                                              Methods of language learning   </vt:lpstr>
      <vt:lpstr>                                                Methods of language learning   </vt:lpstr>
      <vt:lpstr>                                               Methods of language learning    </vt:lpstr>
      <vt:lpstr>                       Some other ways                       Word Frequency </vt:lpstr>
      <vt:lpstr>                       Some other ways                 Learn to use the dictionary. </vt:lpstr>
      <vt:lpstr>                     Some other ways           Watch Movies and listen to Music </vt:lpstr>
      <vt:lpstr>Language Profile of Haryana</vt:lpstr>
      <vt:lpstr>                           Haryana </vt:lpstr>
      <vt:lpstr>                                               Haryana and languages   </vt:lpstr>
      <vt:lpstr>                                 Haryana and languages </vt:lpstr>
      <vt:lpstr>                                                Haryana and languages </vt:lpstr>
      <vt:lpstr>                 Haryana and languages </vt:lpstr>
      <vt:lpstr>                 Haryana and languages </vt:lpstr>
      <vt:lpstr>PowerPoint Presentation</vt:lpstr>
      <vt:lpstr>                                  100 Standard Sentences  in hindi and telugu language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नव वर्ष की शुभकामनाएं నవ వష కీ శుభకామనాఏం      2021  happy new yeaR</vt:lpstr>
      <vt:lpstr>                     Disclaimer</vt:lpstr>
      <vt:lpstr>    భాష శిక్షణ भाषा शिक्षण  Language learning</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भाषा शिक्षण  Language learning</dc:title>
  <dc:creator>gurmeet singh</dc:creator>
  <cp:lastModifiedBy>admin</cp:lastModifiedBy>
  <cp:revision>54</cp:revision>
  <cp:lastPrinted>2020-11-05T05:46:41Z</cp:lastPrinted>
  <dcterms:created xsi:type="dcterms:W3CDTF">2020-10-29T05:15:19Z</dcterms:created>
  <dcterms:modified xsi:type="dcterms:W3CDTF">2020-11-20T04:33:21Z</dcterms:modified>
</cp:coreProperties>
</file>