
<file path=[Content_Types].xml><?xml version="1.0" encoding="utf-8"?>
<Types xmlns="http://schemas.openxmlformats.org/package/2006/content-types">
  <Default Extension="jpeg" ContentType="image/jpeg"/>
  <Default Extension="jpg" ContentType="image/jpeg"/>
  <Default Extension="mp3" ContentType="audio/m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notesSlides/notesSlide4.xml" ContentType="application/vnd.openxmlformats-officedocument.presentationml.notesSlide+xml"/>
  <Override PartName="/ppt/charts/chart2.xml" ContentType="application/vnd.openxmlformats-officedocument.drawingml.chart+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3" r:id="rId1"/>
  </p:sldMasterIdLst>
  <p:notesMasterIdLst>
    <p:notesMasterId r:id="rId76"/>
  </p:notesMasterIdLst>
  <p:sldIdLst>
    <p:sldId id="548" r:id="rId2"/>
    <p:sldId id="603" r:id="rId3"/>
    <p:sldId id="550" r:id="rId4"/>
    <p:sldId id="590" r:id="rId5"/>
    <p:sldId id="542" r:id="rId6"/>
    <p:sldId id="543" r:id="rId7"/>
    <p:sldId id="591" r:id="rId8"/>
    <p:sldId id="592" r:id="rId9"/>
    <p:sldId id="602" r:id="rId10"/>
    <p:sldId id="477" r:id="rId11"/>
    <p:sldId id="479" r:id="rId12"/>
    <p:sldId id="581" r:id="rId13"/>
    <p:sldId id="582" r:id="rId14"/>
    <p:sldId id="594" r:id="rId15"/>
    <p:sldId id="593" r:id="rId16"/>
    <p:sldId id="604" r:id="rId17"/>
    <p:sldId id="605" r:id="rId18"/>
    <p:sldId id="501" r:id="rId19"/>
    <p:sldId id="587" r:id="rId20"/>
    <p:sldId id="503" r:id="rId21"/>
    <p:sldId id="508" r:id="rId22"/>
    <p:sldId id="607" r:id="rId23"/>
    <p:sldId id="608" r:id="rId24"/>
    <p:sldId id="610" r:id="rId25"/>
    <p:sldId id="615" r:id="rId26"/>
    <p:sldId id="616" r:id="rId27"/>
    <p:sldId id="617" r:id="rId28"/>
    <p:sldId id="618" r:id="rId29"/>
    <p:sldId id="619" r:id="rId30"/>
    <p:sldId id="620" r:id="rId31"/>
    <p:sldId id="621" r:id="rId32"/>
    <p:sldId id="622" r:id="rId33"/>
    <p:sldId id="623" r:id="rId34"/>
    <p:sldId id="624" r:id="rId35"/>
    <p:sldId id="625" r:id="rId36"/>
    <p:sldId id="626" r:id="rId37"/>
    <p:sldId id="627" r:id="rId38"/>
    <p:sldId id="628" r:id="rId39"/>
    <p:sldId id="611" r:id="rId40"/>
    <p:sldId id="612" r:id="rId41"/>
    <p:sldId id="613" r:id="rId42"/>
    <p:sldId id="614" r:id="rId43"/>
    <p:sldId id="552" r:id="rId44"/>
    <p:sldId id="609" r:id="rId45"/>
    <p:sldId id="258" r:id="rId46"/>
    <p:sldId id="260" r:id="rId47"/>
    <p:sldId id="262" r:id="rId48"/>
    <p:sldId id="264" r:id="rId49"/>
    <p:sldId id="265" r:id="rId50"/>
    <p:sldId id="266" r:id="rId51"/>
    <p:sldId id="267" r:id="rId52"/>
    <p:sldId id="268" r:id="rId53"/>
    <p:sldId id="269" r:id="rId54"/>
    <p:sldId id="270" r:id="rId55"/>
    <p:sldId id="272" r:id="rId56"/>
    <p:sldId id="273" r:id="rId57"/>
    <p:sldId id="274" r:id="rId58"/>
    <p:sldId id="275" r:id="rId59"/>
    <p:sldId id="549" r:id="rId60"/>
    <p:sldId id="629" r:id="rId61"/>
    <p:sldId id="630" r:id="rId62"/>
    <p:sldId id="631" r:id="rId63"/>
    <p:sldId id="632" r:id="rId64"/>
    <p:sldId id="633" r:id="rId65"/>
    <p:sldId id="634" r:id="rId66"/>
    <p:sldId id="635" r:id="rId67"/>
    <p:sldId id="636" r:id="rId68"/>
    <p:sldId id="553" r:id="rId69"/>
    <p:sldId id="638" r:id="rId70"/>
    <p:sldId id="637" r:id="rId71"/>
    <p:sldId id="639" r:id="rId72"/>
    <p:sldId id="640" r:id="rId73"/>
    <p:sldId id="641" r:id="rId74"/>
    <p:sldId id="578" r:id="rId75"/>
  </p:sldIdLst>
  <p:sldSz cx="9144000" cy="6858000" type="screen4x3"/>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nyksnishant@gmail.com" initials="a"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2B436"/>
    <a:srgbClr val="F5E4C3"/>
    <a:srgbClr val="F9DEC1"/>
    <a:srgbClr val="E7C5A2"/>
    <a:srgbClr val="F9DEC5"/>
    <a:srgbClr val="974F28"/>
    <a:srgbClr val="DAC598"/>
    <a:srgbClr val="F3DBB1"/>
    <a:srgbClr val="D1713B"/>
    <a:srgbClr val="9B988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118" autoAdjust="0"/>
    <p:restoredTop sz="77265" autoAdjust="0"/>
  </p:normalViewPr>
  <p:slideViewPr>
    <p:cSldViewPr>
      <p:cViewPr varScale="1">
        <p:scale>
          <a:sx n="56" d="100"/>
          <a:sy n="56" d="100"/>
        </p:scale>
        <p:origin x="2515" y="38"/>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commentAuthors" Target="commentAuthor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presProps" Target="presProps.xml"/><Relationship Id="rId8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pieChart>
        <c:varyColors val="1"/>
        <c:ser>
          <c:idx val="0"/>
          <c:order val="0"/>
          <c:tx>
            <c:strRef>
              <c:f>Sheet1!$B$1</c:f>
              <c:strCache>
                <c:ptCount val="1"/>
                <c:pt idx="0">
                  <c:v>धर्म</c:v>
                </c:pt>
              </c:strCache>
            </c:strRef>
          </c:tx>
          <c:cat>
            <c:strRef>
              <c:f>Sheet1!$A$2:$A$7</c:f>
              <c:strCache>
                <c:ptCount val="6"/>
                <c:pt idx="0">
                  <c:v>हिंदू</c:v>
                </c:pt>
                <c:pt idx="1">
                  <c:v>मुसलमान</c:v>
                </c:pt>
                <c:pt idx="2">
                  <c:v>सिख</c:v>
                </c:pt>
                <c:pt idx="3">
                  <c:v>जैन</c:v>
                </c:pt>
                <c:pt idx="4">
                  <c:v>ईसाई</c:v>
                </c:pt>
                <c:pt idx="5">
                  <c:v>अन्य</c:v>
                </c:pt>
              </c:strCache>
            </c:strRef>
          </c:cat>
          <c:val>
            <c:numRef>
              <c:f>Sheet1!$B$2:$B$7</c:f>
              <c:numCache>
                <c:formatCode>General</c:formatCode>
                <c:ptCount val="6"/>
                <c:pt idx="0">
                  <c:v>81.599999999999994</c:v>
                </c:pt>
                <c:pt idx="1">
                  <c:v>12.86</c:v>
                </c:pt>
                <c:pt idx="2">
                  <c:v>3.4</c:v>
                </c:pt>
                <c:pt idx="3">
                  <c:v>0.99</c:v>
                </c:pt>
                <c:pt idx="4">
                  <c:v>0.87</c:v>
                </c:pt>
                <c:pt idx="5">
                  <c:v>0.11</c:v>
                </c:pt>
              </c:numCache>
            </c:numRef>
          </c:val>
          <c:extLst>
            <c:ext xmlns:c16="http://schemas.microsoft.com/office/drawing/2014/chart" uri="{C3380CC4-5D6E-409C-BE32-E72D297353CC}">
              <c16:uniqueId val="{00000000-D09A-42EF-8427-8FCDB304167D}"/>
            </c:ext>
          </c:extLst>
        </c:ser>
        <c:dLbls>
          <c:showLegendKey val="0"/>
          <c:showVal val="0"/>
          <c:showCatName val="0"/>
          <c:showSerName val="0"/>
          <c:showPercent val="0"/>
          <c:showBubbleSize val="0"/>
          <c:showLeaderLines val="1"/>
        </c:dLbls>
        <c:firstSliceAng val="0"/>
      </c:pieChart>
    </c:plotArea>
    <c:legend>
      <c:legendPos val="b"/>
      <c:overlay val="0"/>
    </c:legend>
    <c:plotVisOnly val="1"/>
    <c:dispBlanksAs val="gap"/>
    <c:showDLblsOverMax val="0"/>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भाषा</c:v>
                </c:pt>
              </c:strCache>
            </c:strRef>
          </c:tx>
          <c:cat>
            <c:strRef>
              <c:f>Sheet1!$A$2:$A$7</c:f>
              <c:strCache>
                <c:ptCount val="6"/>
                <c:pt idx="0">
                  <c:v>हिन्दी</c:v>
                </c:pt>
                <c:pt idx="1">
                  <c:v>पंजाबी</c:v>
                </c:pt>
                <c:pt idx="2">
                  <c:v>उर्दू</c:v>
                </c:pt>
                <c:pt idx="3">
                  <c:v>भोजपुरी</c:v>
                </c:pt>
                <c:pt idx="4">
                  <c:v>बंगाली</c:v>
                </c:pt>
                <c:pt idx="5">
                  <c:v>अन्य</c:v>
                </c:pt>
              </c:strCache>
            </c:strRef>
          </c:cat>
          <c:val>
            <c:numRef>
              <c:f>Sheet1!$B$2:$B$7</c:f>
              <c:numCache>
                <c:formatCode>General</c:formatCode>
                <c:ptCount val="6"/>
                <c:pt idx="0">
                  <c:v>81.260000000000005</c:v>
                </c:pt>
                <c:pt idx="1">
                  <c:v>5.2</c:v>
                </c:pt>
                <c:pt idx="2">
                  <c:v>5.17</c:v>
                </c:pt>
                <c:pt idx="3">
                  <c:v>1.35</c:v>
                </c:pt>
                <c:pt idx="4">
                  <c:v>1.28</c:v>
                </c:pt>
                <c:pt idx="5">
                  <c:v>5.74</c:v>
                </c:pt>
              </c:numCache>
            </c:numRef>
          </c:val>
          <c:extLst>
            <c:ext xmlns:c16="http://schemas.microsoft.com/office/drawing/2014/chart" uri="{C3380CC4-5D6E-409C-BE32-E72D297353CC}">
              <c16:uniqueId val="{00000000-C663-4B27-8549-8FDBBE1AE821}"/>
            </c:ext>
          </c:extLst>
        </c:ser>
        <c:dLbls>
          <c:showLegendKey val="0"/>
          <c:showVal val="0"/>
          <c:showCatName val="0"/>
          <c:showSerName val="0"/>
          <c:showPercent val="0"/>
          <c:showBubbleSize val="0"/>
          <c:showLeaderLines val="1"/>
        </c:dLbls>
        <c:firstSliceAng val="0"/>
      </c:pieChart>
    </c:plotArea>
    <c:legend>
      <c:legendPos val="b"/>
      <c:overlay val="0"/>
    </c:legend>
    <c:plotVisOnly val="1"/>
    <c:dispBlanksAs val="gap"/>
    <c:showDLblsOverMax val="0"/>
  </c:chart>
  <c:txPr>
    <a:bodyPr/>
    <a:lstStyle/>
    <a:p>
      <a:pPr>
        <a:defRPr sz="1800"/>
      </a:pPr>
      <a:endParaRPr lang="en-US"/>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dirty="0"/>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BFE3F084-9E69-4B9C-8C4F-076CBB4D02A4}" type="datetimeFigureOut">
              <a:rPr lang="en-US" smtClean="0"/>
              <a:pPr/>
              <a:t>9/28/2020</a:t>
            </a:fld>
            <a:endParaRPr lang="en-US" dirty="0"/>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dirty="0"/>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CEA7AE53-2C42-46BB-AE9A-C3C2AB975CAB}" type="slidenum">
              <a:rPr lang="en-US" smtClean="0"/>
              <a:pPr/>
              <a:t>‹#›</a:t>
            </a:fld>
            <a:endParaRPr lang="en-US" dirty="0"/>
          </a:p>
        </p:txBody>
      </p:sp>
    </p:spTree>
    <p:extLst>
      <p:ext uri="{BB962C8B-B14F-4D97-AF65-F5344CB8AC3E}">
        <p14:creationId xmlns:p14="http://schemas.microsoft.com/office/powerpoint/2010/main" val="17656589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pPr algn="just">
              <a:lnSpc>
                <a:spcPct val="150000"/>
              </a:lnSpc>
            </a:pPr>
            <a:r>
              <a:rPr lang="hi-IN" sz="1200" dirty="0"/>
              <a:t>भारत की 2011 की जनगणना के अनुसार, दिल्ली की आबादी 16,753,235</a:t>
            </a:r>
            <a:r>
              <a:rPr lang="en-GB" sz="1200" dirty="0"/>
              <a:t> </a:t>
            </a:r>
            <a:r>
              <a:rPr lang="hi-IN" sz="1200" dirty="0"/>
              <a:t>है। इसी जनसंख्या घनत्व 11,297 व्यक्ति प्रति किमी 2 था, जिसमें प्रति 1000 पुरुषों पर 866 महिलाओं का लिंग अनुपात था और साक्षरता दर 86.33% थी। 2004 में, प्रति 1000 जनसंख्या पर जन्म दर, मृत्यु दर और शिशु मृत्यु दर क्रमशः20.03, 5.59 और 13.08 थी।</a:t>
            </a:r>
            <a:endParaRPr lang="en-GB" sz="1200" dirty="0"/>
          </a:p>
          <a:p>
            <a:pPr algn="just">
              <a:lnSpc>
                <a:spcPct val="150000"/>
              </a:lnSpc>
            </a:pPr>
            <a:endParaRPr lang="en-GB" sz="1200" dirty="0"/>
          </a:p>
          <a:p>
            <a:pPr algn="just">
              <a:lnSpc>
                <a:spcPct val="150000"/>
              </a:lnSpc>
            </a:pPr>
            <a:r>
              <a:rPr lang="hi-IN" sz="1200" dirty="0"/>
              <a:t>2001 में, प्रवासन के परिणामस्वरूप दिल्ली की जनसंख्या 285,000 और प्राकृतिक जनसंख्या वृद्धि के परिणामस्वरूप 215,000 बढ़ गई,</a:t>
            </a:r>
            <a:r>
              <a:rPr lang="en-GB" sz="1200" dirty="0"/>
              <a:t> </a:t>
            </a:r>
            <a:r>
              <a:rPr lang="hi-IN" sz="1200" dirty="0"/>
              <a:t>जिसने दिल्ली को दुनिया के सबसे तेजी से बढ़ते शहरों में से एक बना दिया। द्वारका सब सिटी, एशिया का सबसे बड़ा नियोजित आवासीय क्षेत्र, राष्ट्रीय राजधानी क्षेत्र दिल्ली के भीतर स्थित है। शहरी विस्तार के परिणामस्वरूप दिल्ली के शहरी क्षेत्र को अब एनसीटी सीमाओं से परे माना जा रहा है, जिसमें हरियाणा के फरीदाबाद और गुड़गांव, और उत्तर प्रदेश के गाजियाबाद और नोएडा सहित पड़ोसी राज्यों के शहरों और शहरों को शामिल किया गया है, जिसकी कुल आबादी का अनुमान है 26 मिलियन से अधिक पर संयुक्त राष्ट्र।</a:t>
            </a:r>
            <a:endParaRPr lang="en-IN" sz="1200" dirty="0"/>
          </a:p>
        </p:txBody>
      </p:sp>
      <p:sp>
        <p:nvSpPr>
          <p:cNvPr id="4" name="Slide Number Placeholder 3"/>
          <p:cNvSpPr>
            <a:spLocks noGrp="1"/>
          </p:cNvSpPr>
          <p:nvPr>
            <p:ph type="sldNum" sz="quarter" idx="10"/>
          </p:nvPr>
        </p:nvSpPr>
        <p:spPr/>
        <p:txBody>
          <a:bodyPr/>
          <a:lstStyle/>
          <a:p>
            <a:fld id="{CEA7AE53-2C42-46BB-AE9A-C3C2AB975CAB}" type="slidenum">
              <a:rPr lang="en-US" smtClean="0"/>
              <a:pPr/>
              <a:t>10</a:t>
            </a:fld>
            <a:endParaRPr lang="en-US" dirty="0"/>
          </a:p>
        </p:txBody>
      </p:sp>
    </p:spTree>
    <p:extLst>
      <p:ext uri="{BB962C8B-B14F-4D97-AF65-F5344CB8AC3E}">
        <p14:creationId xmlns:p14="http://schemas.microsoft.com/office/powerpoint/2010/main" val="4503114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EA7AE53-2C42-46BB-AE9A-C3C2AB975CAB}" type="slidenum">
              <a:rPr lang="en-US" smtClean="0"/>
              <a:pPr/>
              <a:t>20</a:t>
            </a:fld>
            <a:endParaRPr lang="en-US" dirty="0"/>
          </a:p>
        </p:txBody>
      </p:sp>
    </p:spTree>
    <p:extLst>
      <p:ext uri="{BB962C8B-B14F-4D97-AF65-F5344CB8AC3E}">
        <p14:creationId xmlns:p14="http://schemas.microsoft.com/office/powerpoint/2010/main" val="20018275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EA7AE53-2C42-46BB-AE9A-C3C2AB975CAB}" type="slidenum">
              <a:rPr lang="en-US" smtClean="0"/>
              <a:pPr/>
              <a:t>21</a:t>
            </a:fld>
            <a:endParaRPr lang="en-US" dirty="0"/>
          </a:p>
        </p:txBody>
      </p:sp>
    </p:spTree>
    <p:extLst>
      <p:ext uri="{BB962C8B-B14F-4D97-AF65-F5344CB8AC3E}">
        <p14:creationId xmlns:p14="http://schemas.microsoft.com/office/powerpoint/2010/main" val="31849276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hi-IN" dirty="0"/>
              <a:t>दिल्ली में खाद्य संस्कृति का मिश्रण है उत्तर भारतीय भोजन, मुगलई व्यंजन, पंजाबी खाना और मुंह में पानी लाना </a:t>
            </a:r>
            <a:r>
              <a:rPr lang="hi-IN" sz="1200" b="0" i="0" kern="1200" dirty="0">
                <a:solidFill>
                  <a:schemeClr val="tx1"/>
                </a:solidFill>
                <a:effectLst/>
                <a:latin typeface="+mn-lt"/>
                <a:ea typeface="+mn-ea"/>
                <a:cs typeface="+mn-cs"/>
              </a:rPr>
              <a:t>सड़क का खाना</a:t>
            </a:r>
            <a:r>
              <a:rPr lang="en-GB" sz="1200" b="0" i="0" kern="1200" dirty="0">
                <a:solidFill>
                  <a:schemeClr val="tx1"/>
                </a:solidFill>
                <a:effectLst/>
                <a:latin typeface="+mn-lt"/>
                <a:ea typeface="+mn-ea"/>
                <a:cs typeface="+mn-cs"/>
              </a:rPr>
              <a:t> </a:t>
            </a:r>
            <a:r>
              <a:rPr lang="hi-IN" dirty="0"/>
              <a:t> इसमें कई प्रकार के व्यंजन भी शामिल हैं भारत के विभिन्न हिस्सों से। दिल्ली गर्म है महाद्वीपीय, थाई, मैक्सिकन और साथ ही चाइनीज फूड।</a:t>
            </a:r>
            <a:endParaRPr lang="en-GB" dirty="0"/>
          </a:p>
        </p:txBody>
      </p:sp>
      <p:sp>
        <p:nvSpPr>
          <p:cNvPr id="4" name="Slide Number Placeholder 3"/>
          <p:cNvSpPr>
            <a:spLocks noGrp="1"/>
          </p:cNvSpPr>
          <p:nvPr>
            <p:ph type="sldNum" sz="quarter" idx="10"/>
          </p:nvPr>
        </p:nvSpPr>
        <p:spPr/>
        <p:txBody>
          <a:bodyPr/>
          <a:lstStyle/>
          <a:p>
            <a:fld id="{CEA7AE53-2C42-46BB-AE9A-C3C2AB975CAB}" type="slidenum">
              <a:rPr lang="en-US" smtClean="0"/>
              <a:pPr/>
              <a:t>59</a:t>
            </a:fld>
            <a:endParaRPr lang="en-US" dirty="0"/>
          </a:p>
        </p:txBody>
      </p:sp>
    </p:spTree>
    <p:extLst>
      <p:ext uri="{BB962C8B-B14F-4D97-AF65-F5344CB8AC3E}">
        <p14:creationId xmlns:p14="http://schemas.microsoft.com/office/powerpoint/2010/main" val="8120614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EA7AE53-2C42-46BB-AE9A-C3C2AB975CAB}" type="slidenum">
              <a:rPr lang="en-US" smtClean="0"/>
              <a:pPr/>
              <a:t>11</a:t>
            </a:fld>
            <a:endParaRPr lang="en-US" dirty="0"/>
          </a:p>
        </p:txBody>
      </p:sp>
    </p:spTree>
    <p:extLst>
      <p:ext uri="{BB962C8B-B14F-4D97-AF65-F5344CB8AC3E}">
        <p14:creationId xmlns:p14="http://schemas.microsoft.com/office/powerpoint/2010/main" val="32537695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hi-IN" dirty="0"/>
              <a:t>दिल्ली की जनसंख्या की धार्मिक संरचना भी विविध है। अधिकांश निवासी हिंदू हैं। इस्लाम के अनुयायी सबसे बड़े अल्पसंख्यक हैं, इसके बाद कम संख्या में सिख, जैन, ईसाई और बौद्ध आते हैं।</a:t>
            </a:r>
            <a:endParaRPr lang="en-US" dirty="0"/>
          </a:p>
          <a:p>
            <a:endParaRPr lang="en-GB" dirty="0"/>
          </a:p>
        </p:txBody>
      </p:sp>
      <p:sp>
        <p:nvSpPr>
          <p:cNvPr id="4" name="Slide Number Placeholder 3"/>
          <p:cNvSpPr>
            <a:spLocks noGrp="1"/>
          </p:cNvSpPr>
          <p:nvPr>
            <p:ph type="sldNum" sz="quarter" idx="10"/>
          </p:nvPr>
        </p:nvSpPr>
        <p:spPr/>
        <p:txBody>
          <a:bodyPr/>
          <a:lstStyle/>
          <a:p>
            <a:fld id="{CEA7AE53-2C42-46BB-AE9A-C3C2AB975CAB}" type="slidenum">
              <a:rPr lang="en-US" smtClean="0"/>
              <a:pPr/>
              <a:t>12</a:t>
            </a:fld>
            <a:endParaRPr lang="en-US" dirty="0"/>
          </a:p>
        </p:txBody>
      </p:sp>
    </p:spTree>
    <p:extLst>
      <p:ext uri="{BB962C8B-B14F-4D97-AF65-F5344CB8AC3E}">
        <p14:creationId xmlns:p14="http://schemas.microsoft.com/office/powerpoint/2010/main" val="31019389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hi-IN" sz="1200" dirty="0"/>
              <a:t>भारत में भाषाई अल्पसंख्यकों के लिए आयुक्त की 50 वीं रिपोर्ट के अनुसार, जिसे 2014 में प्रस्तुत किया गया था, हिंदी दिल्ली की सबसे अधिक बोली जाने वाली भाषा है, जिसमें 80.94% वक्ता हैं, इसके बाद पंजाबी (7.14%), उर्दू (6.31%) और बंगाली (1.50%) हैं। )। 4.11%  अन्य भाषाएं बोलते हैं। हिंदी दिल्ली की आधिकारिक भाषा भी है जबकि उर्दू और पंजाबी को अतिरिक्त आधिकारिक भाषा के रूप में घोषित किया गया है।</a:t>
            </a:r>
            <a:endParaRPr lang="en-IN" sz="1200" dirty="0"/>
          </a:p>
        </p:txBody>
      </p:sp>
      <p:sp>
        <p:nvSpPr>
          <p:cNvPr id="4" name="Slide Number Placeholder 3"/>
          <p:cNvSpPr>
            <a:spLocks noGrp="1"/>
          </p:cNvSpPr>
          <p:nvPr>
            <p:ph type="sldNum" sz="quarter" idx="10"/>
          </p:nvPr>
        </p:nvSpPr>
        <p:spPr/>
        <p:txBody>
          <a:bodyPr/>
          <a:lstStyle/>
          <a:p>
            <a:fld id="{CEA7AE53-2C42-46BB-AE9A-C3C2AB975CAB}" type="slidenum">
              <a:rPr lang="en-US" smtClean="0"/>
              <a:pPr/>
              <a:t>13</a:t>
            </a:fld>
            <a:endParaRPr lang="en-US" dirty="0"/>
          </a:p>
        </p:txBody>
      </p:sp>
    </p:spTree>
    <p:extLst>
      <p:ext uri="{BB962C8B-B14F-4D97-AF65-F5344CB8AC3E}">
        <p14:creationId xmlns:p14="http://schemas.microsoft.com/office/powerpoint/2010/main" val="24463763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hi-IN" dirty="0"/>
              <a:t>दिल्ली की जलवायु में अत्यधिक शुष्कता है, जिसमें अत्यधिक गर्म ग्रीष्मकाल है। यह महाद्वीपीय हवा के एक सामान्य प्रचलन से जुड़ा हुआ है, जो मानसून के मौसम को छोड़कर, पश्चिम या उत्तर-पश्चिम से चलती है,</a:t>
            </a:r>
            <a:r>
              <a:rPr lang="en-GB" dirty="0"/>
              <a:t> </a:t>
            </a:r>
            <a:r>
              <a:rPr lang="hi-IN" dirty="0"/>
              <a:t>परन्तु समुद्र</a:t>
            </a:r>
            <a:r>
              <a:rPr lang="en-GB" baseline="0" dirty="0"/>
              <a:t> </a:t>
            </a:r>
            <a:r>
              <a:rPr lang="hi-IN" dirty="0"/>
              <a:t>के दक्षिण की ओर बहने वाली हवा से वर्षा और आर्द्रता में वृद्धि होती है। </a:t>
            </a:r>
            <a:endParaRPr lang="en-GB" dirty="0"/>
          </a:p>
          <a:p>
            <a:endParaRPr lang="en-GB" dirty="0"/>
          </a:p>
        </p:txBody>
      </p:sp>
      <p:sp>
        <p:nvSpPr>
          <p:cNvPr id="4" name="Slide Number Placeholder 3"/>
          <p:cNvSpPr>
            <a:spLocks noGrp="1"/>
          </p:cNvSpPr>
          <p:nvPr>
            <p:ph type="sldNum" sz="quarter" idx="10"/>
          </p:nvPr>
        </p:nvSpPr>
        <p:spPr/>
        <p:txBody>
          <a:bodyPr/>
          <a:lstStyle/>
          <a:p>
            <a:fld id="{CEA7AE53-2C42-46BB-AE9A-C3C2AB975CAB}" type="slidenum">
              <a:rPr lang="en-US" smtClean="0"/>
              <a:pPr/>
              <a:t>14</a:t>
            </a:fld>
            <a:endParaRPr lang="en-US" dirty="0"/>
          </a:p>
        </p:txBody>
      </p:sp>
    </p:spTree>
    <p:extLst>
      <p:ext uri="{BB962C8B-B14F-4D97-AF65-F5344CB8AC3E}">
        <p14:creationId xmlns:p14="http://schemas.microsoft.com/office/powerpoint/2010/main" val="4861926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hi-IN" dirty="0"/>
              <a:t>दिल्ली की शहर योजना पुराने और नए सड़क पैटर्न का मिश्रण है। पुरानी दिल्ली का स्ट्रीट नेटवर्क पहले के युग की रक्षा जरूरतों को दर्शाता है, जिसमें कुछ अनुप्रस्थ गलियां एक प्रमुख द्वार से दूसरे द्वार तक जाती हैं। कभी-कभी सहायक गेट से एक सड़क सीधे मुख्य अक्षों की ओर जाती है, लेकिन ज्यादातर पुरानी दिल्ली की सड़कें दिशा, लंबाई और चौड़ाई में अनियमित होती हैं। संकीर्ण और घुमावदार रास्ते, गलियों और रास्ते एक जटिल मैट्रिक्स बनाते हैं जो पुरानी दिल्ली के ज्यादातर हिस्से तक पैदल यातायात के लिए सुलभ है। इसके विपरीत, सिविल लाइन्स (उत्तर में वरिष्ठ अधिकारियों के लिए मूल रूप से अंग्रेजों द्वारा निर्मित आवासीय क्षेत्र) और दक्षिण में नई दिल्ली, हरे रंग की घास, पेड़ों और आदेश की भावना के सापेक्ष सापेक्षिक खुलेपन का एक तत्व है।</a:t>
            </a:r>
            <a:endParaRPr lang="en-GB" dirty="0"/>
          </a:p>
          <a:p>
            <a:endParaRPr lang="en-GB" dirty="0"/>
          </a:p>
        </p:txBody>
      </p:sp>
      <p:sp>
        <p:nvSpPr>
          <p:cNvPr id="4" name="Slide Number Placeholder 3"/>
          <p:cNvSpPr>
            <a:spLocks noGrp="1"/>
          </p:cNvSpPr>
          <p:nvPr>
            <p:ph type="sldNum" sz="quarter" idx="10"/>
          </p:nvPr>
        </p:nvSpPr>
        <p:spPr/>
        <p:txBody>
          <a:bodyPr/>
          <a:lstStyle/>
          <a:p>
            <a:fld id="{CEA7AE53-2C42-46BB-AE9A-C3C2AB975CAB}" type="slidenum">
              <a:rPr lang="en-US" smtClean="0"/>
              <a:pPr/>
              <a:t>15</a:t>
            </a:fld>
            <a:endParaRPr lang="en-US" dirty="0"/>
          </a:p>
        </p:txBody>
      </p:sp>
    </p:spTree>
    <p:extLst>
      <p:ext uri="{BB962C8B-B14F-4D97-AF65-F5344CB8AC3E}">
        <p14:creationId xmlns:p14="http://schemas.microsoft.com/office/powerpoint/2010/main" val="42393836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EA7AE53-2C42-46BB-AE9A-C3C2AB975CAB}" type="slidenum">
              <a:rPr lang="en-US" smtClean="0"/>
              <a:pPr/>
              <a:t>16</a:t>
            </a:fld>
            <a:endParaRPr lang="en-US" dirty="0"/>
          </a:p>
        </p:txBody>
      </p:sp>
    </p:spTree>
    <p:extLst>
      <p:ext uri="{BB962C8B-B14F-4D97-AF65-F5344CB8AC3E}">
        <p14:creationId xmlns:p14="http://schemas.microsoft.com/office/powerpoint/2010/main" val="29787717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EA7AE53-2C42-46BB-AE9A-C3C2AB975CAB}" type="slidenum">
              <a:rPr lang="en-US" smtClean="0"/>
              <a:pPr/>
              <a:t>17</a:t>
            </a:fld>
            <a:endParaRPr lang="en-US" dirty="0"/>
          </a:p>
        </p:txBody>
      </p:sp>
    </p:spTree>
    <p:extLst>
      <p:ext uri="{BB962C8B-B14F-4D97-AF65-F5344CB8AC3E}">
        <p14:creationId xmlns:p14="http://schemas.microsoft.com/office/powerpoint/2010/main" val="38543414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EA7AE53-2C42-46BB-AE9A-C3C2AB975CAB}" type="slidenum">
              <a:rPr lang="en-US" smtClean="0"/>
              <a:pPr/>
              <a:t>18</a:t>
            </a:fld>
            <a:endParaRPr lang="en-US" dirty="0"/>
          </a:p>
        </p:txBody>
      </p:sp>
    </p:spTree>
    <p:extLst>
      <p:ext uri="{BB962C8B-B14F-4D97-AF65-F5344CB8AC3E}">
        <p14:creationId xmlns:p14="http://schemas.microsoft.com/office/powerpoint/2010/main" val="5402871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a:t>Click to edit Master title style</a:t>
            </a:r>
            <a:endParaRPr lang="en-IN"/>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IN"/>
          </a:p>
        </p:txBody>
      </p:sp>
      <p:sp>
        <p:nvSpPr>
          <p:cNvPr id="4" name="Date Placeholder 3"/>
          <p:cNvSpPr>
            <a:spLocks noGrp="1"/>
          </p:cNvSpPr>
          <p:nvPr>
            <p:ph type="dt" sz="half" idx="10"/>
          </p:nvPr>
        </p:nvSpPr>
        <p:spPr/>
        <p:txBody>
          <a:bodyPr/>
          <a:lstStyle/>
          <a:p>
            <a:fld id="{279C80AB-6347-4393-A1E0-EF06E65FA9F0}" type="datetime1">
              <a:rPr lang="en-US" smtClean="0"/>
              <a:pPr/>
              <a:t>9/28/2020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038675064"/>
      </p:ext>
    </p:extLst>
  </p:cSld>
  <p:clrMapOvr>
    <a:masterClrMapping/>
  </p:clrMapOvr>
  <p:transition spd="slow">
    <p:push/>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p:cNvSpPr>
            <a:spLocks noGrp="1"/>
          </p:cNvSpPr>
          <p:nvPr>
            <p:ph type="dt" sz="half" idx="10"/>
          </p:nvPr>
        </p:nvSpPr>
        <p:spPr/>
        <p:txBody>
          <a:bodyPr/>
          <a:lstStyle/>
          <a:p>
            <a:fld id="{0217B657-2012-4FAF-86A1-111046CAD86F}" type="datetime1">
              <a:rPr lang="en-US" smtClean="0"/>
              <a:pPr/>
              <a:t>9/28/2020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747483218"/>
      </p:ext>
    </p:extLst>
  </p:cSld>
  <p:clrMapOvr>
    <a:masterClrMapping/>
  </p:clrMapOvr>
  <p:transition spd="slow">
    <p:push/>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IN"/>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p:cNvSpPr>
            <a:spLocks noGrp="1"/>
          </p:cNvSpPr>
          <p:nvPr>
            <p:ph type="dt" sz="half" idx="10"/>
          </p:nvPr>
        </p:nvSpPr>
        <p:spPr/>
        <p:txBody>
          <a:bodyPr/>
          <a:lstStyle/>
          <a:p>
            <a:fld id="{46BF2460-7B40-4A77-9AA1-732D73D3779A}" type="datetime1">
              <a:rPr lang="en-US" smtClean="0"/>
              <a:pPr/>
              <a:t>9/28/2020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166419290"/>
      </p:ext>
    </p:extLst>
  </p:cSld>
  <p:clrMapOvr>
    <a:masterClrMapping/>
  </p:clrMapOvr>
  <p:transition spd="slow">
    <p:push/>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p:cNvSpPr>
            <a:spLocks noGrp="1"/>
          </p:cNvSpPr>
          <p:nvPr>
            <p:ph type="dt" sz="half" idx="10"/>
          </p:nvPr>
        </p:nvSpPr>
        <p:spPr/>
        <p:txBody>
          <a:bodyPr/>
          <a:lstStyle/>
          <a:p>
            <a:fld id="{33BC6E16-78E6-4A08-BC71-4A9D3EF629E8}" type="datetime1">
              <a:rPr lang="en-US" smtClean="0"/>
              <a:pPr/>
              <a:t>9/28/2020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78384961"/>
      </p:ext>
    </p:extLst>
  </p:cSld>
  <p:clrMapOvr>
    <a:masterClrMapping/>
  </p:clrMapOvr>
  <p:transition spd="slow">
    <p:push/>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4500"/>
            </a:lvl1pPr>
          </a:lstStyle>
          <a:p>
            <a:r>
              <a:rPr lang="en-US"/>
              <a:t>Click to edit Master title style</a:t>
            </a:r>
            <a:endParaRPr lang="en-IN"/>
          </a:p>
        </p:txBody>
      </p:sp>
      <p:sp>
        <p:nvSpPr>
          <p:cNvPr id="3" name="Text Placehold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6EB4FE4C-D9C2-4570-9DE3-E0F52DB4DE96}" type="datetime1">
              <a:rPr lang="en-US" smtClean="0"/>
              <a:pPr/>
              <a:t>9/28/2020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82867892"/>
      </p:ext>
    </p:extLst>
  </p:cSld>
  <p:clrMapOvr>
    <a:masterClrMapping/>
  </p:clrMapOvr>
  <p:transition spd="slow">
    <p:push/>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Content Placeholder 2"/>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Content Placeholder 3"/>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Date Placeholder 4"/>
          <p:cNvSpPr>
            <a:spLocks noGrp="1"/>
          </p:cNvSpPr>
          <p:nvPr>
            <p:ph type="dt" sz="half" idx="10"/>
          </p:nvPr>
        </p:nvSpPr>
        <p:spPr/>
        <p:txBody>
          <a:bodyPr/>
          <a:lstStyle/>
          <a:p>
            <a:fld id="{C7C9FAE1-9547-42C0-8F02-FB613EB9F508}" type="datetime1">
              <a:rPr lang="en-US" smtClean="0"/>
              <a:pPr/>
              <a:t>9/28/2020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575580716"/>
      </p:ext>
    </p:extLst>
  </p:cSld>
  <p:clrMapOvr>
    <a:masterClrMapping/>
  </p:clrMapOvr>
  <p:transition spd="slow">
    <p:push/>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IN"/>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7" name="Date Placeholder 6"/>
          <p:cNvSpPr>
            <a:spLocks noGrp="1"/>
          </p:cNvSpPr>
          <p:nvPr>
            <p:ph type="dt" sz="half" idx="10"/>
          </p:nvPr>
        </p:nvSpPr>
        <p:spPr/>
        <p:txBody>
          <a:bodyPr/>
          <a:lstStyle/>
          <a:p>
            <a:fld id="{E27481C7-123F-4211-87B8-2DE4A695BEB9}" type="datetime1">
              <a:rPr lang="en-US" smtClean="0"/>
              <a:pPr/>
              <a:t>9/28/2020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924700424"/>
      </p:ext>
    </p:extLst>
  </p:cSld>
  <p:clrMapOvr>
    <a:masterClrMapping/>
  </p:clrMapOvr>
  <p:transition spd="slow">
    <p:push/>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Date Placeholder 2"/>
          <p:cNvSpPr>
            <a:spLocks noGrp="1"/>
          </p:cNvSpPr>
          <p:nvPr>
            <p:ph type="dt" sz="half" idx="10"/>
          </p:nvPr>
        </p:nvSpPr>
        <p:spPr/>
        <p:txBody>
          <a:bodyPr/>
          <a:lstStyle/>
          <a:p>
            <a:fld id="{BBE624B8-6EAF-457B-9968-014DC86F0720}" type="datetime1">
              <a:rPr lang="en-US" smtClean="0"/>
              <a:pPr/>
              <a:t>9/28/2020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006185684"/>
      </p:ext>
    </p:extLst>
  </p:cSld>
  <p:clrMapOvr>
    <a:masterClrMapping/>
  </p:clrMapOvr>
  <p:transition spd="slow">
    <p:push/>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E10D118-25AC-41F6-92B9-381272D0F16E}" type="datetime1">
              <a:rPr lang="en-US" smtClean="0"/>
              <a:pPr/>
              <a:t>9/28/2020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753846728"/>
      </p:ext>
    </p:extLst>
  </p:cSld>
  <p:clrMapOvr>
    <a:masterClrMapping/>
  </p:clrMapOvr>
  <p:transition spd="slow">
    <p:push/>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endParaRPr lang="en-IN"/>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fld id="{01E25EDD-E941-48AC-903A-1D66B29ABCC6}" type="datetime1">
              <a:rPr lang="en-US" smtClean="0"/>
              <a:pPr/>
              <a:t>9/28/2020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243752808"/>
      </p:ext>
    </p:extLst>
  </p:cSld>
  <p:clrMapOvr>
    <a:masterClrMapping/>
  </p:clrMapOvr>
  <p:transition spd="slow">
    <p:push/>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endParaRPr lang="en-IN"/>
          </a:p>
        </p:txBody>
      </p:sp>
      <p:sp>
        <p:nvSpPr>
          <p:cNvPr id="3" name="Picture Placeholder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IN"/>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fld id="{52118E41-1A7D-43BB-92E8-81E2169D00DD}" type="datetime1">
              <a:rPr lang="en-US" smtClean="0"/>
              <a:pPr/>
              <a:t>9/28/2020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458396865"/>
      </p:ext>
    </p:extLst>
  </p:cSld>
  <p:clrMapOvr>
    <a:masterClrMapping/>
  </p:clrMapOvr>
  <p:transition spd="slow">
    <p:push/>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shadeToTitle="1">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9D6946F2-7926-414F-9A8C-17A373641048}" type="datetime1">
              <a:rPr lang="en-US" smtClean="0"/>
              <a:pPr/>
              <a:t>9/28/2020</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F15528-21DE-4FAA-801E-634DDDAF4B2B}" type="slidenum">
              <a:rPr lang="en-US" smtClean="0"/>
              <a:pPr/>
              <a:t>‹#›</a:t>
            </a:fld>
            <a:endParaRPr lang="en-US"/>
          </a:p>
        </p:txBody>
      </p:sp>
    </p:spTree>
    <p:extLst>
      <p:ext uri="{BB962C8B-B14F-4D97-AF65-F5344CB8AC3E}">
        <p14:creationId xmlns:p14="http://schemas.microsoft.com/office/powerpoint/2010/main" val="3376402449"/>
      </p:ext>
    </p:extLst>
  </p:cSld>
  <p:clrMap bg1="lt1" tx1="dk1" bg2="lt2" tx2="dk2" accent1="accent1" accent2="accent2" accent3="accent3" accent4="accent4" accent5="accent5" accent6="accent6" hlink="hlink" folHlink="folHlink"/>
  <p:sldLayoutIdLst>
    <p:sldLayoutId id="2147483784" r:id="rId1"/>
    <p:sldLayoutId id="2147483785" r:id="rId2"/>
    <p:sldLayoutId id="2147483786" r:id="rId3"/>
    <p:sldLayoutId id="2147483787" r:id="rId4"/>
    <p:sldLayoutId id="2147483788" r:id="rId5"/>
    <p:sldLayoutId id="2147483789" r:id="rId6"/>
    <p:sldLayoutId id="2147483790" r:id="rId7"/>
    <p:sldLayoutId id="2147483791" r:id="rId8"/>
    <p:sldLayoutId id="2147483792" r:id="rId9"/>
    <p:sldLayoutId id="2147483793" r:id="rId10"/>
    <p:sldLayoutId id="2147483794" r:id="rId11"/>
  </p:sldLayoutIdLst>
  <p:transition spd="slow">
    <p:push/>
  </p:transition>
  <p:hf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slideLayout" Target="../slideLayouts/slideLayout7.xml"/><Relationship Id="rId7" Type="http://schemas.openxmlformats.org/officeDocument/2006/relationships/image" Target="../media/image5.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7.jpg"/><Relationship Id="rId7" Type="http://schemas.openxmlformats.org/officeDocument/2006/relationships/image" Target="../media/image19.jpg"/><Relationship Id="rId2" Type="http://schemas.openxmlformats.org/officeDocument/2006/relationships/image" Target="../media/image16.jp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3.png"/><Relationship Id="rId4" Type="http://schemas.openxmlformats.org/officeDocument/2006/relationships/image" Target="../media/image18.png"/><Relationship Id="rId9" Type="http://schemas.openxmlformats.org/officeDocument/2006/relationships/image" Target="../media/image4.png"/></Relationships>
</file>

<file path=ppt/slides/_rels/slide2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3" Type="http://schemas.openxmlformats.org/officeDocument/2006/relationships/image" Target="../media/image54.jp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62.jpg"/><Relationship Id="rId2" Type="http://schemas.openxmlformats.org/officeDocument/2006/relationships/image" Target="../media/image61.jpeg"/><Relationship Id="rId1" Type="http://schemas.openxmlformats.org/officeDocument/2006/relationships/slideLayout" Target="../slideLayouts/slideLayout2.xml"/><Relationship Id="rId4" Type="http://schemas.openxmlformats.org/officeDocument/2006/relationships/image" Target="../media/image63.jpg"/></Relationships>
</file>

<file path=ppt/slides/_rels/slide67.xml.rels><?xml version="1.0" encoding="UTF-8" standalone="yes"?>
<Relationships xmlns="http://schemas.openxmlformats.org/package/2006/relationships"><Relationship Id="rId2" Type="http://schemas.openxmlformats.org/officeDocument/2006/relationships/image" Target="../media/image64.jp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65.jpg"/><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93CD5A7-B623-4E6F-BB6E-7FBDD31908BE}"/>
              </a:ext>
            </a:extLst>
          </p:cNvPr>
          <p:cNvSpPr>
            <a:spLocks noGrp="1"/>
          </p:cNvSpPr>
          <p:nvPr>
            <p:ph type="sldNum" sz="quarter" idx="12"/>
          </p:nvPr>
        </p:nvSpPr>
        <p:spPr/>
        <p:txBody>
          <a:bodyPr/>
          <a:lstStyle/>
          <a:p>
            <a:fld id="{B6F15528-21DE-4FAA-801E-634DDDAF4B2B}" type="slidenum">
              <a:rPr lang="en-US" smtClean="0"/>
              <a:pPr/>
              <a:t>1</a:t>
            </a:fld>
            <a:endParaRPr lang="en-US" dirty="0"/>
          </a:p>
        </p:txBody>
      </p:sp>
      <p:sp>
        <p:nvSpPr>
          <p:cNvPr id="8" name="TextBox 7">
            <a:extLst>
              <a:ext uri="{FF2B5EF4-FFF2-40B4-BE49-F238E27FC236}">
                <a16:creationId xmlns:a16="http://schemas.microsoft.com/office/drawing/2014/main" id="{7AFEFBCE-05BA-49F5-A072-7CFBEC7A2C0C}"/>
              </a:ext>
            </a:extLst>
          </p:cNvPr>
          <p:cNvSpPr txBox="1"/>
          <p:nvPr/>
        </p:nvSpPr>
        <p:spPr>
          <a:xfrm>
            <a:off x="1190766" y="5687943"/>
            <a:ext cx="6858000" cy="707886"/>
          </a:xfrm>
          <a:prstGeom prst="rect">
            <a:avLst/>
          </a:prstGeom>
          <a:noFill/>
        </p:spPr>
        <p:txBody>
          <a:bodyPr wrap="square">
            <a:spAutoFit/>
          </a:bodyPr>
          <a:lstStyle/>
          <a:p>
            <a:pPr algn="ctr"/>
            <a:r>
              <a:rPr lang="hi-IN" sz="2000" dirty="0"/>
              <a:t>हम सिक्किम और दिल्ली के युवाओं और कार्यक्रम में भाग लेने वाले सभी गणमान्य व्यक्तियों का स्वागत करते हैं</a:t>
            </a:r>
            <a:endParaRPr lang="en-US" sz="2000" dirty="0"/>
          </a:p>
        </p:txBody>
      </p:sp>
      <p:pic>
        <p:nvPicPr>
          <p:cNvPr id="6" name="Picture 5">
            <a:extLst>
              <a:ext uri="{FF2B5EF4-FFF2-40B4-BE49-F238E27FC236}">
                <a16:creationId xmlns:a16="http://schemas.microsoft.com/office/drawing/2014/main" id="{7BF6E7FC-613E-438F-AB0F-1920E1EB8606}"/>
              </a:ext>
            </a:extLst>
          </p:cNvPr>
          <p:cNvPicPr>
            <a:picLocks noChangeAspect="1"/>
          </p:cNvPicPr>
          <p:nvPr/>
        </p:nvPicPr>
        <p:blipFill>
          <a:blip r:embed="rId4" cstate="print"/>
          <a:stretch>
            <a:fillRect/>
          </a:stretch>
        </p:blipFill>
        <p:spPr>
          <a:xfrm>
            <a:off x="3612497" y="170597"/>
            <a:ext cx="2014538" cy="1676400"/>
          </a:xfrm>
          <a:prstGeom prst="rect">
            <a:avLst/>
          </a:prstGeom>
        </p:spPr>
      </p:pic>
      <p:pic>
        <p:nvPicPr>
          <p:cNvPr id="7" name="Picture 6">
            <a:extLst>
              <a:ext uri="{FF2B5EF4-FFF2-40B4-BE49-F238E27FC236}">
                <a16:creationId xmlns:a16="http://schemas.microsoft.com/office/drawing/2014/main" id="{53428437-E94D-46DB-8C67-6B6CF6EA10D0}"/>
              </a:ext>
            </a:extLst>
          </p:cNvPr>
          <p:cNvPicPr>
            <a:picLocks noChangeAspect="1"/>
          </p:cNvPicPr>
          <p:nvPr/>
        </p:nvPicPr>
        <p:blipFill rotWithShape="1">
          <a:blip r:embed="rId5" cstate="print"/>
          <a:srcRect l="18595" t="14008" r="13495"/>
          <a:stretch/>
        </p:blipFill>
        <p:spPr>
          <a:xfrm>
            <a:off x="873456" y="2514362"/>
            <a:ext cx="1561896" cy="1416367"/>
          </a:xfrm>
          <a:prstGeom prst="rect">
            <a:avLst/>
          </a:prstGeom>
        </p:spPr>
      </p:pic>
      <p:pic>
        <p:nvPicPr>
          <p:cNvPr id="9" name="Picture 8">
            <a:extLst>
              <a:ext uri="{FF2B5EF4-FFF2-40B4-BE49-F238E27FC236}">
                <a16:creationId xmlns:a16="http://schemas.microsoft.com/office/drawing/2014/main" id="{DC45DF0A-FE15-47A6-8CE8-334102EE50EA}"/>
              </a:ext>
            </a:extLst>
          </p:cNvPr>
          <p:cNvPicPr>
            <a:picLocks noChangeAspect="1"/>
          </p:cNvPicPr>
          <p:nvPr/>
        </p:nvPicPr>
        <p:blipFill>
          <a:blip r:embed="rId6" cstate="print"/>
          <a:stretch>
            <a:fillRect/>
          </a:stretch>
        </p:blipFill>
        <p:spPr>
          <a:xfrm>
            <a:off x="3352800" y="2025492"/>
            <a:ext cx="2561410" cy="2394108"/>
          </a:xfrm>
          <a:prstGeom prst="rect">
            <a:avLst/>
          </a:prstGeom>
        </p:spPr>
      </p:pic>
      <p:pic>
        <p:nvPicPr>
          <p:cNvPr id="11" name="Picture 10">
            <a:extLst>
              <a:ext uri="{FF2B5EF4-FFF2-40B4-BE49-F238E27FC236}">
                <a16:creationId xmlns:a16="http://schemas.microsoft.com/office/drawing/2014/main" id="{8B4293AF-D4BF-46BF-81A5-DD2B154690B2}"/>
              </a:ext>
            </a:extLst>
          </p:cNvPr>
          <p:cNvPicPr>
            <a:picLocks noChangeAspect="1"/>
          </p:cNvPicPr>
          <p:nvPr/>
        </p:nvPicPr>
        <p:blipFill>
          <a:blip r:embed="rId7" cstate="print"/>
          <a:stretch>
            <a:fillRect/>
          </a:stretch>
        </p:blipFill>
        <p:spPr>
          <a:xfrm>
            <a:off x="6786918" y="2514361"/>
            <a:ext cx="1600200" cy="1416368"/>
          </a:xfrm>
          <a:prstGeom prst="rect">
            <a:avLst/>
          </a:prstGeom>
        </p:spPr>
      </p:pic>
      <p:sp>
        <p:nvSpPr>
          <p:cNvPr id="3" name="Rectangle 2"/>
          <p:cNvSpPr/>
          <p:nvPr/>
        </p:nvSpPr>
        <p:spPr>
          <a:xfrm>
            <a:off x="2700009" y="4800600"/>
            <a:ext cx="3839514" cy="584775"/>
          </a:xfrm>
          <a:prstGeom prst="rect">
            <a:avLst/>
          </a:prstGeom>
        </p:spPr>
        <p:txBody>
          <a:bodyPr wrap="none">
            <a:spAutoFit/>
          </a:bodyPr>
          <a:lstStyle/>
          <a:p>
            <a:pPr algn="ctr"/>
            <a:r>
              <a:rPr lang="hi-IN" sz="3200" b="1" dirty="0"/>
              <a:t>एक भारत श्रेष्ठ भारत</a:t>
            </a:r>
            <a:endParaRPr lang="en-GB" sz="3200" b="1" dirty="0"/>
          </a:p>
        </p:txBody>
      </p:sp>
      <p:pic>
        <p:nvPicPr>
          <p:cNvPr id="12" name="Vande Mataram Instrumental Music - Indian Patriotic Songs 2019.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156028" y="6248400"/>
            <a:ext cx="609600" cy="609600"/>
          </a:xfrm>
          <a:prstGeom prst="rect">
            <a:avLst/>
          </a:prstGeom>
        </p:spPr>
      </p:pic>
    </p:spTree>
    <p:extLst>
      <p:ext uri="{BB962C8B-B14F-4D97-AF65-F5344CB8AC3E}">
        <p14:creationId xmlns:p14="http://schemas.microsoft.com/office/powerpoint/2010/main" val="3877140944"/>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repeatCount="indefinite" fill="hold" display="0">
                  <p:stCondLst>
                    <p:cond delay="indefinite"/>
                  </p:stCondLst>
                  <p:endCondLst>
                    <p:cond evt="onStopAudio" delay="0">
                      <p:tgtEl>
                        <p:sldTgt/>
                      </p:tgtEl>
                    </p:cond>
                  </p:endCondLst>
                </p:cTn>
                <p:tgtEl>
                  <p:spTgt spid="12"/>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Vertical Scroll 1"/>
          <p:cNvSpPr/>
          <p:nvPr/>
        </p:nvSpPr>
        <p:spPr>
          <a:xfrm>
            <a:off x="533400" y="1041371"/>
            <a:ext cx="6705600" cy="5130828"/>
          </a:xfrm>
          <a:prstGeom prst="verticalScroll">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en-GB"/>
          </a:p>
        </p:txBody>
      </p:sp>
      <p:sp>
        <p:nvSpPr>
          <p:cNvPr id="4" name="TextBox 3"/>
          <p:cNvSpPr txBox="1"/>
          <p:nvPr/>
        </p:nvSpPr>
        <p:spPr>
          <a:xfrm>
            <a:off x="1181100" y="1143000"/>
            <a:ext cx="5410200" cy="4555093"/>
          </a:xfrm>
          <a:prstGeom prst="rect">
            <a:avLst/>
          </a:prstGeom>
          <a:noFill/>
        </p:spPr>
        <p:txBody>
          <a:bodyPr wrap="square" rtlCol="0">
            <a:spAutoFit/>
          </a:bodyPr>
          <a:lstStyle/>
          <a:p>
            <a:pPr algn="ctr"/>
            <a:r>
              <a:rPr lang="hi-IN" sz="2800" b="1" dirty="0"/>
              <a:t>जनसंख्या</a:t>
            </a:r>
            <a:endParaRPr lang="en-GB" sz="2800" b="1" dirty="0"/>
          </a:p>
          <a:p>
            <a:pPr algn="ctr"/>
            <a:endParaRPr lang="en-GB" sz="2000" dirty="0"/>
          </a:p>
          <a:p>
            <a:pPr algn="ctr"/>
            <a:r>
              <a:rPr lang="hi-IN" sz="2200" dirty="0"/>
              <a:t>आबादी</a:t>
            </a:r>
            <a:r>
              <a:rPr lang="en-GB" sz="2200" dirty="0"/>
              <a:t> -</a:t>
            </a:r>
            <a:r>
              <a:rPr lang="hi-IN" sz="2200" dirty="0"/>
              <a:t>16,753,235</a:t>
            </a:r>
            <a:endParaRPr lang="en-GB" sz="2200" dirty="0"/>
          </a:p>
          <a:p>
            <a:pPr algn="ctr"/>
            <a:endParaRPr lang="en-GB" sz="2200" dirty="0"/>
          </a:p>
          <a:p>
            <a:pPr algn="ctr"/>
            <a:r>
              <a:rPr lang="hi-IN" sz="2200" dirty="0"/>
              <a:t>जनसंख्या घनत्व</a:t>
            </a:r>
            <a:r>
              <a:rPr lang="en-GB" sz="2200" dirty="0"/>
              <a:t> - </a:t>
            </a:r>
            <a:r>
              <a:rPr lang="hi-IN" sz="2200" dirty="0"/>
              <a:t>11,297</a:t>
            </a:r>
            <a:r>
              <a:rPr lang="en-GB" sz="2200" dirty="0"/>
              <a:t> </a:t>
            </a:r>
            <a:r>
              <a:rPr lang="hi-IN" sz="2200" dirty="0"/>
              <a:t>व्यक्ति</a:t>
            </a:r>
            <a:r>
              <a:rPr lang="en-GB" sz="2200" dirty="0"/>
              <a:t>/</a:t>
            </a:r>
            <a:r>
              <a:rPr lang="hi-IN" sz="2200" dirty="0"/>
              <a:t>वर्ग</a:t>
            </a:r>
            <a:r>
              <a:rPr lang="en-GB" sz="2200" dirty="0"/>
              <a:t> </a:t>
            </a:r>
            <a:r>
              <a:rPr lang="hi-IN" sz="2200" dirty="0"/>
              <a:t>किमी</a:t>
            </a:r>
            <a:endParaRPr lang="en-GB" sz="2200" dirty="0"/>
          </a:p>
          <a:p>
            <a:pPr algn="ctr"/>
            <a:endParaRPr lang="en-GB" sz="2200" dirty="0"/>
          </a:p>
          <a:p>
            <a:pPr algn="ctr"/>
            <a:r>
              <a:rPr lang="hi-IN" sz="2200" dirty="0"/>
              <a:t>साक्षरता दर</a:t>
            </a:r>
            <a:r>
              <a:rPr lang="en-GB" sz="2200" dirty="0"/>
              <a:t> - </a:t>
            </a:r>
            <a:r>
              <a:rPr lang="hi-IN" sz="2200" dirty="0"/>
              <a:t>86.33% </a:t>
            </a:r>
            <a:endParaRPr lang="en-GB" sz="2200" dirty="0"/>
          </a:p>
          <a:p>
            <a:pPr algn="ctr"/>
            <a:endParaRPr lang="en-GB" sz="2200" dirty="0"/>
          </a:p>
          <a:p>
            <a:pPr algn="ctr"/>
            <a:r>
              <a:rPr lang="hi-IN" sz="2200" dirty="0"/>
              <a:t>जन्म दर</a:t>
            </a:r>
            <a:r>
              <a:rPr lang="en-GB" sz="2200" dirty="0"/>
              <a:t> - </a:t>
            </a:r>
            <a:r>
              <a:rPr lang="hi-IN" sz="2200" dirty="0"/>
              <a:t>20.03 %</a:t>
            </a:r>
            <a:endParaRPr lang="en-GB" sz="2200" dirty="0"/>
          </a:p>
          <a:p>
            <a:pPr algn="ctr"/>
            <a:endParaRPr lang="en-GB" sz="2200" dirty="0"/>
          </a:p>
          <a:p>
            <a:pPr algn="ctr"/>
            <a:r>
              <a:rPr lang="hi-IN" sz="2200" dirty="0"/>
              <a:t>मृत्यु दर</a:t>
            </a:r>
            <a:r>
              <a:rPr lang="en-GB" sz="2200" dirty="0"/>
              <a:t> - </a:t>
            </a:r>
            <a:r>
              <a:rPr lang="hi-IN" sz="2200" dirty="0"/>
              <a:t>5.59</a:t>
            </a:r>
            <a:r>
              <a:rPr lang="en-GB" sz="2200" dirty="0"/>
              <a:t> </a:t>
            </a:r>
            <a:r>
              <a:rPr lang="hi-IN" sz="2200" dirty="0"/>
              <a:t>%</a:t>
            </a:r>
            <a:endParaRPr lang="en-GB" sz="2200" dirty="0"/>
          </a:p>
          <a:p>
            <a:pPr algn="ctr"/>
            <a:endParaRPr lang="en-GB" sz="2200" dirty="0"/>
          </a:p>
          <a:p>
            <a:pPr algn="ctr"/>
            <a:r>
              <a:rPr lang="hi-IN" sz="2200" dirty="0"/>
              <a:t>शिशु मृत्यु दर </a:t>
            </a:r>
            <a:r>
              <a:rPr lang="en-GB" sz="2200" dirty="0"/>
              <a:t>- </a:t>
            </a:r>
            <a:r>
              <a:rPr lang="hi-IN" sz="2200" dirty="0"/>
              <a:t>13.08 %</a:t>
            </a:r>
            <a:endParaRPr lang="en-GB" sz="2200" dirty="0"/>
          </a:p>
        </p:txBody>
      </p:sp>
    </p:spTree>
    <p:extLst>
      <p:ext uri="{BB962C8B-B14F-4D97-AF65-F5344CB8AC3E}">
        <p14:creationId xmlns:p14="http://schemas.microsoft.com/office/powerpoint/2010/main" val="4162923172"/>
      </p:ext>
    </p:extLst>
  </p:cSld>
  <p:clrMapOvr>
    <a:masterClrMapping/>
  </p:clrMapOvr>
  <p:transition spd="slow">
    <p:push/>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685800" y="228600"/>
            <a:ext cx="4267200" cy="1325563"/>
          </a:xfrm>
        </p:spPr>
        <p:txBody>
          <a:bodyPr>
            <a:normAutofit/>
          </a:bodyPr>
          <a:lstStyle/>
          <a:p>
            <a:r>
              <a:rPr lang="hi-IN" sz="4000" b="1" dirty="0"/>
              <a:t>जनसंख्या</a:t>
            </a:r>
            <a:endParaRPr lang="en-GB" sz="4000" b="1" dirty="0"/>
          </a:p>
        </p:txBody>
      </p:sp>
      <p:sp>
        <p:nvSpPr>
          <p:cNvPr id="5" name="Content Placeholder 4"/>
          <p:cNvSpPr>
            <a:spLocks noGrp="1"/>
          </p:cNvSpPr>
          <p:nvPr>
            <p:ph idx="1"/>
          </p:nvPr>
        </p:nvSpPr>
        <p:spPr>
          <a:xfrm>
            <a:off x="628650" y="1524000"/>
            <a:ext cx="7886700" cy="4652963"/>
          </a:xfrm>
        </p:spPr>
        <p:txBody>
          <a:bodyPr>
            <a:normAutofit/>
          </a:bodyPr>
          <a:lstStyle/>
          <a:p>
            <a:r>
              <a:rPr lang="hi-IN" sz="2200" dirty="0"/>
              <a:t>दिल्ली के जनसांख्यिकीय इतिहास में, 1947 एक महत्वपूर्ण मोड़ था, जब भारत की स्वतंत्रता के मद्देनजर पाकिस्तान से हजारों हिंदू और सिख शरणार्थियों ने शहर में प्रवेश किया। अधिकांश भारतीय राज्यों या आस-पास के देशों से अप्रवासियों के भारी प्रवाह के साथ,</a:t>
            </a:r>
            <a:r>
              <a:rPr lang="en-GB" sz="2200" dirty="0"/>
              <a:t> </a:t>
            </a:r>
            <a:r>
              <a:rPr lang="hi-IN" sz="2200" dirty="0"/>
              <a:t>जनसंख्या में लगातार वृद्धि होती रही है</a:t>
            </a:r>
            <a:r>
              <a:rPr lang="en-GB" sz="2200" dirty="0"/>
              <a:t>| </a:t>
            </a:r>
          </a:p>
          <a:p>
            <a:endParaRPr lang="en-GB" sz="2200" dirty="0"/>
          </a:p>
          <a:p>
            <a:r>
              <a:rPr lang="hi-IN" sz="2200" dirty="0"/>
              <a:t>आप्रवासी (या अन्य विदेशी) समुदाय अक्सर नए विकसित आवासीय क्षेत्रों में पाए जाते हैं। जैसे, चाणक्यपुरी (जिसे आमतौर पर डिप्लोमैटिक एन्क्लेव के रूप में जाना जाता है), कई विदेशी दूतावासों का स्थल है। कुछ</a:t>
            </a:r>
            <a:r>
              <a:rPr lang="en-GB" sz="2200" dirty="0"/>
              <a:t>  </a:t>
            </a:r>
            <a:r>
              <a:rPr lang="hi-IN" sz="2200" dirty="0"/>
              <a:t>समुदायों का</a:t>
            </a:r>
            <a:r>
              <a:rPr lang="en-GB" sz="2200" dirty="0"/>
              <a:t> </a:t>
            </a:r>
            <a:r>
              <a:rPr lang="hi-IN" sz="2200" dirty="0"/>
              <a:t>बहुतायत जैसे</a:t>
            </a:r>
            <a:r>
              <a:rPr lang="en-GB" sz="2200" dirty="0"/>
              <a:t> </a:t>
            </a:r>
            <a:r>
              <a:rPr lang="hi-IN" sz="2200" dirty="0"/>
              <a:t>चित्तरंजन पार्क और करोल बाग में</a:t>
            </a:r>
            <a:r>
              <a:rPr lang="en-GB" sz="2200" dirty="0"/>
              <a:t> </a:t>
            </a:r>
            <a:r>
              <a:rPr lang="hi-IN" sz="2200" dirty="0"/>
              <a:t>बंगाली और</a:t>
            </a:r>
            <a:r>
              <a:rPr lang="en-GB" sz="2200" dirty="0"/>
              <a:t> </a:t>
            </a:r>
            <a:r>
              <a:rPr lang="hi-IN" sz="2200" dirty="0"/>
              <a:t>पंजाबी। हालांकि 20 वीं सदी के अंत से ऐसे क्षेत्रों में विविधता आ रही है।</a:t>
            </a:r>
            <a:endParaRPr lang="en-GB" sz="2200" dirty="0"/>
          </a:p>
          <a:p>
            <a:pPr marL="0" indent="0">
              <a:buNone/>
            </a:pPr>
            <a:endParaRPr lang="en-GB" dirty="0"/>
          </a:p>
        </p:txBody>
      </p:sp>
    </p:spTree>
    <p:extLst>
      <p:ext uri="{BB962C8B-B14F-4D97-AF65-F5344CB8AC3E}">
        <p14:creationId xmlns:p14="http://schemas.microsoft.com/office/powerpoint/2010/main" val="4043279567"/>
      </p:ext>
    </p:extLst>
  </p:cSld>
  <p:clrMapOvr>
    <a:masterClrMapping/>
  </p:clrMapOvr>
  <p:transition spd="slow">
    <p:push/>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6F15528-21DE-4FAA-801E-634DDDAF4B2B}" type="slidenum">
              <a:rPr lang="en-US" smtClean="0"/>
              <a:pPr/>
              <a:t>12</a:t>
            </a:fld>
            <a:endParaRPr lang="en-US"/>
          </a:p>
        </p:txBody>
      </p:sp>
      <p:graphicFrame>
        <p:nvGraphicFramePr>
          <p:cNvPr id="4" name="Chart 3"/>
          <p:cNvGraphicFramePr/>
          <p:nvPr>
            <p:extLst>
              <p:ext uri="{D42A27DB-BD31-4B8C-83A1-F6EECF244321}">
                <p14:modId xmlns:p14="http://schemas.microsoft.com/office/powerpoint/2010/main" val="1568617462"/>
              </p:ext>
            </p:extLst>
          </p:nvPr>
        </p:nvGraphicFramePr>
        <p:xfrm>
          <a:off x="1524000" y="1397000"/>
          <a:ext cx="6172200" cy="4775200"/>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3200400" y="504798"/>
            <a:ext cx="2819400" cy="830997"/>
          </a:xfrm>
          <a:prstGeom prst="rect">
            <a:avLst/>
          </a:prstGeom>
          <a:noFill/>
        </p:spPr>
        <p:txBody>
          <a:bodyPr wrap="square" rtlCol="0">
            <a:spAutoFit/>
          </a:bodyPr>
          <a:lstStyle/>
          <a:p>
            <a:pPr algn="ctr"/>
            <a:r>
              <a:rPr lang="hi-IN" sz="4800" b="1" dirty="0"/>
              <a:t>धर्म</a:t>
            </a:r>
            <a:r>
              <a:rPr lang="en-GB" sz="4800" b="1" dirty="0"/>
              <a:t>  </a:t>
            </a:r>
          </a:p>
        </p:txBody>
      </p:sp>
    </p:spTree>
    <p:extLst>
      <p:ext uri="{BB962C8B-B14F-4D97-AF65-F5344CB8AC3E}">
        <p14:creationId xmlns:p14="http://schemas.microsoft.com/office/powerpoint/2010/main" val="3551286896"/>
      </p:ext>
    </p:extLst>
  </p:cSld>
  <p:clrMapOvr>
    <a:masterClrMapping/>
  </p:clrMapOvr>
  <p:transition spd="slow">
    <p:push/>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6F15528-21DE-4FAA-801E-634DDDAF4B2B}" type="slidenum">
              <a:rPr lang="en-US" smtClean="0"/>
              <a:pPr/>
              <a:t>13</a:t>
            </a:fld>
            <a:endParaRPr lang="en-US"/>
          </a:p>
        </p:txBody>
      </p:sp>
      <p:graphicFrame>
        <p:nvGraphicFramePr>
          <p:cNvPr id="5" name="Chart 4"/>
          <p:cNvGraphicFramePr/>
          <p:nvPr>
            <p:extLst>
              <p:ext uri="{D42A27DB-BD31-4B8C-83A1-F6EECF244321}">
                <p14:modId xmlns:p14="http://schemas.microsoft.com/office/powerpoint/2010/main" val="1366539767"/>
              </p:ext>
            </p:extLst>
          </p:nvPr>
        </p:nvGraphicFramePr>
        <p:xfrm>
          <a:off x="4800600" y="1560969"/>
          <a:ext cx="4025900" cy="4114800"/>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3048000" y="345997"/>
            <a:ext cx="3276600" cy="830997"/>
          </a:xfrm>
          <a:prstGeom prst="rect">
            <a:avLst/>
          </a:prstGeom>
          <a:noFill/>
        </p:spPr>
        <p:txBody>
          <a:bodyPr wrap="square" rtlCol="0">
            <a:spAutoFit/>
          </a:bodyPr>
          <a:lstStyle/>
          <a:p>
            <a:pPr algn="ctr"/>
            <a:r>
              <a:rPr lang="hi-IN" sz="4800" b="1" dirty="0"/>
              <a:t>भाषा</a:t>
            </a:r>
            <a:endParaRPr lang="en-GB" sz="4800" b="1" dirty="0"/>
          </a:p>
        </p:txBody>
      </p:sp>
      <p:sp>
        <p:nvSpPr>
          <p:cNvPr id="7" name="Rectangle 6"/>
          <p:cNvSpPr/>
          <p:nvPr/>
        </p:nvSpPr>
        <p:spPr>
          <a:xfrm>
            <a:off x="228600" y="1405467"/>
            <a:ext cx="4572000" cy="4493538"/>
          </a:xfrm>
          <a:prstGeom prst="rect">
            <a:avLst/>
          </a:prstGeom>
        </p:spPr>
        <p:txBody>
          <a:bodyPr>
            <a:spAutoFit/>
          </a:bodyPr>
          <a:lstStyle/>
          <a:p>
            <a:pPr algn="just"/>
            <a:r>
              <a:rPr lang="hi-IN" sz="2200" dirty="0"/>
              <a:t>शिक्षा निदेशालय के अनुसार, जीएनसीटीडी निम्नलिखित भाषाओं को दिल्ली के स्कूलों में तीन-भाषा फॉर्मूला के तहत पढ़ाया जाता है </a:t>
            </a:r>
            <a:endParaRPr lang="en-GB" sz="2200" dirty="0"/>
          </a:p>
          <a:p>
            <a:endParaRPr lang="en-GB" sz="2200" dirty="0"/>
          </a:p>
          <a:p>
            <a:pPr marL="342900" indent="-342900">
              <a:buFont typeface="Arial" panose="020B0604020202020204" pitchFamily="34" charset="0"/>
              <a:buChar char="•"/>
            </a:pPr>
            <a:r>
              <a:rPr lang="hi-IN" sz="2200" dirty="0"/>
              <a:t>पहली भाषा: हिंदी, उर्दू, अंग्रेजी</a:t>
            </a:r>
            <a:endParaRPr lang="en-IN" sz="2200" dirty="0"/>
          </a:p>
          <a:p>
            <a:pPr marL="342900" indent="-342900">
              <a:buFont typeface="Arial" panose="020B0604020202020204" pitchFamily="34" charset="0"/>
              <a:buChar char="•"/>
            </a:pPr>
            <a:endParaRPr lang="en-IN" sz="2200" dirty="0"/>
          </a:p>
          <a:p>
            <a:pPr marL="342900" indent="-342900">
              <a:buFont typeface="Arial" panose="020B0604020202020204" pitchFamily="34" charset="0"/>
              <a:buChar char="•"/>
            </a:pPr>
            <a:r>
              <a:rPr lang="hi-IN" sz="2200" dirty="0"/>
              <a:t>दूसरी भाषा: अंग्रेजी</a:t>
            </a:r>
            <a:endParaRPr lang="en-GB" sz="2200" dirty="0"/>
          </a:p>
          <a:p>
            <a:pPr marL="342900" indent="-342900">
              <a:buFont typeface="Arial" panose="020B0604020202020204" pitchFamily="34" charset="0"/>
              <a:buChar char="•"/>
            </a:pPr>
            <a:endParaRPr lang="en-IN" sz="2200" dirty="0"/>
          </a:p>
          <a:p>
            <a:pPr marL="342900" indent="-342900">
              <a:buFont typeface="Arial" panose="020B0604020202020204" pitchFamily="34" charset="0"/>
              <a:buChar char="•"/>
            </a:pPr>
            <a:r>
              <a:rPr lang="hi-IN" sz="2200" dirty="0"/>
              <a:t>तीसरी भाषा: उर्दू, पंजाबी, बंगाली, सिंधी, तमिल, तेलुगु, मलयालम, कन्नड़, गुजराती, मराठी, अरबी, फारसी, संस्कृत</a:t>
            </a:r>
            <a:endParaRPr lang="en-IN" sz="2200" dirty="0"/>
          </a:p>
        </p:txBody>
      </p:sp>
    </p:spTree>
    <p:extLst>
      <p:ext uri="{BB962C8B-B14F-4D97-AF65-F5344CB8AC3E}">
        <p14:creationId xmlns:p14="http://schemas.microsoft.com/office/powerpoint/2010/main" val="3172921067"/>
      </p:ext>
    </p:extLst>
  </p:cSld>
  <p:clrMapOvr>
    <a:masterClrMapping/>
  </p:clrMapOvr>
  <p:transition spd="slow">
    <p:push/>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hi-IN" sz="4000" b="1" dirty="0"/>
              <a:t>दिल्ली की जलवायु</a:t>
            </a:r>
            <a:endParaRPr lang="en-GB" sz="4000" b="1" dirty="0"/>
          </a:p>
        </p:txBody>
      </p:sp>
      <p:pic>
        <p:nvPicPr>
          <p:cNvPr id="6" name="Content Placeholder 5"/>
          <p:cNvPicPr>
            <a:picLocks noGrp="1" noChangeAspect="1"/>
          </p:cNvPicPr>
          <p:nvPr>
            <p:ph sz="half" idx="2"/>
          </p:nvPr>
        </p:nvPicPr>
        <p:blipFill rotWithShape="1">
          <a:blip r:embed="rId3">
            <a:extLst>
              <a:ext uri="{28A0092B-C50C-407E-A947-70E740481C1C}">
                <a14:useLocalDpi xmlns:a14="http://schemas.microsoft.com/office/drawing/2010/main" val="0"/>
              </a:ext>
            </a:extLst>
          </a:blip>
          <a:srcRect b="14394"/>
          <a:stretch/>
        </p:blipFill>
        <p:spPr>
          <a:xfrm>
            <a:off x="5029200" y="1676400"/>
            <a:ext cx="3879339" cy="2971800"/>
          </a:xfrm>
          <a:prstGeom prst="rect">
            <a:avLst/>
          </a:prstGeom>
          <a:ln>
            <a:noFill/>
          </a:ln>
          <a:effectLst>
            <a:softEdge rad="112500"/>
          </a:effectLst>
        </p:spPr>
      </p:pic>
      <p:sp>
        <p:nvSpPr>
          <p:cNvPr id="3" name="Content Placeholder 2"/>
          <p:cNvSpPr>
            <a:spLocks noGrp="1"/>
          </p:cNvSpPr>
          <p:nvPr>
            <p:ph sz="half" idx="1"/>
          </p:nvPr>
        </p:nvSpPr>
        <p:spPr>
          <a:xfrm>
            <a:off x="228600" y="1295400"/>
            <a:ext cx="4876800" cy="3581400"/>
          </a:xfrm>
        </p:spPr>
        <p:txBody>
          <a:bodyPr>
            <a:normAutofit fontScale="70000" lnSpcReduction="20000"/>
          </a:bodyPr>
          <a:lstStyle/>
          <a:p>
            <a:pPr marL="0" indent="0" algn="just">
              <a:buNone/>
            </a:pPr>
            <a:endParaRPr lang="en-GB" dirty="0"/>
          </a:p>
          <a:p>
            <a:pPr marL="0" indent="0" algn="just">
              <a:lnSpc>
                <a:spcPct val="120000"/>
              </a:lnSpc>
              <a:buNone/>
            </a:pPr>
            <a:r>
              <a:rPr lang="hi-IN" sz="2600" dirty="0"/>
              <a:t>गर्मी का मौसम मार्च के मध्य से जून के अंत तक रहता है, अधिकतम तापमान आमतौर पर लगभग 47°C तक पहुँच जाता है और न्यूनतम तापमान लगभग 35°C तक गिर जाता है; विशेष रूप से अप्रैल और मई में आंधी और तूफ़ान को देखा जाता है।</a:t>
            </a:r>
            <a:endParaRPr lang="en-GB" sz="2600" dirty="0"/>
          </a:p>
          <a:p>
            <a:pPr marL="0" indent="0" algn="just">
              <a:lnSpc>
                <a:spcPct val="120000"/>
              </a:lnSpc>
              <a:buNone/>
            </a:pPr>
            <a:endParaRPr lang="en-GB" sz="2600" dirty="0"/>
          </a:p>
          <a:p>
            <a:pPr marL="0" indent="0" algn="just">
              <a:lnSpc>
                <a:spcPct val="120000"/>
              </a:lnSpc>
              <a:buNone/>
            </a:pPr>
            <a:r>
              <a:rPr lang="hi-IN" sz="2600" dirty="0"/>
              <a:t>मानसून का मौसम आमतौर पर जुलाई में शुरू होता है और सितंबर के अंत तक जारी रहता है। यह इन महीनों के दौरान दिल्ली को अपनी वर्षा का अधिकतम हिस्सा प्राप्त होता है</a:t>
            </a:r>
            <a:r>
              <a:rPr lang="en-GB" sz="2600" dirty="0"/>
              <a:t>|</a:t>
            </a:r>
          </a:p>
        </p:txBody>
      </p:sp>
      <p:sp>
        <p:nvSpPr>
          <p:cNvPr id="4" name="Slide Number Placeholder 3"/>
          <p:cNvSpPr>
            <a:spLocks noGrp="1"/>
          </p:cNvSpPr>
          <p:nvPr>
            <p:ph type="sldNum" sz="quarter" idx="12"/>
          </p:nvPr>
        </p:nvSpPr>
        <p:spPr/>
        <p:txBody>
          <a:bodyPr/>
          <a:lstStyle/>
          <a:p>
            <a:fld id="{B6F15528-21DE-4FAA-801E-634DDDAF4B2B}" type="slidenum">
              <a:rPr lang="en-US" smtClean="0"/>
              <a:pPr/>
              <a:t>14</a:t>
            </a:fld>
            <a:endParaRPr lang="en-US"/>
          </a:p>
        </p:txBody>
      </p:sp>
      <p:sp>
        <p:nvSpPr>
          <p:cNvPr id="7" name="TextBox 6"/>
          <p:cNvSpPr txBox="1"/>
          <p:nvPr/>
        </p:nvSpPr>
        <p:spPr>
          <a:xfrm>
            <a:off x="228601" y="5046134"/>
            <a:ext cx="8458200" cy="1477328"/>
          </a:xfrm>
          <a:prstGeom prst="rect">
            <a:avLst/>
          </a:prstGeom>
          <a:noFill/>
        </p:spPr>
        <p:txBody>
          <a:bodyPr wrap="square" rtlCol="0">
            <a:spAutoFit/>
          </a:bodyPr>
          <a:lstStyle/>
          <a:p>
            <a:pPr algn="just"/>
            <a:r>
              <a:rPr lang="hi-IN" dirty="0"/>
              <a:t>अक्टूबर और नवंबर मानसून से सर्दियों की स्थिति में संक्रमण काल की शुरुआत होती है। शुष्क सर्दियों का मौसम नवंबर के अंत से लेकर मध्य मार्च तक होता है। सबसे ठंडा महीना जनवरी है, जिसमें अधिकतम तापमान लगभग 21°C और न्यूनतम लगभग </a:t>
            </a:r>
            <a:r>
              <a:rPr lang="en-GB" dirty="0"/>
              <a:t>4</a:t>
            </a:r>
            <a:r>
              <a:rPr lang="hi-IN" dirty="0"/>
              <a:t>°C तक</a:t>
            </a:r>
            <a:r>
              <a:rPr lang="en-GB" dirty="0"/>
              <a:t> </a:t>
            </a:r>
            <a:r>
              <a:rPr lang="hi-IN" dirty="0"/>
              <a:t>होता है।</a:t>
            </a:r>
            <a:endParaRPr lang="en-US" dirty="0"/>
          </a:p>
          <a:p>
            <a:endParaRPr lang="en-GB" dirty="0"/>
          </a:p>
        </p:txBody>
      </p:sp>
    </p:spTree>
    <p:extLst>
      <p:ext uri="{BB962C8B-B14F-4D97-AF65-F5344CB8AC3E}">
        <p14:creationId xmlns:p14="http://schemas.microsoft.com/office/powerpoint/2010/main" val="1784622133"/>
      </p:ext>
    </p:extLst>
  </p:cSld>
  <p:clrMapOvr>
    <a:masterClrMapping/>
  </p:clrMapOvr>
  <p:transition spd="slow">
    <p:push/>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52400"/>
            <a:ext cx="3409950" cy="1325563"/>
          </a:xfrm>
        </p:spPr>
        <p:txBody>
          <a:bodyPr>
            <a:noAutofit/>
          </a:bodyPr>
          <a:lstStyle/>
          <a:p>
            <a:r>
              <a:rPr lang="hi-IN" sz="4000" b="1" dirty="0"/>
              <a:t>शहर योजना</a:t>
            </a:r>
            <a:endParaRPr lang="en-GB" sz="4000" b="1" dirty="0"/>
          </a:p>
        </p:txBody>
      </p:sp>
      <p:pic>
        <p:nvPicPr>
          <p:cNvPr id="5"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057400" y="1371600"/>
            <a:ext cx="5071269" cy="5071269"/>
          </a:xfrm>
        </p:spPr>
      </p:pic>
      <p:sp>
        <p:nvSpPr>
          <p:cNvPr id="4" name="Slide Number Placeholder 3"/>
          <p:cNvSpPr>
            <a:spLocks noGrp="1"/>
          </p:cNvSpPr>
          <p:nvPr>
            <p:ph type="sldNum" sz="quarter" idx="12"/>
          </p:nvPr>
        </p:nvSpPr>
        <p:spPr/>
        <p:txBody>
          <a:bodyPr/>
          <a:lstStyle/>
          <a:p>
            <a:fld id="{B6F15528-21DE-4FAA-801E-634DDDAF4B2B}" type="slidenum">
              <a:rPr lang="en-US" smtClean="0"/>
              <a:pPr/>
              <a:t>15</a:t>
            </a:fld>
            <a:endParaRPr lang="en-US"/>
          </a:p>
        </p:txBody>
      </p:sp>
    </p:spTree>
    <p:extLst>
      <p:ext uri="{BB962C8B-B14F-4D97-AF65-F5344CB8AC3E}">
        <p14:creationId xmlns:p14="http://schemas.microsoft.com/office/powerpoint/2010/main" val="1734748255"/>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hi-IN" sz="4000" b="1" dirty="0"/>
              <a:t>रेल</a:t>
            </a:r>
            <a:r>
              <a:rPr lang="en-GB" sz="4000" b="1" dirty="0"/>
              <a:t> </a:t>
            </a:r>
            <a:r>
              <a:rPr lang="hi-IN" sz="4000" b="1" dirty="0"/>
              <a:t>यातायात</a:t>
            </a:r>
            <a:endParaRPr lang="en-GB" sz="4000" b="1" dirty="0"/>
          </a:p>
        </p:txBody>
      </p:sp>
      <p:sp>
        <p:nvSpPr>
          <p:cNvPr id="5" name="Content Placeholder 4"/>
          <p:cNvSpPr>
            <a:spLocks noGrp="1"/>
          </p:cNvSpPr>
          <p:nvPr>
            <p:ph sz="half" idx="1"/>
          </p:nvPr>
        </p:nvSpPr>
        <p:spPr>
          <a:xfrm>
            <a:off x="228600" y="1524000"/>
            <a:ext cx="4210050" cy="4038600"/>
          </a:xfrm>
        </p:spPr>
        <p:txBody>
          <a:bodyPr>
            <a:normAutofit fontScale="92500" lnSpcReduction="10000"/>
          </a:bodyPr>
          <a:lstStyle/>
          <a:p>
            <a:pPr marL="0" indent="0" algn="just">
              <a:buNone/>
            </a:pPr>
            <a:r>
              <a:rPr lang="hi-IN" sz="2200" dirty="0"/>
              <a:t>दिल्ली भारत के अन्य हिस्सों से रेल नेटवर्क द्वारा अच्छी तरह से जुड़ा हुआ है। व्यापार का एक महत्वपूर्ण हिस्सा मजबूत रेलवे लिंक द्वारा समर्थित है। </a:t>
            </a:r>
            <a:endParaRPr lang="en-GB" sz="2200" dirty="0"/>
          </a:p>
          <a:p>
            <a:pPr marL="0" indent="0" algn="just">
              <a:buNone/>
            </a:pPr>
            <a:endParaRPr lang="en-GB" sz="2200" dirty="0"/>
          </a:p>
          <a:p>
            <a:pPr marL="0" indent="0" algn="just">
              <a:buNone/>
            </a:pPr>
            <a:r>
              <a:rPr lang="hi-IN" sz="2200" dirty="0"/>
              <a:t>भारत के राज्यों की राजधानियाँ और कुछ अन्य महत्वपूर्ण शहर</a:t>
            </a:r>
            <a:r>
              <a:rPr lang="en-GB" sz="2200" dirty="0"/>
              <a:t>,</a:t>
            </a:r>
            <a:r>
              <a:rPr lang="hi-IN" sz="2200" dirty="0"/>
              <a:t> उच्च गति, वातानुकूलित और आरामदायक 'राजधानी एक्सप्रेस' ट्रेनों द्वारा दिल्ली से जुड़े हुए हैं।</a:t>
            </a:r>
            <a:endParaRPr lang="en-GB" sz="2200" dirty="0"/>
          </a:p>
          <a:p>
            <a:pPr marL="0" indent="0" algn="just">
              <a:buNone/>
            </a:pPr>
            <a:endParaRPr lang="en-GB" sz="2200" dirty="0"/>
          </a:p>
          <a:p>
            <a:pPr marL="0" indent="0" algn="just">
              <a:buNone/>
            </a:pPr>
            <a:r>
              <a:rPr lang="hi-IN" sz="2200" dirty="0"/>
              <a:t>तीन मुख्य रेलवे स्टेशन हैं: नई दिल्ली, पुरानी दिल्ली और हजरत निजामुद्दीन।</a:t>
            </a:r>
            <a:endParaRPr lang="en-GB" sz="2200" dirty="0"/>
          </a:p>
          <a:p>
            <a:pPr marL="0" indent="0" algn="just">
              <a:buNone/>
            </a:pPr>
            <a:endParaRPr lang="en-GB" dirty="0"/>
          </a:p>
        </p:txBody>
      </p:sp>
      <p:pic>
        <p:nvPicPr>
          <p:cNvPr id="7" name="Content Placeholder 6"/>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4491567" y="1676400"/>
            <a:ext cx="4476160" cy="3352800"/>
          </a:xfrm>
        </p:spPr>
      </p:pic>
      <p:sp>
        <p:nvSpPr>
          <p:cNvPr id="4" name="Slide Number Placeholder 3"/>
          <p:cNvSpPr>
            <a:spLocks noGrp="1"/>
          </p:cNvSpPr>
          <p:nvPr>
            <p:ph type="sldNum" sz="quarter" idx="12"/>
          </p:nvPr>
        </p:nvSpPr>
        <p:spPr/>
        <p:txBody>
          <a:bodyPr/>
          <a:lstStyle/>
          <a:p>
            <a:fld id="{B6F15528-21DE-4FAA-801E-634DDDAF4B2B}" type="slidenum">
              <a:rPr lang="en-US" smtClean="0"/>
              <a:pPr/>
              <a:t>16</a:t>
            </a:fld>
            <a:endParaRPr lang="en-US"/>
          </a:p>
        </p:txBody>
      </p:sp>
      <p:sp>
        <p:nvSpPr>
          <p:cNvPr id="3" name="TextBox 2"/>
          <p:cNvSpPr txBox="1"/>
          <p:nvPr/>
        </p:nvSpPr>
        <p:spPr>
          <a:xfrm>
            <a:off x="228600" y="5562600"/>
            <a:ext cx="8458200" cy="707886"/>
          </a:xfrm>
          <a:prstGeom prst="rect">
            <a:avLst/>
          </a:prstGeom>
          <a:noFill/>
        </p:spPr>
        <p:txBody>
          <a:bodyPr wrap="square" rtlCol="0">
            <a:spAutoFit/>
          </a:bodyPr>
          <a:lstStyle/>
          <a:p>
            <a:r>
              <a:rPr lang="hi-IN" sz="2000" dirty="0"/>
              <a:t>ट्रेनों की अधिकता को देखते हुए कुछ स्थानीय स्टेशनो को भी अंतर-राज्यीय स्टेशनो के साथ जोड़ दिया गया है</a:t>
            </a:r>
            <a:r>
              <a:rPr lang="en-GB" sz="2000" dirty="0"/>
              <a:t>|</a:t>
            </a:r>
          </a:p>
        </p:txBody>
      </p:sp>
    </p:spTree>
    <p:extLst>
      <p:ext uri="{BB962C8B-B14F-4D97-AF65-F5344CB8AC3E}">
        <p14:creationId xmlns:p14="http://schemas.microsoft.com/office/powerpoint/2010/main" val="4007910651"/>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04800"/>
            <a:ext cx="5924550" cy="1325563"/>
          </a:xfrm>
        </p:spPr>
        <p:txBody>
          <a:bodyPr>
            <a:normAutofit/>
          </a:bodyPr>
          <a:lstStyle/>
          <a:p>
            <a:r>
              <a:rPr lang="hi-IN" sz="4000" b="1" dirty="0"/>
              <a:t>हवाई परिवहन</a:t>
            </a:r>
            <a:endParaRPr lang="en-GB" sz="4000" b="1" dirty="0"/>
          </a:p>
        </p:txBody>
      </p:sp>
      <p:sp>
        <p:nvSpPr>
          <p:cNvPr id="3" name="Content Placeholder 2"/>
          <p:cNvSpPr>
            <a:spLocks noGrp="1"/>
          </p:cNvSpPr>
          <p:nvPr>
            <p:ph sz="half" idx="1"/>
          </p:nvPr>
        </p:nvSpPr>
        <p:spPr>
          <a:xfrm>
            <a:off x="228600" y="1447800"/>
            <a:ext cx="4210050" cy="5029200"/>
          </a:xfrm>
        </p:spPr>
        <p:txBody>
          <a:bodyPr>
            <a:normAutofit lnSpcReduction="10000"/>
          </a:bodyPr>
          <a:lstStyle/>
          <a:p>
            <a:pPr marL="0" indent="0" algn="just">
              <a:buNone/>
            </a:pPr>
            <a:r>
              <a:rPr lang="hi-IN" dirty="0"/>
              <a:t>दिल्ली अंतर्राष्ट्रीय और घरेलू हवाई सेवाओं के लिए उत्तरी भारत में एक महत्वपूर्ण टर्मिनस है। इंदिरा गांधी अंतर्राष्ट्रीय हवाई अड्डा, शहर के दक्षिण-पश्चिमी भाग में स्थित है, जो अंतरराष्ट्रीय उड़ानों को संचालित करता है। </a:t>
            </a:r>
            <a:endParaRPr lang="en-GB" dirty="0"/>
          </a:p>
          <a:p>
            <a:pPr marL="0" indent="0" algn="just">
              <a:buNone/>
            </a:pPr>
            <a:endParaRPr lang="en-GB" dirty="0"/>
          </a:p>
          <a:p>
            <a:pPr marL="0" indent="0" algn="just">
              <a:buNone/>
            </a:pPr>
            <a:r>
              <a:rPr lang="hi-IN" dirty="0"/>
              <a:t>इसके टर्मिनलों में से एक, जिसे कभी पालम हवाई अड्डे के रूप में जाना जाता था, अंतर्राष्ट्रीय टर्मिनल से लगभग 3 किमी दूर है और घरेलू हवाई मार्ग प्रणाली का केंद्र है।</a:t>
            </a:r>
            <a:endParaRPr lang="en-GB" dirty="0"/>
          </a:p>
          <a:p>
            <a:pPr marL="0" indent="0" algn="just">
              <a:buNone/>
            </a:pPr>
            <a:endParaRPr lang="en-GB" dirty="0"/>
          </a:p>
          <a:p>
            <a:pPr marL="0" indent="0" algn="just">
              <a:buNone/>
            </a:pPr>
            <a:r>
              <a:rPr lang="hi-IN" dirty="0"/>
              <a:t>इसी क्रम में हिण्डोन एयरपोर्ट को भी घरेलु हवाई सेवाओं के लिए खोला गया है</a:t>
            </a:r>
            <a:endParaRPr lang="en-GB" dirty="0"/>
          </a:p>
        </p:txBody>
      </p:sp>
      <p:pic>
        <p:nvPicPr>
          <p:cNvPr id="6" name="Content Placeholder 5"/>
          <p:cNvPicPr>
            <a:picLocks noGrp="1" noChangeAspect="1"/>
          </p:cNvPicPr>
          <p:nvPr>
            <p:ph sz="half" idx="2"/>
          </p:nvPr>
        </p:nvPicPr>
        <p:blipFill rotWithShape="1">
          <a:blip r:embed="rId3" cstate="print">
            <a:extLst>
              <a:ext uri="{28A0092B-C50C-407E-A947-70E740481C1C}">
                <a14:useLocalDpi xmlns:a14="http://schemas.microsoft.com/office/drawing/2010/main" val="0"/>
              </a:ext>
            </a:extLst>
          </a:blip>
          <a:srcRect l="697" t="264" r="30853" b="9524"/>
          <a:stretch/>
        </p:blipFill>
        <p:spPr>
          <a:xfrm>
            <a:off x="4572000" y="1752600"/>
            <a:ext cx="4267200" cy="3705726"/>
          </a:xfrm>
        </p:spPr>
      </p:pic>
      <p:sp>
        <p:nvSpPr>
          <p:cNvPr id="5" name="Slide Number Placeholder 4"/>
          <p:cNvSpPr>
            <a:spLocks noGrp="1"/>
          </p:cNvSpPr>
          <p:nvPr>
            <p:ph type="sldNum" sz="quarter" idx="12"/>
          </p:nvPr>
        </p:nvSpPr>
        <p:spPr/>
        <p:txBody>
          <a:bodyPr/>
          <a:lstStyle/>
          <a:p>
            <a:fld id="{B6F15528-21DE-4FAA-801E-634DDDAF4B2B}" type="slidenum">
              <a:rPr lang="en-US" smtClean="0"/>
              <a:pPr/>
              <a:t>17</a:t>
            </a:fld>
            <a:endParaRPr lang="en-US"/>
          </a:p>
        </p:txBody>
      </p:sp>
    </p:spTree>
    <p:extLst>
      <p:ext uri="{BB962C8B-B14F-4D97-AF65-F5344CB8AC3E}">
        <p14:creationId xmlns:p14="http://schemas.microsoft.com/office/powerpoint/2010/main" val="1256347456"/>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in)">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362886" y="1447800"/>
            <a:ext cx="8344087" cy="1908215"/>
          </a:xfrm>
          <a:prstGeom prst="rect">
            <a:avLst/>
          </a:prstGeom>
          <a:noFill/>
        </p:spPr>
        <p:txBody>
          <a:bodyPr wrap="square" rtlCol="0">
            <a:spAutoFit/>
          </a:bodyPr>
          <a:lstStyle/>
          <a:p>
            <a:pPr algn="just"/>
            <a:br>
              <a:rPr lang="hi-IN" dirty="0"/>
            </a:br>
            <a:r>
              <a:rPr lang="hi-IN" sz="2000" dirty="0"/>
              <a:t>दिल्ली में विभिन्न परियोजनाओं के तहत प्रमुख परियोजनाएं जैसे सीवरेज सिस्टम में सुधार, बरसाती</a:t>
            </a:r>
            <a:r>
              <a:rPr lang="en-GB" sz="2000" dirty="0"/>
              <a:t> </a:t>
            </a:r>
            <a:r>
              <a:rPr lang="hi-IN" sz="2000" dirty="0"/>
              <a:t>पानी की निकासी</a:t>
            </a:r>
            <a:r>
              <a:rPr lang="en-GB" sz="2000" dirty="0"/>
              <a:t>  </a:t>
            </a:r>
            <a:r>
              <a:rPr lang="hi-IN" sz="2000" dirty="0"/>
              <a:t>के लिए नालियां, सड़क, फ्लाईओवर, सड़कों पर पुल</a:t>
            </a:r>
            <a:r>
              <a:rPr lang="en-GB" sz="2000" dirty="0"/>
              <a:t>, </a:t>
            </a:r>
            <a:r>
              <a:rPr lang="hi-IN" sz="2000" dirty="0"/>
              <a:t>यातायात प्रबंधन योजना और शहरी नवीकरण योजनाओं के साथ-साथ विरासत संरक्षण</a:t>
            </a:r>
            <a:r>
              <a:rPr lang="en-GB" sz="2000" dirty="0"/>
              <a:t>,</a:t>
            </a:r>
            <a:r>
              <a:rPr lang="hi-IN" sz="2000" dirty="0"/>
              <a:t> पर कार्य किया जा रहा है।</a:t>
            </a:r>
            <a:endParaRPr lang="en-GB" sz="2000" dirty="0"/>
          </a:p>
          <a:p>
            <a:endParaRPr lang="hi-IN" sz="2000" dirty="0"/>
          </a:p>
        </p:txBody>
      </p:sp>
      <p:sp>
        <p:nvSpPr>
          <p:cNvPr id="2" name="TextBox 1"/>
          <p:cNvSpPr txBox="1"/>
          <p:nvPr/>
        </p:nvSpPr>
        <p:spPr>
          <a:xfrm>
            <a:off x="685800" y="381000"/>
            <a:ext cx="5105400" cy="830997"/>
          </a:xfrm>
          <a:prstGeom prst="rect">
            <a:avLst/>
          </a:prstGeom>
          <a:noFill/>
        </p:spPr>
        <p:txBody>
          <a:bodyPr wrap="square" rtlCol="0">
            <a:spAutoFit/>
          </a:bodyPr>
          <a:lstStyle/>
          <a:p>
            <a:r>
              <a:rPr lang="hi-IN" sz="4800" b="1" dirty="0"/>
              <a:t>आधारिक संरचना</a:t>
            </a:r>
            <a:endParaRPr lang="en-GB" sz="4800" b="1" dirty="0"/>
          </a:p>
        </p:txBody>
      </p:sp>
    </p:spTree>
    <p:extLst>
      <p:ext uri="{BB962C8B-B14F-4D97-AF65-F5344CB8AC3E}">
        <p14:creationId xmlns:p14="http://schemas.microsoft.com/office/powerpoint/2010/main" val="3743624220"/>
      </p:ext>
    </p:extLst>
  </p:cSld>
  <p:clrMapOvr>
    <a:masterClrMapping/>
  </p:clrMapOvr>
  <p:transition spd="slow">
    <p:push/>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28650" y="1219200"/>
            <a:ext cx="7886700" cy="5257800"/>
          </a:xfrm>
        </p:spPr>
        <p:txBody>
          <a:bodyPr>
            <a:normAutofit fontScale="92500"/>
          </a:bodyPr>
          <a:lstStyle/>
          <a:p>
            <a:pPr marL="285744" lvl="1" indent="-285744" algn="just" fontAlgn="base">
              <a:spcBef>
                <a:spcPts val="100"/>
              </a:spcBef>
              <a:spcAft>
                <a:spcPts val="100"/>
              </a:spcAft>
              <a:buClr>
                <a:srgbClr val="BF4604"/>
              </a:buClr>
              <a:buSzPct val="75000"/>
              <a:buFont typeface="Calibri" pitchFamily="34" charset="0"/>
              <a:buChar char="→"/>
            </a:pPr>
            <a:r>
              <a:rPr lang="hi-IN" sz="2400" dirty="0"/>
              <a:t>दिल्ली 2021 मास्टर प्लान के अनुसार,</a:t>
            </a:r>
            <a:r>
              <a:rPr lang="en-GB" sz="2400" dirty="0"/>
              <a:t> </a:t>
            </a:r>
            <a:r>
              <a:rPr lang="hi-IN" sz="2400" b="1" dirty="0"/>
              <a:t>अल्पकालिक लक्ष्य हैं: </a:t>
            </a:r>
            <a:endParaRPr lang="en-GB" sz="2400" b="1" dirty="0"/>
          </a:p>
          <a:p>
            <a:pPr marL="285744" lvl="1" indent="-285744" algn="just" fontAlgn="base">
              <a:spcBef>
                <a:spcPts val="100"/>
              </a:spcBef>
              <a:spcAft>
                <a:spcPts val="100"/>
              </a:spcAft>
              <a:buClr>
                <a:srgbClr val="BF4604"/>
              </a:buClr>
              <a:buSzPct val="75000"/>
              <a:buFont typeface="Calibri" pitchFamily="34" charset="0"/>
              <a:buChar char="→"/>
            </a:pPr>
            <a:endParaRPr lang="en-GB" sz="2400" dirty="0"/>
          </a:p>
          <a:p>
            <a:pPr marL="285744" lvl="1" indent="-285744" algn="just" fontAlgn="base">
              <a:spcBef>
                <a:spcPts val="100"/>
              </a:spcBef>
              <a:spcAft>
                <a:spcPts val="100"/>
              </a:spcAft>
              <a:buClr>
                <a:srgbClr val="BF4604"/>
              </a:buClr>
              <a:buSzPct val="75000"/>
              <a:buFont typeface="Calibri" pitchFamily="34" charset="0"/>
              <a:buChar char="→"/>
            </a:pPr>
            <a:r>
              <a:rPr lang="hi-IN" sz="2400" dirty="0"/>
              <a:t>वित्तीय सेवाओं और प्रदर्शन प्रबंधन के संबंध में क्षमता निर्माण, </a:t>
            </a:r>
            <a:endParaRPr lang="en-GB" sz="2400" dirty="0"/>
          </a:p>
          <a:p>
            <a:pPr marL="285744" lvl="1" indent="-285744" algn="just" fontAlgn="base">
              <a:spcBef>
                <a:spcPts val="100"/>
              </a:spcBef>
              <a:spcAft>
                <a:spcPts val="100"/>
              </a:spcAft>
              <a:buClr>
                <a:srgbClr val="BF4604"/>
              </a:buClr>
              <a:buSzPct val="75000"/>
              <a:buFont typeface="Calibri" pitchFamily="34" charset="0"/>
              <a:buChar char="→"/>
            </a:pPr>
            <a:r>
              <a:rPr lang="hi-IN" sz="2400" dirty="0"/>
              <a:t>संग्रह और अपशिष्ट-कटौती योजनाओं के ट्रायल रन को प्रभावित करना, </a:t>
            </a:r>
            <a:endParaRPr lang="en-GB" sz="2400" dirty="0"/>
          </a:p>
          <a:p>
            <a:pPr marL="285744" lvl="1" indent="-285744" algn="just" fontAlgn="base">
              <a:spcBef>
                <a:spcPts val="100"/>
              </a:spcBef>
              <a:spcAft>
                <a:spcPts val="100"/>
              </a:spcAft>
              <a:buClr>
                <a:srgbClr val="BF4604"/>
              </a:buClr>
              <a:buSzPct val="75000"/>
              <a:buFont typeface="Calibri" pitchFamily="34" charset="0"/>
              <a:buChar char="→"/>
            </a:pPr>
            <a:r>
              <a:rPr lang="hi-IN" sz="2400" dirty="0"/>
              <a:t>परिवहन, भूमि-भरण स्थलों और ट्रांस-स्टेशनों को कम</a:t>
            </a:r>
            <a:r>
              <a:rPr lang="en-GB" sz="2400" dirty="0"/>
              <a:t> </a:t>
            </a:r>
            <a:r>
              <a:rPr lang="hi-IN" sz="2400" dirty="0"/>
              <a:t>करना और </a:t>
            </a:r>
            <a:endParaRPr lang="en-GB" sz="2400" dirty="0"/>
          </a:p>
          <a:p>
            <a:pPr marL="285744" lvl="1" indent="-285744" algn="just" fontAlgn="base">
              <a:spcBef>
                <a:spcPts val="100"/>
              </a:spcBef>
              <a:spcAft>
                <a:spcPts val="100"/>
              </a:spcAft>
              <a:buClr>
                <a:srgbClr val="BF4604"/>
              </a:buClr>
              <a:buSzPct val="75000"/>
              <a:buFont typeface="Calibri" pitchFamily="34" charset="0"/>
              <a:buChar char="→"/>
            </a:pPr>
            <a:r>
              <a:rPr lang="hi-IN" sz="2400" dirty="0"/>
              <a:t>जैव-चिकित्सा और खतरनाक कचरे को सुरक्षित रूप से नष्ट करना</a:t>
            </a:r>
            <a:r>
              <a:rPr lang="en-GB" sz="2400" dirty="0"/>
              <a:t>;</a:t>
            </a:r>
          </a:p>
          <a:p>
            <a:pPr marL="285744" lvl="1" indent="-285744" algn="just" fontAlgn="base">
              <a:spcBef>
                <a:spcPts val="100"/>
              </a:spcBef>
              <a:spcAft>
                <a:spcPts val="100"/>
              </a:spcAft>
              <a:buClr>
                <a:srgbClr val="BF4604"/>
              </a:buClr>
              <a:buSzPct val="75000"/>
              <a:buFont typeface="Calibri" pitchFamily="34" charset="0"/>
              <a:buChar char="→"/>
            </a:pPr>
            <a:endParaRPr lang="en-GB" sz="2400" dirty="0"/>
          </a:p>
          <a:p>
            <a:pPr marL="0" lvl="1" indent="0" algn="just" fontAlgn="base">
              <a:spcBef>
                <a:spcPts val="100"/>
              </a:spcBef>
              <a:spcAft>
                <a:spcPts val="100"/>
              </a:spcAft>
              <a:buClr>
                <a:srgbClr val="BF4604"/>
              </a:buClr>
              <a:buSzPct val="75000"/>
              <a:buNone/>
            </a:pPr>
            <a:r>
              <a:rPr lang="hi-IN" sz="2400" dirty="0"/>
              <a:t>यातायात प्रबंधन के संबंध में, मास्टर प्लान में ध्यान एकीकृत </a:t>
            </a:r>
            <a:endParaRPr lang="en-GB" sz="2400" dirty="0"/>
          </a:p>
          <a:p>
            <a:pPr marL="285744" lvl="1" indent="-285744" algn="just" fontAlgn="base">
              <a:spcBef>
                <a:spcPts val="100"/>
              </a:spcBef>
              <a:spcAft>
                <a:spcPts val="100"/>
              </a:spcAft>
              <a:buClr>
                <a:srgbClr val="BF4604"/>
              </a:buClr>
              <a:buSzPct val="75000"/>
              <a:buFont typeface="Calibri" pitchFamily="34" charset="0"/>
              <a:buChar char="→"/>
            </a:pPr>
            <a:r>
              <a:rPr lang="hi-IN" sz="2400" dirty="0"/>
              <a:t>मल्टी-मोडल ट्रांसपोर्ट सिस्टम को विकसित करना, </a:t>
            </a:r>
            <a:endParaRPr lang="en-GB" sz="2400" dirty="0"/>
          </a:p>
          <a:p>
            <a:pPr marL="285744" lvl="1" indent="-285744" algn="just" fontAlgn="base">
              <a:spcBef>
                <a:spcPts val="100"/>
              </a:spcBef>
              <a:spcAft>
                <a:spcPts val="100"/>
              </a:spcAft>
              <a:buClr>
                <a:srgbClr val="BF4604"/>
              </a:buClr>
              <a:buSzPct val="75000"/>
              <a:buFont typeface="Calibri" pitchFamily="34" charset="0"/>
              <a:buChar char="→"/>
            </a:pPr>
            <a:r>
              <a:rPr lang="hi-IN" sz="2400" dirty="0"/>
              <a:t>वैकल्पिक परिवहन के लिए बुनियादी ढांचे का निर्माण करना, जैसे, साइकिल, </a:t>
            </a:r>
            <a:endParaRPr lang="en-GB" sz="2400" dirty="0"/>
          </a:p>
          <a:p>
            <a:pPr marL="285744" lvl="1" indent="-285744" algn="just" fontAlgn="base">
              <a:spcBef>
                <a:spcPts val="100"/>
              </a:spcBef>
              <a:spcAft>
                <a:spcPts val="100"/>
              </a:spcAft>
              <a:buClr>
                <a:srgbClr val="BF4604"/>
              </a:buClr>
              <a:buSzPct val="75000"/>
              <a:buFont typeface="Calibri" pitchFamily="34" charset="0"/>
              <a:buChar char="→"/>
            </a:pPr>
            <a:r>
              <a:rPr lang="hi-IN" sz="2400" dirty="0"/>
              <a:t>ग्राहकों द्वारा सार्वजनिक परिवहन प्राथमिकता के लिए वातावरण तैयार करना और </a:t>
            </a:r>
            <a:endParaRPr lang="en-GB" sz="2400" dirty="0"/>
          </a:p>
          <a:p>
            <a:pPr marL="285744" lvl="1" indent="-285744" algn="just" fontAlgn="base">
              <a:spcBef>
                <a:spcPts val="100"/>
              </a:spcBef>
              <a:spcAft>
                <a:spcPts val="100"/>
              </a:spcAft>
              <a:buClr>
                <a:srgbClr val="BF4604"/>
              </a:buClr>
              <a:buSzPct val="75000"/>
              <a:buFont typeface="Calibri" pitchFamily="34" charset="0"/>
              <a:buChar char="→"/>
            </a:pPr>
            <a:r>
              <a:rPr lang="hi-IN" sz="2400" dirty="0"/>
              <a:t>प्रौद्योगिकी उन्नयन के लिए उपनगरीय रेलवे में सुधार करना</a:t>
            </a:r>
            <a:endParaRPr lang="en-US" sz="2200" dirty="0">
              <a:solidFill>
                <a:srgbClr val="3F260D"/>
              </a:solidFill>
              <a:latin typeface="WellrockSlab" pitchFamily="2" charset="0"/>
            </a:endParaRPr>
          </a:p>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19</a:t>
            </a:fld>
            <a:endParaRPr lang="en-US"/>
          </a:p>
        </p:txBody>
      </p:sp>
    </p:spTree>
  </p:cSld>
  <p:clrMapOvr>
    <a:masterClrMapping/>
  </p:clrMapOvr>
  <p:transition spd="slow">
    <p:push/>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a:bodyPr>
          <a:lstStyle/>
          <a:p>
            <a:pPr algn="ctr"/>
            <a:r>
              <a:rPr lang="hi-IN" sz="4800" b="1" dirty="0"/>
              <a:t>कार्यक्रम सूची</a:t>
            </a:r>
            <a:endParaRPr lang="en-GB" sz="4800" b="1" dirty="0"/>
          </a:p>
        </p:txBody>
      </p:sp>
      <p:sp>
        <p:nvSpPr>
          <p:cNvPr id="2" name="Slide Number Placeholder 1"/>
          <p:cNvSpPr>
            <a:spLocks noGrp="1"/>
          </p:cNvSpPr>
          <p:nvPr>
            <p:ph type="sldNum" sz="quarter" idx="12"/>
          </p:nvPr>
        </p:nvSpPr>
        <p:spPr/>
        <p:txBody>
          <a:bodyPr/>
          <a:lstStyle/>
          <a:p>
            <a:fld id="{B6F15528-21DE-4FAA-801E-634DDDAF4B2B}" type="slidenum">
              <a:rPr lang="en-US" smtClean="0"/>
              <a:pPr/>
              <a:t>2</a:t>
            </a:fld>
            <a:endParaRPr lang="en-US"/>
          </a:p>
        </p:txBody>
      </p:sp>
      <p:graphicFrame>
        <p:nvGraphicFramePr>
          <p:cNvPr id="8" name="Table 7"/>
          <p:cNvGraphicFramePr>
            <a:graphicFrameLocks noGrp="1"/>
          </p:cNvGraphicFramePr>
          <p:nvPr>
            <p:extLst>
              <p:ext uri="{D42A27DB-BD31-4B8C-83A1-F6EECF244321}">
                <p14:modId xmlns:p14="http://schemas.microsoft.com/office/powerpoint/2010/main" val="1781907062"/>
              </p:ext>
            </p:extLst>
          </p:nvPr>
        </p:nvGraphicFramePr>
        <p:xfrm>
          <a:off x="609600" y="1600200"/>
          <a:ext cx="8001000" cy="4808441"/>
        </p:xfrm>
        <a:graphic>
          <a:graphicData uri="http://schemas.openxmlformats.org/drawingml/2006/table">
            <a:tbl>
              <a:tblPr firstRow="1" bandRow="1">
                <a:tableStyleId>{5940675A-B579-460E-94D1-54222C63F5DA}</a:tableStyleId>
              </a:tblPr>
              <a:tblGrid>
                <a:gridCol w="3077308">
                  <a:extLst>
                    <a:ext uri="{9D8B030D-6E8A-4147-A177-3AD203B41FA5}">
                      <a16:colId xmlns:a16="http://schemas.microsoft.com/office/drawing/2014/main" val="20000"/>
                    </a:ext>
                  </a:extLst>
                </a:gridCol>
                <a:gridCol w="4923692">
                  <a:extLst>
                    <a:ext uri="{9D8B030D-6E8A-4147-A177-3AD203B41FA5}">
                      <a16:colId xmlns:a16="http://schemas.microsoft.com/office/drawing/2014/main" val="20001"/>
                    </a:ext>
                  </a:extLst>
                </a:gridCol>
              </a:tblGrid>
              <a:tr h="563756">
                <a:tc>
                  <a:txBody>
                    <a:bodyPr/>
                    <a:lstStyle/>
                    <a:p>
                      <a:r>
                        <a:rPr lang="hi-IN" sz="1800" dirty="0"/>
                        <a:t>स्वागत</a:t>
                      </a:r>
                      <a:r>
                        <a:rPr lang="en-GB" sz="1800" baseline="0" dirty="0"/>
                        <a:t>  </a:t>
                      </a:r>
                      <a:r>
                        <a:rPr lang="hi-IN" sz="1800" dirty="0"/>
                        <a:t>भाषण</a:t>
                      </a:r>
                      <a:r>
                        <a:rPr lang="en-GB" sz="1800" dirty="0"/>
                        <a:t> </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hi-IN" sz="1800" dirty="0"/>
                        <a:t>श्री श्याम सुंदर जोशी, राज्य निदेशक</a:t>
                      </a:r>
                      <a:endParaRPr lang="en-GB" sz="18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628334">
                <a:tc>
                  <a:txBody>
                    <a:bodyPr/>
                    <a:lstStyle/>
                    <a:p>
                      <a:r>
                        <a:rPr lang="hi-IN" sz="1800" dirty="0"/>
                        <a:t>भूमिका</a:t>
                      </a:r>
                      <a:endParaRPr lang="en-GB" sz="18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hi-IN" sz="1800" dirty="0"/>
                        <a:t>डॉ अतुल कुमार पांडेय, सहायक निदेशक</a:t>
                      </a:r>
                      <a:endParaRPr lang="en-GB" sz="18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660103">
                <a:tc>
                  <a:txBody>
                    <a:bodyPr/>
                    <a:lstStyle/>
                    <a:p>
                      <a:r>
                        <a:rPr lang="hi-IN" sz="1800" dirty="0"/>
                        <a:t>दिल्ली का परिचय</a:t>
                      </a:r>
                      <a:r>
                        <a:rPr lang="en-GB" sz="1800" dirty="0"/>
                        <a:t> </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hi-IN" sz="1800" dirty="0"/>
                        <a:t>डॉ सुधीर कपूर, सेवानिवृत्त प्रिंसिपल, डाइट</a:t>
                      </a:r>
                      <a:endParaRPr lang="en-GB" sz="18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710333">
                <a:tc>
                  <a:txBody>
                    <a:bodyPr/>
                    <a:lstStyle/>
                    <a:p>
                      <a:r>
                        <a:rPr lang="hi-IN" sz="1800" dirty="0"/>
                        <a:t>दिल्ली के</a:t>
                      </a:r>
                      <a:r>
                        <a:rPr lang="en-GB" sz="1800" dirty="0"/>
                        <a:t> </a:t>
                      </a:r>
                      <a:r>
                        <a:rPr lang="hi-IN" sz="1800" dirty="0"/>
                        <a:t>प्रशासनिक और संवैधानिक</a:t>
                      </a:r>
                      <a:r>
                        <a:rPr lang="en-GB" sz="1800" dirty="0"/>
                        <a:t>  </a:t>
                      </a:r>
                      <a:r>
                        <a:rPr lang="hi-IN" sz="1800" dirty="0"/>
                        <a:t>स्थल</a:t>
                      </a:r>
                      <a:endParaRPr lang="en-GB" sz="18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hi-IN" sz="1800" dirty="0"/>
                        <a:t>डॉ अनुराग मित्तल, एसोसिएट प्रोफेसर, स्कूल ऑफ ओपन लर्निंग, </a:t>
                      </a:r>
                      <a:r>
                        <a:rPr lang="hi-IN" sz="1800" b="0" i="0" kern="1200" dirty="0">
                          <a:solidFill>
                            <a:schemeClr val="tx1"/>
                          </a:solidFill>
                          <a:effectLst/>
                          <a:latin typeface="+mn-lt"/>
                          <a:ea typeface="+mn-ea"/>
                          <a:cs typeface="+mn-cs"/>
                        </a:rPr>
                        <a:t>दिल्ली विश्वविद्यालय</a:t>
                      </a:r>
                      <a:endParaRPr lang="en-GB" sz="18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0003"/>
                  </a:ext>
                </a:extLst>
              </a:tr>
              <a:tr h="728759">
                <a:tc>
                  <a:txBody>
                    <a:bodyPr/>
                    <a:lstStyle/>
                    <a:p>
                      <a:r>
                        <a:rPr lang="hi-IN" sz="1800" dirty="0"/>
                        <a:t>दिल्ली के ऐतिहासिक और पर्यटन स्थल</a:t>
                      </a:r>
                      <a:r>
                        <a:rPr lang="en-GB" sz="1800" dirty="0"/>
                        <a:t> </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hi-IN" sz="1800" dirty="0"/>
                        <a:t>डॉ सुमन कुमार, एसोसिएट</a:t>
                      </a:r>
                      <a:r>
                        <a:rPr lang="en-GB" sz="1800" dirty="0"/>
                        <a:t> </a:t>
                      </a:r>
                      <a:r>
                        <a:rPr lang="hi-IN" sz="1800" dirty="0"/>
                        <a:t>प्रोफेसर, राजनीति विज्ञान विभाग, राजधानी कॉलेज, </a:t>
                      </a:r>
                      <a:r>
                        <a:rPr lang="hi-IN" sz="1800" b="0" i="0" kern="1200" dirty="0">
                          <a:solidFill>
                            <a:schemeClr val="tx1"/>
                          </a:solidFill>
                          <a:effectLst/>
                          <a:latin typeface="+mn-lt"/>
                          <a:ea typeface="+mn-ea"/>
                          <a:cs typeface="+mn-cs"/>
                        </a:rPr>
                        <a:t>दिल्ली विश्वविद्यालय</a:t>
                      </a:r>
                      <a:endParaRPr lang="en-GB" sz="18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0004"/>
                  </a:ext>
                </a:extLst>
              </a:tr>
              <a:tr h="655008">
                <a:tc>
                  <a:txBody>
                    <a:bodyPr/>
                    <a:lstStyle/>
                    <a:p>
                      <a:r>
                        <a:rPr lang="hi-IN" sz="1800" dirty="0"/>
                        <a:t>दिल्ली</a:t>
                      </a:r>
                      <a:r>
                        <a:rPr lang="en-GB" sz="1800" baseline="0" dirty="0"/>
                        <a:t> </a:t>
                      </a:r>
                      <a:r>
                        <a:rPr lang="hi-IN" sz="1800" dirty="0"/>
                        <a:t>का</a:t>
                      </a:r>
                      <a:r>
                        <a:rPr lang="en-GB" sz="1800" baseline="0" dirty="0"/>
                        <a:t> </a:t>
                      </a:r>
                      <a:r>
                        <a:rPr lang="hi-IN" sz="1800" dirty="0"/>
                        <a:t>खाना खज़ाना</a:t>
                      </a:r>
                      <a:endParaRPr lang="en-GB" sz="18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hi-IN" sz="1800" dirty="0"/>
                        <a:t>डॉ सुधीर कपूर</a:t>
                      </a:r>
                      <a:r>
                        <a:rPr lang="en-GB" sz="1800" dirty="0"/>
                        <a:t>, </a:t>
                      </a:r>
                      <a:r>
                        <a:rPr lang="hi-IN" sz="1800" dirty="0"/>
                        <a:t>सेवानिवृत्त प्रिंसिपल, डाइट</a:t>
                      </a:r>
                      <a:endParaRPr lang="en-GB" sz="18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0005"/>
                  </a:ext>
                </a:extLst>
              </a:tr>
              <a:tr h="676507">
                <a:tc>
                  <a:txBody>
                    <a:bodyPr/>
                    <a:lstStyle/>
                    <a:p>
                      <a:r>
                        <a:rPr lang="hi-IN" sz="1800" dirty="0"/>
                        <a:t>दिल्ली</a:t>
                      </a:r>
                      <a:r>
                        <a:rPr lang="en-GB" sz="1800" dirty="0"/>
                        <a:t> </a:t>
                      </a:r>
                      <a:r>
                        <a:rPr lang="hi-IN" sz="1800" dirty="0"/>
                        <a:t>में</a:t>
                      </a:r>
                      <a:r>
                        <a:rPr lang="en-GB" sz="1800" dirty="0"/>
                        <a:t> </a:t>
                      </a:r>
                      <a:r>
                        <a:rPr lang="hi-IN" sz="1800" dirty="0"/>
                        <a:t>प्रचलित</a:t>
                      </a:r>
                      <a:r>
                        <a:rPr lang="en-GB" sz="1800" dirty="0"/>
                        <a:t> </a:t>
                      </a:r>
                      <a:r>
                        <a:rPr lang="hi-IN" sz="1800" dirty="0"/>
                        <a:t>नृत्य</a:t>
                      </a:r>
                      <a:r>
                        <a:rPr lang="en-GB" sz="1800" baseline="0" dirty="0"/>
                        <a:t> </a:t>
                      </a:r>
                      <a:r>
                        <a:rPr lang="hi-IN" sz="1800" baseline="0" dirty="0"/>
                        <a:t>शैलियां</a:t>
                      </a:r>
                      <a:endParaRPr lang="en-GB" sz="18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hi-IN" sz="1800" dirty="0"/>
                        <a:t>डॉ अतुल कुमार पांडेय</a:t>
                      </a:r>
                      <a:r>
                        <a:rPr lang="en-GB" sz="1800" dirty="0"/>
                        <a:t>, </a:t>
                      </a:r>
                      <a:r>
                        <a:rPr lang="hi-IN" sz="1800" dirty="0"/>
                        <a:t>सहायक निदेशक</a:t>
                      </a:r>
                      <a:endParaRPr lang="en-GB" sz="18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0006"/>
                  </a:ext>
                </a:extLst>
              </a:tr>
            </a:tbl>
          </a:graphicData>
        </a:graphic>
      </p:graphicFrame>
      <p:sp>
        <p:nvSpPr>
          <p:cNvPr id="10" name="Content Placeholder 9"/>
          <p:cNvSpPr>
            <a:spLocks noGrp="1"/>
          </p:cNvSpPr>
          <p:nvPr>
            <p:ph idx="1"/>
          </p:nvPr>
        </p:nvSpPr>
        <p:spPr/>
        <p:txBody>
          <a:bodyPr/>
          <a:lstStyle/>
          <a:p>
            <a:pPr marL="0" indent="0">
              <a:buNone/>
            </a:pPr>
            <a:r>
              <a:rPr lang="en-GB" dirty="0"/>
              <a:t>   </a:t>
            </a:r>
          </a:p>
        </p:txBody>
      </p:sp>
    </p:spTree>
    <p:extLst>
      <p:ext uri="{BB962C8B-B14F-4D97-AF65-F5344CB8AC3E}">
        <p14:creationId xmlns:p14="http://schemas.microsoft.com/office/powerpoint/2010/main" val="2914581894"/>
      </p:ext>
    </p:extLst>
  </p:cSld>
  <p:clrMapOvr>
    <a:masterClrMapping/>
  </p:clrMapOvr>
  <p:transition spd="slow">
    <p:push/>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1" y="1005114"/>
            <a:ext cx="4528459" cy="566059"/>
          </a:xfrm>
          <a:prstGeom prst="rect">
            <a:avLst/>
          </a:prstGeom>
          <a:solidFill>
            <a:srgbClr val="BA5E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27" name="TextBox 26"/>
          <p:cNvSpPr txBox="1"/>
          <p:nvPr/>
        </p:nvSpPr>
        <p:spPr>
          <a:xfrm>
            <a:off x="279219" y="533402"/>
            <a:ext cx="2842260" cy="261610"/>
          </a:xfrm>
          <a:prstGeom prst="rect">
            <a:avLst/>
          </a:prstGeom>
          <a:noFill/>
        </p:spPr>
        <p:txBody>
          <a:bodyPr wrap="square" rtlCol="0">
            <a:spAutoFit/>
          </a:bodyPr>
          <a:lstStyle/>
          <a:p>
            <a:r>
              <a:rPr lang="en-US" sz="1100" spc="100" dirty="0">
                <a:solidFill>
                  <a:srgbClr val="D1713B"/>
                </a:solidFill>
                <a:latin typeface="WellrockSlab" pitchFamily="2" charset="0"/>
              </a:rPr>
              <a:t>THE HEART OF INDIA</a:t>
            </a:r>
          </a:p>
        </p:txBody>
      </p:sp>
      <p:sp>
        <p:nvSpPr>
          <p:cNvPr id="33" name="TextBox 32"/>
          <p:cNvSpPr txBox="1"/>
          <p:nvPr/>
        </p:nvSpPr>
        <p:spPr>
          <a:xfrm>
            <a:off x="268518" y="6475222"/>
            <a:ext cx="3998683" cy="261610"/>
          </a:xfrm>
          <a:prstGeom prst="rect">
            <a:avLst/>
          </a:prstGeom>
          <a:noFill/>
        </p:spPr>
        <p:txBody>
          <a:bodyPr wrap="square" rtlCol="0">
            <a:spAutoFit/>
          </a:bodyPr>
          <a:lstStyle/>
          <a:p>
            <a:r>
              <a:rPr lang="en-US" sz="1100" dirty="0" err="1">
                <a:solidFill>
                  <a:srgbClr val="522102"/>
                </a:solidFill>
                <a:latin typeface="Square721 BT" pitchFamily="34" charset="0"/>
              </a:rPr>
              <a:t>Ek</a:t>
            </a:r>
            <a:r>
              <a:rPr lang="en-US" sz="1100" dirty="0">
                <a:solidFill>
                  <a:srgbClr val="522102"/>
                </a:solidFill>
                <a:latin typeface="Square721 BT" pitchFamily="34" charset="0"/>
              </a:rPr>
              <a:t> Bharat </a:t>
            </a:r>
            <a:r>
              <a:rPr lang="en-US" sz="1100" dirty="0" err="1">
                <a:solidFill>
                  <a:srgbClr val="522102"/>
                </a:solidFill>
                <a:latin typeface="Square721 BT" pitchFamily="34" charset="0"/>
              </a:rPr>
              <a:t>Shreshtha</a:t>
            </a:r>
            <a:r>
              <a:rPr lang="en-US" sz="1100" dirty="0">
                <a:solidFill>
                  <a:srgbClr val="522102"/>
                </a:solidFill>
                <a:latin typeface="Square721 BT" pitchFamily="34" charset="0"/>
              </a:rPr>
              <a:t> Bharat</a:t>
            </a:r>
            <a:endParaRPr lang="en-US" sz="1100" dirty="0">
              <a:solidFill>
                <a:srgbClr val="522102"/>
              </a:solidFill>
              <a:latin typeface="Square721 Dm" pitchFamily="2" charset="0"/>
            </a:endParaRPr>
          </a:p>
        </p:txBody>
      </p:sp>
      <p:sp>
        <p:nvSpPr>
          <p:cNvPr id="17" name="TextBox 16"/>
          <p:cNvSpPr txBox="1"/>
          <p:nvPr/>
        </p:nvSpPr>
        <p:spPr>
          <a:xfrm>
            <a:off x="6019802" y="6488260"/>
            <a:ext cx="2605791" cy="230832"/>
          </a:xfrm>
          <a:prstGeom prst="rect">
            <a:avLst/>
          </a:prstGeom>
          <a:noFill/>
        </p:spPr>
        <p:txBody>
          <a:bodyPr wrap="square" rtlCol="0">
            <a:spAutoFit/>
          </a:bodyPr>
          <a:lstStyle/>
          <a:p>
            <a:pPr algn="r"/>
            <a:r>
              <a:rPr lang="en-US" sz="900" dirty="0">
                <a:solidFill>
                  <a:srgbClr val="522102"/>
                </a:solidFill>
                <a:latin typeface="Square721 BT" pitchFamily="34" charset="0"/>
              </a:rPr>
              <a:t>INFRASTRUCTURE STATUS</a:t>
            </a:r>
            <a:endParaRPr lang="en-US" sz="900" dirty="0">
              <a:solidFill>
                <a:srgbClr val="522102"/>
              </a:solidFill>
              <a:latin typeface="Square721 Dm" pitchFamily="2" charset="0"/>
            </a:endParaRPr>
          </a:p>
        </p:txBody>
      </p:sp>
      <p:sp>
        <p:nvSpPr>
          <p:cNvPr id="13" name="TextBox 12"/>
          <p:cNvSpPr txBox="1"/>
          <p:nvPr/>
        </p:nvSpPr>
        <p:spPr>
          <a:xfrm>
            <a:off x="152401" y="963707"/>
            <a:ext cx="4376059" cy="646331"/>
          </a:xfrm>
          <a:prstGeom prst="rect">
            <a:avLst/>
          </a:prstGeom>
          <a:noFill/>
        </p:spPr>
        <p:txBody>
          <a:bodyPr wrap="square" rtlCol="0">
            <a:spAutoFit/>
          </a:bodyPr>
          <a:lstStyle/>
          <a:p>
            <a:r>
              <a:rPr lang="en-US" dirty="0">
                <a:solidFill>
                  <a:prstClr val="white"/>
                </a:solidFill>
                <a:latin typeface="PT Serif" pitchFamily="18" charset="0"/>
              </a:rPr>
              <a:t>Development Projects: SEZs and Industrial Clusters</a:t>
            </a:r>
          </a:p>
        </p:txBody>
      </p:sp>
      <p:sp>
        <p:nvSpPr>
          <p:cNvPr id="19" name="TextBox 18"/>
          <p:cNvSpPr txBox="1"/>
          <p:nvPr/>
        </p:nvSpPr>
        <p:spPr>
          <a:xfrm>
            <a:off x="245846" y="43545"/>
            <a:ext cx="1201955" cy="584775"/>
          </a:xfrm>
          <a:prstGeom prst="rect">
            <a:avLst/>
          </a:prstGeom>
          <a:noFill/>
        </p:spPr>
        <p:txBody>
          <a:bodyPr wrap="square" rtlCol="0">
            <a:spAutoFit/>
          </a:bodyPr>
          <a:lstStyle/>
          <a:p>
            <a:r>
              <a:rPr lang="en-US" sz="3200" dirty="0">
                <a:solidFill>
                  <a:srgbClr val="522102"/>
                </a:solidFill>
                <a:latin typeface="Square721 Dm" pitchFamily="2" charset="0"/>
              </a:rPr>
              <a:t>Delhi</a:t>
            </a:r>
            <a:endParaRPr lang="en-US" sz="4400" dirty="0">
              <a:solidFill>
                <a:srgbClr val="522102"/>
              </a:solidFill>
              <a:latin typeface="Square721 Dm" pitchFamily="2" charset="0"/>
            </a:endParaRPr>
          </a:p>
        </p:txBody>
      </p:sp>
      <p:sp>
        <p:nvSpPr>
          <p:cNvPr id="14" name="Text Box 21"/>
          <p:cNvSpPr txBox="1">
            <a:spLocks noChangeArrowheads="1"/>
          </p:cNvSpPr>
          <p:nvPr/>
        </p:nvSpPr>
        <p:spPr bwMode="auto">
          <a:xfrm>
            <a:off x="533404" y="1752407"/>
            <a:ext cx="2057399" cy="396134"/>
          </a:xfrm>
          <a:prstGeom prst="rect">
            <a:avLst/>
          </a:prstGeom>
          <a:noFill/>
          <a:ln w="9525" algn="ctr">
            <a:noFill/>
            <a:miter lim="800000"/>
            <a:headEnd/>
            <a:tailEnd/>
          </a:ln>
        </p:spPr>
        <p:txBody>
          <a:bodyPr wrap="square" anchor="ctr">
            <a:spAutoFit/>
          </a:bodyPr>
          <a:lstStyle/>
          <a:p>
            <a:pPr indent="-174621" algn="ctr">
              <a:lnSpc>
                <a:spcPct val="150000"/>
              </a:lnSpc>
              <a:spcBef>
                <a:spcPct val="50000"/>
              </a:spcBef>
              <a:buSzPct val="75000"/>
              <a:defRPr/>
            </a:pPr>
            <a:r>
              <a:rPr lang="en-US" sz="1500" dirty="0">
                <a:solidFill>
                  <a:srgbClr val="818284"/>
                </a:solidFill>
                <a:latin typeface="WellrockSlabBold" pitchFamily="2" charset="-120"/>
                <a:ea typeface="WellrockSlabBold" pitchFamily="2" charset="-120"/>
              </a:rPr>
              <a:t> </a:t>
            </a:r>
            <a:r>
              <a:rPr lang="en-US" sz="1100" dirty="0">
                <a:solidFill>
                  <a:srgbClr val="BA5E2B"/>
                </a:solidFill>
                <a:latin typeface="PT Serif" pitchFamily="18" charset="0"/>
              </a:rPr>
              <a:t>SEZs</a:t>
            </a:r>
          </a:p>
        </p:txBody>
      </p:sp>
      <p:grpSp>
        <p:nvGrpSpPr>
          <p:cNvPr id="16" name="Group 43"/>
          <p:cNvGrpSpPr>
            <a:grpSpLocks/>
          </p:cNvGrpSpPr>
          <p:nvPr/>
        </p:nvGrpSpPr>
        <p:grpSpPr bwMode="auto">
          <a:xfrm>
            <a:off x="838203" y="1509483"/>
            <a:ext cx="7629365" cy="4848268"/>
            <a:chOff x="838200" y="1557549"/>
            <a:chExt cx="7629364" cy="4848331"/>
          </a:xfrm>
        </p:grpSpPr>
        <p:pic>
          <p:nvPicPr>
            <p:cNvPr id="23" name="Picture 6" descr="del_map_1.jpg"/>
            <p:cNvPicPr>
              <a:picLocks noChangeAspect="1"/>
            </p:cNvPicPr>
            <p:nvPr/>
          </p:nvPicPr>
          <p:blipFill>
            <a:blip r:embed="rId3" cstate="print">
              <a:grayscl/>
            </a:blip>
            <a:srcRect l="3509" r="17544"/>
            <a:stretch>
              <a:fillRect/>
            </a:stretch>
          </p:blipFill>
          <p:spPr bwMode="auto">
            <a:xfrm>
              <a:off x="2286000" y="1828800"/>
              <a:ext cx="4343400" cy="4577080"/>
            </a:xfrm>
            <a:prstGeom prst="ellipse">
              <a:avLst/>
            </a:prstGeom>
            <a:noFill/>
            <a:ln w="9525">
              <a:noFill/>
              <a:miter lim="800000"/>
              <a:headEnd/>
              <a:tailEnd/>
            </a:ln>
          </p:spPr>
        </p:pic>
        <p:grpSp>
          <p:nvGrpSpPr>
            <p:cNvPr id="24" name="Group 42"/>
            <p:cNvGrpSpPr>
              <a:grpSpLocks/>
            </p:cNvGrpSpPr>
            <p:nvPr/>
          </p:nvGrpSpPr>
          <p:grpSpPr bwMode="auto">
            <a:xfrm>
              <a:off x="838200" y="1557549"/>
              <a:ext cx="7629364" cy="4614712"/>
              <a:chOff x="838200" y="1557549"/>
              <a:chExt cx="7629364" cy="4614712"/>
            </a:xfrm>
          </p:grpSpPr>
          <p:sp>
            <p:nvSpPr>
              <p:cNvPr id="25" name="Text Box 23"/>
              <p:cNvSpPr txBox="1">
                <a:spLocks noChangeArrowheads="1"/>
              </p:cNvSpPr>
              <p:nvPr/>
            </p:nvSpPr>
            <p:spPr bwMode="auto">
              <a:xfrm>
                <a:off x="6643027" y="1557549"/>
                <a:ext cx="1824537" cy="314898"/>
              </a:xfrm>
              <a:prstGeom prst="rect">
                <a:avLst/>
              </a:prstGeom>
              <a:noFill/>
              <a:ln w="9525">
                <a:noFill/>
                <a:miter lim="800000"/>
                <a:headEnd/>
                <a:tailEnd/>
              </a:ln>
            </p:spPr>
            <p:txBody>
              <a:bodyPr wrap="none">
                <a:spAutoFit/>
              </a:bodyPr>
              <a:lstStyle/>
              <a:p>
                <a:pPr indent="-174621" algn="ctr">
                  <a:lnSpc>
                    <a:spcPct val="150000"/>
                  </a:lnSpc>
                  <a:spcBef>
                    <a:spcPct val="50000"/>
                  </a:spcBef>
                  <a:buSzPct val="75000"/>
                  <a:defRPr/>
                </a:pPr>
                <a:r>
                  <a:rPr lang="en-GB" sz="1100" dirty="0">
                    <a:solidFill>
                      <a:srgbClr val="BA5E2B"/>
                    </a:solidFill>
                    <a:latin typeface="PT Serif" pitchFamily="18" charset="0"/>
                  </a:rPr>
                  <a:t>Industrial Clusters in Delhi</a:t>
                </a:r>
              </a:p>
            </p:txBody>
          </p:sp>
          <p:sp>
            <p:nvSpPr>
              <p:cNvPr id="26" name="Rectangle 25"/>
              <p:cNvSpPr/>
              <p:nvPr/>
            </p:nvSpPr>
            <p:spPr>
              <a:xfrm>
                <a:off x="838200" y="2362211"/>
                <a:ext cx="1447800" cy="457206"/>
              </a:xfrm>
              <a:prstGeom prst="rect">
                <a:avLst/>
              </a:prstGeom>
              <a:solidFill>
                <a:srgbClr val="974F28"/>
              </a:solidFill>
              <a:ln>
                <a:solidFill>
                  <a:srgbClr val="974F2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100" dirty="0">
                    <a:solidFill>
                      <a:schemeClr val="bg1"/>
                    </a:solidFill>
                    <a:latin typeface="WellrockSlabBold" pitchFamily="2" charset="-120"/>
                    <a:ea typeface="WellrockSlabBold" pitchFamily="2" charset="-120"/>
                  </a:rPr>
                  <a:t>IT and ITeS </a:t>
                </a:r>
              </a:p>
              <a:p>
                <a:pPr algn="ctr">
                  <a:defRPr/>
                </a:pPr>
                <a:r>
                  <a:rPr lang="en-US" sz="1100" dirty="0">
                    <a:solidFill>
                      <a:schemeClr val="bg1"/>
                    </a:solidFill>
                    <a:latin typeface="WellrockSlabBold" pitchFamily="2" charset="-120"/>
                    <a:ea typeface="WellrockSlabBold" pitchFamily="2" charset="-120"/>
                  </a:rPr>
                  <a:t>SEZ-Baprola</a:t>
                </a:r>
              </a:p>
            </p:txBody>
          </p:sp>
          <p:sp>
            <p:nvSpPr>
              <p:cNvPr id="28" name="Rectangle 27"/>
              <p:cNvSpPr/>
              <p:nvPr/>
            </p:nvSpPr>
            <p:spPr>
              <a:xfrm>
                <a:off x="838200" y="3581427"/>
                <a:ext cx="1447800" cy="457206"/>
              </a:xfrm>
              <a:prstGeom prst="rect">
                <a:avLst/>
              </a:prstGeom>
              <a:solidFill>
                <a:srgbClr val="974F28"/>
              </a:solidFill>
              <a:ln>
                <a:solidFill>
                  <a:srgbClr val="974F2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100" dirty="0">
                    <a:solidFill>
                      <a:schemeClr val="bg1"/>
                    </a:solidFill>
                    <a:latin typeface="WellrockSlabBold" pitchFamily="2" charset="-120"/>
                    <a:ea typeface="WellrockSlabBold" pitchFamily="2" charset="-120"/>
                  </a:rPr>
                  <a:t>Gems and Jewellery SEZ-Baprola</a:t>
                </a:r>
              </a:p>
            </p:txBody>
          </p:sp>
          <p:sp>
            <p:nvSpPr>
              <p:cNvPr id="29" name="Rectangle 28"/>
              <p:cNvSpPr/>
              <p:nvPr/>
            </p:nvSpPr>
            <p:spPr>
              <a:xfrm>
                <a:off x="914400" y="5110209"/>
                <a:ext cx="1447800" cy="457206"/>
              </a:xfrm>
              <a:prstGeom prst="rect">
                <a:avLst/>
              </a:prstGeom>
              <a:solidFill>
                <a:srgbClr val="974F28"/>
              </a:solidFill>
              <a:ln>
                <a:solidFill>
                  <a:srgbClr val="974F2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100" dirty="0">
                    <a:solidFill>
                      <a:schemeClr val="bg1"/>
                    </a:solidFill>
                    <a:latin typeface="WellrockSlabBold" pitchFamily="2" charset="-120"/>
                    <a:ea typeface="WellrockSlabBold" pitchFamily="2" charset="-120"/>
                  </a:rPr>
                  <a:t>IT Park, Shastri Park, DMRC</a:t>
                </a:r>
              </a:p>
            </p:txBody>
          </p:sp>
          <p:sp>
            <p:nvSpPr>
              <p:cNvPr id="30" name="Rectangle 29"/>
              <p:cNvSpPr/>
              <p:nvPr/>
            </p:nvSpPr>
            <p:spPr>
              <a:xfrm>
                <a:off x="7010400" y="1985968"/>
                <a:ext cx="1447800" cy="457206"/>
              </a:xfrm>
              <a:prstGeom prst="rect">
                <a:avLst/>
              </a:prstGeom>
              <a:noFill/>
              <a:ln>
                <a:solidFill>
                  <a:srgbClr val="DAC59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100" dirty="0">
                    <a:solidFill>
                      <a:schemeClr val="tx1"/>
                    </a:solidFill>
                    <a:latin typeface="WellrockSlabBold" pitchFamily="2" charset="-120"/>
                    <a:ea typeface="WellrockSlabBold" pitchFamily="2" charset="-120"/>
                  </a:rPr>
                  <a:t>Narela Industrial Complex</a:t>
                </a:r>
              </a:p>
            </p:txBody>
          </p:sp>
          <p:sp>
            <p:nvSpPr>
              <p:cNvPr id="31" name="Rectangle 30"/>
              <p:cNvSpPr/>
              <p:nvPr/>
            </p:nvSpPr>
            <p:spPr>
              <a:xfrm>
                <a:off x="7010400" y="5715055"/>
                <a:ext cx="1447800" cy="457206"/>
              </a:xfrm>
              <a:prstGeom prst="rect">
                <a:avLst/>
              </a:prstGeom>
              <a:noFill/>
              <a:ln>
                <a:solidFill>
                  <a:srgbClr val="DAC59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100" dirty="0">
                    <a:solidFill>
                      <a:schemeClr val="tx1"/>
                    </a:solidFill>
                    <a:latin typeface="WellrockSlabBold" pitchFamily="2" charset="-120"/>
                    <a:ea typeface="WellrockSlabBold" pitchFamily="2" charset="-120"/>
                  </a:rPr>
                  <a:t>Okhla Industrial Area </a:t>
                </a:r>
              </a:p>
            </p:txBody>
          </p:sp>
          <p:sp>
            <p:nvSpPr>
              <p:cNvPr id="32" name="Rectangle 31"/>
              <p:cNvSpPr/>
              <p:nvPr/>
            </p:nvSpPr>
            <p:spPr>
              <a:xfrm>
                <a:off x="7010400" y="3205184"/>
                <a:ext cx="1447800" cy="457206"/>
              </a:xfrm>
              <a:prstGeom prst="rect">
                <a:avLst/>
              </a:prstGeom>
              <a:noFill/>
              <a:ln>
                <a:solidFill>
                  <a:srgbClr val="DAC59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100" dirty="0">
                    <a:solidFill>
                      <a:schemeClr val="tx1"/>
                    </a:solidFill>
                    <a:latin typeface="WellrockSlabBold" pitchFamily="2" charset="-120"/>
                    <a:ea typeface="WellrockSlabBold" pitchFamily="2" charset="-120"/>
                  </a:rPr>
                  <a:t>Kirtinagar Industrial Area</a:t>
                </a:r>
              </a:p>
            </p:txBody>
          </p:sp>
          <p:sp>
            <p:nvSpPr>
              <p:cNvPr id="34" name="Rectangle 33"/>
              <p:cNvSpPr/>
              <p:nvPr/>
            </p:nvSpPr>
            <p:spPr>
              <a:xfrm>
                <a:off x="7010400" y="3810030"/>
                <a:ext cx="1447800" cy="457206"/>
              </a:xfrm>
              <a:prstGeom prst="rect">
                <a:avLst/>
              </a:prstGeom>
              <a:noFill/>
              <a:ln>
                <a:solidFill>
                  <a:srgbClr val="DAC59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100" dirty="0">
                    <a:solidFill>
                      <a:schemeClr val="tx1"/>
                    </a:solidFill>
                    <a:latin typeface="WellrockSlabBold" pitchFamily="2" charset="-120"/>
                    <a:ea typeface="WellrockSlabBold" pitchFamily="2" charset="-120"/>
                  </a:rPr>
                  <a:t>Mangolpuri Industrial Area</a:t>
                </a:r>
              </a:p>
            </p:txBody>
          </p:sp>
          <p:sp>
            <p:nvSpPr>
              <p:cNvPr id="35" name="Rectangle 34"/>
              <p:cNvSpPr/>
              <p:nvPr/>
            </p:nvSpPr>
            <p:spPr>
              <a:xfrm>
                <a:off x="7010400" y="4648241"/>
                <a:ext cx="1447800" cy="457206"/>
              </a:xfrm>
              <a:prstGeom prst="rect">
                <a:avLst/>
              </a:prstGeom>
              <a:noFill/>
              <a:ln>
                <a:solidFill>
                  <a:srgbClr val="DAC59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100" dirty="0">
                    <a:solidFill>
                      <a:schemeClr val="tx1"/>
                    </a:solidFill>
                    <a:latin typeface="WellrockSlabBold" pitchFamily="2" charset="-120"/>
                    <a:ea typeface="WellrockSlabBold" pitchFamily="2" charset="-120"/>
                  </a:rPr>
                  <a:t>Naraina Industrial Area</a:t>
                </a:r>
              </a:p>
            </p:txBody>
          </p:sp>
          <p:cxnSp>
            <p:nvCxnSpPr>
              <p:cNvPr id="36" name="Elbow Connector 35"/>
              <p:cNvCxnSpPr>
                <a:endCxn id="31" idx="1"/>
              </p:cNvCxnSpPr>
              <p:nvPr/>
            </p:nvCxnSpPr>
            <p:spPr>
              <a:xfrm>
                <a:off x="5791200" y="4876844"/>
                <a:ext cx="1219200" cy="1066814"/>
              </a:xfrm>
              <a:prstGeom prst="bentConnector3">
                <a:avLst>
                  <a:gd name="adj1" fmla="val 50000"/>
                </a:avLst>
              </a:prstGeom>
              <a:ln w="28575">
                <a:solidFill>
                  <a:srgbClr val="DAC598"/>
                </a:solidFill>
                <a:tailEnd type="arrow"/>
              </a:ln>
            </p:spPr>
            <p:style>
              <a:lnRef idx="1">
                <a:schemeClr val="accent1"/>
              </a:lnRef>
              <a:fillRef idx="0">
                <a:schemeClr val="accent1"/>
              </a:fillRef>
              <a:effectRef idx="0">
                <a:schemeClr val="accent1"/>
              </a:effectRef>
              <a:fontRef idx="minor">
                <a:schemeClr val="tx1"/>
              </a:fontRef>
            </p:style>
          </p:cxnSp>
          <p:cxnSp>
            <p:nvCxnSpPr>
              <p:cNvPr id="37" name="Elbow Connector 36"/>
              <p:cNvCxnSpPr/>
              <p:nvPr/>
            </p:nvCxnSpPr>
            <p:spPr>
              <a:xfrm>
                <a:off x="4495800" y="4191035"/>
                <a:ext cx="2514600" cy="533407"/>
              </a:xfrm>
              <a:prstGeom prst="bentConnector3">
                <a:avLst>
                  <a:gd name="adj1" fmla="val 50000"/>
                </a:avLst>
              </a:prstGeom>
              <a:ln w="28575">
                <a:solidFill>
                  <a:srgbClr val="DAC598"/>
                </a:solidFill>
                <a:tailEnd type="arrow"/>
              </a:ln>
            </p:spPr>
            <p:style>
              <a:lnRef idx="1">
                <a:schemeClr val="accent1"/>
              </a:lnRef>
              <a:fillRef idx="0">
                <a:schemeClr val="accent1"/>
              </a:fillRef>
              <a:effectRef idx="0">
                <a:schemeClr val="accent1"/>
              </a:effectRef>
              <a:fontRef idx="minor">
                <a:schemeClr val="tx1"/>
              </a:fontRef>
            </p:style>
          </p:cxnSp>
          <p:cxnSp>
            <p:nvCxnSpPr>
              <p:cNvPr id="38" name="Elbow Connector 37"/>
              <p:cNvCxnSpPr>
                <a:endCxn id="34" idx="1"/>
              </p:cNvCxnSpPr>
              <p:nvPr/>
            </p:nvCxnSpPr>
            <p:spPr>
              <a:xfrm>
                <a:off x="3810000" y="3581427"/>
                <a:ext cx="3200400" cy="457206"/>
              </a:xfrm>
              <a:prstGeom prst="bentConnector3">
                <a:avLst>
                  <a:gd name="adj1" fmla="val 50000"/>
                </a:avLst>
              </a:prstGeom>
              <a:ln w="28575">
                <a:solidFill>
                  <a:srgbClr val="DAC598"/>
                </a:solidFill>
                <a:tailEnd type="arrow"/>
              </a:ln>
            </p:spPr>
            <p:style>
              <a:lnRef idx="1">
                <a:schemeClr val="accent1"/>
              </a:lnRef>
              <a:fillRef idx="0">
                <a:schemeClr val="accent1"/>
              </a:fillRef>
              <a:effectRef idx="0">
                <a:schemeClr val="accent1"/>
              </a:effectRef>
              <a:fontRef idx="minor">
                <a:schemeClr val="tx1"/>
              </a:fontRef>
            </p:style>
          </p:cxnSp>
          <p:cxnSp>
            <p:nvCxnSpPr>
              <p:cNvPr id="39" name="Elbow Connector 38"/>
              <p:cNvCxnSpPr>
                <a:stCxn id="41" idx="7"/>
                <a:endCxn id="30" idx="1"/>
              </p:cNvCxnSpPr>
              <p:nvPr/>
            </p:nvCxnSpPr>
            <p:spPr>
              <a:xfrm rot="16200000" flipH="1">
                <a:off x="5592737" y="796908"/>
                <a:ext cx="287248" cy="2548078"/>
              </a:xfrm>
              <a:prstGeom prst="bentConnector4">
                <a:avLst>
                  <a:gd name="adj1" fmla="val 23772"/>
                  <a:gd name="adj2" fmla="val 50657"/>
                </a:avLst>
              </a:prstGeom>
              <a:ln w="28575">
                <a:solidFill>
                  <a:srgbClr val="DAC598"/>
                </a:solidFill>
                <a:tailEnd type="arrow"/>
              </a:ln>
            </p:spPr>
            <p:style>
              <a:lnRef idx="1">
                <a:schemeClr val="accent1"/>
              </a:lnRef>
              <a:fillRef idx="0">
                <a:schemeClr val="accent1"/>
              </a:fillRef>
              <a:effectRef idx="0">
                <a:schemeClr val="accent1"/>
              </a:effectRef>
              <a:fontRef idx="minor">
                <a:schemeClr val="tx1"/>
              </a:fontRef>
            </p:style>
          </p:cxnSp>
          <p:cxnSp>
            <p:nvCxnSpPr>
              <p:cNvPr id="40" name="Elbow Connector 39"/>
              <p:cNvCxnSpPr>
                <a:stCxn id="42" idx="6"/>
                <a:endCxn id="32" idx="1"/>
              </p:cNvCxnSpPr>
              <p:nvPr/>
            </p:nvCxnSpPr>
            <p:spPr>
              <a:xfrm flipV="1">
                <a:off x="4800600" y="3433787"/>
                <a:ext cx="2209800" cy="681047"/>
              </a:xfrm>
              <a:prstGeom prst="bentConnector3">
                <a:avLst>
                  <a:gd name="adj1" fmla="val 50000"/>
                </a:avLst>
              </a:prstGeom>
              <a:ln w="28575">
                <a:solidFill>
                  <a:srgbClr val="DAC598"/>
                </a:solidFill>
                <a:tailEnd type="arrow"/>
              </a:ln>
            </p:spPr>
            <p:style>
              <a:lnRef idx="1">
                <a:schemeClr val="accent1"/>
              </a:lnRef>
              <a:fillRef idx="0">
                <a:schemeClr val="accent1"/>
              </a:fillRef>
              <a:effectRef idx="0">
                <a:schemeClr val="accent1"/>
              </a:effectRef>
              <a:fontRef idx="minor">
                <a:schemeClr val="tx1"/>
              </a:fontRef>
            </p:style>
          </p:cxnSp>
          <p:sp>
            <p:nvSpPr>
              <p:cNvPr id="41" name="Oval 40"/>
              <p:cNvSpPr/>
              <p:nvPr/>
            </p:nvSpPr>
            <p:spPr>
              <a:xfrm>
                <a:off x="4267200" y="1905005"/>
                <a:ext cx="228600" cy="152402"/>
              </a:xfrm>
              <a:prstGeom prst="ellipse">
                <a:avLst/>
              </a:prstGeom>
              <a:solidFill>
                <a:srgbClr val="DAC598"/>
              </a:solidFill>
              <a:ln>
                <a:solidFill>
                  <a:srgbClr val="DAC59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WellrockSlabBold" pitchFamily="2" charset="-120"/>
                  <a:ea typeface="WellrockSlabBold" pitchFamily="2" charset="-120"/>
                </a:endParaRPr>
              </a:p>
            </p:txBody>
          </p:sp>
          <p:sp>
            <p:nvSpPr>
              <p:cNvPr id="42" name="Oval 41"/>
              <p:cNvSpPr/>
              <p:nvPr/>
            </p:nvSpPr>
            <p:spPr>
              <a:xfrm>
                <a:off x="4572000" y="4038633"/>
                <a:ext cx="228600" cy="152402"/>
              </a:xfrm>
              <a:prstGeom prst="ellipse">
                <a:avLst/>
              </a:prstGeom>
              <a:solidFill>
                <a:srgbClr val="DAC598"/>
              </a:solidFill>
              <a:ln>
                <a:solidFill>
                  <a:srgbClr val="DAC59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WellrockSlabBold" pitchFamily="2" charset="-120"/>
                  <a:ea typeface="WellrockSlabBold" pitchFamily="2" charset="-120"/>
                </a:endParaRPr>
              </a:p>
            </p:txBody>
          </p:sp>
          <p:sp>
            <p:nvSpPr>
              <p:cNvPr id="43" name="Oval 42"/>
              <p:cNvSpPr/>
              <p:nvPr/>
            </p:nvSpPr>
            <p:spPr>
              <a:xfrm>
                <a:off x="3733800" y="3505226"/>
                <a:ext cx="228600" cy="152402"/>
              </a:xfrm>
              <a:prstGeom prst="ellipse">
                <a:avLst/>
              </a:prstGeom>
              <a:solidFill>
                <a:srgbClr val="DAC598"/>
              </a:solidFill>
              <a:ln>
                <a:solidFill>
                  <a:srgbClr val="DAC59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WellrockSlabBold" pitchFamily="2" charset="-120"/>
                  <a:ea typeface="WellrockSlabBold" pitchFamily="2" charset="-120"/>
                </a:endParaRPr>
              </a:p>
            </p:txBody>
          </p:sp>
          <p:sp>
            <p:nvSpPr>
              <p:cNvPr id="44" name="Oval 43"/>
              <p:cNvSpPr/>
              <p:nvPr/>
            </p:nvSpPr>
            <p:spPr>
              <a:xfrm>
                <a:off x="4343400" y="4114834"/>
                <a:ext cx="228600" cy="152402"/>
              </a:xfrm>
              <a:prstGeom prst="ellipse">
                <a:avLst/>
              </a:prstGeom>
              <a:solidFill>
                <a:srgbClr val="DAC598"/>
              </a:solidFill>
              <a:ln>
                <a:solidFill>
                  <a:srgbClr val="DAC59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WellrockSlabBold" pitchFamily="2" charset="-120"/>
                  <a:ea typeface="WellrockSlabBold" pitchFamily="2" charset="-120"/>
                </a:endParaRPr>
              </a:p>
            </p:txBody>
          </p:sp>
          <p:sp>
            <p:nvSpPr>
              <p:cNvPr id="45" name="Oval 44"/>
              <p:cNvSpPr/>
              <p:nvPr/>
            </p:nvSpPr>
            <p:spPr>
              <a:xfrm>
                <a:off x="5562600" y="4800643"/>
                <a:ext cx="228600" cy="152402"/>
              </a:xfrm>
              <a:prstGeom prst="ellipse">
                <a:avLst/>
              </a:prstGeom>
              <a:solidFill>
                <a:srgbClr val="DAC598"/>
              </a:solidFill>
              <a:ln>
                <a:solidFill>
                  <a:srgbClr val="DAC59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WellrockSlabBold" pitchFamily="2" charset="-120"/>
                  <a:ea typeface="WellrockSlabBold" pitchFamily="2" charset="-120"/>
                </a:endParaRPr>
              </a:p>
            </p:txBody>
          </p:sp>
          <p:cxnSp>
            <p:nvCxnSpPr>
              <p:cNvPr id="46" name="Elbow Connector 45"/>
              <p:cNvCxnSpPr>
                <a:stCxn id="47" idx="4"/>
                <a:endCxn id="29" idx="3"/>
              </p:cNvCxnSpPr>
              <p:nvPr/>
            </p:nvCxnSpPr>
            <p:spPr>
              <a:xfrm rot="5400000">
                <a:off x="3255159" y="2993272"/>
                <a:ext cx="1452581" cy="3238500"/>
              </a:xfrm>
              <a:prstGeom prst="bentConnector2">
                <a:avLst/>
              </a:prstGeom>
              <a:ln w="28575">
                <a:solidFill>
                  <a:srgbClr val="974F28"/>
                </a:solidFill>
                <a:tailEnd type="arrow"/>
              </a:ln>
            </p:spPr>
            <p:style>
              <a:lnRef idx="1">
                <a:schemeClr val="accent1"/>
              </a:lnRef>
              <a:fillRef idx="0">
                <a:schemeClr val="accent1"/>
              </a:fillRef>
              <a:effectRef idx="0">
                <a:schemeClr val="accent1"/>
              </a:effectRef>
              <a:fontRef idx="minor">
                <a:schemeClr val="tx1"/>
              </a:fontRef>
            </p:style>
          </p:cxnSp>
          <p:sp>
            <p:nvSpPr>
              <p:cNvPr id="47" name="Oval 46"/>
              <p:cNvSpPr/>
              <p:nvPr/>
            </p:nvSpPr>
            <p:spPr>
              <a:xfrm>
                <a:off x="5486400" y="3733829"/>
                <a:ext cx="228600" cy="152402"/>
              </a:xfrm>
              <a:prstGeom prst="ellipse">
                <a:avLst/>
              </a:prstGeom>
              <a:solidFill>
                <a:srgbClr val="974F28"/>
              </a:solidFill>
              <a:ln>
                <a:solidFill>
                  <a:srgbClr val="974F2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WellrockSlabBold" pitchFamily="2" charset="-120"/>
                  <a:ea typeface="WellrockSlabBold" pitchFamily="2" charset="-120"/>
                </a:endParaRPr>
              </a:p>
            </p:txBody>
          </p:sp>
          <p:cxnSp>
            <p:nvCxnSpPr>
              <p:cNvPr id="48" name="Elbow Connector 47"/>
              <p:cNvCxnSpPr>
                <a:endCxn id="28" idx="3"/>
              </p:cNvCxnSpPr>
              <p:nvPr/>
            </p:nvCxnSpPr>
            <p:spPr>
              <a:xfrm rot="10800000">
                <a:off x="2286000" y="3810030"/>
                <a:ext cx="1371600" cy="381005"/>
              </a:xfrm>
              <a:prstGeom prst="bentConnector3">
                <a:avLst>
                  <a:gd name="adj1" fmla="val 50000"/>
                </a:avLst>
              </a:prstGeom>
              <a:ln w="28575">
                <a:solidFill>
                  <a:srgbClr val="974F28"/>
                </a:solidFill>
                <a:tailEnd type="arrow"/>
              </a:ln>
            </p:spPr>
            <p:style>
              <a:lnRef idx="1">
                <a:schemeClr val="accent1"/>
              </a:lnRef>
              <a:fillRef idx="0">
                <a:schemeClr val="accent1"/>
              </a:fillRef>
              <a:effectRef idx="0">
                <a:schemeClr val="accent1"/>
              </a:effectRef>
              <a:fontRef idx="minor">
                <a:schemeClr val="tx1"/>
              </a:fontRef>
            </p:style>
          </p:cxnSp>
          <p:sp>
            <p:nvSpPr>
              <p:cNvPr id="49" name="Oval 48"/>
              <p:cNvSpPr/>
              <p:nvPr/>
            </p:nvSpPr>
            <p:spPr>
              <a:xfrm>
                <a:off x="3581400" y="4114834"/>
                <a:ext cx="228600" cy="152402"/>
              </a:xfrm>
              <a:prstGeom prst="ellipse">
                <a:avLst/>
              </a:prstGeom>
              <a:solidFill>
                <a:srgbClr val="974F28"/>
              </a:solidFill>
              <a:ln>
                <a:solidFill>
                  <a:srgbClr val="974F2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WellrockSlabBold" pitchFamily="2" charset="-120"/>
                  <a:ea typeface="WellrockSlabBold" pitchFamily="2" charset="-120"/>
                </a:endParaRPr>
              </a:p>
            </p:txBody>
          </p:sp>
          <p:cxnSp>
            <p:nvCxnSpPr>
              <p:cNvPr id="50" name="Elbow Connector 49"/>
              <p:cNvCxnSpPr>
                <a:stCxn id="49" idx="0"/>
              </p:cNvCxnSpPr>
              <p:nvPr/>
            </p:nvCxnSpPr>
            <p:spPr>
              <a:xfrm rot="16200000" flipV="1">
                <a:off x="2305041" y="2724174"/>
                <a:ext cx="1447819" cy="1333500"/>
              </a:xfrm>
              <a:prstGeom prst="bentConnector3">
                <a:avLst>
                  <a:gd name="adj1" fmla="val 100000"/>
                </a:avLst>
              </a:prstGeom>
              <a:ln w="28575">
                <a:solidFill>
                  <a:srgbClr val="974F28"/>
                </a:solidFill>
                <a:tailEnd type="arrow"/>
              </a:ln>
            </p:spPr>
            <p:style>
              <a:lnRef idx="1">
                <a:schemeClr val="accent1"/>
              </a:lnRef>
              <a:fillRef idx="0">
                <a:schemeClr val="accent1"/>
              </a:fillRef>
              <a:effectRef idx="0">
                <a:schemeClr val="accent1"/>
              </a:effectRef>
              <a:fontRef idx="minor">
                <a:schemeClr val="tx1"/>
              </a:fontRef>
            </p:style>
          </p:cxnSp>
        </p:grpSp>
      </p:grpSp>
      <p:sp>
        <p:nvSpPr>
          <p:cNvPr id="53" name="TextBox 46"/>
          <p:cNvSpPr txBox="1">
            <a:spLocks noChangeArrowheads="1"/>
          </p:cNvSpPr>
          <p:nvPr/>
        </p:nvSpPr>
        <p:spPr bwMode="auto">
          <a:xfrm>
            <a:off x="1447800" y="5959036"/>
            <a:ext cx="1524000" cy="246221"/>
          </a:xfrm>
          <a:prstGeom prst="rect">
            <a:avLst/>
          </a:prstGeom>
          <a:noFill/>
          <a:ln w="9525">
            <a:noFill/>
            <a:miter lim="800000"/>
            <a:headEnd/>
            <a:tailEnd/>
          </a:ln>
        </p:spPr>
        <p:txBody>
          <a:bodyPr>
            <a:spAutoFit/>
          </a:bodyPr>
          <a:lstStyle/>
          <a:p>
            <a:r>
              <a:rPr lang="en-US" sz="1000" dirty="0">
                <a:latin typeface="WellrockSlabBold" pitchFamily="2" charset="-120"/>
                <a:ea typeface="WellrockSlabBold" pitchFamily="2" charset="-120"/>
              </a:rPr>
              <a:t>SEZ Location</a:t>
            </a:r>
          </a:p>
        </p:txBody>
      </p:sp>
      <p:sp>
        <p:nvSpPr>
          <p:cNvPr id="54" name="TextBox 47"/>
          <p:cNvSpPr txBox="1">
            <a:spLocks noChangeArrowheads="1"/>
          </p:cNvSpPr>
          <p:nvPr/>
        </p:nvSpPr>
        <p:spPr bwMode="auto">
          <a:xfrm>
            <a:off x="1371600" y="6187635"/>
            <a:ext cx="1524000" cy="400110"/>
          </a:xfrm>
          <a:prstGeom prst="rect">
            <a:avLst/>
          </a:prstGeom>
          <a:noFill/>
          <a:ln w="9525">
            <a:noFill/>
            <a:miter lim="800000"/>
            <a:headEnd/>
            <a:tailEnd/>
          </a:ln>
        </p:spPr>
        <p:txBody>
          <a:bodyPr>
            <a:spAutoFit/>
          </a:bodyPr>
          <a:lstStyle/>
          <a:p>
            <a:r>
              <a:rPr lang="en-US" sz="1000" dirty="0">
                <a:latin typeface="WellrockSlabBold" pitchFamily="2" charset="-120"/>
                <a:ea typeface="WellrockSlabBold" pitchFamily="2" charset="-120"/>
              </a:rPr>
              <a:t>Industrial Area Location</a:t>
            </a:r>
          </a:p>
        </p:txBody>
      </p:sp>
      <p:grpSp>
        <p:nvGrpSpPr>
          <p:cNvPr id="55" name="Group 51"/>
          <p:cNvGrpSpPr>
            <a:grpSpLocks/>
          </p:cNvGrpSpPr>
          <p:nvPr/>
        </p:nvGrpSpPr>
        <p:grpSpPr bwMode="auto">
          <a:xfrm>
            <a:off x="1066800" y="5683627"/>
            <a:ext cx="3200400" cy="769441"/>
            <a:chOff x="1066800" y="5576610"/>
            <a:chExt cx="3200400" cy="903797"/>
          </a:xfrm>
        </p:grpSpPr>
        <p:sp>
          <p:nvSpPr>
            <p:cNvPr id="56" name="TextBox 48"/>
            <p:cNvSpPr txBox="1">
              <a:spLocks noChangeArrowheads="1"/>
            </p:cNvSpPr>
            <p:nvPr/>
          </p:nvSpPr>
          <p:spPr bwMode="auto">
            <a:xfrm>
              <a:off x="1066800" y="5576610"/>
              <a:ext cx="3200400" cy="903797"/>
            </a:xfrm>
            <a:prstGeom prst="rect">
              <a:avLst/>
            </a:prstGeom>
            <a:noFill/>
            <a:ln w="9525">
              <a:solidFill>
                <a:schemeClr val="tx1"/>
              </a:solidFill>
              <a:miter lim="800000"/>
              <a:headEnd/>
              <a:tailEnd/>
            </a:ln>
          </p:spPr>
          <p:txBody>
            <a:bodyPr wrap="square">
              <a:spAutoFit/>
            </a:bodyPr>
            <a:lstStyle/>
            <a:p>
              <a:r>
                <a:rPr lang="en-US" sz="1100" dirty="0">
                  <a:latin typeface="WellrockSlabBold" pitchFamily="2" charset="-120"/>
                  <a:ea typeface="WellrockSlabBold" pitchFamily="2" charset="-120"/>
                </a:rPr>
                <a:t>INDEX</a:t>
              </a:r>
            </a:p>
            <a:p>
              <a:r>
                <a:rPr lang="en-US" sz="1100" dirty="0">
                  <a:latin typeface="WellrockSlabBold" pitchFamily="2" charset="-120"/>
                  <a:ea typeface="WellrockSlabBold" pitchFamily="2" charset="-120"/>
                </a:rPr>
                <a:t>	                                  Operational </a:t>
              </a:r>
            </a:p>
            <a:p>
              <a:endParaRPr lang="en-US" sz="1100" dirty="0">
                <a:latin typeface="WellrockSlabBold" pitchFamily="2" charset="-120"/>
                <a:ea typeface="WellrockSlabBold" pitchFamily="2" charset="-120"/>
              </a:endParaRPr>
            </a:p>
            <a:p>
              <a:r>
                <a:rPr lang="en-US" sz="1100" dirty="0">
                  <a:latin typeface="WellrockSlabBold" pitchFamily="2" charset="-120"/>
                  <a:ea typeface="WellrockSlabBold" pitchFamily="2" charset="-120"/>
                </a:rPr>
                <a:t>		           Upcoming</a:t>
              </a:r>
            </a:p>
          </p:txBody>
        </p:sp>
        <p:sp>
          <p:nvSpPr>
            <p:cNvPr id="57" name="Rectangle 56"/>
            <p:cNvSpPr/>
            <p:nvPr/>
          </p:nvSpPr>
          <p:spPr>
            <a:xfrm>
              <a:off x="2895600" y="5816091"/>
              <a:ext cx="304800" cy="228584"/>
            </a:xfrm>
            <a:prstGeom prst="rect">
              <a:avLst/>
            </a:prstGeom>
            <a:noFill/>
            <a:ln>
              <a:solidFill>
                <a:srgbClr val="DAC59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WellrockSlabBold" pitchFamily="2" charset="-120"/>
                <a:ea typeface="WellrockSlabBold" pitchFamily="2" charset="-120"/>
              </a:endParaRPr>
            </a:p>
          </p:txBody>
        </p:sp>
        <p:sp>
          <p:nvSpPr>
            <p:cNvPr id="58" name="Rectangle 57"/>
            <p:cNvSpPr/>
            <p:nvPr/>
          </p:nvSpPr>
          <p:spPr>
            <a:xfrm>
              <a:off x="2895600" y="6167035"/>
              <a:ext cx="304800" cy="228584"/>
            </a:xfrm>
            <a:prstGeom prst="rect">
              <a:avLst/>
            </a:prstGeom>
            <a:solidFill>
              <a:srgbClr val="974F28"/>
            </a:solidFill>
            <a:ln>
              <a:solidFill>
                <a:srgbClr val="974F2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WellrockSlabBold" pitchFamily="2" charset="-120"/>
                <a:ea typeface="WellrockSlabBold" pitchFamily="2" charset="-120"/>
              </a:endParaRPr>
            </a:p>
          </p:txBody>
        </p:sp>
      </p:grpSp>
      <p:sp>
        <p:nvSpPr>
          <p:cNvPr id="59" name="Oval 58"/>
          <p:cNvSpPr/>
          <p:nvPr/>
        </p:nvSpPr>
        <p:spPr bwMode="auto">
          <a:xfrm>
            <a:off x="3886200" y="2395096"/>
            <a:ext cx="228600" cy="152400"/>
          </a:xfrm>
          <a:prstGeom prst="ellipse">
            <a:avLst/>
          </a:prstGeom>
          <a:solidFill>
            <a:srgbClr val="DAC598"/>
          </a:solidFill>
          <a:ln>
            <a:solidFill>
              <a:srgbClr val="DAC59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WellrockSlabBold" pitchFamily="2" charset="-120"/>
              <a:ea typeface="WellrockSlabBold" pitchFamily="2" charset="-120"/>
            </a:endParaRPr>
          </a:p>
        </p:txBody>
      </p:sp>
      <p:sp>
        <p:nvSpPr>
          <p:cNvPr id="60" name="Rectangle 59"/>
          <p:cNvSpPr/>
          <p:nvPr/>
        </p:nvSpPr>
        <p:spPr bwMode="auto">
          <a:xfrm>
            <a:off x="7010400" y="2547496"/>
            <a:ext cx="1447800" cy="457200"/>
          </a:xfrm>
          <a:prstGeom prst="rect">
            <a:avLst/>
          </a:prstGeom>
          <a:noFill/>
          <a:ln>
            <a:solidFill>
              <a:srgbClr val="DAC59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100" dirty="0">
                <a:solidFill>
                  <a:schemeClr val="tx1"/>
                </a:solidFill>
                <a:latin typeface="WellrockSlabBold" pitchFamily="2" charset="-120"/>
                <a:ea typeface="WellrockSlabBold" pitchFamily="2" charset="-120"/>
              </a:rPr>
              <a:t>Bawana Industrial Area</a:t>
            </a:r>
          </a:p>
        </p:txBody>
      </p:sp>
      <p:cxnSp>
        <p:nvCxnSpPr>
          <p:cNvPr id="61" name="Shape 55"/>
          <p:cNvCxnSpPr>
            <a:stCxn id="59" idx="4"/>
            <a:endCxn id="60" idx="1"/>
          </p:cNvCxnSpPr>
          <p:nvPr/>
        </p:nvCxnSpPr>
        <p:spPr>
          <a:xfrm rot="16200000" flipH="1">
            <a:off x="5391151" y="1156847"/>
            <a:ext cx="228600" cy="3009900"/>
          </a:xfrm>
          <a:prstGeom prst="bentConnector2">
            <a:avLst/>
          </a:prstGeom>
          <a:ln w="28575">
            <a:solidFill>
              <a:srgbClr val="DAC598"/>
            </a:solidFill>
            <a:tailEnd type="arrow"/>
          </a:ln>
        </p:spPr>
        <p:style>
          <a:lnRef idx="1">
            <a:schemeClr val="accent1"/>
          </a:lnRef>
          <a:fillRef idx="0">
            <a:schemeClr val="accent1"/>
          </a:fillRef>
          <a:effectRef idx="0">
            <a:schemeClr val="accent1"/>
          </a:effectRef>
          <a:fontRef idx="minor">
            <a:schemeClr val="tx1"/>
          </a:fontRef>
        </p:style>
      </p:cxnSp>
      <p:sp>
        <p:nvSpPr>
          <p:cNvPr id="62" name="Oval 61"/>
          <p:cNvSpPr/>
          <p:nvPr/>
        </p:nvSpPr>
        <p:spPr>
          <a:xfrm>
            <a:off x="1143000" y="5995548"/>
            <a:ext cx="228600" cy="152400"/>
          </a:xfrm>
          <a:prstGeom prst="ellipse">
            <a:avLst/>
          </a:prstGeom>
          <a:solidFill>
            <a:srgbClr val="974F28"/>
          </a:solidFill>
          <a:ln>
            <a:solidFill>
              <a:srgbClr val="974F2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WellrockSlabBold" pitchFamily="2" charset="-120"/>
              <a:ea typeface="WellrockSlabBold" pitchFamily="2" charset="-120"/>
            </a:endParaRPr>
          </a:p>
        </p:txBody>
      </p:sp>
      <p:sp>
        <p:nvSpPr>
          <p:cNvPr id="63" name="Oval 62"/>
          <p:cNvSpPr/>
          <p:nvPr/>
        </p:nvSpPr>
        <p:spPr>
          <a:xfrm>
            <a:off x="1143000" y="6224148"/>
            <a:ext cx="228600" cy="152400"/>
          </a:xfrm>
          <a:prstGeom prst="ellipse">
            <a:avLst/>
          </a:prstGeom>
          <a:solidFill>
            <a:srgbClr val="DAC598"/>
          </a:solidFill>
          <a:ln>
            <a:solidFill>
              <a:srgbClr val="DAC59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latin typeface="WellrockSlabBold" pitchFamily="2" charset="-120"/>
              <a:ea typeface="WellrockSlabBold" pitchFamily="2" charset="-120"/>
            </a:endParaRPr>
          </a:p>
        </p:txBody>
      </p:sp>
      <p:sp>
        <p:nvSpPr>
          <p:cNvPr id="51" name="TextBox 50"/>
          <p:cNvSpPr txBox="1"/>
          <p:nvPr/>
        </p:nvSpPr>
        <p:spPr>
          <a:xfrm>
            <a:off x="1277470" y="90718"/>
            <a:ext cx="1008531" cy="507831"/>
          </a:xfrm>
          <a:prstGeom prst="rect">
            <a:avLst/>
          </a:prstGeom>
          <a:noFill/>
        </p:spPr>
        <p:txBody>
          <a:bodyPr wrap="square" rtlCol="0">
            <a:spAutoFit/>
          </a:bodyPr>
          <a:lstStyle/>
          <a:p>
            <a:pPr algn="ctr"/>
            <a:r>
              <a:rPr lang="en-US" sz="1100" dirty="0">
                <a:solidFill>
                  <a:srgbClr val="522102"/>
                </a:solidFill>
                <a:latin typeface="Square721 BT" pitchFamily="34" charset="0"/>
              </a:rPr>
              <a:t>AUGUST</a:t>
            </a:r>
            <a:endParaRPr lang="en-US" sz="900" dirty="0">
              <a:solidFill>
                <a:srgbClr val="522102"/>
              </a:solidFill>
              <a:latin typeface="Square721 BT" pitchFamily="34" charset="0"/>
            </a:endParaRPr>
          </a:p>
          <a:p>
            <a:pPr algn="ctr"/>
            <a:r>
              <a:rPr lang="en-US" sz="1600" dirty="0">
                <a:solidFill>
                  <a:srgbClr val="522102"/>
                </a:solidFill>
                <a:latin typeface="Square721 BT" pitchFamily="34" charset="0"/>
              </a:rPr>
              <a:t>2020</a:t>
            </a:r>
            <a:endParaRPr lang="en-US" dirty="0">
              <a:solidFill>
                <a:srgbClr val="522102"/>
              </a:solidFill>
              <a:latin typeface="Square721 BT" pitchFamily="34" charset="0"/>
            </a:endParaRPr>
          </a:p>
        </p:txBody>
      </p:sp>
    </p:spTree>
    <p:extLst>
      <p:ext uri="{BB962C8B-B14F-4D97-AF65-F5344CB8AC3E}">
        <p14:creationId xmlns:p14="http://schemas.microsoft.com/office/powerpoint/2010/main" val="4201308023"/>
      </p:ext>
    </p:extLst>
  </p:cSld>
  <p:clrMapOvr>
    <a:masterClrMapping/>
  </p:clrMapOvr>
  <p:transition spd="slow">
    <p:push/>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p:nvPr/>
        </p:nvSpPr>
        <p:spPr>
          <a:xfrm>
            <a:off x="6019802" y="6488260"/>
            <a:ext cx="2605791" cy="230832"/>
          </a:xfrm>
          <a:prstGeom prst="rect">
            <a:avLst/>
          </a:prstGeom>
          <a:noFill/>
        </p:spPr>
        <p:txBody>
          <a:bodyPr wrap="square" rtlCol="0">
            <a:spAutoFit/>
          </a:bodyPr>
          <a:lstStyle/>
          <a:p>
            <a:pPr algn="r"/>
            <a:endParaRPr lang="en-US" sz="900" dirty="0">
              <a:solidFill>
                <a:srgbClr val="522102"/>
              </a:solidFill>
              <a:latin typeface="Square721 Dm" pitchFamily="2" charset="0"/>
            </a:endParaRPr>
          </a:p>
        </p:txBody>
      </p:sp>
      <p:sp>
        <p:nvSpPr>
          <p:cNvPr id="25" name="Text Box 123"/>
          <p:cNvSpPr txBox="1">
            <a:spLocks noChangeArrowheads="1"/>
          </p:cNvSpPr>
          <p:nvPr/>
        </p:nvSpPr>
        <p:spPr bwMode="auto">
          <a:xfrm>
            <a:off x="5879659" y="5934262"/>
            <a:ext cx="2886075" cy="553998"/>
          </a:xfrm>
          <a:prstGeom prst="rect">
            <a:avLst/>
          </a:prstGeom>
          <a:noFill/>
          <a:ln w="9525" algn="ctr">
            <a:noFill/>
            <a:miter lim="800000"/>
            <a:headEnd/>
            <a:tailEnd/>
          </a:ln>
        </p:spPr>
        <p:txBody>
          <a:bodyPr wrap="square">
            <a:spAutoFit/>
          </a:bodyPr>
          <a:lstStyle/>
          <a:p>
            <a:pPr algn="r"/>
            <a:r>
              <a:rPr lang="en-US" sz="1000" i="1" dirty="0">
                <a:solidFill>
                  <a:schemeClr val="bg1">
                    <a:lumMod val="50000"/>
                  </a:schemeClr>
                </a:solidFill>
                <a:latin typeface="WellrockSlabBold" pitchFamily="2" charset="0"/>
              </a:rPr>
              <a:t>Source: </a:t>
            </a:r>
            <a:r>
              <a:rPr lang="en-US" sz="1000" dirty="0">
                <a:solidFill>
                  <a:schemeClr val="bg1">
                    <a:lumMod val="50000"/>
                  </a:schemeClr>
                </a:solidFill>
                <a:latin typeface="WellrockSlabBold" pitchFamily="2" charset="0"/>
              </a:rPr>
              <a:t>Delhi Statistical Handbook 2011 </a:t>
            </a:r>
          </a:p>
          <a:p>
            <a:pPr algn="r"/>
            <a:r>
              <a:rPr lang="en-US" sz="1000" dirty="0">
                <a:solidFill>
                  <a:schemeClr val="bg1">
                    <a:lumMod val="50000"/>
                  </a:schemeClr>
                </a:solidFill>
                <a:latin typeface="WellrockSlabBold" pitchFamily="2" charset="0"/>
              </a:rPr>
              <a:t>(Government of National Capital Territory of Delhi)</a:t>
            </a:r>
          </a:p>
        </p:txBody>
      </p:sp>
      <p:graphicFrame>
        <p:nvGraphicFramePr>
          <p:cNvPr id="20" name="Group 58"/>
          <p:cNvGraphicFramePr>
            <a:graphicFrameLocks noGrp="1"/>
          </p:cNvGraphicFramePr>
          <p:nvPr>
            <p:extLst>
              <p:ext uri="{D42A27DB-BD31-4B8C-83A1-F6EECF244321}">
                <p14:modId xmlns:p14="http://schemas.microsoft.com/office/powerpoint/2010/main" val="3672638979"/>
              </p:ext>
            </p:extLst>
          </p:nvPr>
        </p:nvGraphicFramePr>
        <p:xfrm>
          <a:off x="609600" y="683573"/>
          <a:ext cx="6553200" cy="4879029"/>
        </p:xfrm>
        <a:graphic>
          <a:graphicData uri="http://schemas.openxmlformats.org/drawingml/2006/table">
            <a:tbl>
              <a:tblPr/>
              <a:tblGrid>
                <a:gridCol w="4336278">
                  <a:extLst>
                    <a:ext uri="{9D8B030D-6E8A-4147-A177-3AD203B41FA5}">
                      <a16:colId xmlns:a16="http://schemas.microsoft.com/office/drawing/2014/main" val="20000"/>
                    </a:ext>
                  </a:extLst>
                </a:gridCol>
                <a:gridCol w="2216922">
                  <a:extLst>
                    <a:ext uri="{9D8B030D-6E8A-4147-A177-3AD203B41FA5}">
                      <a16:colId xmlns:a16="http://schemas.microsoft.com/office/drawing/2014/main" val="20001"/>
                    </a:ext>
                  </a:extLst>
                </a:gridCol>
              </a:tblGrid>
              <a:tr h="927310">
                <a:tc gridSpan="2">
                  <a:txBody>
                    <a:bodyPr/>
                    <a:lstStyle/>
                    <a:p>
                      <a:pPr marL="0" marR="0" lvl="0" indent="0" algn="ctr" defTabSz="914400" rtl="0" eaLnBrk="1" fontAlgn="b" latinLnBrk="0" hangingPunct="1">
                        <a:lnSpc>
                          <a:spcPct val="100000"/>
                        </a:lnSpc>
                        <a:spcBef>
                          <a:spcPct val="0"/>
                        </a:spcBef>
                        <a:spcAft>
                          <a:spcPct val="0"/>
                        </a:spcAft>
                        <a:buClrTx/>
                        <a:buSzTx/>
                        <a:buFontTx/>
                        <a:buNone/>
                        <a:tabLst/>
                      </a:pPr>
                      <a:r>
                        <a:rPr lang="hi-IN" sz="3200" b="1" dirty="0"/>
                        <a:t>शिक्षा का बुनियादी ढांचा</a:t>
                      </a:r>
                      <a:r>
                        <a:rPr lang="en-GB" sz="3200" b="1" dirty="0"/>
                        <a:t> (2010-2011)</a:t>
                      </a:r>
                      <a:endParaRPr kumimoji="0" lang="en-US" sz="3200" b="1" i="0" u="none" strike="noStrike" kern="1200" cap="none" normalizeH="0" baseline="0" dirty="0">
                        <a:ln>
                          <a:noFill/>
                        </a:ln>
                        <a:solidFill>
                          <a:schemeClr val="bg1"/>
                        </a:solidFill>
                        <a:effectLst/>
                        <a:latin typeface="WellrockSlabBold" pitchFamily="2" charset="0"/>
                        <a:ea typeface="+mn-ea"/>
                        <a:cs typeface="Arial" charset="0"/>
                      </a:endParaRPr>
                    </a:p>
                  </a:txBody>
                  <a:tcPr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A424"/>
                    </a:solidFill>
                  </a:tcPr>
                </a:tc>
                <a:tc hMerge="1">
                  <a:txBody>
                    <a:body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chemeClr val="bg1"/>
                        </a:solidFill>
                        <a:effectLst/>
                        <a:latin typeface="WellrockSlabBold" pitchFamily="2" charset="0"/>
                        <a:cs typeface="Arial" charset="0"/>
                      </a:endParaRPr>
                    </a:p>
                  </a:txBody>
                  <a:tcPr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a:noFill/>
                    </a:lnTlToBr>
                    <a:lnBlToTr>
                      <a:noFill/>
                    </a:lnBlToTr>
                    <a:solidFill>
                      <a:srgbClr val="E9A424"/>
                    </a:solidFill>
                  </a:tcPr>
                </a:tc>
                <a:extLst>
                  <a:ext uri="{0D108BD9-81ED-4DB2-BD59-A6C34878D82A}">
                    <a16:rowId xmlns:a16="http://schemas.microsoft.com/office/drawing/2014/main" val="10000"/>
                  </a:ext>
                </a:extLst>
              </a:tr>
              <a:tr h="497293">
                <a:tc>
                  <a:txBody>
                    <a:bodyPr/>
                    <a:lstStyle/>
                    <a:p>
                      <a:pPr marL="3175" marR="0" lvl="0" indent="0" algn="l" defTabSz="914400" rtl="0" eaLnBrk="1" fontAlgn="t" latinLnBrk="0" hangingPunct="1">
                        <a:lnSpc>
                          <a:spcPct val="100000"/>
                        </a:lnSpc>
                        <a:spcBef>
                          <a:spcPct val="20000"/>
                        </a:spcBef>
                        <a:spcAft>
                          <a:spcPct val="0"/>
                        </a:spcAft>
                        <a:buClrTx/>
                        <a:buSzTx/>
                        <a:buFont typeface="Arial" pitchFamily="34" charset="0"/>
                        <a:buNone/>
                        <a:tabLst/>
                      </a:pPr>
                      <a:r>
                        <a:rPr kumimoji="0" lang="en-US" sz="2000" b="0" i="0" u="none" strike="noStrike" kern="1200" cap="none" normalizeH="0" baseline="0" dirty="0">
                          <a:ln>
                            <a:noFill/>
                          </a:ln>
                          <a:solidFill>
                            <a:srgbClr val="553007"/>
                          </a:solidFill>
                          <a:effectLst/>
                          <a:latin typeface="+mn-lt"/>
                          <a:ea typeface="+mn-ea"/>
                          <a:cs typeface="Arial" charset="0"/>
                        </a:rPr>
                        <a:t>  Universities</a:t>
                      </a:r>
                    </a:p>
                  </a:txBody>
                  <a:tcPr anchor="ctr" horzOverflow="overflow">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DBB1"/>
                    </a:solidFill>
                  </a:tcPr>
                </a:tc>
                <a:tc>
                  <a:txBody>
                    <a:bodyPr/>
                    <a:lstStyle/>
                    <a:p>
                      <a:pPr marL="3175" marR="0" lvl="0" indent="0" algn="ctr" defTabSz="914400" rtl="0" eaLnBrk="1" fontAlgn="t" latinLnBrk="0" hangingPunct="1">
                        <a:lnSpc>
                          <a:spcPct val="100000"/>
                        </a:lnSpc>
                        <a:spcBef>
                          <a:spcPct val="20000"/>
                        </a:spcBef>
                        <a:spcAft>
                          <a:spcPct val="0"/>
                        </a:spcAft>
                        <a:buClrTx/>
                        <a:buSzTx/>
                        <a:buFont typeface="Arial" pitchFamily="34" charset="0"/>
                        <a:buNone/>
                        <a:tabLst/>
                      </a:pPr>
                      <a:r>
                        <a:rPr kumimoji="0" lang="en-US" sz="2000" b="0" i="0" u="none" strike="noStrike" kern="1200" cap="none" normalizeH="0" baseline="0" dirty="0">
                          <a:ln>
                            <a:noFill/>
                          </a:ln>
                          <a:solidFill>
                            <a:srgbClr val="553007"/>
                          </a:solidFill>
                          <a:effectLst/>
                          <a:latin typeface="+mn-lt"/>
                          <a:ea typeface="+mn-ea"/>
                          <a:cs typeface="Arial" charset="0"/>
                        </a:rPr>
                        <a:t>8</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DBB1"/>
                    </a:solidFill>
                  </a:tcPr>
                </a:tc>
                <a:extLst>
                  <a:ext uri="{0D108BD9-81ED-4DB2-BD59-A6C34878D82A}">
                    <a16:rowId xmlns:a16="http://schemas.microsoft.com/office/drawing/2014/main" val="10001"/>
                  </a:ext>
                </a:extLst>
              </a:tr>
              <a:tr h="497293">
                <a:tc>
                  <a:txBody>
                    <a:bodyPr/>
                    <a:lstStyle/>
                    <a:p>
                      <a:pPr marL="3175" marR="0" lvl="0" indent="0" algn="l" defTabSz="914400" rtl="0" eaLnBrk="1" fontAlgn="t" latinLnBrk="0" hangingPunct="1">
                        <a:lnSpc>
                          <a:spcPct val="100000"/>
                        </a:lnSpc>
                        <a:spcBef>
                          <a:spcPct val="20000"/>
                        </a:spcBef>
                        <a:spcAft>
                          <a:spcPct val="0"/>
                        </a:spcAft>
                        <a:buClrTx/>
                        <a:buSzTx/>
                        <a:buFont typeface="Arial" pitchFamily="34" charset="0"/>
                        <a:buNone/>
                        <a:tabLst/>
                        <a:defRPr/>
                      </a:pPr>
                      <a:r>
                        <a:rPr kumimoji="0" lang="en-US" sz="2000" b="0" i="0" u="none" strike="noStrike" kern="1200" cap="none" normalizeH="0" baseline="0" dirty="0">
                          <a:ln>
                            <a:noFill/>
                          </a:ln>
                          <a:solidFill>
                            <a:srgbClr val="553007"/>
                          </a:solidFill>
                          <a:effectLst/>
                          <a:latin typeface="+mn-lt"/>
                          <a:ea typeface="+mn-ea"/>
                          <a:cs typeface="Arial" charset="0"/>
                        </a:rPr>
                        <a:t>  Deemed Universities</a:t>
                      </a:r>
                    </a:p>
                  </a:txBody>
                  <a:tcPr anchor="ctr" horzOverflow="overflow">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5E4C3"/>
                    </a:solidFill>
                  </a:tcPr>
                </a:tc>
                <a:tc>
                  <a:txBody>
                    <a:bodyPr/>
                    <a:lstStyle/>
                    <a:p>
                      <a:pPr marL="3175" marR="0" lvl="0" indent="0" algn="ctr" defTabSz="914400" rtl="0" eaLnBrk="1" fontAlgn="t" latinLnBrk="0" hangingPunct="1">
                        <a:lnSpc>
                          <a:spcPct val="100000"/>
                        </a:lnSpc>
                        <a:spcBef>
                          <a:spcPct val="20000"/>
                        </a:spcBef>
                        <a:spcAft>
                          <a:spcPct val="0"/>
                        </a:spcAft>
                        <a:buClrTx/>
                        <a:buSzTx/>
                        <a:buFont typeface="Arial" pitchFamily="34" charset="0"/>
                        <a:buNone/>
                        <a:tabLst/>
                      </a:pPr>
                      <a:r>
                        <a:rPr kumimoji="0" lang="en-US" sz="2000" b="0" i="0" u="none" strike="noStrike" kern="1200" cap="none" normalizeH="0" baseline="0" dirty="0">
                          <a:ln>
                            <a:noFill/>
                          </a:ln>
                          <a:solidFill>
                            <a:srgbClr val="553007"/>
                          </a:solidFill>
                          <a:effectLst/>
                          <a:latin typeface="+mn-lt"/>
                          <a:ea typeface="+mn-ea"/>
                          <a:cs typeface="Arial" charset="0"/>
                        </a:rPr>
                        <a:t>12</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5E4C3"/>
                    </a:solidFill>
                  </a:tcPr>
                </a:tc>
                <a:extLst>
                  <a:ext uri="{0D108BD9-81ED-4DB2-BD59-A6C34878D82A}">
                    <a16:rowId xmlns:a16="http://schemas.microsoft.com/office/drawing/2014/main" val="10002"/>
                  </a:ext>
                </a:extLst>
              </a:tr>
              <a:tr h="516391">
                <a:tc>
                  <a:txBody>
                    <a:bodyPr/>
                    <a:lstStyle/>
                    <a:p>
                      <a:pPr marL="3175" marR="0" lvl="0" indent="0" algn="l" defTabSz="914400" rtl="0" eaLnBrk="1" fontAlgn="t" latinLnBrk="0" hangingPunct="1">
                        <a:lnSpc>
                          <a:spcPct val="100000"/>
                        </a:lnSpc>
                        <a:spcBef>
                          <a:spcPct val="20000"/>
                        </a:spcBef>
                        <a:spcAft>
                          <a:spcPct val="0"/>
                        </a:spcAft>
                        <a:buClrTx/>
                        <a:buSzTx/>
                        <a:buFont typeface="Arial" pitchFamily="34" charset="0"/>
                        <a:buNone/>
                        <a:tabLst/>
                      </a:pPr>
                      <a:r>
                        <a:rPr kumimoji="0" lang="en-US" sz="2000" b="0" i="0" u="none" strike="noStrike" kern="1200" cap="none" normalizeH="0" baseline="0" dirty="0">
                          <a:ln>
                            <a:noFill/>
                          </a:ln>
                          <a:solidFill>
                            <a:srgbClr val="553007"/>
                          </a:solidFill>
                          <a:effectLst/>
                          <a:latin typeface="+mn-lt"/>
                          <a:ea typeface="+mn-ea"/>
                          <a:cs typeface="Arial" charset="0"/>
                        </a:rPr>
                        <a:t>  Institutes of National Importance</a:t>
                      </a:r>
                    </a:p>
                  </a:txBody>
                  <a:tcPr anchor="ctr" horzOverflow="overflow">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DBB1"/>
                    </a:solidFill>
                  </a:tcPr>
                </a:tc>
                <a:tc>
                  <a:txBody>
                    <a:bodyPr/>
                    <a:lstStyle/>
                    <a:p>
                      <a:pPr marL="3175" marR="0" lvl="0" indent="0" algn="ctr" defTabSz="914400" rtl="0" eaLnBrk="1" fontAlgn="t" latinLnBrk="0" hangingPunct="1">
                        <a:lnSpc>
                          <a:spcPct val="100000"/>
                        </a:lnSpc>
                        <a:spcBef>
                          <a:spcPct val="20000"/>
                        </a:spcBef>
                        <a:spcAft>
                          <a:spcPct val="0"/>
                        </a:spcAft>
                        <a:buClrTx/>
                        <a:buSzTx/>
                        <a:buFont typeface="Arial" pitchFamily="34" charset="0"/>
                        <a:buNone/>
                        <a:tabLst/>
                      </a:pPr>
                      <a:r>
                        <a:rPr kumimoji="0" lang="en-US" sz="2000" b="0" i="0" u="none" strike="noStrike" kern="1200" cap="none" normalizeH="0" baseline="0" dirty="0">
                          <a:ln>
                            <a:noFill/>
                          </a:ln>
                          <a:solidFill>
                            <a:srgbClr val="553007"/>
                          </a:solidFill>
                          <a:effectLst/>
                          <a:latin typeface="+mn-lt"/>
                          <a:ea typeface="+mn-ea"/>
                          <a:cs typeface="Arial" charset="0"/>
                        </a:rPr>
                        <a:t>3</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DBB1"/>
                    </a:solidFill>
                  </a:tcPr>
                </a:tc>
                <a:extLst>
                  <a:ext uri="{0D108BD9-81ED-4DB2-BD59-A6C34878D82A}">
                    <a16:rowId xmlns:a16="http://schemas.microsoft.com/office/drawing/2014/main" val="10003"/>
                  </a:ext>
                </a:extLst>
              </a:tr>
              <a:tr h="497293">
                <a:tc>
                  <a:txBody>
                    <a:bodyPr/>
                    <a:lstStyle/>
                    <a:p>
                      <a:pPr marL="3175" marR="0" lvl="0" indent="0" algn="l" defTabSz="914400" rtl="0" eaLnBrk="1" fontAlgn="t" latinLnBrk="0" hangingPunct="1">
                        <a:lnSpc>
                          <a:spcPct val="100000"/>
                        </a:lnSpc>
                        <a:spcBef>
                          <a:spcPct val="20000"/>
                        </a:spcBef>
                        <a:spcAft>
                          <a:spcPct val="0"/>
                        </a:spcAft>
                        <a:buClrTx/>
                        <a:buSzTx/>
                        <a:buFont typeface="Arial" pitchFamily="34" charset="0"/>
                        <a:buNone/>
                        <a:tabLst/>
                      </a:pPr>
                      <a:r>
                        <a:rPr kumimoji="0" lang="en-US" sz="2000" b="0" i="0" u="none" strike="noStrike" kern="1200" cap="none" normalizeH="0" baseline="0" dirty="0">
                          <a:ln>
                            <a:noFill/>
                          </a:ln>
                          <a:solidFill>
                            <a:srgbClr val="553007"/>
                          </a:solidFill>
                          <a:effectLst/>
                          <a:latin typeface="+mn-lt"/>
                          <a:ea typeface="+mn-ea"/>
                          <a:cs typeface="Arial" charset="0"/>
                        </a:rPr>
                        <a:t>  Colleges for General Education</a:t>
                      </a:r>
                    </a:p>
                  </a:txBody>
                  <a:tcPr anchor="ctr" horzOverflow="overflow">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5E4C3"/>
                    </a:solidFill>
                  </a:tcPr>
                </a:tc>
                <a:tc>
                  <a:txBody>
                    <a:bodyPr/>
                    <a:lstStyle/>
                    <a:p>
                      <a:pPr marL="3175" marR="0" lvl="0" indent="0" algn="ctr" defTabSz="914400" rtl="0" eaLnBrk="1" fontAlgn="t" latinLnBrk="0" hangingPunct="1">
                        <a:lnSpc>
                          <a:spcPct val="100000"/>
                        </a:lnSpc>
                        <a:spcBef>
                          <a:spcPct val="20000"/>
                        </a:spcBef>
                        <a:spcAft>
                          <a:spcPct val="0"/>
                        </a:spcAft>
                        <a:buClrTx/>
                        <a:buSzTx/>
                        <a:buFont typeface="Arial" pitchFamily="34" charset="0"/>
                        <a:buNone/>
                        <a:tabLst/>
                      </a:pPr>
                      <a:r>
                        <a:rPr kumimoji="0" lang="en-US" sz="2000" b="0" i="0" u="none" strike="noStrike" kern="1200" cap="none" normalizeH="0" baseline="0" dirty="0">
                          <a:ln>
                            <a:noFill/>
                          </a:ln>
                          <a:solidFill>
                            <a:srgbClr val="553007"/>
                          </a:solidFill>
                          <a:effectLst/>
                          <a:latin typeface="+mn-lt"/>
                          <a:ea typeface="+mn-ea"/>
                          <a:cs typeface="Arial" charset="0"/>
                        </a:rPr>
                        <a:t>78</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5E4C3"/>
                    </a:solidFill>
                  </a:tcPr>
                </a:tc>
                <a:extLst>
                  <a:ext uri="{0D108BD9-81ED-4DB2-BD59-A6C34878D82A}">
                    <a16:rowId xmlns:a16="http://schemas.microsoft.com/office/drawing/2014/main" val="10004"/>
                  </a:ext>
                </a:extLst>
              </a:tr>
              <a:tr h="511653">
                <a:tc>
                  <a:txBody>
                    <a:bodyPr/>
                    <a:lstStyle/>
                    <a:p>
                      <a:pPr marL="3175" marR="0" lvl="0" indent="0" algn="l" defTabSz="914400" rtl="0" eaLnBrk="1" fontAlgn="t" latinLnBrk="0" hangingPunct="1">
                        <a:lnSpc>
                          <a:spcPct val="100000"/>
                        </a:lnSpc>
                        <a:spcBef>
                          <a:spcPct val="20000"/>
                        </a:spcBef>
                        <a:spcAft>
                          <a:spcPct val="0"/>
                        </a:spcAft>
                        <a:buClrTx/>
                        <a:buSzTx/>
                        <a:buFont typeface="Arial" pitchFamily="34" charset="0"/>
                        <a:buNone/>
                        <a:tabLst/>
                      </a:pPr>
                      <a:r>
                        <a:rPr kumimoji="0" lang="en-US" sz="2000" b="0" i="0" u="none" strike="noStrike" kern="1200" cap="none" normalizeH="0" baseline="0" dirty="0">
                          <a:ln>
                            <a:noFill/>
                          </a:ln>
                          <a:solidFill>
                            <a:srgbClr val="553007"/>
                          </a:solidFill>
                          <a:effectLst/>
                          <a:latin typeface="+mn-lt"/>
                          <a:ea typeface="+mn-ea"/>
                          <a:cs typeface="Arial" charset="0"/>
                        </a:rPr>
                        <a:t>  Colleges for Professional Education</a:t>
                      </a:r>
                    </a:p>
                  </a:txBody>
                  <a:tcPr anchor="ctr" horzOverflow="overflow">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DBB1"/>
                    </a:solidFill>
                  </a:tcPr>
                </a:tc>
                <a:tc>
                  <a:txBody>
                    <a:bodyPr/>
                    <a:lstStyle/>
                    <a:p>
                      <a:pPr marL="3175" marR="0" lvl="0" indent="0" algn="ctr" defTabSz="914400" rtl="0" eaLnBrk="1" fontAlgn="t" latinLnBrk="0" hangingPunct="1">
                        <a:lnSpc>
                          <a:spcPct val="100000"/>
                        </a:lnSpc>
                        <a:spcBef>
                          <a:spcPct val="20000"/>
                        </a:spcBef>
                        <a:spcAft>
                          <a:spcPct val="0"/>
                        </a:spcAft>
                        <a:buClrTx/>
                        <a:buSzTx/>
                        <a:buFont typeface="Arial" pitchFamily="34" charset="0"/>
                        <a:buNone/>
                        <a:tabLst/>
                      </a:pPr>
                      <a:r>
                        <a:rPr kumimoji="0" lang="en-US" sz="2000" b="0" i="0" u="none" strike="noStrike" kern="1200" cap="none" normalizeH="0" baseline="0" dirty="0">
                          <a:ln>
                            <a:noFill/>
                          </a:ln>
                          <a:solidFill>
                            <a:srgbClr val="553007"/>
                          </a:solidFill>
                          <a:effectLst/>
                          <a:latin typeface="+mn-lt"/>
                          <a:ea typeface="+mn-ea"/>
                          <a:cs typeface="Arial" charset="0"/>
                        </a:rPr>
                        <a:t>106</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DBB1"/>
                    </a:solidFill>
                  </a:tcPr>
                </a:tc>
                <a:extLst>
                  <a:ext uri="{0D108BD9-81ED-4DB2-BD59-A6C34878D82A}">
                    <a16:rowId xmlns:a16="http://schemas.microsoft.com/office/drawing/2014/main" val="10005"/>
                  </a:ext>
                </a:extLst>
              </a:tr>
              <a:tr h="497293">
                <a:tc>
                  <a:txBody>
                    <a:bodyPr/>
                    <a:lstStyle/>
                    <a:p>
                      <a:pPr marL="3175" marR="0" lvl="0" indent="0" algn="l" defTabSz="914400" rtl="0" eaLnBrk="1" fontAlgn="t" latinLnBrk="0" hangingPunct="1">
                        <a:lnSpc>
                          <a:spcPct val="100000"/>
                        </a:lnSpc>
                        <a:spcBef>
                          <a:spcPct val="20000"/>
                        </a:spcBef>
                        <a:spcAft>
                          <a:spcPct val="0"/>
                        </a:spcAft>
                        <a:buClrTx/>
                        <a:buSzTx/>
                        <a:buFont typeface="Arial" pitchFamily="34" charset="0"/>
                        <a:buNone/>
                        <a:tabLst/>
                      </a:pPr>
                      <a:r>
                        <a:rPr kumimoji="0" lang="en-US" sz="2000" b="0" i="0" u="none" strike="noStrike" kern="1200" cap="none" normalizeH="0" baseline="0" dirty="0">
                          <a:ln>
                            <a:noFill/>
                          </a:ln>
                          <a:solidFill>
                            <a:srgbClr val="553007"/>
                          </a:solidFill>
                          <a:effectLst/>
                          <a:latin typeface="+mn-lt"/>
                          <a:ea typeface="+mn-ea"/>
                          <a:cs typeface="Arial" charset="0"/>
                        </a:rPr>
                        <a:t>  Industrial Training Institute (ITI)</a:t>
                      </a:r>
                    </a:p>
                  </a:txBody>
                  <a:tcPr anchor="ctr" horzOverflow="overflow">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5E4C3"/>
                    </a:solidFill>
                  </a:tcPr>
                </a:tc>
                <a:tc>
                  <a:txBody>
                    <a:bodyPr/>
                    <a:lstStyle/>
                    <a:p>
                      <a:pPr marL="3175" marR="0" lvl="0" indent="0" algn="ctr" defTabSz="914400" rtl="0" eaLnBrk="1" fontAlgn="t" latinLnBrk="0" hangingPunct="1">
                        <a:lnSpc>
                          <a:spcPct val="100000"/>
                        </a:lnSpc>
                        <a:spcBef>
                          <a:spcPct val="20000"/>
                        </a:spcBef>
                        <a:spcAft>
                          <a:spcPct val="0"/>
                        </a:spcAft>
                        <a:buClrTx/>
                        <a:buSzTx/>
                        <a:buFont typeface="Arial" pitchFamily="34" charset="0"/>
                        <a:buNone/>
                        <a:tabLst/>
                      </a:pPr>
                      <a:r>
                        <a:rPr kumimoji="0" lang="en-US" sz="2000" b="0" i="0" u="none" strike="noStrike" kern="1200" cap="none" normalizeH="0" baseline="0" dirty="0">
                          <a:ln>
                            <a:noFill/>
                          </a:ln>
                          <a:solidFill>
                            <a:srgbClr val="553007"/>
                          </a:solidFill>
                          <a:effectLst/>
                          <a:latin typeface="+mn-lt"/>
                          <a:ea typeface="+mn-ea"/>
                          <a:cs typeface="Arial" charset="0"/>
                        </a:rPr>
                        <a:t>16</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5E4C3"/>
                    </a:solidFill>
                  </a:tcPr>
                </a:tc>
                <a:extLst>
                  <a:ext uri="{0D108BD9-81ED-4DB2-BD59-A6C34878D82A}">
                    <a16:rowId xmlns:a16="http://schemas.microsoft.com/office/drawing/2014/main" val="10006"/>
                  </a:ext>
                </a:extLst>
              </a:tr>
              <a:tr h="497293">
                <a:tc>
                  <a:txBody>
                    <a:bodyPr/>
                    <a:lstStyle/>
                    <a:p>
                      <a:pPr marL="3175" marR="0" lvl="0" indent="0" algn="l" defTabSz="914400" rtl="0" eaLnBrk="1" fontAlgn="t" latinLnBrk="0" hangingPunct="1">
                        <a:lnSpc>
                          <a:spcPct val="100000"/>
                        </a:lnSpc>
                        <a:spcBef>
                          <a:spcPct val="20000"/>
                        </a:spcBef>
                        <a:spcAft>
                          <a:spcPct val="0"/>
                        </a:spcAft>
                        <a:buClrTx/>
                        <a:buSzTx/>
                        <a:buFont typeface="Arial" pitchFamily="34" charset="0"/>
                        <a:buNone/>
                        <a:tabLst/>
                      </a:pPr>
                      <a:r>
                        <a:rPr kumimoji="0" lang="en-US" sz="2000" b="0" i="0" u="none" strike="noStrike" kern="1200" cap="none" normalizeH="0" baseline="0" dirty="0">
                          <a:ln>
                            <a:noFill/>
                          </a:ln>
                          <a:solidFill>
                            <a:srgbClr val="553007"/>
                          </a:solidFill>
                          <a:effectLst/>
                          <a:latin typeface="+mn-lt"/>
                          <a:ea typeface="+mn-ea"/>
                          <a:cs typeface="Arial" charset="0"/>
                        </a:rPr>
                        <a:t>  Industrial Training Centre (ITC)</a:t>
                      </a:r>
                    </a:p>
                  </a:txBody>
                  <a:tcPr anchor="ctr" horzOverflow="overflow">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DBB1"/>
                    </a:solidFill>
                  </a:tcPr>
                </a:tc>
                <a:tc>
                  <a:txBody>
                    <a:bodyPr/>
                    <a:lstStyle/>
                    <a:p>
                      <a:pPr marL="3175" marR="0" lvl="0" indent="0" algn="ctr" defTabSz="914400" rtl="0" eaLnBrk="1" fontAlgn="t" latinLnBrk="0" hangingPunct="1">
                        <a:lnSpc>
                          <a:spcPct val="100000"/>
                        </a:lnSpc>
                        <a:spcBef>
                          <a:spcPct val="20000"/>
                        </a:spcBef>
                        <a:spcAft>
                          <a:spcPct val="0"/>
                        </a:spcAft>
                        <a:buClrTx/>
                        <a:buSzTx/>
                        <a:buFont typeface="Arial" pitchFamily="34" charset="0"/>
                        <a:buNone/>
                        <a:tabLst/>
                      </a:pPr>
                      <a:r>
                        <a:rPr kumimoji="0" lang="en-US" sz="2000" b="0" i="0" u="none" strike="noStrike" kern="1200" cap="none" normalizeH="0" baseline="0" dirty="0">
                          <a:ln>
                            <a:noFill/>
                          </a:ln>
                          <a:solidFill>
                            <a:srgbClr val="553007"/>
                          </a:solidFill>
                          <a:effectLst/>
                          <a:latin typeface="+mn-lt"/>
                          <a:ea typeface="+mn-ea"/>
                          <a:cs typeface="Arial" charset="0"/>
                        </a:rPr>
                        <a:t>61</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DBB1"/>
                    </a:solidFill>
                  </a:tcPr>
                </a:tc>
                <a:extLst>
                  <a:ext uri="{0D108BD9-81ED-4DB2-BD59-A6C34878D82A}">
                    <a16:rowId xmlns:a16="http://schemas.microsoft.com/office/drawing/2014/main" val="10007"/>
                  </a:ext>
                </a:extLst>
              </a:tr>
              <a:tr h="437210">
                <a:tc>
                  <a:txBody>
                    <a:bodyPr/>
                    <a:lstStyle/>
                    <a:p>
                      <a:pPr marL="3175" marR="0" lvl="0" indent="0" algn="l" defTabSz="914400" rtl="0" eaLnBrk="1" fontAlgn="t" latinLnBrk="0" hangingPunct="1">
                        <a:lnSpc>
                          <a:spcPct val="100000"/>
                        </a:lnSpc>
                        <a:spcBef>
                          <a:spcPct val="20000"/>
                        </a:spcBef>
                        <a:spcAft>
                          <a:spcPct val="0"/>
                        </a:spcAft>
                        <a:buClrTx/>
                        <a:buSzTx/>
                        <a:buFont typeface="Arial" pitchFamily="34" charset="0"/>
                        <a:buNone/>
                        <a:tabLst/>
                      </a:pPr>
                      <a:r>
                        <a:rPr kumimoji="0" lang="en-US" sz="2000" b="0" i="0" u="none" strike="noStrike" kern="1200" cap="none" normalizeH="0" baseline="0" dirty="0">
                          <a:ln>
                            <a:noFill/>
                          </a:ln>
                          <a:solidFill>
                            <a:srgbClr val="553007"/>
                          </a:solidFill>
                          <a:effectLst/>
                          <a:latin typeface="+mn-lt"/>
                          <a:ea typeface="+mn-ea"/>
                          <a:cs typeface="Arial" charset="0"/>
                        </a:rPr>
                        <a:t>  Polytechnics</a:t>
                      </a:r>
                    </a:p>
                  </a:txBody>
                  <a:tcPr anchor="ctr" horzOverflow="overflow">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5E4C3"/>
                    </a:solidFill>
                  </a:tcPr>
                </a:tc>
                <a:tc>
                  <a:txBody>
                    <a:bodyPr/>
                    <a:lstStyle/>
                    <a:p>
                      <a:pPr marL="3175" marR="0" lvl="0" indent="0" algn="ctr" defTabSz="914400" rtl="0" eaLnBrk="1" fontAlgn="t" latinLnBrk="0" hangingPunct="1">
                        <a:lnSpc>
                          <a:spcPct val="100000"/>
                        </a:lnSpc>
                        <a:spcBef>
                          <a:spcPct val="20000"/>
                        </a:spcBef>
                        <a:spcAft>
                          <a:spcPct val="0"/>
                        </a:spcAft>
                        <a:buClrTx/>
                        <a:buSzTx/>
                        <a:buFont typeface="Arial" pitchFamily="34" charset="0"/>
                        <a:buNone/>
                        <a:tabLst/>
                      </a:pPr>
                      <a:r>
                        <a:rPr kumimoji="0" lang="en-US" sz="2000" b="0" i="0" u="none" strike="noStrike" kern="1200" cap="none" normalizeH="0" baseline="0" dirty="0">
                          <a:ln>
                            <a:noFill/>
                          </a:ln>
                          <a:solidFill>
                            <a:srgbClr val="553007"/>
                          </a:solidFill>
                          <a:effectLst/>
                          <a:latin typeface="+mn-lt"/>
                          <a:ea typeface="+mn-ea"/>
                          <a:cs typeface="Arial" charset="0"/>
                        </a:rPr>
                        <a:t>11</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5E4C3"/>
                    </a:solidFill>
                  </a:tcP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760689907"/>
      </p:ext>
    </p:extLst>
  </p:cSld>
  <p:clrMapOvr>
    <a:masterClrMapping/>
  </p:clrMapOvr>
  <p:transition spd="slow">
    <p:push/>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2590800" y="304800"/>
            <a:ext cx="3581400" cy="1325563"/>
          </a:xfrm>
        </p:spPr>
        <p:txBody>
          <a:bodyPr>
            <a:noAutofit/>
          </a:bodyPr>
          <a:lstStyle/>
          <a:p>
            <a:pPr algn="ctr"/>
            <a:r>
              <a:rPr lang="hi-IN" sz="4800" b="1" dirty="0"/>
              <a:t>शिक्षा</a:t>
            </a:r>
            <a:r>
              <a:rPr lang="en-GB" sz="4800" b="1" dirty="0"/>
              <a:t> </a:t>
            </a:r>
            <a:r>
              <a:rPr lang="hi-IN" sz="4800" b="1" dirty="0"/>
              <a:t>प्रणाली</a:t>
            </a:r>
            <a:endParaRPr lang="en-GB" sz="4800" dirty="0"/>
          </a:p>
        </p:txBody>
      </p:sp>
      <p:sp>
        <p:nvSpPr>
          <p:cNvPr id="9" name="Text Placeholder 8"/>
          <p:cNvSpPr>
            <a:spLocks noGrp="1"/>
          </p:cNvSpPr>
          <p:nvPr>
            <p:ph type="body" idx="1"/>
          </p:nvPr>
        </p:nvSpPr>
        <p:spPr>
          <a:xfrm>
            <a:off x="457200" y="1524000"/>
            <a:ext cx="3868340" cy="523875"/>
          </a:xfrm>
        </p:spPr>
        <p:txBody>
          <a:bodyPr/>
          <a:lstStyle/>
          <a:p>
            <a:pPr algn="ctr"/>
            <a:r>
              <a:rPr lang="hi-IN" sz="2000" dirty="0"/>
              <a:t>मान्यता</a:t>
            </a:r>
            <a:r>
              <a:rPr lang="hi-IN" dirty="0"/>
              <a:t> प्राप्त विश्वविद्यालय</a:t>
            </a:r>
            <a:endParaRPr lang="en-GB" dirty="0"/>
          </a:p>
        </p:txBody>
      </p:sp>
      <p:sp>
        <p:nvSpPr>
          <p:cNvPr id="10" name="Content Placeholder 9"/>
          <p:cNvSpPr>
            <a:spLocks noGrp="1"/>
          </p:cNvSpPr>
          <p:nvPr>
            <p:ph sz="half" idx="2"/>
          </p:nvPr>
        </p:nvSpPr>
        <p:spPr>
          <a:xfrm>
            <a:off x="629842" y="2286000"/>
            <a:ext cx="3868340" cy="3903663"/>
          </a:xfrm>
        </p:spPr>
        <p:txBody>
          <a:bodyPr/>
          <a:lstStyle/>
          <a:p>
            <a:r>
              <a:rPr lang="hi-IN" dirty="0"/>
              <a:t>दिल्ली विश्वविद्यालय</a:t>
            </a:r>
            <a:endParaRPr lang="en-GB" dirty="0"/>
          </a:p>
          <a:p>
            <a:r>
              <a:rPr lang="hi-IN" dirty="0"/>
              <a:t> जवाहरलाल नेहरू विश्वविद्यालय </a:t>
            </a:r>
            <a:endParaRPr lang="en-GB" dirty="0"/>
          </a:p>
          <a:p>
            <a:r>
              <a:rPr lang="hi-IN" dirty="0"/>
              <a:t>जामिया मिलिया इस्लामिया विश्वविद्यालय </a:t>
            </a:r>
            <a:endParaRPr lang="en-GB" dirty="0"/>
          </a:p>
          <a:p>
            <a:r>
              <a:rPr lang="hi-IN" dirty="0"/>
              <a:t>गुरु गोबिंद सिंह इंद्रप्रस्थ विश्वविद्यालय</a:t>
            </a:r>
            <a:endParaRPr lang="en-GB" dirty="0"/>
          </a:p>
          <a:p>
            <a:r>
              <a:rPr lang="hi-IN" dirty="0"/>
              <a:t>इंदिरा गांधी नेशनल ओपन यूनिवर्सिटी </a:t>
            </a:r>
            <a:endParaRPr lang="en-GB" dirty="0"/>
          </a:p>
        </p:txBody>
      </p:sp>
      <p:sp>
        <p:nvSpPr>
          <p:cNvPr id="11" name="Text Placeholder 10"/>
          <p:cNvSpPr>
            <a:spLocks noGrp="1"/>
          </p:cNvSpPr>
          <p:nvPr>
            <p:ph type="body" sz="quarter" idx="3"/>
          </p:nvPr>
        </p:nvSpPr>
        <p:spPr>
          <a:xfrm>
            <a:off x="4495800" y="1524000"/>
            <a:ext cx="4191000" cy="523875"/>
          </a:xfrm>
        </p:spPr>
        <p:txBody>
          <a:bodyPr>
            <a:normAutofit/>
          </a:bodyPr>
          <a:lstStyle/>
          <a:p>
            <a:pPr algn="ctr"/>
            <a:r>
              <a:rPr lang="hi-IN" sz="2000" dirty="0"/>
              <a:t>अग्रणी व्यावसायिक और डिग्री कॉलेज</a:t>
            </a:r>
            <a:endParaRPr lang="en-GB" sz="2000" dirty="0"/>
          </a:p>
        </p:txBody>
      </p:sp>
      <p:sp>
        <p:nvSpPr>
          <p:cNvPr id="12" name="Content Placeholder 11"/>
          <p:cNvSpPr>
            <a:spLocks noGrp="1"/>
          </p:cNvSpPr>
          <p:nvPr>
            <p:ph sz="quarter" idx="4"/>
          </p:nvPr>
        </p:nvSpPr>
        <p:spPr>
          <a:xfrm>
            <a:off x="4629150" y="2286000"/>
            <a:ext cx="3887391" cy="3903663"/>
          </a:xfrm>
        </p:spPr>
        <p:txBody>
          <a:bodyPr>
            <a:normAutofit fontScale="92500"/>
          </a:bodyPr>
          <a:lstStyle/>
          <a:p>
            <a:r>
              <a:rPr lang="hi-IN" dirty="0"/>
              <a:t>भारतीय प्रौद्योगिकी संस्थान दिल्ली (IIT दिल्ली)</a:t>
            </a:r>
            <a:endParaRPr lang="en-GB" dirty="0"/>
          </a:p>
          <a:p>
            <a:r>
              <a:rPr lang="hi-IN" dirty="0"/>
              <a:t>नेताजी सुभास प्रौद्योगिकी संस्थान </a:t>
            </a:r>
            <a:endParaRPr lang="en-GB" dirty="0"/>
          </a:p>
          <a:p>
            <a:r>
              <a:rPr lang="hi-IN" dirty="0"/>
              <a:t>दिल्ली कॉलेज ऑफ इंजीनियरिंग</a:t>
            </a:r>
            <a:endParaRPr lang="en-GB" dirty="0"/>
          </a:p>
          <a:p>
            <a:r>
              <a:rPr lang="hi-IN" dirty="0"/>
              <a:t>अखिल भारतीय आयुर्विज्ञान संस्थान (AIIMS) </a:t>
            </a:r>
            <a:endParaRPr lang="en-GB" dirty="0"/>
          </a:p>
          <a:p>
            <a:r>
              <a:rPr lang="hi-IN" dirty="0"/>
              <a:t>लेडी श्री राम कॉलेज फॉर विमेन </a:t>
            </a:r>
            <a:endParaRPr lang="en-GB" dirty="0"/>
          </a:p>
          <a:p>
            <a:r>
              <a:rPr lang="hi-IN" dirty="0"/>
              <a:t>दिल्ली स्कूल ऑफ इकोनॉमिक्स </a:t>
            </a:r>
            <a:endParaRPr lang="en-GB" dirty="0"/>
          </a:p>
          <a:p>
            <a:r>
              <a:rPr lang="hi-IN" dirty="0"/>
              <a:t>सेंट स्टीफन कॉलेज </a:t>
            </a:r>
            <a:endParaRPr lang="en-GB" dirty="0"/>
          </a:p>
          <a:p>
            <a:r>
              <a:rPr lang="hi-IN" dirty="0"/>
              <a:t>भारतीय जनसंचार संस्थान </a:t>
            </a:r>
            <a:endParaRPr lang="en-GB" dirty="0"/>
          </a:p>
          <a:p>
            <a:r>
              <a:rPr lang="hi-IN" dirty="0"/>
              <a:t>भारतीय सांख्यिकी संस्थान</a:t>
            </a:r>
            <a:endParaRPr lang="en-GB"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22</a:t>
            </a:fld>
            <a:endParaRPr lang="en-US"/>
          </a:p>
        </p:txBody>
      </p:sp>
    </p:spTree>
    <p:extLst>
      <p:ext uri="{BB962C8B-B14F-4D97-AF65-F5344CB8AC3E}">
        <p14:creationId xmlns:p14="http://schemas.microsoft.com/office/powerpoint/2010/main" val="1414503679"/>
      </p:ext>
    </p:extLst>
  </p:cSld>
  <p:clrMapOvr>
    <a:masterClrMapping/>
  </p:clrMapOvr>
  <p:transition spd="slow">
    <p:push/>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57400" y="228601"/>
            <a:ext cx="4267200" cy="990600"/>
          </a:xfrm>
        </p:spPr>
        <p:txBody>
          <a:bodyPr>
            <a:noAutofit/>
          </a:bodyPr>
          <a:lstStyle/>
          <a:p>
            <a:pPr algn="ctr"/>
            <a:r>
              <a:rPr lang="hi-IN" sz="4800" b="1" dirty="0"/>
              <a:t>स्वास्थ्य</a:t>
            </a:r>
            <a:r>
              <a:rPr lang="en-GB" sz="4800" b="1" dirty="0"/>
              <a:t> </a:t>
            </a:r>
            <a:r>
              <a:rPr lang="hi-IN" sz="4800" b="1" dirty="0"/>
              <a:t>प्रणाली</a:t>
            </a:r>
            <a:endParaRPr lang="en-GB" sz="4800" b="1" dirty="0"/>
          </a:p>
        </p:txBody>
      </p:sp>
      <p:sp>
        <p:nvSpPr>
          <p:cNvPr id="3" name="Content Placeholder 2"/>
          <p:cNvSpPr>
            <a:spLocks noGrp="1"/>
          </p:cNvSpPr>
          <p:nvPr>
            <p:ph idx="1"/>
          </p:nvPr>
        </p:nvSpPr>
        <p:spPr>
          <a:xfrm>
            <a:off x="228600" y="1295400"/>
            <a:ext cx="4876800" cy="2590800"/>
          </a:xfrm>
        </p:spPr>
        <p:txBody>
          <a:bodyPr>
            <a:normAutofit lnSpcReduction="10000"/>
          </a:bodyPr>
          <a:lstStyle/>
          <a:p>
            <a:pPr marL="0" indent="0" algn="just">
              <a:buNone/>
            </a:pPr>
            <a:r>
              <a:rPr lang="hi-IN" dirty="0"/>
              <a:t>दिल्ली में देश का सबसे अच्छा स्वास्थ्य ढांचा है। राज्य उपचार के लिए अत्याधुनिक तकनीक के साथ सबसे परिष्कृत चिकित्सा देखभाल प्रदान करता है। दिसंबर 2010 तक, दिल्ली में कुल 41,706 बिस्तरों के साथ 807 चिकित्सा संस्थान थे। दिसंबर 2010 तक, दिल्ली में 942 डिस्पेंसरियां थीं। दिल्ली में सार्वजनिक और निजी दोनों क्षेत्रों में कई सुपर स्पेशलिटी अस्पताल हैं।</a:t>
            </a:r>
            <a:endParaRPr lang="en-GB"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23</a:t>
            </a:fld>
            <a:endParaRPr lang="en-US"/>
          </a:p>
        </p:txBody>
      </p:sp>
      <p:graphicFrame>
        <p:nvGraphicFramePr>
          <p:cNvPr id="5" name="Group 58"/>
          <p:cNvGraphicFramePr>
            <a:graphicFrameLocks noGrp="1"/>
          </p:cNvGraphicFramePr>
          <p:nvPr>
            <p:extLst>
              <p:ext uri="{D42A27DB-BD31-4B8C-83A1-F6EECF244321}">
                <p14:modId xmlns:p14="http://schemas.microsoft.com/office/powerpoint/2010/main" val="952050397"/>
              </p:ext>
            </p:extLst>
          </p:nvPr>
        </p:nvGraphicFramePr>
        <p:xfrm>
          <a:off x="457199" y="4038600"/>
          <a:ext cx="4267201" cy="1981200"/>
        </p:xfrm>
        <a:graphic>
          <a:graphicData uri="http://schemas.openxmlformats.org/drawingml/2006/table">
            <a:tbl>
              <a:tblPr/>
              <a:tblGrid>
                <a:gridCol w="2400300">
                  <a:extLst>
                    <a:ext uri="{9D8B030D-6E8A-4147-A177-3AD203B41FA5}">
                      <a16:colId xmlns:a16="http://schemas.microsoft.com/office/drawing/2014/main" val="20000"/>
                    </a:ext>
                  </a:extLst>
                </a:gridCol>
                <a:gridCol w="1866901">
                  <a:extLst>
                    <a:ext uri="{9D8B030D-6E8A-4147-A177-3AD203B41FA5}">
                      <a16:colId xmlns:a16="http://schemas.microsoft.com/office/drawing/2014/main" val="20001"/>
                    </a:ext>
                  </a:extLst>
                </a:gridCol>
              </a:tblGrid>
              <a:tr h="495300">
                <a:tc gridSpan="2">
                  <a:txBody>
                    <a:bodyPr/>
                    <a:lstStyle/>
                    <a:p>
                      <a:pPr marL="0" marR="0" lvl="0" indent="0" algn="ctr" defTabSz="914400" rtl="0" eaLnBrk="1" fontAlgn="b" latinLnBrk="0" hangingPunct="1">
                        <a:lnSpc>
                          <a:spcPct val="100000"/>
                        </a:lnSpc>
                        <a:spcBef>
                          <a:spcPct val="0"/>
                        </a:spcBef>
                        <a:spcAft>
                          <a:spcPct val="0"/>
                        </a:spcAft>
                        <a:buClrTx/>
                        <a:buSzTx/>
                        <a:buFontTx/>
                        <a:buNone/>
                        <a:tabLst/>
                      </a:pPr>
                      <a:r>
                        <a:rPr lang="hi-IN" sz="2400" dirty="0"/>
                        <a:t>स्वास्थ्य संकेतक</a:t>
                      </a:r>
                      <a:r>
                        <a:rPr lang="en-GB" sz="2400" dirty="0"/>
                        <a:t> (2010)</a:t>
                      </a:r>
                      <a:endParaRPr kumimoji="0" lang="en-US" sz="2400" b="0" i="0" u="none" strike="noStrike" cap="none" normalizeH="0" baseline="0" dirty="0">
                        <a:ln>
                          <a:noFill/>
                        </a:ln>
                        <a:solidFill>
                          <a:schemeClr val="bg1"/>
                        </a:solidFill>
                        <a:effectLst/>
                        <a:latin typeface="WellrockSlabBold" pitchFamily="2" charset="0"/>
                        <a:cs typeface="Arial" charset="0"/>
                      </a:endParaRPr>
                    </a:p>
                  </a:txBody>
                  <a:tcPr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a:noFill/>
                    </a:lnTlToBr>
                    <a:lnBlToTr>
                      <a:noFill/>
                    </a:lnBlToTr>
                    <a:solidFill>
                      <a:srgbClr val="E9A424"/>
                    </a:solidFill>
                  </a:tcPr>
                </a:tc>
                <a:tc hMerge="1">
                  <a:txBody>
                    <a:body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chemeClr val="bg1"/>
                        </a:solidFill>
                        <a:effectLst/>
                        <a:latin typeface="WellrockSlabBold" pitchFamily="2" charset="0"/>
                        <a:cs typeface="Arial" charset="0"/>
                      </a:endParaRPr>
                    </a:p>
                  </a:txBody>
                  <a:tcPr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a:noFill/>
                    </a:lnTlToBr>
                    <a:lnBlToTr>
                      <a:noFill/>
                    </a:lnBlToTr>
                    <a:solidFill>
                      <a:srgbClr val="E9A424"/>
                    </a:solidFill>
                  </a:tcPr>
                </a:tc>
                <a:extLst>
                  <a:ext uri="{0D108BD9-81ED-4DB2-BD59-A6C34878D82A}">
                    <a16:rowId xmlns:a16="http://schemas.microsoft.com/office/drawing/2014/main" val="10000"/>
                  </a:ext>
                </a:extLst>
              </a:tr>
              <a:tr h="495300">
                <a:tc>
                  <a:txBody>
                    <a:bodyPr/>
                    <a:lstStyle/>
                    <a:p>
                      <a:pPr marL="1588" marR="0" lvl="0" indent="0" algn="l" defTabSz="914400" rtl="0" eaLnBrk="1" fontAlgn="t" latinLnBrk="0" hangingPunct="1">
                        <a:lnSpc>
                          <a:spcPct val="100000"/>
                        </a:lnSpc>
                        <a:spcBef>
                          <a:spcPct val="20000"/>
                        </a:spcBef>
                        <a:spcAft>
                          <a:spcPct val="0"/>
                        </a:spcAft>
                        <a:buClrTx/>
                        <a:buSzTx/>
                        <a:buFont typeface="Arial" pitchFamily="34" charset="0"/>
                        <a:buNone/>
                        <a:tabLst/>
                      </a:pPr>
                      <a:r>
                        <a:rPr lang="hi-IN" sz="2400" dirty="0"/>
                        <a:t>जन्म दर</a:t>
                      </a:r>
                      <a:endParaRPr kumimoji="0" lang="en-US" sz="2400" b="1" i="0" u="none" strike="noStrike" kern="1200" cap="none" normalizeH="0" baseline="0" dirty="0">
                        <a:ln>
                          <a:noFill/>
                        </a:ln>
                        <a:solidFill>
                          <a:srgbClr val="553007"/>
                        </a:solidFill>
                        <a:effectLst/>
                        <a:latin typeface="WellrockSlabBold" pitchFamily="2" charset="0"/>
                        <a:ea typeface="+mn-ea"/>
                        <a:cs typeface="Arial" charset="0"/>
                      </a:endParaRPr>
                    </a:p>
                  </a:txBody>
                  <a:tcPr anchor="ctr" horzOverflow="overflow">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a:noFill/>
                    </a:lnTlToBr>
                    <a:lnBlToTr>
                      <a:noFill/>
                    </a:lnBlToTr>
                    <a:solidFill>
                      <a:srgbClr val="F3DBB1"/>
                    </a:solidFill>
                  </a:tcPr>
                </a:tc>
                <a:tc>
                  <a:txBody>
                    <a:bodyPr/>
                    <a:lstStyle/>
                    <a:p>
                      <a:pPr marL="1588" marR="0" lvl="0" indent="0" algn="ctr" defTabSz="914400" rtl="0" eaLnBrk="1" fontAlgn="t" latinLnBrk="0" hangingPunct="1">
                        <a:lnSpc>
                          <a:spcPct val="100000"/>
                        </a:lnSpc>
                        <a:spcBef>
                          <a:spcPct val="20000"/>
                        </a:spcBef>
                        <a:spcAft>
                          <a:spcPct val="0"/>
                        </a:spcAft>
                        <a:buClrTx/>
                        <a:buSzTx/>
                        <a:buFont typeface="Arial" pitchFamily="34" charset="0"/>
                        <a:buNone/>
                        <a:tabLst/>
                      </a:pPr>
                      <a:r>
                        <a:rPr kumimoji="0" lang="en-US" sz="2400" b="1" i="0" u="none" strike="noStrike" kern="1200" cap="none" normalizeH="0" baseline="0" dirty="0">
                          <a:ln>
                            <a:noFill/>
                          </a:ln>
                          <a:solidFill>
                            <a:srgbClr val="553007"/>
                          </a:solidFill>
                          <a:effectLst/>
                          <a:latin typeface="WellrockSlabBold" pitchFamily="2" charset="0"/>
                          <a:ea typeface="+mn-ea"/>
                          <a:cs typeface="Arial" charset="0"/>
                        </a:rPr>
                        <a:t>17.8</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a:noFill/>
                    </a:lnTlToBr>
                    <a:lnBlToTr>
                      <a:noFill/>
                    </a:lnBlToTr>
                    <a:solidFill>
                      <a:srgbClr val="F3DBB1"/>
                    </a:solidFill>
                  </a:tcPr>
                </a:tc>
                <a:extLst>
                  <a:ext uri="{0D108BD9-81ED-4DB2-BD59-A6C34878D82A}">
                    <a16:rowId xmlns:a16="http://schemas.microsoft.com/office/drawing/2014/main" val="10001"/>
                  </a:ext>
                </a:extLst>
              </a:tr>
              <a:tr h="495300">
                <a:tc>
                  <a:txBody>
                    <a:bodyPr/>
                    <a:lstStyle/>
                    <a:p>
                      <a:pPr marL="1588" marR="0" lvl="0" indent="0" algn="l" defTabSz="914400" rtl="0" eaLnBrk="1" fontAlgn="t" latinLnBrk="0" hangingPunct="1">
                        <a:lnSpc>
                          <a:spcPct val="100000"/>
                        </a:lnSpc>
                        <a:spcBef>
                          <a:spcPct val="20000"/>
                        </a:spcBef>
                        <a:spcAft>
                          <a:spcPct val="0"/>
                        </a:spcAft>
                        <a:buClrTx/>
                        <a:buSzTx/>
                        <a:buFont typeface="Arial" pitchFamily="34" charset="0"/>
                        <a:buNone/>
                        <a:tabLst/>
                      </a:pPr>
                      <a:r>
                        <a:rPr lang="hi-IN" sz="2400" dirty="0"/>
                        <a:t>मृत्यु दर</a:t>
                      </a:r>
                      <a:r>
                        <a:rPr lang="en-GB" sz="2400" dirty="0"/>
                        <a:t>*</a:t>
                      </a:r>
                      <a:endParaRPr kumimoji="0" lang="en-US" sz="2400" b="1" i="0" u="none" strike="noStrike" kern="1200" cap="none" normalizeH="0" baseline="0" dirty="0">
                        <a:ln>
                          <a:noFill/>
                        </a:ln>
                        <a:solidFill>
                          <a:srgbClr val="553007"/>
                        </a:solidFill>
                        <a:effectLst/>
                        <a:latin typeface="WellrockSlabBold" pitchFamily="2" charset="0"/>
                        <a:ea typeface="+mn-ea"/>
                        <a:cs typeface="Arial" charset="0"/>
                      </a:endParaRPr>
                    </a:p>
                  </a:txBody>
                  <a:tcPr anchor="ctr" horzOverflow="overflow">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a:noFill/>
                    </a:lnTlToBr>
                    <a:lnBlToTr>
                      <a:noFill/>
                    </a:lnBlToTr>
                    <a:solidFill>
                      <a:srgbClr val="F5E4C3"/>
                    </a:solidFill>
                  </a:tcPr>
                </a:tc>
                <a:tc>
                  <a:txBody>
                    <a:bodyPr/>
                    <a:lstStyle/>
                    <a:p>
                      <a:pPr marL="1588" marR="0" lvl="0" indent="0" algn="ctr" defTabSz="914400" rtl="0" eaLnBrk="1" fontAlgn="t" latinLnBrk="0" hangingPunct="1">
                        <a:lnSpc>
                          <a:spcPct val="100000"/>
                        </a:lnSpc>
                        <a:spcBef>
                          <a:spcPct val="20000"/>
                        </a:spcBef>
                        <a:spcAft>
                          <a:spcPct val="0"/>
                        </a:spcAft>
                        <a:buClrTx/>
                        <a:buSzTx/>
                        <a:buFont typeface="Arial" pitchFamily="34" charset="0"/>
                        <a:buNone/>
                        <a:tabLst/>
                      </a:pPr>
                      <a:r>
                        <a:rPr kumimoji="0" lang="en-US" sz="2400" b="1" i="0" u="none" strike="noStrike" kern="1200" cap="none" normalizeH="0" baseline="0" dirty="0">
                          <a:ln>
                            <a:noFill/>
                          </a:ln>
                          <a:solidFill>
                            <a:srgbClr val="553007"/>
                          </a:solidFill>
                          <a:effectLst/>
                          <a:latin typeface="WellrockSlabBold" pitchFamily="2" charset="0"/>
                          <a:ea typeface="+mn-ea"/>
                          <a:cs typeface="Arial" charset="0"/>
                        </a:rPr>
                        <a:t>4.2</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a:noFill/>
                    </a:lnTlToBr>
                    <a:lnBlToTr>
                      <a:noFill/>
                    </a:lnBlToTr>
                    <a:solidFill>
                      <a:srgbClr val="F5E4C3"/>
                    </a:solidFill>
                  </a:tcPr>
                </a:tc>
                <a:extLst>
                  <a:ext uri="{0D108BD9-81ED-4DB2-BD59-A6C34878D82A}">
                    <a16:rowId xmlns:a16="http://schemas.microsoft.com/office/drawing/2014/main" val="10002"/>
                  </a:ext>
                </a:extLst>
              </a:tr>
              <a:tr h="495300">
                <a:tc>
                  <a:txBody>
                    <a:bodyPr/>
                    <a:lstStyle/>
                    <a:p>
                      <a:pPr marL="1588" marR="0" lvl="0" indent="0" algn="l" defTabSz="914400" rtl="0" eaLnBrk="1" fontAlgn="t" latinLnBrk="0" hangingPunct="1">
                        <a:lnSpc>
                          <a:spcPct val="100000"/>
                        </a:lnSpc>
                        <a:spcBef>
                          <a:spcPct val="20000"/>
                        </a:spcBef>
                        <a:spcAft>
                          <a:spcPct val="0"/>
                        </a:spcAft>
                        <a:buClrTx/>
                        <a:buSzTx/>
                        <a:buFont typeface="Arial" pitchFamily="34" charset="0"/>
                        <a:buNone/>
                        <a:tabLst/>
                      </a:pPr>
                      <a:r>
                        <a:rPr lang="hi-IN" sz="2400" dirty="0"/>
                        <a:t>शिशु मृत्यु दर</a:t>
                      </a:r>
                      <a:r>
                        <a:rPr lang="en-GB" sz="2400" dirty="0"/>
                        <a:t>**</a:t>
                      </a:r>
                      <a:endParaRPr kumimoji="0" lang="en-US" sz="2400" b="1" i="0" u="none" strike="noStrike" kern="1200" cap="none" normalizeH="0" baseline="0" dirty="0">
                        <a:ln>
                          <a:noFill/>
                        </a:ln>
                        <a:solidFill>
                          <a:srgbClr val="553007"/>
                        </a:solidFill>
                        <a:effectLst/>
                        <a:latin typeface="WellrockSlabBold" pitchFamily="2" charset="0"/>
                        <a:ea typeface="+mn-ea"/>
                        <a:cs typeface="Arial" charset="0"/>
                      </a:endParaRPr>
                    </a:p>
                  </a:txBody>
                  <a:tcPr anchor="ctr" horzOverflow="overflow">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a:noFill/>
                    </a:lnTlToBr>
                    <a:lnBlToTr>
                      <a:noFill/>
                    </a:lnBlToTr>
                    <a:solidFill>
                      <a:srgbClr val="F3DBB1"/>
                    </a:solidFill>
                  </a:tcPr>
                </a:tc>
                <a:tc>
                  <a:txBody>
                    <a:bodyPr/>
                    <a:lstStyle/>
                    <a:p>
                      <a:pPr marL="1588" marR="0" lvl="0" indent="0" algn="ctr" defTabSz="914400" rtl="0" eaLnBrk="1" fontAlgn="t" latinLnBrk="0" hangingPunct="1">
                        <a:lnSpc>
                          <a:spcPct val="100000"/>
                        </a:lnSpc>
                        <a:spcBef>
                          <a:spcPct val="20000"/>
                        </a:spcBef>
                        <a:spcAft>
                          <a:spcPct val="0"/>
                        </a:spcAft>
                        <a:buClrTx/>
                        <a:buSzTx/>
                        <a:buFont typeface="Arial" pitchFamily="34" charset="0"/>
                        <a:buNone/>
                        <a:tabLst/>
                      </a:pPr>
                      <a:r>
                        <a:rPr kumimoji="0" lang="en-US" sz="2400" b="1" i="0" u="none" strike="noStrike" kern="1200" cap="none" normalizeH="0" baseline="0" dirty="0">
                          <a:ln>
                            <a:noFill/>
                          </a:ln>
                          <a:solidFill>
                            <a:srgbClr val="553007"/>
                          </a:solidFill>
                          <a:effectLst/>
                          <a:latin typeface="WellrockSlabBold" pitchFamily="2" charset="0"/>
                          <a:ea typeface="+mn-ea"/>
                          <a:cs typeface="Arial" charset="0"/>
                        </a:rPr>
                        <a:t>30</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a:noFill/>
                    </a:lnTlToBr>
                    <a:lnBlToTr>
                      <a:noFill/>
                    </a:lnBlToTr>
                    <a:solidFill>
                      <a:srgbClr val="F3DBB1"/>
                    </a:solidFill>
                  </a:tcPr>
                </a:tc>
                <a:extLst>
                  <a:ext uri="{0D108BD9-81ED-4DB2-BD59-A6C34878D82A}">
                    <a16:rowId xmlns:a16="http://schemas.microsoft.com/office/drawing/2014/main" val="10003"/>
                  </a:ext>
                </a:extLst>
              </a:tr>
            </a:tbl>
          </a:graphicData>
        </a:graphic>
      </p:graphicFrame>
      <p:graphicFrame>
        <p:nvGraphicFramePr>
          <p:cNvPr id="7" name="Group 58"/>
          <p:cNvGraphicFramePr>
            <a:graphicFrameLocks noGrp="1"/>
          </p:cNvGraphicFramePr>
          <p:nvPr>
            <p:extLst>
              <p:ext uri="{D42A27DB-BD31-4B8C-83A1-F6EECF244321}">
                <p14:modId xmlns:p14="http://schemas.microsoft.com/office/powerpoint/2010/main" val="1042287241"/>
              </p:ext>
            </p:extLst>
          </p:nvPr>
        </p:nvGraphicFramePr>
        <p:xfrm>
          <a:off x="5334000" y="1371600"/>
          <a:ext cx="3515612" cy="4511040"/>
        </p:xfrm>
        <a:graphic>
          <a:graphicData uri="http://schemas.openxmlformats.org/drawingml/2006/table">
            <a:tbl>
              <a:tblPr/>
              <a:tblGrid>
                <a:gridCol w="3515612">
                  <a:extLst>
                    <a:ext uri="{9D8B030D-6E8A-4147-A177-3AD203B41FA5}">
                      <a16:colId xmlns:a16="http://schemas.microsoft.com/office/drawing/2014/main" val="20000"/>
                    </a:ext>
                  </a:extLst>
                </a:gridCol>
              </a:tblGrid>
              <a:tr h="274320">
                <a:tc>
                  <a:txBody>
                    <a:bodyPr/>
                    <a:lstStyle/>
                    <a:p>
                      <a:pPr marL="0" marR="0" lvl="0" indent="0" algn="ctr" defTabSz="914400" rtl="0" eaLnBrk="1" fontAlgn="b" latinLnBrk="0" hangingPunct="1">
                        <a:lnSpc>
                          <a:spcPct val="100000"/>
                        </a:lnSpc>
                        <a:spcBef>
                          <a:spcPct val="0"/>
                        </a:spcBef>
                        <a:spcAft>
                          <a:spcPct val="0"/>
                        </a:spcAft>
                        <a:buClrTx/>
                        <a:buSzTx/>
                        <a:buFontTx/>
                        <a:buNone/>
                        <a:tabLst/>
                        <a:defRPr/>
                      </a:pPr>
                      <a:r>
                        <a:rPr lang="hi-IN" sz="1600" dirty="0"/>
                        <a:t>दिल्ली के प्रमुख अस्पताल</a:t>
                      </a:r>
                      <a:endParaRPr kumimoji="0" lang="en-US" sz="1600" b="1" i="0" u="none" strike="noStrike" cap="none" normalizeH="0" baseline="0" dirty="0">
                        <a:ln>
                          <a:noFill/>
                        </a:ln>
                        <a:solidFill>
                          <a:schemeClr val="bg1"/>
                        </a:solidFill>
                        <a:effectLst/>
                        <a:latin typeface="WellrockSlabBold" pitchFamily="2" charset="0"/>
                        <a:cs typeface="Arial" charset="0"/>
                      </a:endParaRPr>
                    </a:p>
                  </a:txBody>
                  <a:tcPr anchor="ctr" horzOverflow="overflow">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a:noFill/>
                    </a:lnTlToBr>
                    <a:lnBlToTr>
                      <a:noFill/>
                    </a:lnBlToTr>
                    <a:solidFill>
                      <a:srgbClr val="E9A424"/>
                    </a:solidFill>
                  </a:tcPr>
                </a:tc>
                <a:extLst>
                  <a:ext uri="{0D108BD9-81ED-4DB2-BD59-A6C34878D82A}">
                    <a16:rowId xmlns:a16="http://schemas.microsoft.com/office/drawing/2014/main" val="10000"/>
                  </a:ext>
                </a:extLst>
              </a:tr>
              <a:tr h="259080">
                <a:tc>
                  <a:txBody>
                    <a:bodyPr/>
                    <a:lstStyle/>
                    <a:p>
                      <a:pPr marL="173038" marR="0" lvl="0" indent="0" algn="l" defTabSz="914400" rtl="0" eaLnBrk="1" fontAlgn="t" latinLnBrk="0" hangingPunct="1">
                        <a:lnSpc>
                          <a:spcPct val="100000"/>
                        </a:lnSpc>
                        <a:spcBef>
                          <a:spcPct val="20000"/>
                        </a:spcBef>
                        <a:spcAft>
                          <a:spcPct val="0"/>
                        </a:spcAft>
                        <a:buClrTx/>
                        <a:buSzTx/>
                        <a:buFontTx/>
                        <a:buNone/>
                        <a:tabLst/>
                        <a:defRPr/>
                      </a:pPr>
                      <a:r>
                        <a:rPr kumimoji="0" lang="en-US" sz="1600" b="1" i="0" u="none" strike="noStrike" kern="1200" cap="none" normalizeH="0" baseline="0" dirty="0">
                          <a:ln>
                            <a:noFill/>
                          </a:ln>
                          <a:solidFill>
                            <a:srgbClr val="553007"/>
                          </a:solidFill>
                          <a:effectLst/>
                          <a:latin typeface="WellrockSlabBold" pitchFamily="2" charset="0"/>
                          <a:ea typeface="+mn-ea"/>
                          <a:cs typeface="Arial" charset="0"/>
                        </a:rPr>
                        <a:t>All India Institute of Medical Sciences (AIIMS)</a:t>
                      </a:r>
                    </a:p>
                  </a:txBody>
                  <a:tcPr anchor="ctr" horzOverflow="overflow">
                    <a:lnL w="12700" cap="flat" cmpd="sng" algn="ctr">
                      <a:no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a:noFill/>
                    </a:lnTlToBr>
                    <a:lnBlToTr>
                      <a:noFill/>
                    </a:lnBlToTr>
                    <a:solidFill>
                      <a:srgbClr val="F3DBB1"/>
                    </a:solidFill>
                  </a:tcPr>
                </a:tc>
                <a:extLst>
                  <a:ext uri="{0D108BD9-81ED-4DB2-BD59-A6C34878D82A}">
                    <a16:rowId xmlns:a16="http://schemas.microsoft.com/office/drawing/2014/main" val="10001"/>
                  </a:ext>
                </a:extLst>
              </a:tr>
              <a:tr h="259080">
                <a:tc>
                  <a:txBody>
                    <a:bodyPr/>
                    <a:lstStyle/>
                    <a:p>
                      <a:pPr marL="174625" marR="0" lvl="0" indent="0" algn="l" defTabSz="914400" rtl="0" eaLnBrk="1" fontAlgn="t" latinLnBrk="0" hangingPunct="1">
                        <a:lnSpc>
                          <a:spcPct val="100000"/>
                        </a:lnSpc>
                        <a:spcBef>
                          <a:spcPct val="20000"/>
                        </a:spcBef>
                        <a:spcAft>
                          <a:spcPct val="0"/>
                        </a:spcAft>
                        <a:buClrTx/>
                        <a:buSzTx/>
                        <a:buFontTx/>
                        <a:buNone/>
                        <a:tabLst/>
                      </a:pPr>
                      <a:r>
                        <a:rPr kumimoji="0" lang="en-US" sz="1600" b="1" i="0" u="none" strike="noStrike" cap="none" normalizeH="0" baseline="0" dirty="0">
                          <a:ln>
                            <a:noFill/>
                          </a:ln>
                          <a:solidFill>
                            <a:srgbClr val="553007"/>
                          </a:solidFill>
                          <a:effectLst/>
                          <a:latin typeface="WellrockSlabBold" pitchFamily="2" charset="0"/>
                          <a:cs typeface="Arial" charset="0"/>
                        </a:rPr>
                        <a:t>Hindu Rao Hospital</a:t>
                      </a:r>
                    </a:p>
                  </a:txBody>
                  <a:tcPr anchor="ctr" horzOverflow="overflow">
                    <a:lnL w="12700" cap="flat" cmpd="sng" algn="ctr">
                      <a:no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a:noFill/>
                    </a:lnTlToBr>
                    <a:lnBlToTr>
                      <a:noFill/>
                    </a:lnBlToTr>
                    <a:solidFill>
                      <a:srgbClr val="F5E4C3"/>
                    </a:solidFill>
                  </a:tcPr>
                </a:tc>
                <a:extLst>
                  <a:ext uri="{0D108BD9-81ED-4DB2-BD59-A6C34878D82A}">
                    <a16:rowId xmlns:a16="http://schemas.microsoft.com/office/drawing/2014/main" val="10002"/>
                  </a:ext>
                </a:extLst>
              </a:tr>
              <a:tr h="259080">
                <a:tc>
                  <a:txBody>
                    <a:bodyPr/>
                    <a:lstStyle/>
                    <a:p>
                      <a:pPr marL="174625" marR="0" lvl="0" indent="0" algn="l" defTabSz="914400" rtl="0" eaLnBrk="1" fontAlgn="t" latinLnBrk="0" hangingPunct="1">
                        <a:lnSpc>
                          <a:spcPct val="100000"/>
                        </a:lnSpc>
                        <a:spcBef>
                          <a:spcPct val="20000"/>
                        </a:spcBef>
                        <a:spcAft>
                          <a:spcPct val="0"/>
                        </a:spcAft>
                        <a:buClrTx/>
                        <a:buSzTx/>
                        <a:buFontTx/>
                        <a:buNone/>
                        <a:tabLst/>
                      </a:pPr>
                      <a:r>
                        <a:rPr kumimoji="0" lang="en-US" sz="1600" b="1" i="0" u="none" strike="noStrike" cap="none" normalizeH="0" baseline="0" dirty="0">
                          <a:ln>
                            <a:noFill/>
                          </a:ln>
                          <a:solidFill>
                            <a:srgbClr val="553007"/>
                          </a:solidFill>
                          <a:effectLst/>
                          <a:latin typeface="WellrockSlabBold" pitchFamily="2" charset="0"/>
                          <a:cs typeface="Arial" charset="0"/>
                        </a:rPr>
                        <a:t>Dr Ram Manohar Lohia</a:t>
                      </a:r>
                    </a:p>
                  </a:txBody>
                  <a:tcPr anchor="ctr" horzOverflow="overflow">
                    <a:lnL w="12700" cap="flat" cmpd="sng" algn="ctr">
                      <a:no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a:noFill/>
                    </a:lnTlToBr>
                    <a:lnBlToTr>
                      <a:noFill/>
                    </a:lnBlToTr>
                    <a:solidFill>
                      <a:srgbClr val="F3DBB1"/>
                    </a:solidFill>
                  </a:tcPr>
                </a:tc>
                <a:extLst>
                  <a:ext uri="{0D108BD9-81ED-4DB2-BD59-A6C34878D82A}">
                    <a16:rowId xmlns:a16="http://schemas.microsoft.com/office/drawing/2014/main" val="10003"/>
                  </a:ext>
                </a:extLst>
              </a:tr>
              <a:tr h="259080">
                <a:tc>
                  <a:txBody>
                    <a:bodyPr/>
                    <a:lstStyle/>
                    <a:p>
                      <a:pPr marL="174625" marR="0" lvl="0" indent="0" algn="l" defTabSz="914400" rtl="0" eaLnBrk="1" fontAlgn="t" latinLnBrk="0" hangingPunct="1">
                        <a:lnSpc>
                          <a:spcPct val="100000"/>
                        </a:lnSpc>
                        <a:spcBef>
                          <a:spcPct val="20000"/>
                        </a:spcBef>
                        <a:spcAft>
                          <a:spcPct val="0"/>
                        </a:spcAft>
                        <a:buClrTx/>
                        <a:buSzTx/>
                        <a:buFontTx/>
                        <a:buNone/>
                        <a:tabLst/>
                      </a:pPr>
                      <a:r>
                        <a:rPr kumimoji="0" lang="en-US" sz="1600" b="1" i="0" u="none" strike="noStrike" cap="none" normalizeH="0" baseline="0" dirty="0">
                          <a:ln>
                            <a:noFill/>
                          </a:ln>
                          <a:solidFill>
                            <a:srgbClr val="553007"/>
                          </a:solidFill>
                          <a:effectLst/>
                          <a:latin typeface="WellrockSlabBold" pitchFamily="2" charset="0"/>
                          <a:cs typeface="Arial" charset="0"/>
                        </a:rPr>
                        <a:t>G. B. Pant Hospital</a:t>
                      </a:r>
                    </a:p>
                  </a:txBody>
                  <a:tcPr anchor="ctr" horzOverflow="overflow">
                    <a:lnL w="12700" cap="flat" cmpd="sng" algn="ctr">
                      <a:no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a:noFill/>
                    </a:lnTlToBr>
                    <a:lnBlToTr>
                      <a:noFill/>
                    </a:lnBlToTr>
                    <a:solidFill>
                      <a:srgbClr val="F5E4C3"/>
                    </a:solidFill>
                  </a:tcPr>
                </a:tc>
                <a:extLst>
                  <a:ext uri="{0D108BD9-81ED-4DB2-BD59-A6C34878D82A}">
                    <a16:rowId xmlns:a16="http://schemas.microsoft.com/office/drawing/2014/main" val="10004"/>
                  </a:ext>
                </a:extLst>
              </a:tr>
              <a:tr h="259080">
                <a:tc>
                  <a:txBody>
                    <a:bodyPr/>
                    <a:lstStyle/>
                    <a:p>
                      <a:pPr marL="174625" marR="0" lvl="0" indent="0" algn="l" defTabSz="914400" rtl="0" eaLnBrk="1" fontAlgn="t" latinLnBrk="0" hangingPunct="1">
                        <a:lnSpc>
                          <a:spcPct val="100000"/>
                        </a:lnSpc>
                        <a:spcBef>
                          <a:spcPct val="20000"/>
                        </a:spcBef>
                        <a:spcAft>
                          <a:spcPct val="0"/>
                        </a:spcAft>
                        <a:buClrTx/>
                        <a:buSzTx/>
                        <a:buFontTx/>
                        <a:buNone/>
                        <a:tabLst/>
                      </a:pPr>
                      <a:r>
                        <a:rPr kumimoji="0" lang="en-US" sz="1600" b="1" i="0" u="none" strike="noStrike" cap="none" normalizeH="0" baseline="0" dirty="0">
                          <a:ln>
                            <a:noFill/>
                          </a:ln>
                          <a:solidFill>
                            <a:srgbClr val="553007"/>
                          </a:solidFill>
                          <a:effectLst/>
                          <a:latin typeface="WellrockSlabBold" pitchFamily="2" charset="0"/>
                          <a:cs typeface="Arial" charset="0"/>
                        </a:rPr>
                        <a:t>Moolchand Hospital</a:t>
                      </a:r>
                    </a:p>
                  </a:txBody>
                  <a:tcPr anchor="ctr" horzOverflow="overflow">
                    <a:lnL w="12700" cap="flat" cmpd="sng" algn="ctr">
                      <a:no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a:noFill/>
                    </a:lnTlToBr>
                    <a:lnBlToTr>
                      <a:noFill/>
                    </a:lnBlToTr>
                    <a:solidFill>
                      <a:srgbClr val="F3DBB1"/>
                    </a:solidFill>
                  </a:tcPr>
                </a:tc>
                <a:extLst>
                  <a:ext uri="{0D108BD9-81ED-4DB2-BD59-A6C34878D82A}">
                    <a16:rowId xmlns:a16="http://schemas.microsoft.com/office/drawing/2014/main" val="10005"/>
                  </a:ext>
                </a:extLst>
              </a:tr>
              <a:tr h="259080">
                <a:tc>
                  <a:txBody>
                    <a:bodyPr/>
                    <a:lstStyle/>
                    <a:p>
                      <a:pPr marL="173038" marR="0" lvl="0" indent="0" algn="l" defTabSz="914400" rtl="0" eaLnBrk="1" fontAlgn="t" latinLnBrk="0" hangingPunct="1">
                        <a:lnSpc>
                          <a:spcPct val="100000"/>
                        </a:lnSpc>
                        <a:spcBef>
                          <a:spcPct val="20000"/>
                        </a:spcBef>
                        <a:spcAft>
                          <a:spcPct val="0"/>
                        </a:spcAft>
                        <a:buClrTx/>
                        <a:buSzTx/>
                        <a:buFontTx/>
                        <a:buNone/>
                        <a:tabLst/>
                      </a:pPr>
                      <a:r>
                        <a:rPr kumimoji="0" lang="en-US" sz="1600" b="1" i="0" u="none" strike="noStrike" kern="1200" cap="none" normalizeH="0" baseline="0" dirty="0">
                          <a:ln>
                            <a:noFill/>
                          </a:ln>
                          <a:solidFill>
                            <a:srgbClr val="553007"/>
                          </a:solidFill>
                          <a:effectLst/>
                          <a:latin typeface="WellrockSlabBold" pitchFamily="2" charset="0"/>
                          <a:ea typeface="+mn-ea"/>
                          <a:cs typeface="Arial" charset="0"/>
                        </a:rPr>
                        <a:t>National Chest Institute</a:t>
                      </a:r>
                    </a:p>
                  </a:txBody>
                  <a:tcPr anchor="ctr" horzOverflow="overflow">
                    <a:lnL w="12700" cap="flat" cmpd="sng" algn="ctr">
                      <a:no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a:noFill/>
                    </a:lnTlToBr>
                    <a:lnBlToTr>
                      <a:noFill/>
                    </a:lnBlToTr>
                    <a:solidFill>
                      <a:srgbClr val="F5E4C3"/>
                    </a:solidFill>
                  </a:tcPr>
                </a:tc>
                <a:extLst>
                  <a:ext uri="{0D108BD9-81ED-4DB2-BD59-A6C34878D82A}">
                    <a16:rowId xmlns:a16="http://schemas.microsoft.com/office/drawing/2014/main" val="10006"/>
                  </a:ext>
                </a:extLst>
              </a:tr>
              <a:tr h="259080">
                <a:tc>
                  <a:txBody>
                    <a:bodyPr/>
                    <a:lstStyle/>
                    <a:p>
                      <a:pPr marL="173038" marR="0" lvl="0" indent="0" algn="l" defTabSz="914400" rtl="0" eaLnBrk="1" fontAlgn="t" latinLnBrk="0" hangingPunct="1">
                        <a:lnSpc>
                          <a:spcPct val="100000"/>
                        </a:lnSpc>
                        <a:spcBef>
                          <a:spcPct val="20000"/>
                        </a:spcBef>
                        <a:spcAft>
                          <a:spcPct val="0"/>
                        </a:spcAft>
                        <a:buClrTx/>
                        <a:buSzTx/>
                        <a:buFontTx/>
                        <a:buNone/>
                        <a:tabLst/>
                      </a:pPr>
                      <a:r>
                        <a:rPr kumimoji="0" lang="en-US" sz="1600" b="1" i="0" u="none" strike="noStrike" kern="1200" cap="none" normalizeH="0" baseline="0" dirty="0">
                          <a:ln>
                            <a:noFill/>
                          </a:ln>
                          <a:solidFill>
                            <a:srgbClr val="553007"/>
                          </a:solidFill>
                          <a:effectLst/>
                          <a:latin typeface="WellrockSlabBold" pitchFamily="2" charset="0"/>
                          <a:ea typeface="+mn-ea"/>
                          <a:cs typeface="Arial" charset="0"/>
                        </a:rPr>
                        <a:t>National Heart Institute</a:t>
                      </a:r>
                    </a:p>
                  </a:txBody>
                  <a:tcPr anchor="ctr" horzOverflow="overflow">
                    <a:lnL w="12700" cap="flat" cmpd="sng" algn="ctr">
                      <a:no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a:noFill/>
                    </a:lnTlToBr>
                    <a:lnBlToTr>
                      <a:noFill/>
                    </a:lnBlToTr>
                    <a:solidFill>
                      <a:srgbClr val="F3DBB1"/>
                    </a:solidFill>
                  </a:tcPr>
                </a:tc>
                <a:extLst>
                  <a:ext uri="{0D108BD9-81ED-4DB2-BD59-A6C34878D82A}">
                    <a16:rowId xmlns:a16="http://schemas.microsoft.com/office/drawing/2014/main" val="10007"/>
                  </a:ext>
                </a:extLst>
              </a:tr>
              <a:tr h="259080">
                <a:tc>
                  <a:txBody>
                    <a:bodyPr/>
                    <a:lstStyle/>
                    <a:p>
                      <a:pPr marL="173038" marR="0" lvl="0" indent="0" algn="l" defTabSz="914400" rtl="0" eaLnBrk="1" fontAlgn="t" latinLnBrk="0" hangingPunct="1">
                        <a:lnSpc>
                          <a:spcPct val="100000"/>
                        </a:lnSpc>
                        <a:spcBef>
                          <a:spcPct val="20000"/>
                        </a:spcBef>
                        <a:spcAft>
                          <a:spcPct val="0"/>
                        </a:spcAft>
                        <a:buClrTx/>
                        <a:buSzTx/>
                        <a:buFontTx/>
                        <a:buNone/>
                        <a:tabLst/>
                      </a:pPr>
                      <a:r>
                        <a:rPr kumimoji="0" lang="en-US" sz="1600" b="1" i="0" u="none" strike="noStrike" kern="1200" cap="none" normalizeH="0" baseline="0" dirty="0">
                          <a:ln>
                            <a:noFill/>
                          </a:ln>
                          <a:solidFill>
                            <a:srgbClr val="553007"/>
                          </a:solidFill>
                          <a:effectLst/>
                          <a:latin typeface="WellrockSlabBold" pitchFamily="2" charset="0"/>
                          <a:ea typeface="+mn-ea"/>
                          <a:cs typeface="Arial" charset="0"/>
                        </a:rPr>
                        <a:t>Rajiv Gandhi Cancer Institute &amp; Research</a:t>
                      </a:r>
                    </a:p>
                  </a:txBody>
                  <a:tcPr anchor="ctr" horzOverflow="overflow">
                    <a:lnL w="12700" cap="flat" cmpd="sng" algn="ctr">
                      <a:no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a:noFill/>
                    </a:lnTlToBr>
                    <a:lnBlToTr>
                      <a:noFill/>
                    </a:lnBlToTr>
                    <a:solidFill>
                      <a:srgbClr val="F5E4C3"/>
                    </a:solidFill>
                  </a:tcPr>
                </a:tc>
                <a:extLst>
                  <a:ext uri="{0D108BD9-81ED-4DB2-BD59-A6C34878D82A}">
                    <a16:rowId xmlns:a16="http://schemas.microsoft.com/office/drawing/2014/main" val="10008"/>
                  </a:ext>
                </a:extLst>
              </a:tr>
              <a:tr h="259080">
                <a:tc>
                  <a:txBody>
                    <a:bodyPr/>
                    <a:lstStyle/>
                    <a:p>
                      <a:pPr marL="173038" marR="0" lvl="0" indent="0" algn="l" defTabSz="914400" rtl="0" eaLnBrk="1" fontAlgn="t" latinLnBrk="0" hangingPunct="1">
                        <a:lnSpc>
                          <a:spcPct val="100000"/>
                        </a:lnSpc>
                        <a:spcBef>
                          <a:spcPct val="20000"/>
                        </a:spcBef>
                        <a:spcAft>
                          <a:spcPct val="0"/>
                        </a:spcAft>
                        <a:buClrTx/>
                        <a:buSzTx/>
                        <a:buFontTx/>
                        <a:buNone/>
                        <a:tabLst/>
                      </a:pPr>
                      <a:r>
                        <a:rPr kumimoji="0" lang="en-US" sz="1600" b="1" i="0" u="none" strike="noStrike" kern="1200" cap="none" normalizeH="0" baseline="0" dirty="0">
                          <a:ln>
                            <a:noFill/>
                          </a:ln>
                          <a:solidFill>
                            <a:srgbClr val="553007"/>
                          </a:solidFill>
                          <a:effectLst/>
                          <a:latin typeface="WellrockSlabBold" pitchFamily="2" charset="0"/>
                          <a:ea typeface="+mn-ea"/>
                          <a:cs typeface="Arial" charset="0"/>
                        </a:rPr>
                        <a:t>Safdarjung Hospital</a:t>
                      </a:r>
                    </a:p>
                  </a:txBody>
                  <a:tcPr anchor="ctr" horzOverflow="overflow">
                    <a:lnL w="12700" cap="flat" cmpd="sng" algn="ctr">
                      <a:no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a:noFill/>
                    </a:lnTlToBr>
                    <a:lnBlToTr>
                      <a:noFill/>
                    </a:lnBlToTr>
                    <a:solidFill>
                      <a:srgbClr val="F3DBB1"/>
                    </a:solidFill>
                  </a:tcPr>
                </a:tc>
                <a:extLst>
                  <a:ext uri="{0D108BD9-81ED-4DB2-BD59-A6C34878D82A}">
                    <a16:rowId xmlns:a16="http://schemas.microsoft.com/office/drawing/2014/main" val="10009"/>
                  </a:ext>
                </a:extLst>
              </a:tr>
              <a:tr h="259080">
                <a:tc>
                  <a:txBody>
                    <a:bodyPr/>
                    <a:lstStyle/>
                    <a:p>
                      <a:pPr marL="173038" marR="0" lvl="0" indent="0" algn="l" defTabSz="914400" rtl="0" eaLnBrk="1" fontAlgn="t" latinLnBrk="0" hangingPunct="1">
                        <a:lnSpc>
                          <a:spcPct val="100000"/>
                        </a:lnSpc>
                        <a:spcBef>
                          <a:spcPct val="20000"/>
                        </a:spcBef>
                        <a:spcAft>
                          <a:spcPct val="0"/>
                        </a:spcAft>
                        <a:buClrTx/>
                        <a:buSzTx/>
                        <a:buFontTx/>
                        <a:buNone/>
                        <a:tabLst/>
                      </a:pPr>
                      <a:r>
                        <a:rPr kumimoji="0" lang="en-US" sz="1600" b="1" i="0" u="none" strike="noStrike" kern="1200" cap="none" normalizeH="0" baseline="0" dirty="0">
                          <a:ln>
                            <a:noFill/>
                          </a:ln>
                          <a:solidFill>
                            <a:srgbClr val="553007"/>
                          </a:solidFill>
                          <a:effectLst/>
                          <a:latin typeface="WellrockSlabBold" pitchFamily="2" charset="0"/>
                          <a:ea typeface="+mn-ea"/>
                          <a:cs typeface="Arial" charset="0"/>
                        </a:rPr>
                        <a:t>Deen Dayal Upadhyay Hospital</a:t>
                      </a:r>
                    </a:p>
                  </a:txBody>
                  <a:tcPr anchor="ctr" horzOverflow="overflow">
                    <a:lnL w="12700" cap="flat" cmpd="sng" algn="ctr">
                      <a:no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a:noFill/>
                    </a:lnTlToBr>
                    <a:lnBlToTr>
                      <a:noFill/>
                    </a:lnBlToTr>
                    <a:solidFill>
                      <a:srgbClr val="F5E4C3"/>
                    </a:solidFill>
                  </a:tcPr>
                </a:tc>
                <a:extLst>
                  <a:ext uri="{0D108BD9-81ED-4DB2-BD59-A6C34878D82A}">
                    <a16:rowId xmlns:a16="http://schemas.microsoft.com/office/drawing/2014/main" val="10010"/>
                  </a:ext>
                </a:extLst>
              </a:tr>
              <a:tr h="259080">
                <a:tc>
                  <a:txBody>
                    <a:bodyPr/>
                    <a:lstStyle/>
                    <a:p>
                      <a:pPr marL="173038" marR="0" lvl="0" indent="0" algn="l" defTabSz="914400" rtl="0" eaLnBrk="1" fontAlgn="t" latinLnBrk="0" hangingPunct="1">
                        <a:lnSpc>
                          <a:spcPct val="100000"/>
                        </a:lnSpc>
                        <a:spcBef>
                          <a:spcPct val="20000"/>
                        </a:spcBef>
                        <a:spcAft>
                          <a:spcPct val="0"/>
                        </a:spcAft>
                        <a:buClrTx/>
                        <a:buSzTx/>
                        <a:buFontTx/>
                        <a:buNone/>
                        <a:tabLst/>
                      </a:pPr>
                      <a:r>
                        <a:rPr kumimoji="0" lang="en-US" sz="1600" b="1" i="0" u="none" strike="noStrike" kern="1200" cap="none" normalizeH="0" baseline="0" dirty="0">
                          <a:ln>
                            <a:noFill/>
                          </a:ln>
                          <a:solidFill>
                            <a:srgbClr val="553007"/>
                          </a:solidFill>
                          <a:effectLst/>
                          <a:latin typeface="WellrockSlabBold" pitchFamily="2" charset="0"/>
                          <a:ea typeface="+mn-ea"/>
                          <a:cs typeface="Arial" charset="0"/>
                        </a:rPr>
                        <a:t>Guru Teg Bahadur Hospital</a:t>
                      </a:r>
                    </a:p>
                  </a:txBody>
                  <a:tcPr anchor="ctr" horzOverflow="overflow">
                    <a:lnL w="12700" cap="flat" cmpd="sng" algn="ctr">
                      <a:no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a:noFill/>
                    </a:lnTlToBr>
                    <a:lnBlToTr>
                      <a:noFill/>
                    </a:lnBlToTr>
                    <a:solidFill>
                      <a:srgbClr val="F3DBB1"/>
                    </a:solidFill>
                  </a:tcPr>
                </a:tc>
                <a:extLst>
                  <a:ext uri="{0D108BD9-81ED-4DB2-BD59-A6C34878D82A}">
                    <a16:rowId xmlns:a16="http://schemas.microsoft.com/office/drawing/2014/main" val="10011"/>
                  </a:ext>
                </a:extLst>
              </a:tr>
            </a:tbl>
          </a:graphicData>
        </a:graphic>
      </p:graphicFrame>
      <p:sp>
        <p:nvSpPr>
          <p:cNvPr id="8" name="TextBox 7"/>
          <p:cNvSpPr txBox="1"/>
          <p:nvPr/>
        </p:nvSpPr>
        <p:spPr>
          <a:xfrm>
            <a:off x="4953000" y="5943600"/>
            <a:ext cx="3920623" cy="707886"/>
          </a:xfrm>
          <a:prstGeom prst="rect">
            <a:avLst/>
          </a:prstGeom>
          <a:noFill/>
        </p:spPr>
        <p:txBody>
          <a:bodyPr wrap="square">
            <a:spAutoFit/>
          </a:bodyPr>
          <a:lstStyle/>
          <a:p>
            <a:pPr algn="r"/>
            <a:r>
              <a:rPr lang="en-US" sz="1000" i="1" dirty="0">
                <a:solidFill>
                  <a:schemeClr val="bg1">
                    <a:lumMod val="50000"/>
                  </a:schemeClr>
                </a:solidFill>
                <a:latin typeface="WellrockSlabBold" pitchFamily="2" charset="0"/>
              </a:rPr>
              <a:t>Source: </a:t>
            </a:r>
            <a:r>
              <a:rPr lang="en-US" sz="1000" dirty="0">
                <a:solidFill>
                  <a:schemeClr val="bg1">
                    <a:lumMod val="50000"/>
                  </a:schemeClr>
                </a:solidFill>
                <a:latin typeface="WellrockSlabBold" pitchFamily="2" charset="0"/>
              </a:rPr>
              <a:t>Sample Registration System (SRS) Bulletin 2011  (www.censusindia.gov.in) </a:t>
            </a:r>
          </a:p>
          <a:p>
            <a:pPr algn="r"/>
            <a:r>
              <a:rPr lang="en-US" sz="1000" dirty="0">
                <a:solidFill>
                  <a:schemeClr val="bg1">
                    <a:lumMod val="50000"/>
                  </a:schemeClr>
                </a:solidFill>
                <a:latin typeface="WellrockSlabBold" pitchFamily="2" charset="0"/>
              </a:rPr>
              <a:t>*Per thousand persons</a:t>
            </a:r>
          </a:p>
          <a:p>
            <a:pPr algn="r"/>
            <a:r>
              <a:rPr lang="en-US" sz="1000" dirty="0">
                <a:solidFill>
                  <a:schemeClr val="bg1">
                    <a:lumMod val="50000"/>
                  </a:schemeClr>
                </a:solidFill>
                <a:latin typeface="WellrockSlabBold" pitchFamily="2" charset="0"/>
              </a:rPr>
              <a:t>**Per thousand live births</a:t>
            </a:r>
          </a:p>
        </p:txBody>
      </p:sp>
    </p:spTree>
    <p:extLst>
      <p:ext uri="{BB962C8B-B14F-4D97-AF65-F5344CB8AC3E}">
        <p14:creationId xmlns:p14="http://schemas.microsoft.com/office/powerpoint/2010/main" val="2674848478"/>
      </p:ext>
    </p:extLst>
  </p:cSld>
  <p:clrMapOvr>
    <a:masterClrMapping/>
  </p:clrMapOvr>
  <p:transition spd="slow">
    <p:push/>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28600"/>
            <a:ext cx="6177662" cy="1325563"/>
          </a:xfrm>
        </p:spPr>
        <p:txBody>
          <a:bodyPr>
            <a:noAutofit/>
          </a:bodyPr>
          <a:lstStyle/>
          <a:p>
            <a:r>
              <a:rPr lang="hi-IN" sz="3200" b="1" dirty="0"/>
              <a:t>दिल्ली के</a:t>
            </a:r>
            <a:r>
              <a:rPr lang="en-GB" sz="3200" b="1" dirty="0"/>
              <a:t> </a:t>
            </a:r>
            <a:r>
              <a:rPr lang="hi-IN" sz="3200" b="1" dirty="0"/>
              <a:t>प्रशासनिक और संवैधानिक</a:t>
            </a:r>
            <a:r>
              <a:rPr lang="en-GB" sz="3200" b="1" dirty="0"/>
              <a:t>  </a:t>
            </a:r>
            <a:r>
              <a:rPr lang="hi-IN" sz="3200" b="1" dirty="0"/>
              <a:t>स्थल</a:t>
            </a:r>
            <a:endParaRPr lang="en-GB" sz="3200" b="1"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24</a:t>
            </a:fld>
            <a:endParaRPr lang="en-US"/>
          </a:p>
        </p:txBody>
      </p:sp>
      <p:sp>
        <p:nvSpPr>
          <p:cNvPr id="14" name="Content Placeholder 13"/>
          <p:cNvSpPr>
            <a:spLocks noGrp="1"/>
          </p:cNvSpPr>
          <p:nvPr>
            <p:ph idx="1"/>
          </p:nvPr>
        </p:nvSpPr>
        <p:spPr/>
        <p:txBody>
          <a:bodyPr/>
          <a:lstStyle/>
          <a:p>
            <a:pPr marL="0" indent="0">
              <a:buNone/>
            </a:pPr>
            <a:r>
              <a:rPr lang="en-GB" dirty="0"/>
              <a:t>   </a:t>
            </a:r>
          </a:p>
        </p:txBody>
      </p:sp>
      <p:pic>
        <p:nvPicPr>
          <p:cNvPr id="15" name="Picture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5800" y="1905000"/>
            <a:ext cx="4430012" cy="2286000"/>
          </a:xfrm>
          <a:prstGeom prst="rect">
            <a:avLst/>
          </a:prstGeom>
        </p:spPr>
      </p:pic>
      <p:pic>
        <p:nvPicPr>
          <p:cNvPr id="16" name="Picture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15812" y="2819400"/>
            <a:ext cx="3124200" cy="2340134"/>
          </a:xfrm>
          <a:prstGeom prst="rect">
            <a:avLst/>
          </a:prstGeom>
        </p:spPr>
      </p:pic>
      <p:pic>
        <p:nvPicPr>
          <p:cNvPr id="17" name="Picture 1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86600" y="5159534"/>
            <a:ext cx="1393983" cy="1393983"/>
          </a:xfrm>
          <a:prstGeom prst="rect">
            <a:avLst/>
          </a:prstGeom>
        </p:spPr>
      </p:pic>
      <p:pic>
        <p:nvPicPr>
          <p:cNvPr id="18" name="Picture 17">
            <a:extLst>
              <a:ext uri="{FF2B5EF4-FFF2-40B4-BE49-F238E27FC236}">
                <a16:creationId xmlns:a16="http://schemas.microsoft.com/office/drawing/2014/main" id="{53428437-E94D-46DB-8C67-6B6CF6EA10D0}"/>
              </a:ext>
            </a:extLst>
          </p:cNvPr>
          <p:cNvPicPr>
            <a:picLocks noChangeAspect="1"/>
          </p:cNvPicPr>
          <p:nvPr/>
        </p:nvPicPr>
        <p:blipFill rotWithShape="1">
          <a:blip r:embed="rId5" cstate="print"/>
          <a:srcRect l="18595" t="14008" r="13495"/>
          <a:stretch/>
        </p:blipFill>
        <p:spPr>
          <a:xfrm>
            <a:off x="381000" y="4191000"/>
            <a:ext cx="1561896" cy="1416367"/>
          </a:xfrm>
          <a:prstGeom prst="rect">
            <a:avLst/>
          </a:prstGeom>
        </p:spPr>
      </p:pic>
      <p:pic>
        <p:nvPicPr>
          <p:cNvPr id="19" name="Picture 18">
            <a:extLst>
              <a:ext uri="{FF2B5EF4-FFF2-40B4-BE49-F238E27FC236}">
                <a16:creationId xmlns:a16="http://schemas.microsoft.com/office/drawing/2014/main" id="{8B4293AF-D4BF-46BF-81A5-DD2B154690B2}"/>
              </a:ext>
            </a:extLst>
          </p:cNvPr>
          <p:cNvPicPr>
            <a:picLocks noChangeAspect="1"/>
          </p:cNvPicPr>
          <p:nvPr/>
        </p:nvPicPr>
        <p:blipFill>
          <a:blip r:embed="rId6" cstate="print"/>
          <a:stretch>
            <a:fillRect/>
          </a:stretch>
        </p:blipFill>
        <p:spPr>
          <a:xfrm>
            <a:off x="7233537" y="2018452"/>
            <a:ext cx="1600200" cy="1416368"/>
          </a:xfrm>
          <a:prstGeom prst="rect">
            <a:avLst/>
          </a:prstGeom>
        </p:spPr>
      </p:pic>
      <p:pic>
        <p:nvPicPr>
          <p:cNvPr id="20" name="Picture 1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880369" y="4191000"/>
            <a:ext cx="3406266" cy="2209800"/>
          </a:xfrm>
          <a:prstGeom prst="rect">
            <a:avLst/>
          </a:prstGeom>
        </p:spPr>
      </p:pic>
      <p:pic>
        <p:nvPicPr>
          <p:cNvPr id="21" name="Picture 20"/>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286635" y="5159534"/>
            <a:ext cx="1621846" cy="1393983"/>
          </a:xfrm>
          <a:prstGeom prst="rect">
            <a:avLst/>
          </a:prstGeom>
        </p:spPr>
      </p:pic>
      <p:pic>
        <p:nvPicPr>
          <p:cNvPr id="12" name="Picture 11">
            <a:extLst>
              <a:ext uri="{FF2B5EF4-FFF2-40B4-BE49-F238E27FC236}">
                <a16:creationId xmlns:a16="http://schemas.microsoft.com/office/drawing/2014/main" id="{DC45DF0A-FE15-47A6-8CE8-334102EE50EA}"/>
              </a:ext>
            </a:extLst>
          </p:cNvPr>
          <p:cNvPicPr>
            <a:picLocks noChangeAspect="1"/>
          </p:cNvPicPr>
          <p:nvPr/>
        </p:nvPicPr>
        <p:blipFill>
          <a:blip r:embed="rId9" cstate="print"/>
          <a:stretch>
            <a:fillRect/>
          </a:stretch>
        </p:blipFill>
        <p:spPr>
          <a:xfrm>
            <a:off x="5414565" y="1281303"/>
            <a:ext cx="1577322" cy="1474297"/>
          </a:xfrm>
          <a:prstGeom prst="rect">
            <a:avLst/>
          </a:prstGeom>
        </p:spPr>
      </p:pic>
    </p:spTree>
    <p:extLst>
      <p:ext uri="{BB962C8B-B14F-4D97-AF65-F5344CB8AC3E}">
        <p14:creationId xmlns:p14="http://schemas.microsoft.com/office/powerpoint/2010/main" val="1327600471"/>
      </p:ext>
    </p:extLst>
  </p:cSld>
  <p:clrMapOvr>
    <a:masterClrMapping/>
  </p:clrMapOvr>
  <p:transition spd="slow">
    <p:push/>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76200" y="152401"/>
            <a:ext cx="8915400" cy="6781799"/>
          </a:xfrm>
          <a:prstGeom prst="rect">
            <a:avLst/>
          </a:prstGeom>
          <a:noFill/>
          <a:ln w="9525">
            <a:noFill/>
            <a:miter lim="800000"/>
            <a:headEnd/>
            <a:tailEnd/>
          </a:ln>
          <a:effectLst/>
        </p:spPr>
      </p:pic>
    </p:spTree>
    <p:extLst>
      <p:ext uri="{BB962C8B-B14F-4D97-AF65-F5344CB8AC3E}">
        <p14:creationId xmlns:p14="http://schemas.microsoft.com/office/powerpoint/2010/main" val="743242251"/>
      </p:ext>
    </p:extLst>
  </p:cSld>
  <p:clrMapOvr>
    <a:masterClrMapping/>
  </p:clrMapOvr>
  <p:transition spd="slow">
    <p:push/>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a:blip r:embed="rId2"/>
          <a:srcRect/>
          <a:stretch>
            <a:fillRect/>
          </a:stretch>
        </p:blipFill>
        <p:spPr bwMode="auto">
          <a:xfrm>
            <a:off x="76200" y="76200"/>
            <a:ext cx="8915400" cy="6629400"/>
          </a:xfrm>
          <a:prstGeom prst="rect">
            <a:avLst/>
          </a:prstGeom>
          <a:noFill/>
          <a:ln w="9525">
            <a:noFill/>
            <a:miter lim="800000"/>
            <a:headEnd/>
            <a:tailEnd/>
          </a:ln>
          <a:effectLst/>
        </p:spPr>
      </p:pic>
    </p:spTree>
    <p:extLst>
      <p:ext uri="{BB962C8B-B14F-4D97-AF65-F5344CB8AC3E}">
        <p14:creationId xmlns:p14="http://schemas.microsoft.com/office/powerpoint/2010/main" val="3140166835"/>
      </p:ext>
    </p:extLst>
  </p:cSld>
  <p:clrMapOvr>
    <a:masterClrMapping/>
  </p:clrMapOvr>
  <p:transition spd="slow">
    <p:push/>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srcRect/>
          <a:stretch>
            <a:fillRect/>
          </a:stretch>
        </p:blipFill>
        <p:spPr bwMode="auto">
          <a:xfrm>
            <a:off x="76200" y="228600"/>
            <a:ext cx="8972550" cy="6400800"/>
          </a:xfrm>
          <a:prstGeom prst="rect">
            <a:avLst/>
          </a:prstGeom>
          <a:noFill/>
          <a:ln w="9525">
            <a:noFill/>
            <a:miter lim="800000"/>
            <a:headEnd/>
            <a:tailEnd/>
          </a:ln>
          <a:effectLst/>
        </p:spPr>
      </p:pic>
    </p:spTree>
    <p:extLst>
      <p:ext uri="{BB962C8B-B14F-4D97-AF65-F5344CB8AC3E}">
        <p14:creationId xmlns:p14="http://schemas.microsoft.com/office/powerpoint/2010/main" val="2438514266"/>
      </p:ext>
    </p:extLst>
  </p:cSld>
  <p:clrMapOvr>
    <a:masterClrMapping/>
  </p:clrMapOvr>
  <p:transition spd="slow">
    <p:push/>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srcRect/>
          <a:stretch>
            <a:fillRect/>
          </a:stretch>
        </p:blipFill>
        <p:spPr bwMode="auto">
          <a:xfrm>
            <a:off x="152400" y="228600"/>
            <a:ext cx="8839199" cy="6400800"/>
          </a:xfrm>
          <a:prstGeom prst="rect">
            <a:avLst/>
          </a:prstGeom>
          <a:noFill/>
          <a:ln w="9525">
            <a:noFill/>
            <a:miter lim="800000"/>
            <a:headEnd/>
            <a:tailEnd/>
          </a:ln>
          <a:effectLst/>
        </p:spPr>
      </p:pic>
    </p:spTree>
    <p:extLst>
      <p:ext uri="{BB962C8B-B14F-4D97-AF65-F5344CB8AC3E}">
        <p14:creationId xmlns:p14="http://schemas.microsoft.com/office/powerpoint/2010/main" val="4216265705"/>
      </p:ext>
    </p:extLst>
  </p:cSld>
  <p:clrMapOvr>
    <a:masterClrMapping/>
  </p:clrMapOvr>
  <p:transition spd="slow">
    <p:push/>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srcRect/>
          <a:stretch>
            <a:fillRect/>
          </a:stretch>
        </p:blipFill>
        <p:spPr bwMode="auto">
          <a:xfrm>
            <a:off x="152400" y="76200"/>
            <a:ext cx="8915400" cy="6629400"/>
          </a:xfrm>
          <a:prstGeom prst="rect">
            <a:avLst/>
          </a:prstGeom>
          <a:noFill/>
          <a:ln w="9525">
            <a:noFill/>
            <a:miter lim="800000"/>
            <a:headEnd/>
            <a:tailEnd/>
          </a:ln>
          <a:effectLst/>
        </p:spPr>
      </p:pic>
    </p:spTree>
    <p:extLst>
      <p:ext uri="{BB962C8B-B14F-4D97-AF65-F5344CB8AC3E}">
        <p14:creationId xmlns:p14="http://schemas.microsoft.com/office/powerpoint/2010/main" val="3449241164"/>
      </p:ext>
    </p:extLst>
  </p:cSld>
  <p:clrMapOvr>
    <a:masterClrMapping/>
  </p:clrMapOvr>
  <p:transition spd="slow">
    <p:push/>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993192-59F6-4456-9AF4-0B5C24644444}"/>
              </a:ext>
            </a:extLst>
          </p:cNvPr>
          <p:cNvSpPr>
            <a:spLocks noGrp="1"/>
          </p:cNvSpPr>
          <p:nvPr>
            <p:ph type="title"/>
          </p:nvPr>
        </p:nvSpPr>
        <p:spPr>
          <a:xfrm>
            <a:off x="33867" y="304800"/>
            <a:ext cx="7247467" cy="1325563"/>
          </a:xfrm>
        </p:spPr>
        <p:txBody>
          <a:bodyPr>
            <a:noAutofit/>
          </a:bodyPr>
          <a:lstStyle/>
          <a:p>
            <a:r>
              <a:rPr lang="hi-IN" sz="3600" b="1" dirty="0"/>
              <a:t>एक भारत श्रेष्ठ भारत</a:t>
            </a:r>
            <a:r>
              <a:rPr lang="en-GB" sz="3600" b="1" dirty="0"/>
              <a:t>:</a:t>
            </a:r>
            <a:r>
              <a:rPr lang="hi-IN" sz="3600" b="1" dirty="0"/>
              <a:t> एक</a:t>
            </a:r>
            <a:r>
              <a:rPr lang="en-GB" sz="3600" b="1" dirty="0"/>
              <a:t> </a:t>
            </a:r>
            <a:r>
              <a:rPr lang="hi-IN" sz="3600" b="1" dirty="0"/>
              <a:t>परिचय</a:t>
            </a:r>
            <a:endParaRPr lang="en-US" sz="3600" b="1" dirty="0"/>
          </a:p>
        </p:txBody>
      </p:sp>
      <p:sp>
        <p:nvSpPr>
          <p:cNvPr id="3" name="Subtitle 2">
            <a:extLst>
              <a:ext uri="{FF2B5EF4-FFF2-40B4-BE49-F238E27FC236}">
                <a16:creationId xmlns:a16="http://schemas.microsoft.com/office/drawing/2014/main" id="{596E2B61-8D80-4829-A030-669ED9BB8C06}"/>
              </a:ext>
            </a:extLst>
          </p:cNvPr>
          <p:cNvSpPr>
            <a:spLocks noGrp="1"/>
          </p:cNvSpPr>
          <p:nvPr>
            <p:ph sz="half" idx="1"/>
          </p:nvPr>
        </p:nvSpPr>
        <p:spPr/>
        <p:txBody>
          <a:bodyPr>
            <a:normAutofit fontScale="92500"/>
          </a:bodyPr>
          <a:lstStyle/>
          <a:p>
            <a:pPr marL="0" indent="0">
              <a:buNone/>
            </a:pPr>
            <a:r>
              <a:rPr lang="en-GB" sz="4500" dirty="0">
                <a:solidFill>
                  <a:prstClr val="black"/>
                </a:solidFill>
                <a:latin typeface="Calibri Light"/>
                <a:ea typeface="+mj-ea"/>
                <a:cs typeface="+mj-cs"/>
              </a:rPr>
              <a:t> </a:t>
            </a:r>
            <a:endParaRPr lang="hi-IN" sz="4500" dirty="0">
              <a:solidFill>
                <a:prstClr val="black"/>
              </a:solidFill>
              <a:latin typeface="Calibri Light"/>
              <a:ea typeface="+mj-ea"/>
              <a:cs typeface="+mj-cs"/>
            </a:endParaRPr>
          </a:p>
        </p:txBody>
      </p:sp>
      <p:sp>
        <p:nvSpPr>
          <p:cNvPr id="7" name="Content Placeholder 6"/>
          <p:cNvSpPr>
            <a:spLocks noGrp="1"/>
          </p:cNvSpPr>
          <p:nvPr>
            <p:ph sz="half" idx="2"/>
          </p:nvPr>
        </p:nvSpPr>
        <p:spPr>
          <a:xfrm>
            <a:off x="3657600" y="1825625"/>
            <a:ext cx="5181600" cy="4351338"/>
          </a:xfrm>
        </p:spPr>
        <p:txBody>
          <a:bodyPr>
            <a:normAutofit fontScale="92500"/>
          </a:bodyPr>
          <a:lstStyle/>
          <a:p>
            <a:pPr marL="0" indent="0">
              <a:buNone/>
            </a:pPr>
            <a:r>
              <a:rPr lang="hi-IN" sz="2400" dirty="0"/>
              <a:t>सरदार वल्लभभाई पटेल की 140 वीं जयंती पर 31 अक्टूबर, 2015 को माननीय प्रधान मंत्री द्वारा "एक भारत श्रेष्ठ भारत" की घोषणा की गई थी।</a:t>
            </a:r>
            <a:r>
              <a:rPr lang="en-GB" sz="2400" dirty="0"/>
              <a:t> </a:t>
            </a:r>
            <a:r>
              <a:rPr lang="hi-IN" sz="2400" dirty="0"/>
              <a:t>इसके बाद, वित्त मंत्री ने 2018-19</a:t>
            </a:r>
            <a:r>
              <a:rPr lang="en-GB" sz="2400" dirty="0"/>
              <a:t> </a:t>
            </a:r>
            <a:r>
              <a:rPr lang="hi-IN" sz="2400" dirty="0"/>
              <a:t>में अपने बजट भाषण में </a:t>
            </a:r>
            <a:r>
              <a:rPr lang="en-GB" sz="2400" dirty="0"/>
              <a:t>is </a:t>
            </a:r>
            <a:r>
              <a:rPr lang="hi-IN" sz="2400" dirty="0"/>
              <a:t>पहल की घोषणा की। </a:t>
            </a:r>
            <a:endParaRPr lang="en-GB" sz="2400" dirty="0"/>
          </a:p>
          <a:p>
            <a:endParaRPr lang="en-GB" sz="2400" dirty="0"/>
          </a:p>
          <a:p>
            <a:pPr marL="0" indent="0">
              <a:buNone/>
            </a:pPr>
            <a:r>
              <a:rPr lang="hi-IN" sz="2400" dirty="0"/>
              <a:t>इस अभिनव प्रयास के माध्यम से, विभिन्न </a:t>
            </a:r>
            <a:r>
              <a:rPr lang="hi-IN" sz="2200" dirty="0"/>
              <a:t>राज्यों</a:t>
            </a:r>
            <a:r>
              <a:rPr lang="hi-IN" sz="2400" dirty="0"/>
              <a:t> और केंद्रशासित प्रदेशों की संस्कृति, परंपराओं और प्रथाओं के ज्ञान से राज्यों के बीच समझ और संबंधों को बढ़ावा मिलेगा, जिससे भारत की एकता और अखंडता को मजबूती मिलेगी।</a:t>
            </a:r>
            <a:endParaRPr lang="en-GB" sz="2400" dirty="0"/>
          </a:p>
          <a:p>
            <a:pPr marL="0" indent="0">
              <a:buNone/>
            </a:pPr>
            <a:endParaRPr lang="en-GB" dirty="0"/>
          </a:p>
        </p:txBody>
      </p:sp>
      <p:sp>
        <p:nvSpPr>
          <p:cNvPr id="4" name="Slide Number Placeholder 3">
            <a:extLst>
              <a:ext uri="{FF2B5EF4-FFF2-40B4-BE49-F238E27FC236}">
                <a16:creationId xmlns:a16="http://schemas.microsoft.com/office/drawing/2014/main" id="{21BA3454-6005-48E0-BE2A-FD982C2A231F}"/>
              </a:ext>
            </a:extLst>
          </p:cNvPr>
          <p:cNvSpPr>
            <a:spLocks noGrp="1"/>
          </p:cNvSpPr>
          <p:nvPr>
            <p:ph type="sldNum" sz="quarter" idx="12"/>
          </p:nvPr>
        </p:nvSpPr>
        <p:spPr/>
        <p:txBody>
          <a:bodyPr/>
          <a:lstStyle/>
          <a:p>
            <a:fld id="{B6F15528-21DE-4FAA-801E-634DDDAF4B2B}" type="slidenum">
              <a:rPr lang="en-US" smtClean="0"/>
              <a:pPr/>
              <a:t>3</a:t>
            </a:fld>
            <a:endParaRPr lang="en-US"/>
          </a:p>
        </p:txBody>
      </p:sp>
      <p:pic>
        <p:nvPicPr>
          <p:cNvPr id="8" name="Picture 7"/>
          <p:cNvPicPr>
            <a:picLocks noChangeAspect="1"/>
          </p:cNvPicPr>
          <p:nvPr/>
        </p:nvPicPr>
        <p:blipFill>
          <a:blip r:embed="rId2"/>
          <a:stretch>
            <a:fillRect/>
          </a:stretch>
        </p:blipFill>
        <p:spPr>
          <a:xfrm>
            <a:off x="33867" y="1295400"/>
            <a:ext cx="3597719" cy="4648200"/>
          </a:xfrm>
          <a:prstGeom prst="rect">
            <a:avLst/>
          </a:prstGeom>
          <a:ln>
            <a:noFill/>
          </a:ln>
          <a:effectLst>
            <a:softEdge rad="112500"/>
          </a:effectLst>
        </p:spPr>
      </p:pic>
    </p:spTree>
    <p:extLst>
      <p:ext uri="{BB962C8B-B14F-4D97-AF65-F5344CB8AC3E}">
        <p14:creationId xmlns:p14="http://schemas.microsoft.com/office/powerpoint/2010/main" val="2412867551"/>
      </p:ext>
    </p:extLst>
  </p:cSld>
  <p:clrMapOvr>
    <a:masterClrMapping/>
  </p:clrMapOvr>
  <p:transition spd="slow">
    <p:push/>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srcRect/>
          <a:stretch>
            <a:fillRect/>
          </a:stretch>
        </p:blipFill>
        <p:spPr bwMode="auto">
          <a:xfrm>
            <a:off x="152400" y="76200"/>
            <a:ext cx="8839200" cy="6629400"/>
          </a:xfrm>
          <a:prstGeom prst="rect">
            <a:avLst/>
          </a:prstGeom>
          <a:noFill/>
          <a:ln w="9525">
            <a:noFill/>
            <a:miter lim="800000"/>
            <a:headEnd/>
            <a:tailEnd/>
          </a:ln>
          <a:effectLst/>
        </p:spPr>
      </p:pic>
    </p:spTree>
    <p:extLst>
      <p:ext uri="{BB962C8B-B14F-4D97-AF65-F5344CB8AC3E}">
        <p14:creationId xmlns:p14="http://schemas.microsoft.com/office/powerpoint/2010/main" val="1606159586"/>
      </p:ext>
    </p:extLst>
  </p:cSld>
  <p:clrMapOvr>
    <a:masterClrMapping/>
  </p:clrMapOvr>
  <p:transition spd="slow">
    <p:push/>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srcRect/>
          <a:stretch>
            <a:fillRect/>
          </a:stretch>
        </p:blipFill>
        <p:spPr bwMode="auto">
          <a:xfrm>
            <a:off x="76200" y="76200"/>
            <a:ext cx="8915400" cy="6553200"/>
          </a:xfrm>
          <a:prstGeom prst="rect">
            <a:avLst/>
          </a:prstGeom>
          <a:noFill/>
          <a:ln w="9525">
            <a:noFill/>
            <a:miter lim="800000"/>
            <a:headEnd/>
            <a:tailEnd/>
          </a:ln>
          <a:effectLst/>
        </p:spPr>
      </p:pic>
    </p:spTree>
    <p:extLst>
      <p:ext uri="{BB962C8B-B14F-4D97-AF65-F5344CB8AC3E}">
        <p14:creationId xmlns:p14="http://schemas.microsoft.com/office/powerpoint/2010/main" val="1733363592"/>
      </p:ext>
    </p:extLst>
  </p:cSld>
  <p:clrMapOvr>
    <a:masterClrMapping/>
  </p:clrMapOvr>
  <p:transition spd="slow">
    <p:push/>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Grp="1" noChangeAspect="1" noChangeArrowheads="1"/>
          </p:cNvPicPr>
          <p:nvPr>
            <p:ph idx="1"/>
          </p:nvPr>
        </p:nvPicPr>
        <p:blipFill>
          <a:blip r:embed="rId2"/>
          <a:srcRect/>
          <a:stretch>
            <a:fillRect/>
          </a:stretch>
        </p:blipFill>
        <p:spPr bwMode="auto">
          <a:xfrm>
            <a:off x="228600" y="228600"/>
            <a:ext cx="8763000" cy="6477000"/>
          </a:xfrm>
          <a:prstGeom prst="rect">
            <a:avLst/>
          </a:prstGeom>
          <a:noFill/>
          <a:ln w="9525">
            <a:noFill/>
            <a:miter lim="800000"/>
            <a:headEnd/>
            <a:tailEnd/>
          </a:ln>
          <a:effectLst/>
        </p:spPr>
      </p:pic>
    </p:spTree>
    <p:extLst>
      <p:ext uri="{BB962C8B-B14F-4D97-AF65-F5344CB8AC3E}">
        <p14:creationId xmlns:p14="http://schemas.microsoft.com/office/powerpoint/2010/main" val="2860630704"/>
      </p:ext>
    </p:extLst>
  </p:cSld>
  <p:clrMapOvr>
    <a:masterClrMapping/>
  </p:clrMapOvr>
  <p:transition spd="slow">
    <p:push/>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a:srcRect/>
          <a:stretch>
            <a:fillRect/>
          </a:stretch>
        </p:blipFill>
        <p:spPr bwMode="auto">
          <a:xfrm>
            <a:off x="76200" y="228600"/>
            <a:ext cx="8991600" cy="6400800"/>
          </a:xfrm>
          <a:prstGeom prst="rect">
            <a:avLst/>
          </a:prstGeom>
          <a:noFill/>
          <a:ln w="9525">
            <a:noFill/>
            <a:miter lim="800000"/>
            <a:headEnd/>
            <a:tailEnd/>
          </a:ln>
          <a:effectLst/>
        </p:spPr>
      </p:pic>
    </p:spTree>
    <p:extLst>
      <p:ext uri="{BB962C8B-B14F-4D97-AF65-F5344CB8AC3E}">
        <p14:creationId xmlns:p14="http://schemas.microsoft.com/office/powerpoint/2010/main" val="2988086610"/>
      </p:ext>
    </p:extLst>
  </p:cSld>
  <p:clrMapOvr>
    <a:masterClrMapping/>
  </p:clrMapOvr>
  <p:transition spd="slow">
    <p:push/>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a:srcRect/>
          <a:stretch>
            <a:fillRect/>
          </a:stretch>
        </p:blipFill>
        <p:spPr bwMode="auto">
          <a:xfrm>
            <a:off x="76200" y="76200"/>
            <a:ext cx="8915400" cy="6553200"/>
          </a:xfrm>
          <a:prstGeom prst="rect">
            <a:avLst/>
          </a:prstGeom>
          <a:noFill/>
          <a:ln w="9525">
            <a:noFill/>
            <a:miter lim="800000"/>
            <a:headEnd/>
            <a:tailEnd/>
          </a:ln>
          <a:effectLst/>
        </p:spPr>
      </p:pic>
    </p:spTree>
    <p:extLst>
      <p:ext uri="{BB962C8B-B14F-4D97-AF65-F5344CB8AC3E}">
        <p14:creationId xmlns:p14="http://schemas.microsoft.com/office/powerpoint/2010/main" val="2706272301"/>
      </p:ext>
    </p:extLst>
  </p:cSld>
  <p:clrMapOvr>
    <a:masterClrMapping/>
  </p:clrMapOvr>
  <p:transition spd="slow">
    <p:push/>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2"/>
          <a:srcRect/>
          <a:stretch>
            <a:fillRect/>
          </a:stretch>
        </p:blipFill>
        <p:spPr bwMode="auto">
          <a:xfrm>
            <a:off x="76200" y="152400"/>
            <a:ext cx="8915400" cy="6477000"/>
          </a:xfrm>
          <a:prstGeom prst="rect">
            <a:avLst/>
          </a:prstGeom>
          <a:noFill/>
          <a:ln w="9525">
            <a:noFill/>
            <a:miter lim="800000"/>
            <a:headEnd/>
            <a:tailEnd/>
          </a:ln>
          <a:effectLst/>
        </p:spPr>
      </p:pic>
    </p:spTree>
    <p:extLst>
      <p:ext uri="{BB962C8B-B14F-4D97-AF65-F5344CB8AC3E}">
        <p14:creationId xmlns:p14="http://schemas.microsoft.com/office/powerpoint/2010/main" val="3581802867"/>
      </p:ext>
    </p:extLst>
  </p:cSld>
  <p:clrMapOvr>
    <a:masterClrMapping/>
  </p:clrMapOvr>
  <p:transition spd="slow">
    <p:push/>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2"/>
          <a:srcRect/>
          <a:stretch>
            <a:fillRect/>
          </a:stretch>
        </p:blipFill>
        <p:spPr bwMode="auto">
          <a:xfrm>
            <a:off x="152400" y="76200"/>
            <a:ext cx="8839200" cy="6553200"/>
          </a:xfrm>
          <a:prstGeom prst="rect">
            <a:avLst/>
          </a:prstGeom>
          <a:noFill/>
          <a:ln w="9525">
            <a:noFill/>
            <a:miter lim="800000"/>
            <a:headEnd/>
            <a:tailEnd/>
          </a:ln>
          <a:effectLst/>
        </p:spPr>
      </p:pic>
    </p:spTree>
    <p:extLst>
      <p:ext uri="{BB962C8B-B14F-4D97-AF65-F5344CB8AC3E}">
        <p14:creationId xmlns:p14="http://schemas.microsoft.com/office/powerpoint/2010/main" val="3759644323"/>
      </p:ext>
    </p:extLst>
  </p:cSld>
  <p:clrMapOvr>
    <a:masterClrMapping/>
  </p:clrMapOvr>
  <p:transition spd="slow">
    <p:push/>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2"/>
          <a:srcRect/>
          <a:stretch>
            <a:fillRect/>
          </a:stretch>
        </p:blipFill>
        <p:spPr bwMode="auto">
          <a:xfrm>
            <a:off x="76200" y="76200"/>
            <a:ext cx="8915400" cy="6629400"/>
          </a:xfrm>
          <a:prstGeom prst="rect">
            <a:avLst/>
          </a:prstGeom>
          <a:noFill/>
          <a:ln w="9525">
            <a:noFill/>
            <a:miter lim="800000"/>
            <a:headEnd/>
            <a:tailEnd/>
          </a:ln>
          <a:effectLst/>
        </p:spPr>
      </p:pic>
    </p:spTree>
    <p:extLst>
      <p:ext uri="{BB962C8B-B14F-4D97-AF65-F5344CB8AC3E}">
        <p14:creationId xmlns:p14="http://schemas.microsoft.com/office/powerpoint/2010/main" val="2052895142"/>
      </p:ext>
    </p:extLst>
  </p:cSld>
  <p:clrMapOvr>
    <a:masterClrMapping/>
  </p:clrMapOvr>
  <p:transition spd="slow">
    <p:push/>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a:blip r:embed="rId2"/>
          <a:srcRect/>
          <a:stretch>
            <a:fillRect/>
          </a:stretch>
        </p:blipFill>
        <p:spPr bwMode="auto">
          <a:xfrm>
            <a:off x="76200" y="114300"/>
            <a:ext cx="8915400" cy="6515100"/>
          </a:xfrm>
          <a:prstGeom prst="rect">
            <a:avLst/>
          </a:prstGeom>
          <a:noFill/>
          <a:ln w="9525">
            <a:noFill/>
            <a:miter lim="800000"/>
            <a:headEnd/>
            <a:tailEnd/>
          </a:ln>
          <a:effectLst/>
        </p:spPr>
      </p:pic>
    </p:spTree>
    <p:extLst>
      <p:ext uri="{BB962C8B-B14F-4D97-AF65-F5344CB8AC3E}">
        <p14:creationId xmlns:p14="http://schemas.microsoft.com/office/powerpoint/2010/main" val="546887652"/>
      </p:ext>
    </p:extLst>
  </p:cSld>
  <p:clrMapOvr>
    <a:masterClrMapping/>
  </p:clrMapOvr>
  <p:transition spd="slow">
    <p:push/>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p:cNvPicPr>
            <a:picLocks noChangeAspect="1" noChangeArrowheads="1"/>
          </p:cNvPicPr>
          <p:nvPr/>
        </p:nvPicPr>
        <p:blipFill>
          <a:blip r:embed="rId2"/>
          <a:srcRect/>
          <a:stretch>
            <a:fillRect/>
          </a:stretch>
        </p:blipFill>
        <p:spPr bwMode="auto">
          <a:xfrm>
            <a:off x="228599" y="71437"/>
            <a:ext cx="8763001" cy="6634163"/>
          </a:xfrm>
          <a:prstGeom prst="rect">
            <a:avLst/>
          </a:prstGeom>
          <a:noFill/>
          <a:ln w="9525">
            <a:noFill/>
            <a:miter lim="800000"/>
            <a:headEnd/>
            <a:tailEnd/>
          </a:ln>
          <a:effectLst/>
        </p:spPr>
      </p:pic>
    </p:spTree>
    <p:extLst>
      <p:ext uri="{BB962C8B-B14F-4D97-AF65-F5344CB8AC3E}">
        <p14:creationId xmlns:p14="http://schemas.microsoft.com/office/powerpoint/2010/main" val="2887251046"/>
      </p:ext>
    </p:extLst>
  </p:cSld>
  <p:clrMapOvr>
    <a:masterClrMapping/>
  </p:clrMapOvr>
  <p:transition spd="slow">
    <p:push/>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6F15528-21DE-4FAA-801E-634DDDAF4B2B}" type="slidenum">
              <a:rPr lang="en-US" smtClean="0"/>
              <a:pPr/>
              <a:t>4</a:t>
            </a:fld>
            <a:endParaRPr lang="en-US"/>
          </a:p>
        </p:txBody>
      </p:sp>
      <p:sp>
        <p:nvSpPr>
          <p:cNvPr id="3" name="TextBox 2"/>
          <p:cNvSpPr txBox="1"/>
          <p:nvPr/>
        </p:nvSpPr>
        <p:spPr>
          <a:xfrm>
            <a:off x="533400" y="1600200"/>
            <a:ext cx="7924800" cy="3754874"/>
          </a:xfrm>
          <a:prstGeom prst="rect">
            <a:avLst/>
          </a:prstGeom>
          <a:noFill/>
        </p:spPr>
        <p:txBody>
          <a:bodyPr wrap="square" rtlCol="0">
            <a:spAutoFit/>
          </a:bodyPr>
          <a:lstStyle/>
          <a:p>
            <a:r>
              <a:rPr lang="hi-IN" sz="2000" dirty="0"/>
              <a:t>सभी राज्यों और केंद्र शासित प्रदेशों को</a:t>
            </a:r>
            <a:r>
              <a:rPr lang="en-GB" sz="2000" dirty="0"/>
              <a:t> </a:t>
            </a:r>
            <a:r>
              <a:rPr lang="hi-IN" sz="2000" dirty="0"/>
              <a:t>इस</a:t>
            </a:r>
            <a:r>
              <a:rPr lang="en-GB" sz="2000" dirty="0"/>
              <a:t> </a:t>
            </a:r>
            <a:r>
              <a:rPr lang="hi-IN" sz="2000" dirty="0"/>
              <a:t>कार्यक्रम के तहत शामिल किया जाएगा। राष्ट्रीय स्तर पर राज्यों / केंद्रशासित प्रदेशों की जोड़ी होगी और ये जोड़ी एक वर्ष या अगले वर्ष</a:t>
            </a:r>
            <a:r>
              <a:rPr lang="en-GB" sz="2000" dirty="0"/>
              <a:t> </a:t>
            </a:r>
            <a:r>
              <a:rPr lang="hi-IN" sz="2000" dirty="0"/>
              <a:t>जब तक नयी जोड़ियां नहीं बना दी जाती</a:t>
            </a:r>
            <a:r>
              <a:rPr lang="en-GB" sz="2000" dirty="0"/>
              <a:t>, </a:t>
            </a:r>
            <a:r>
              <a:rPr lang="hi-IN" sz="2000" dirty="0"/>
              <a:t>तक लागू रहेगी।</a:t>
            </a:r>
            <a:endParaRPr lang="en-GB" sz="2000" dirty="0"/>
          </a:p>
          <a:p>
            <a:endParaRPr lang="en-GB" sz="2000" dirty="0"/>
          </a:p>
          <a:p>
            <a:pPr algn="just"/>
            <a:r>
              <a:rPr lang="hi-IN" sz="2000" dirty="0"/>
              <a:t>राज्य / केंद्रशासित प्रदेशों</a:t>
            </a:r>
            <a:r>
              <a:rPr lang="en-GB" sz="2000" dirty="0"/>
              <a:t> </a:t>
            </a:r>
            <a:r>
              <a:rPr lang="hi-IN" sz="2000" dirty="0"/>
              <a:t>की इस</a:t>
            </a:r>
            <a:r>
              <a:rPr lang="en-GB" sz="2000" dirty="0"/>
              <a:t> </a:t>
            </a:r>
            <a:r>
              <a:rPr lang="hi-IN" sz="2000" dirty="0"/>
              <a:t>जोड़ी का उपयोग राज्य स्तर की गतिविधियों के लिए किया जाएगा। यह गतिविधि विभिन्न राज्यों को वार्षिक कार्यक्रमों से जोड़ने के लिए बहुत उपयोगी होगी जो लोगों को संस्कृति, पर्यटन, भाषा, शिक्षा, व्यापार आदि के क्षेत्रों में आदान-प्रदान के माध्यम से जोड़ेगी और राज्य के</a:t>
            </a:r>
            <a:r>
              <a:rPr lang="en-GB" sz="2000" dirty="0"/>
              <a:t> </a:t>
            </a:r>
            <a:r>
              <a:rPr lang="hi-IN" sz="2000" dirty="0"/>
              <a:t>नागरिक राष्ट्र की सांस्कृतिक विविधता का अनुभव करेंगे  और महसूस करेंगे की</a:t>
            </a:r>
            <a:r>
              <a:rPr lang="en-GB" sz="2000" dirty="0"/>
              <a:t> “</a:t>
            </a:r>
            <a:r>
              <a:rPr lang="hi-IN" sz="2000" dirty="0"/>
              <a:t>भारत एक</a:t>
            </a:r>
            <a:r>
              <a:rPr lang="en-GB" sz="2000" dirty="0"/>
              <a:t>”</a:t>
            </a:r>
            <a:r>
              <a:rPr lang="hi-IN" sz="2000" dirty="0"/>
              <a:t> है।</a:t>
            </a:r>
            <a:endParaRPr lang="en-GB" sz="2000" dirty="0"/>
          </a:p>
          <a:p>
            <a:endParaRPr lang="en-GB" dirty="0"/>
          </a:p>
        </p:txBody>
      </p:sp>
    </p:spTree>
    <p:extLst>
      <p:ext uri="{BB962C8B-B14F-4D97-AF65-F5344CB8AC3E}">
        <p14:creationId xmlns:p14="http://schemas.microsoft.com/office/powerpoint/2010/main" val="2175584718"/>
      </p:ext>
    </p:extLst>
  </p:cSld>
  <p:clrMapOvr>
    <a:masterClrMapping/>
  </p:clrMapOvr>
  <p:transition spd="slow">
    <p:push/>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p:cNvPicPr>
            <a:picLocks noChangeAspect="1" noChangeArrowheads="1"/>
          </p:cNvPicPr>
          <p:nvPr/>
        </p:nvPicPr>
        <p:blipFill>
          <a:blip r:embed="rId2"/>
          <a:srcRect/>
          <a:stretch>
            <a:fillRect/>
          </a:stretch>
        </p:blipFill>
        <p:spPr bwMode="auto">
          <a:xfrm>
            <a:off x="76200" y="152400"/>
            <a:ext cx="8915400" cy="6477000"/>
          </a:xfrm>
          <a:prstGeom prst="rect">
            <a:avLst/>
          </a:prstGeom>
          <a:noFill/>
          <a:ln w="9525">
            <a:noFill/>
            <a:miter lim="800000"/>
            <a:headEnd/>
            <a:tailEnd/>
          </a:ln>
          <a:effectLst/>
        </p:spPr>
      </p:pic>
    </p:spTree>
    <p:extLst>
      <p:ext uri="{BB962C8B-B14F-4D97-AF65-F5344CB8AC3E}">
        <p14:creationId xmlns:p14="http://schemas.microsoft.com/office/powerpoint/2010/main" val="525122422"/>
      </p:ext>
    </p:extLst>
  </p:cSld>
  <p:clrMapOvr>
    <a:masterClrMapping/>
  </p:clrMapOvr>
  <p:transition spd="slow">
    <p:push/>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p:cNvPicPr>
            <a:picLocks noChangeAspect="1" noChangeArrowheads="1"/>
          </p:cNvPicPr>
          <p:nvPr/>
        </p:nvPicPr>
        <p:blipFill>
          <a:blip r:embed="rId2"/>
          <a:srcRect/>
          <a:stretch>
            <a:fillRect/>
          </a:stretch>
        </p:blipFill>
        <p:spPr bwMode="auto">
          <a:xfrm>
            <a:off x="76200" y="76200"/>
            <a:ext cx="8991600" cy="6477000"/>
          </a:xfrm>
          <a:prstGeom prst="rect">
            <a:avLst/>
          </a:prstGeom>
          <a:noFill/>
          <a:ln w="9525">
            <a:noFill/>
            <a:miter lim="800000"/>
            <a:headEnd/>
            <a:tailEnd/>
          </a:ln>
          <a:effectLst/>
        </p:spPr>
      </p:pic>
    </p:spTree>
    <p:extLst>
      <p:ext uri="{BB962C8B-B14F-4D97-AF65-F5344CB8AC3E}">
        <p14:creationId xmlns:p14="http://schemas.microsoft.com/office/powerpoint/2010/main" val="1539347110"/>
      </p:ext>
    </p:extLst>
  </p:cSld>
  <p:clrMapOvr>
    <a:masterClrMapping/>
  </p:clrMapOvr>
  <p:transition spd="slow">
    <p:push/>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76200" y="152400"/>
            <a:ext cx="8991600" cy="6476999"/>
          </a:xfrm>
          <a:prstGeom prst="rect">
            <a:avLst/>
          </a:prstGeom>
          <a:noFill/>
          <a:ln w="9525">
            <a:noFill/>
            <a:miter lim="800000"/>
            <a:headEnd/>
            <a:tailEnd/>
          </a:ln>
          <a:effectLst/>
        </p:spPr>
      </p:pic>
    </p:spTree>
    <p:extLst>
      <p:ext uri="{BB962C8B-B14F-4D97-AF65-F5344CB8AC3E}">
        <p14:creationId xmlns:p14="http://schemas.microsoft.com/office/powerpoint/2010/main" val="1907623359"/>
      </p:ext>
    </p:extLst>
  </p:cSld>
  <p:clrMapOvr>
    <a:masterClrMapping/>
  </p:clrMapOvr>
  <p:transition spd="slow">
    <p:push/>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1D6CDAC4-41FC-4734-AC3A-DB9FACC1BF05}"/>
              </a:ext>
            </a:extLst>
          </p:cNvPr>
          <p:cNvSpPr>
            <a:spLocks noGrp="1"/>
          </p:cNvSpPr>
          <p:nvPr>
            <p:ph type="subTitle" idx="1"/>
          </p:nvPr>
        </p:nvSpPr>
        <p:spPr>
          <a:xfrm>
            <a:off x="381000" y="401638"/>
            <a:ext cx="7620000" cy="1655762"/>
          </a:xfrm>
        </p:spPr>
        <p:txBody>
          <a:bodyPr>
            <a:normAutofit/>
          </a:bodyPr>
          <a:lstStyle/>
          <a:p>
            <a:pPr algn="l"/>
            <a:r>
              <a:rPr lang="hi-IN" sz="4400" b="1" dirty="0"/>
              <a:t>दिल्ली के ऐतिहासिक और पर्यटन स्थल</a:t>
            </a:r>
            <a:r>
              <a:rPr lang="en-GB" sz="4400" b="1" dirty="0"/>
              <a:t> </a:t>
            </a:r>
          </a:p>
        </p:txBody>
      </p:sp>
      <p:sp>
        <p:nvSpPr>
          <p:cNvPr id="4" name="Slide Number Placeholder 3">
            <a:extLst>
              <a:ext uri="{FF2B5EF4-FFF2-40B4-BE49-F238E27FC236}">
                <a16:creationId xmlns:a16="http://schemas.microsoft.com/office/drawing/2014/main" id="{65BF110C-FB82-4399-A9E2-FA381B5E24B7}"/>
              </a:ext>
            </a:extLst>
          </p:cNvPr>
          <p:cNvSpPr>
            <a:spLocks noGrp="1"/>
          </p:cNvSpPr>
          <p:nvPr>
            <p:ph type="sldNum" sz="quarter" idx="12"/>
          </p:nvPr>
        </p:nvSpPr>
        <p:spPr/>
        <p:txBody>
          <a:bodyPr/>
          <a:lstStyle/>
          <a:p>
            <a:fld id="{B6F15528-21DE-4FAA-801E-634DDDAF4B2B}" type="slidenum">
              <a:rPr lang="en-US" smtClean="0"/>
              <a:pPr/>
              <a:t>43</a:t>
            </a:fld>
            <a:endParaRPr lang="en-US"/>
          </a:p>
        </p:txBody>
      </p:sp>
      <p:sp>
        <p:nvSpPr>
          <p:cNvPr id="5" name="Title 4"/>
          <p:cNvSpPr>
            <a:spLocks noGrp="1"/>
          </p:cNvSpPr>
          <p:nvPr>
            <p:ph type="ctrTitle"/>
          </p:nvPr>
        </p:nvSpPr>
        <p:spPr>
          <a:xfrm>
            <a:off x="1143000" y="1122363"/>
            <a:ext cx="6858000" cy="2078037"/>
          </a:xfrm>
        </p:spPr>
        <p:txBody>
          <a:bodyPr/>
          <a:lstStyle/>
          <a:p>
            <a:r>
              <a:rPr lang="en-GB" dirty="0"/>
              <a:t>  </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81200" y="1676400"/>
            <a:ext cx="4800600" cy="4800600"/>
          </a:xfrm>
          <a:prstGeom prst="rect">
            <a:avLst/>
          </a:prstGeom>
        </p:spPr>
      </p:pic>
    </p:spTree>
    <p:extLst>
      <p:ext uri="{BB962C8B-B14F-4D97-AF65-F5344CB8AC3E}">
        <p14:creationId xmlns:p14="http://schemas.microsoft.com/office/powerpoint/2010/main" val="456531662"/>
      </p:ext>
    </p:extLst>
  </p:cSld>
  <p:clrMapOvr>
    <a:masterClrMapping/>
  </p:clrMapOvr>
  <p:transition spd="slow">
    <p:push/>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81000"/>
            <a:ext cx="5029200" cy="1325563"/>
          </a:xfrm>
        </p:spPr>
        <p:txBody>
          <a:bodyPr>
            <a:normAutofit/>
          </a:bodyPr>
          <a:lstStyle/>
          <a:p>
            <a:r>
              <a:rPr lang="hi-IN" sz="3600" b="1" dirty="0"/>
              <a:t>सांस्कृतिक</a:t>
            </a:r>
            <a:r>
              <a:rPr lang="en-GB" sz="3600" b="1" dirty="0"/>
              <a:t> </a:t>
            </a:r>
            <a:r>
              <a:rPr lang="hi-IN" sz="3600" b="1" dirty="0"/>
              <a:t>परंपरा</a:t>
            </a:r>
            <a:endParaRPr lang="en-GB" sz="3600" b="1" dirty="0"/>
          </a:p>
        </p:txBody>
      </p:sp>
      <p:sp>
        <p:nvSpPr>
          <p:cNvPr id="3" name="Content Placeholder 2"/>
          <p:cNvSpPr>
            <a:spLocks noGrp="1"/>
          </p:cNvSpPr>
          <p:nvPr>
            <p:ph idx="1"/>
          </p:nvPr>
        </p:nvSpPr>
        <p:spPr>
          <a:xfrm>
            <a:off x="628650" y="1825624"/>
            <a:ext cx="7753350" cy="4575175"/>
          </a:xfrm>
        </p:spPr>
        <p:txBody>
          <a:bodyPr>
            <a:normAutofit/>
          </a:bodyPr>
          <a:lstStyle/>
          <a:p>
            <a:pPr marL="0" indent="0">
              <a:buNone/>
            </a:pPr>
            <a:r>
              <a:rPr lang="hi-IN" dirty="0"/>
              <a:t>दिल्ली का समृद्ध इतिहास इसके किलों, स्मारकों, महलों, बगीचों और बाज़ारों में परिलक्षित होता है, जो इसके शासकों द्वारा विभिन्न अवधियों के दौरान बनाए गए थे। </a:t>
            </a:r>
            <a:endParaRPr lang="en-GB" dirty="0"/>
          </a:p>
          <a:p>
            <a:pPr marL="0" indent="0">
              <a:buNone/>
            </a:pPr>
            <a:endParaRPr lang="en-GB" dirty="0"/>
          </a:p>
          <a:p>
            <a:pPr marL="0" indent="0">
              <a:buNone/>
            </a:pPr>
            <a:r>
              <a:rPr lang="hi-IN" dirty="0"/>
              <a:t>बड़ी संख्या में ऐसे ऐतिहासिक स्थानों और स्मारकों के अवशेष दिल्ली में आगंतुकों और पर्यटकों के लिए आकर्षण का स्थान हैं। इन ऐतिहासिक स्थानों के अलावा, बड़ी संख्या में उद्यान, भवन, खेल के मैदान, संस्थागत भवन, बाजार और अंग्रेजों द्वारा बनाए गए और उसके बाद भारत सरकार और दिल्ली सरकार द्वारा बनाए गए</a:t>
            </a:r>
            <a:r>
              <a:rPr lang="en-GB" dirty="0"/>
              <a:t> </a:t>
            </a:r>
            <a:r>
              <a:rPr lang="hi-IN" dirty="0"/>
              <a:t>स्मारक</a:t>
            </a:r>
            <a:r>
              <a:rPr lang="en-GB" dirty="0"/>
              <a:t> </a:t>
            </a:r>
            <a:r>
              <a:rPr lang="hi-IN" dirty="0"/>
              <a:t>इत्यादि हैं। </a:t>
            </a:r>
            <a:endParaRPr lang="en-GB" dirty="0"/>
          </a:p>
          <a:p>
            <a:pPr marL="0" indent="0">
              <a:buNone/>
            </a:pPr>
            <a:endParaRPr lang="en-GB" dirty="0"/>
          </a:p>
          <a:p>
            <a:pPr marL="0" indent="0">
              <a:buNone/>
            </a:pPr>
            <a:r>
              <a:rPr lang="hi-IN" dirty="0"/>
              <a:t>इसके अलावा, दिल्ली और राष्ट्रीय राजधानी क्षेत्र में कन्वेंशन सेंटर, गोल्फ कोर्स, होटल, रेस्तरां और अंतरराष्ट्रीय सेवाओं की पेशकश करने वाले मनोरंजक केंद्र हैं।</a:t>
            </a:r>
            <a:endParaRPr lang="en-GB"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44</a:t>
            </a:fld>
            <a:endParaRPr lang="en-US"/>
          </a:p>
        </p:txBody>
      </p:sp>
    </p:spTree>
    <p:extLst>
      <p:ext uri="{BB962C8B-B14F-4D97-AF65-F5344CB8AC3E}">
        <p14:creationId xmlns:p14="http://schemas.microsoft.com/office/powerpoint/2010/main" val="2981748547"/>
      </p:ext>
    </p:extLst>
  </p:cSld>
  <p:clrMapOvr>
    <a:masterClrMapping/>
  </p:clrMapOvr>
  <p:transition spd="slow">
    <p:push/>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71800" y="304800"/>
            <a:ext cx="2952750" cy="1325563"/>
          </a:xfrm>
        </p:spPr>
        <p:txBody>
          <a:bodyPr>
            <a:normAutofit/>
          </a:bodyPr>
          <a:lstStyle/>
          <a:p>
            <a:pPr algn="ctr"/>
            <a:r>
              <a:rPr lang="hi-IN" sz="3600" b="1" dirty="0"/>
              <a:t>कुतुब मीनार</a:t>
            </a:r>
            <a:endParaRPr lang="en-US" sz="3600" b="1" dirty="0"/>
          </a:p>
        </p:txBody>
      </p:sp>
      <p:pic>
        <p:nvPicPr>
          <p:cNvPr id="1026" name="Picture 2" descr="C:\Users\Admin\Desktop\The-Qutub-Minar-is-the-tallest-tower-in-India.jpg"/>
          <p:cNvPicPr>
            <a:picLocks noGrp="1" noChangeAspect="1" noChangeArrowheads="1"/>
          </p:cNvPicPr>
          <p:nvPr>
            <p:ph sz="half" idx="1"/>
          </p:nvPr>
        </p:nvPicPr>
        <p:blipFill rotWithShape="1">
          <a:blip r:embed="rId2">
            <a:extLst>
              <a:ext uri="{28A0092B-C50C-407E-A947-70E740481C1C}">
                <a14:useLocalDpi xmlns:a14="http://schemas.microsoft.com/office/drawing/2010/main" val="0"/>
              </a:ext>
            </a:extLst>
          </a:blip>
          <a:srcRect l="9837" r="24759" b="5792"/>
          <a:stretch/>
        </p:blipFill>
        <p:spPr bwMode="auto">
          <a:xfrm>
            <a:off x="457200" y="1828800"/>
            <a:ext cx="4080056" cy="3893468"/>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p:cNvSpPr>
            <a:spLocks noGrp="1"/>
          </p:cNvSpPr>
          <p:nvPr>
            <p:ph sz="half" idx="2"/>
          </p:nvPr>
        </p:nvSpPr>
        <p:spPr>
          <a:xfrm>
            <a:off x="4648200" y="2057400"/>
            <a:ext cx="3981450" cy="3736975"/>
          </a:xfrm>
        </p:spPr>
        <p:txBody>
          <a:bodyPr>
            <a:normAutofit/>
          </a:bodyPr>
          <a:lstStyle/>
          <a:p>
            <a:pPr marL="0" indent="0" algn="just">
              <a:lnSpc>
                <a:spcPct val="100000"/>
              </a:lnSpc>
              <a:buNone/>
            </a:pPr>
            <a:r>
              <a:rPr lang="hi-IN" sz="1900" dirty="0"/>
              <a:t>कुतुब मीनार</a:t>
            </a:r>
            <a:r>
              <a:rPr lang="en-GB" sz="1900" dirty="0"/>
              <a:t>, </a:t>
            </a:r>
            <a:r>
              <a:rPr lang="hi-IN" sz="1900" dirty="0"/>
              <a:t>1193 में कुतुब-उद-दीन ऐबक द्वारा निर्मित एक विशाल 73 मीटर ऊंचा टॉवर है। </a:t>
            </a:r>
            <a:endParaRPr lang="en-GB" sz="1900" dirty="0"/>
          </a:p>
          <a:p>
            <a:pPr marL="0" indent="0" algn="just">
              <a:lnSpc>
                <a:spcPct val="100000"/>
              </a:lnSpc>
              <a:buNone/>
            </a:pPr>
            <a:endParaRPr lang="en-GB" sz="1900" dirty="0"/>
          </a:p>
          <a:p>
            <a:pPr marL="0" indent="0" algn="just">
              <a:lnSpc>
                <a:spcPct val="100000"/>
              </a:lnSpc>
              <a:buNone/>
            </a:pPr>
            <a:r>
              <a:rPr lang="hi-IN" sz="1900" dirty="0"/>
              <a:t>कुतुब मीनार के पहले तीन मंजिले बने हैं। लाल बलुआ पत्थर और अंतिम दो संगमरमर और बलुआ पत्थर से बने हैं</a:t>
            </a:r>
            <a:r>
              <a:rPr lang="en-GB" sz="1900" dirty="0"/>
              <a:t>|</a:t>
            </a:r>
          </a:p>
        </p:txBody>
      </p:sp>
      <p:sp>
        <p:nvSpPr>
          <p:cNvPr id="4" name="Slide Number Placeholder 3"/>
          <p:cNvSpPr>
            <a:spLocks noGrp="1"/>
          </p:cNvSpPr>
          <p:nvPr>
            <p:ph type="sldNum" sz="quarter" idx="12"/>
          </p:nvPr>
        </p:nvSpPr>
        <p:spPr/>
        <p:txBody>
          <a:bodyPr/>
          <a:lstStyle/>
          <a:p>
            <a:pPr defTabSz="914377"/>
            <a:fld id="{B6F15528-21DE-4FAA-801E-634DDDAF4B2B}" type="slidenum">
              <a:rPr lang="en-US">
                <a:solidFill>
                  <a:prstClr val="black">
                    <a:tint val="75000"/>
                  </a:prstClr>
                </a:solidFill>
                <a:latin typeface="Calibri"/>
              </a:rPr>
              <a:pPr defTabSz="914377"/>
              <a:t>45</a:t>
            </a:fld>
            <a:endParaRPr lang="en-US">
              <a:solidFill>
                <a:prstClr val="black">
                  <a:tint val="75000"/>
                </a:prstClr>
              </a:solidFill>
              <a:latin typeface="Calibri"/>
            </a:endParaRPr>
          </a:p>
        </p:txBody>
      </p:sp>
    </p:spTree>
    <p:extLst>
      <p:ext uri="{BB962C8B-B14F-4D97-AF65-F5344CB8AC3E}">
        <p14:creationId xmlns:p14="http://schemas.microsoft.com/office/powerpoint/2010/main" val="1354997575"/>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additive="base">
                                        <p:cTn id="7" dur="500" fill="hold"/>
                                        <p:tgtEl>
                                          <p:spTgt spid="1026"/>
                                        </p:tgtEl>
                                        <p:attrNameLst>
                                          <p:attrName>ppt_x</p:attrName>
                                        </p:attrNameLst>
                                      </p:cBhvr>
                                      <p:tavLst>
                                        <p:tav tm="0">
                                          <p:val>
                                            <p:strVal val="#ppt_x"/>
                                          </p:val>
                                        </p:tav>
                                        <p:tav tm="100000">
                                          <p:val>
                                            <p:strVal val="#ppt_x"/>
                                          </p:val>
                                        </p:tav>
                                      </p:tavLst>
                                    </p:anim>
                                    <p:anim calcmode="lin" valueType="num">
                                      <p:cBhvr additive="base">
                                        <p:cTn id="8"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76600" y="228600"/>
            <a:ext cx="2571750" cy="1325563"/>
          </a:xfrm>
        </p:spPr>
        <p:txBody>
          <a:bodyPr>
            <a:normAutofit/>
          </a:bodyPr>
          <a:lstStyle/>
          <a:p>
            <a:pPr algn="ctr"/>
            <a:r>
              <a:rPr lang="hi-IN" sz="3600" b="1" dirty="0"/>
              <a:t>लाल किला</a:t>
            </a:r>
            <a:endParaRPr lang="en-US" sz="3600" b="1" dirty="0"/>
          </a:p>
        </p:txBody>
      </p:sp>
      <p:pic>
        <p:nvPicPr>
          <p:cNvPr id="3074" name="Picture 2" descr="C:\Users\Admin\Desktop\The-Red-Fort-Delhi.jpg"/>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tretch>
            <a:fillRect/>
          </a:stretch>
        </p:blipFill>
        <p:spPr bwMode="auto">
          <a:xfrm>
            <a:off x="228600" y="1828800"/>
            <a:ext cx="4398672" cy="2936113"/>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p:cNvSpPr>
            <a:spLocks noGrp="1"/>
          </p:cNvSpPr>
          <p:nvPr>
            <p:ph sz="half" idx="2"/>
          </p:nvPr>
        </p:nvSpPr>
        <p:spPr>
          <a:xfrm>
            <a:off x="4876800" y="1981200"/>
            <a:ext cx="3886200" cy="2974975"/>
          </a:xfrm>
        </p:spPr>
        <p:txBody>
          <a:bodyPr>
            <a:normAutofit/>
          </a:bodyPr>
          <a:lstStyle/>
          <a:p>
            <a:pPr marL="0" indent="0" algn="just">
              <a:lnSpc>
                <a:spcPct val="100000"/>
              </a:lnSpc>
              <a:buNone/>
            </a:pPr>
            <a:r>
              <a:rPr lang="hi-IN" sz="1900" dirty="0"/>
              <a:t>1638 में, मुगल सम्राट शाहजहाँ ने अपने साम्राज्य की राजधानी आगरा से दिल्ली में एक नवनिर्मित शहर में स्थानांतरित की जिसे उन्होंने शाहजहानाबाद कहा। इस नए शहर के निर्माण के साथ, उन्होंने अपने महल, लाल किला की नींव रखी।</a:t>
            </a:r>
            <a:endParaRPr lang="en-GB" sz="1900" dirty="0"/>
          </a:p>
        </p:txBody>
      </p:sp>
      <p:sp>
        <p:nvSpPr>
          <p:cNvPr id="4" name="Slide Number Placeholder 3"/>
          <p:cNvSpPr>
            <a:spLocks noGrp="1"/>
          </p:cNvSpPr>
          <p:nvPr>
            <p:ph type="sldNum" sz="quarter" idx="12"/>
          </p:nvPr>
        </p:nvSpPr>
        <p:spPr/>
        <p:txBody>
          <a:bodyPr/>
          <a:lstStyle/>
          <a:p>
            <a:pPr defTabSz="914377"/>
            <a:fld id="{B6F15528-21DE-4FAA-801E-634DDDAF4B2B}" type="slidenum">
              <a:rPr lang="en-US">
                <a:solidFill>
                  <a:prstClr val="black">
                    <a:tint val="75000"/>
                  </a:prstClr>
                </a:solidFill>
                <a:latin typeface="Calibri"/>
              </a:rPr>
              <a:pPr defTabSz="914377"/>
              <a:t>46</a:t>
            </a:fld>
            <a:endParaRPr lang="en-US">
              <a:solidFill>
                <a:prstClr val="black">
                  <a:tint val="75000"/>
                </a:prstClr>
              </a:solidFill>
              <a:latin typeface="Calibri"/>
            </a:endParaRPr>
          </a:p>
        </p:txBody>
      </p:sp>
    </p:spTree>
    <p:extLst>
      <p:ext uri="{BB962C8B-B14F-4D97-AF65-F5344CB8AC3E}">
        <p14:creationId xmlns:p14="http://schemas.microsoft.com/office/powerpoint/2010/main" val="2262049192"/>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 calcmode="lin" valueType="num">
                                      <p:cBhvr additive="base">
                                        <p:cTn id="7" dur="500" fill="hold"/>
                                        <p:tgtEl>
                                          <p:spTgt spid="3074"/>
                                        </p:tgtEl>
                                        <p:attrNameLst>
                                          <p:attrName>ppt_x</p:attrName>
                                        </p:attrNameLst>
                                      </p:cBhvr>
                                      <p:tavLst>
                                        <p:tav tm="0">
                                          <p:val>
                                            <p:strVal val="#ppt_x"/>
                                          </p:val>
                                        </p:tav>
                                        <p:tav tm="100000">
                                          <p:val>
                                            <p:strVal val="#ppt_x"/>
                                          </p:val>
                                        </p:tav>
                                      </p:tavLst>
                                    </p:anim>
                                    <p:anim calcmode="lin" valueType="num">
                                      <p:cBhvr additive="base">
                                        <p:cTn id="8" dur="500" fill="hold"/>
                                        <p:tgtEl>
                                          <p:spTgt spid="307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9200" y="533400"/>
            <a:ext cx="5924550" cy="990600"/>
          </a:xfrm>
        </p:spPr>
        <p:txBody>
          <a:bodyPr vert="horz" lIns="91440" tIns="45720" rIns="91440" bIns="45720" rtlCol="0" anchor="b">
            <a:normAutofit/>
          </a:bodyPr>
          <a:lstStyle/>
          <a:p>
            <a:pPr algn="ctr" defTabSz="914400"/>
            <a:r>
              <a:rPr lang="en-US" sz="4000" kern="1200" dirty="0">
                <a:solidFill>
                  <a:schemeClr val="tx1"/>
                </a:solidFill>
              </a:rPr>
              <a:t> </a:t>
            </a:r>
            <a:r>
              <a:rPr lang="hi-IN" sz="3600" b="1" dirty="0">
                <a:solidFill>
                  <a:schemeClr val="bg1"/>
                </a:solidFill>
              </a:rPr>
              <a:t>हुमायूँ का मकबरा</a:t>
            </a:r>
            <a:endParaRPr lang="en-US" sz="4000" b="1" kern="1200" dirty="0">
              <a:solidFill>
                <a:schemeClr val="bg1"/>
              </a:solidFill>
            </a:endParaRPr>
          </a:p>
        </p:txBody>
      </p:sp>
      <p:sp>
        <p:nvSpPr>
          <p:cNvPr id="7" name="Content Placeholder 6"/>
          <p:cNvSpPr>
            <a:spLocks noGrp="1"/>
          </p:cNvSpPr>
          <p:nvPr>
            <p:ph sz="half" idx="1"/>
          </p:nvPr>
        </p:nvSpPr>
        <p:spPr>
          <a:xfrm>
            <a:off x="628650" y="1825624"/>
            <a:ext cx="4171950" cy="4651375"/>
          </a:xfrm>
        </p:spPr>
        <p:txBody>
          <a:bodyPr>
            <a:normAutofit/>
          </a:bodyPr>
          <a:lstStyle/>
          <a:p>
            <a:pPr marL="0" indent="0" algn="just">
              <a:lnSpc>
                <a:spcPct val="100000"/>
              </a:lnSpc>
              <a:buNone/>
            </a:pPr>
            <a:r>
              <a:rPr lang="hi-IN" sz="1900" dirty="0">
                <a:solidFill>
                  <a:schemeClr val="bg1"/>
                </a:solidFill>
              </a:rPr>
              <a:t>हुमायूँ का मकबरा</a:t>
            </a:r>
            <a:r>
              <a:rPr lang="en-GB" sz="1900" dirty="0">
                <a:solidFill>
                  <a:schemeClr val="bg1"/>
                </a:solidFill>
              </a:rPr>
              <a:t> </a:t>
            </a:r>
            <a:r>
              <a:rPr lang="hi-IN" sz="1900" dirty="0">
                <a:solidFill>
                  <a:schemeClr val="bg1"/>
                </a:solidFill>
              </a:rPr>
              <a:t>दिल्ली में मुग़ल सम्राट हुमायूँ का मकबरा है। इस मकबरे को हुमायूँ की पहली पत्नी और मुख्य पत्नी, महारानी बेगा बेगम ने बनाया था</a:t>
            </a:r>
            <a:r>
              <a:rPr lang="en-GB" sz="1900" dirty="0">
                <a:solidFill>
                  <a:schemeClr val="bg1"/>
                </a:solidFill>
              </a:rPr>
              <a:t> </a:t>
            </a:r>
            <a:r>
              <a:rPr lang="hi-IN" sz="1900" dirty="0">
                <a:solidFill>
                  <a:schemeClr val="bg1"/>
                </a:solidFill>
              </a:rPr>
              <a:t>।</a:t>
            </a:r>
            <a:endParaRPr lang="en-GB" sz="1900" dirty="0">
              <a:solidFill>
                <a:schemeClr val="bg1"/>
              </a:solidFill>
            </a:endParaRPr>
          </a:p>
          <a:p>
            <a:pPr marL="0" indent="0" algn="just">
              <a:lnSpc>
                <a:spcPct val="100000"/>
              </a:lnSpc>
              <a:buNone/>
            </a:pPr>
            <a:r>
              <a:rPr lang="hi-IN" sz="1900" dirty="0">
                <a:solidFill>
                  <a:schemeClr val="bg1"/>
                </a:solidFill>
              </a:rPr>
              <a:t>यह भारतीय उपमहाद्वीप का पहला उद्यान-मकबरा था, और निज़ामुद्दीन पूर्व, दिल्ली, भारत में स्थित है, जो दीना-पनाह गढ़ के करीब है, जिसे पुराना किला भी कहा जाता है, जिसे हुमायूँ ने 1533 में पाया था। </a:t>
            </a:r>
            <a:endParaRPr lang="en-GB" sz="1900" dirty="0">
              <a:solidFill>
                <a:schemeClr val="bg1"/>
              </a:solidFill>
            </a:endParaRPr>
          </a:p>
          <a:p>
            <a:pPr marL="0" indent="0" algn="just">
              <a:lnSpc>
                <a:spcPct val="100000"/>
              </a:lnSpc>
              <a:buNone/>
            </a:pPr>
            <a:r>
              <a:rPr lang="hi-IN" sz="1900" dirty="0">
                <a:solidFill>
                  <a:schemeClr val="bg1"/>
                </a:solidFill>
              </a:rPr>
              <a:t>इस कब्र को 1993 में यूनेस्को की विश्व धरोहर स्थल घोषित किया गया था।</a:t>
            </a:r>
            <a:endParaRPr lang="en-GB" sz="1900" dirty="0">
              <a:solidFill>
                <a:schemeClr val="bg1"/>
              </a:solidFill>
            </a:endParaRPr>
          </a:p>
        </p:txBody>
      </p:sp>
      <p:sp>
        <p:nvSpPr>
          <p:cNvPr id="4" name="Slide Number Placeholder 3"/>
          <p:cNvSpPr>
            <a:spLocks noGrp="1"/>
          </p:cNvSpPr>
          <p:nvPr>
            <p:ph type="sldNum" sz="quarter" idx="12"/>
          </p:nvPr>
        </p:nvSpPr>
        <p:spPr/>
        <p:txBody>
          <a:bodyPr vert="horz" lIns="91440" tIns="45720" rIns="91440" bIns="45720" rtlCol="0" anchor="ctr">
            <a:normAutofit/>
          </a:bodyPr>
          <a:lstStyle/>
          <a:p>
            <a:pPr defTabSz="914400">
              <a:spcAft>
                <a:spcPts val="600"/>
              </a:spcAft>
            </a:pPr>
            <a:r>
              <a:rPr lang="en-CA" sz="1000" dirty="0">
                <a:solidFill>
                  <a:schemeClr val="tx1"/>
                </a:solidFill>
              </a:rPr>
              <a:t>32</a:t>
            </a:r>
            <a:endParaRPr lang="en-US" sz="1000" dirty="0">
              <a:solidFill>
                <a:schemeClr val="tx1"/>
              </a:solidFill>
            </a:endParaRPr>
          </a:p>
        </p:txBody>
      </p:sp>
      <p:pic>
        <p:nvPicPr>
          <p:cNvPr id="10" name="Content Placeholder 9">
            <a:extLst>
              <a:ext uri="{FF2B5EF4-FFF2-40B4-BE49-F238E27FC236}">
                <a16:creationId xmlns:a16="http://schemas.microsoft.com/office/drawing/2014/main" id="{BE2AEEBE-28E4-4570-BA0C-EDD3B0D7EEDF}"/>
              </a:ext>
            </a:extLst>
          </p:cNvPr>
          <p:cNvPicPr>
            <a:picLocks noGrp="1" noChangeAspect="1"/>
          </p:cNvPicPr>
          <p:nvPr>
            <p:ph sz="half" idx="2"/>
          </p:nvPr>
        </p:nvPicPr>
        <p:blipFill rotWithShape="1">
          <a:blip r:embed="rId2"/>
          <a:srcRect l="11734" r="14093" b="-1"/>
          <a:stretch/>
        </p:blipFill>
        <p:spPr>
          <a:xfrm>
            <a:off x="5057387" y="1905000"/>
            <a:ext cx="3769759" cy="3504606"/>
          </a:xfrm>
          <a:prstGeom prst="rect">
            <a:avLst/>
          </a:prstGeom>
        </p:spPr>
      </p:pic>
    </p:spTree>
    <p:extLst>
      <p:ext uri="{BB962C8B-B14F-4D97-AF65-F5344CB8AC3E}">
        <p14:creationId xmlns:p14="http://schemas.microsoft.com/office/powerpoint/2010/main" val="215910858"/>
      </p:ext>
    </p:extLst>
  </p:cSld>
  <p:clrMapOvr>
    <a:overrideClrMapping bg1="dk1" tx1="lt1" bg2="dk2" tx2="lt2" accent1="accent1" accent2="accent2" accent3="accent3" accent4="accent4" accent5="accent5" accent6="accent6" hlink="hlink" folHlink="folHlink"/>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19400" y="457200"/>
            <a:ext cx="2724150" cy="1325563"/>
          </a:xfrm>
        </p:spPr>
        <p:txBody>
          <a:bodyPr>
            <a:normAutofit/>
          </a:bodyPr>
          <a:lstStyle/>
          <a:p>
            <a:pPr algn="ctr"/>
            <a:r>
              <a:rPr lang="hi-IN" sz="3600" b="1" dirty="0"/>
              <a:t>जामा मस्जिद</a:t>
            </a:r>
            <a:endParaRPr lang="en-US" sz="3600" b="1" dirty="0"/>
          </a:p>
        </p:txBody>
      </p:sp>
      <p:pic>
        <p:nvPicPr>
          <p:cNvPr id="6146" name="Picture 2" descr="C:\Users\Admin\Desktop\The-famous-Jama-Masjid-in-Delhi.jpg"/>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tretch>
            <a:fillRect/>
          </a:stretch>
        </p:blipFill>
        <p:spPr bwMode="auto">
          <a:xfrm>
            <a:off x="4572000" y="2286000"/>
            <a:ext cx="4231746" cy="2819400"/>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p:cNvSpPr>
            <a:spLocks noGrp="1"/>
          </p:cNvSpPr>
          <p:nvPr>
            <p:ph sz="half" idx="2"/>
          </p:nvPr>
        </p:nvSpPr>
        <p:spPr>
          <a:xfrm>
            <a:off x="457200" y="1828800"/>
            <a:ext cx="3886200" cy="4351338"/>
          </a:xfrm>
        </p:spPr>
        <p:txBody>
          <a:bodyPr>
            <a:normAutofit/>
          </a:bodyPr>
          <a:lstStyle/>
          <a:p>
            <a:pPr marL="0" indent="0" algn="just">
              <a:lnSpc>
                <a:spcPct val="100000"/>
              </a:lnSpc>
              <a:buNone/>
            </a:pPr>
            <a:r>
              <a:rPr lang="hi-IN" sz="1900" dirty="0"/>
              <a:t>मुगल सम्राट शाहजहाँ ने 1650 और 1656 के बीच जामा मस्जिद का निर्माण किया था। इसका निर्माण 5000 से अधिक श्रमिकों द्वारा किया गया था। इसे मूल रूप से मस्जिद ए जहान नुमा कहा जाता था।</a:t>
            </a:r>
            <a:endParaRPr lang="en-GB" sz="1900" dirty="0"/>
          </a:p>
          <a:p>
            <a:pPr marL="0" indent="0" algn="just">
              <a:lnSpc>
                <a:spcPct val="100000"/>
              </a:lnSpc>
              <a:buNone/>
            </a:pPr>
            <a:r>
              <a:rPr lang="hi-IN" sz="1900" dirty="0"/>
              <a:t>मस्जिद 1656 ई। में तीन महान द्वारों और लाल बलुआ पत्थर और सफेद संगमरमर की पट्टियों से निर्मित दो 40 मीटर ऊँची मीनारों के साथ पूरी हुई। आंगन में 25000 से अधिक लोग रह सकते हैं।</a:t>
            </a:r>
            <a:endParaRPr lang="en-GB" sz="1900" dirty="0"/>
          </a:p>
        </p:txBody>
      </p:sp>
      <p:sp>
        <p:nvSpPr>
          <p:cNvPr id="4" name="Slide Number Placeholder 3"/>
          <p:cNvSpPr>
            <a:spLocks noGrp="1"/>
          </p:cNvSpPr>
          <p:nvPr>
            <p:ph type="sldNum" sz="quarter" idx="12"/>
          </p:nvPr>
        </p:nvSpPr>
        <p:spPr/>
        <p:txBody>
          <a:bodyPr/>
          <a:lstStyle/>
          <a:p>
            <a:pPr defTabSz="914377"/>
            <a:fld id="{B6F15528-21DE-4FAA-801E-634DDDAF4B2B}" type="slidenum">
              <a:rPr lang="en-US">
                <a:solidFill>
                  <a:prstClr val="black">
                    <a:tint val="75000"/>
                  </a:prstClr>
                </a:solidFill>
                <a:latin typeface="Calibri"/>
              </a:rPr>
              <a:pPr defTabSz="914377"/>
              <a:t>48</a:t>
            </a:fld>
            <a:endParaRPr lang="en-US">
              <a:solidFill>
                <a:prstClr val="black">
                  <a:tint val="75000"/>
                </a:prstClr>
              </a:solidFill>
              <a:latin typeface="Calibri"/>
            </a:endParaRPr>
          </a:p>
        </p:txBody>
      </p:sp>
    </p:spTree>
    <p:extLst>
      <p:ext uri="{BB962C8B-B14F-4D97-AF65-F5344CB8AC3E}">
        <p14:creationId xmlns:p14="http://schemas.microsoft.com/office/powerpoint/2010/main" val="1958041968"/>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146"/>
                                        </p:tgtEl>
                                        <p:attrNameLst>
                                          <p:attrName>style.visibility</p:attrName>
                                        </p:attrNameLst>
                                      </p:cBhvr>
                                      <p:to>
                                        <p:strVal val="visible"/>
                                      </p:to>
                                    </p:set>
                                    <p:anim calcmode="lin" valueType="num">
                                      <p:cBhvr additive="base">
                                        <p:cTn id="7" dur="500" fill="hold"/>
                                        <p:tgtEl>
                                          <p:spTgt spid="6146"/>
                                        </p:tgtEl>
                                        <p:attrNameLst>
                                          <p:attrName>ppt_x</p:attrName>
                                        </p:attrNameLst>
                                      </p:cBhvr>
                                      <p:tavLst>
                                        <p:tav tm="0">
                                          <p:val>
                                            <p:strVal val="#ppt_x"/>
                                          </p:val>
                                        </p:tav>
                                        <p:tav tm="100000">
                                          <p:val>
                                            <p:strVal val="#ppt_x"/>
                                          </p:val>
                                        </p:tav>
                                      </p:tavLst>
                                    </p:anim>
                                    <p:anim calcmode="lin" valueType="num">
                                      <p:cBhvr additive="base">
                                        <p:cTn id="8" dur="500" fill="hold"/>
                                        <p:tgtEl>
                                          <p:spTgt spid="614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0" y="457200"/>
            <a:ext cx="3657600" cy="1325563"/>
          </a:xfrm>
        </p:spPr>
        <p:txBody>
          <a:bodyPr>
            <a:normAutofit/>
          </a:bodyPr>
          <a:lstStyle/>
          <a:p>
            <a:pPr algn="ctr"/>
            <a:r>
              <a:rPr lang="hi-IN" sz="3600" b="1" dirty="0"/>
              <a:t>अग्रसेन</a:t>
            </a:r>
            <a:r>
              <a:rPr lang="en-GB" sz="3600" b="1" dirty="0"/>
              <a:t> </a:t>
            </a:r>
            <a:r>
              <a:rPr lang="hi-IN" sz="3600" b="1" dirty="0"/>
              <a:t>की </a:t>
            </a:r>
            <a:r>
              <a:rPr lang="hi-IN" b="1" dirty="0"/>
              <a:t>बावली</a:t>
            </a:r>
            <a:endParaRPr lang="en-US" b="1" dirty="0"/>
          </a:p>
        </p:txBody>
      </p:sp>
      <p:pic>
        <p:nvPicPr>
          <p:cNvPr id="13314" name="Picture 2" descr="C:\Users\Admin\Desktop\314.JPG"/>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tretch>
            <a:fillRect/>
          </a:stretch>
        </p:blipFill>
        <p:spPr bwMode="auto">
          <a:xfrm>
            <a:off x="304800" y="2133600"/>
            <a:ext cx="4011749" cy="3010694"/>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p:cNvSpPr>
            <a:spLocks noGrp="1"/>
          </p:cNvSpPr>
          <p:nvPr>
            <p:ph sz="half" idx="2"/>
          </p:nvPr>
        </p:nvSpPr>
        <p:spPr>
          <a:xfrm>
            <a:off x="4419600" y="1825625"/>
            <a:ext cx="4343400" cy="4351338"/>
          </a:xfrm>
        </p:spPr>
        <p:txBody>
          <a:bodyPr>
            <a:normAutofit fontScale="92500" lnSpcReduction="10000"/>
          </a:bodyPr>
          <a:lstStyle/>
          <a:p>
            <a:pPr marL="0" indent="0" algn="just">
              <a:lnSpc>
                <a:spcPct val="100000"/>
              </a:lnSpc>
              <a:buNone/>
            </a:pPr>
            <a:r>
              <a:rPr lang="hi-IN" dirty="0"/>
              <a:t>108 चरणों वाली यह बावली दिल्ली में अपनी तरह की कुछ चुनिंदा जगहों में से एक है।</a:t>
            </a:r>
            <a:endParaRPr lang="en-GB" dirty="0"/>
          </a:p>
          <a:p>
            <a:pPr marL="0" indent="0" algn="just">
              <a:lnSpc>
                <a:spcPct val="100000"/>
              </a:lnSpc>
              <a:buNone/>
            </a:pPr>
            <a:endParaRPr lang="en-GB" dirty="0"/>
          </a:p>
          <a:p>
            <a:pPr marL="0" indent="0" algn="just">
              <a:lnSpc>
                <a:spcPct val="100000"/>
              </a:lnSpc>
              <a:buNone/>
            </a:pPr>
            <a:r>
              <a:rPr lang="hi-IN" dirty="0"/>
              <a:t>हालांकि यह साबित करने के लिए कोई ज्ञात ऐतिहासिक अभिलेख नहीं हैं कि अग्रसेन की बावली का निर्माण किसने किया था, यह माना जाता है कि यह मूल रूप से महान राजा अग्रसेन द्वारा बनाया गया था, और वर्तमान वास्तुकला इस बात का संकेत देती है कि 14 वीं शताब्दी में तुगलाग अवधि के दौरान इसका पुनर्निर्माण किया गया था। बाओली रोजाना सुबह 9 बजे से शाम 5:30 बजे तक खुली रहती है।</a:t>
            </a:r>
            <a:endParaRPr lang="en-GB" dirty="0"/>
          </a:p>
        </p:txBody>
      </p:sp>
      <p:sp>
        <p:nvSpPr>
          <p:cNvPr id="4" name="Slide Number Placeholder 3"/>
          <p:cNvSpPr>
            <a:spLocks noGrp="1"/>
          </p:cNvSpPr>
          <p:nvPr>
            <p:ph type="sldNum" sz="quarter" idx="12"/>
          </p:nvPr>
        </p:nvSpPr>
        <p:spPr/>
        <p:txBody>
          <a:bodyPr/>
          <a:lstStyle/>
          <a:p>
            <a:pPr defTabSz="914377"/>
            <a:fld id="{B6F15528-21DE-4FAA-801E-634DDDAF4B2B}" type="slidenum">
              <a:rPr lang="en-US">
                <a:solidFill>
                  <a:prstClr val="black">
                    <a:tint val="75000"/>
                  </a:prstClr>
                </a:solidFill>
                <a:latin typeface="Calibri"/>
              </a:rPr>
              <a:pPr defTabSz="914377"/>
              <a:t>49</a:t>
            </a:fld>
            <a:endParaRPr lang="en-US">
              <a:solidFill>
                <a:prstClr val="black">
                  <a:tint val="75000"/>
                </a:prstClr>
              </a:solidFill>
              <a:latin typeface="Calibri"/>
            </a:endParaRPr>
          </a:p>
        </p:txBody>
      </p:sp>
    </p:spTree>
    <p:extLst>
      <p:ext uri="{BB962C8B-B14F-4D97-AF65-F5344CB8AC3E}">
        <p14:creationId xmlns:p14="http://schemas.microsoft.com/office/powerpoint/2010/main" val="3653362313"/>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3314"/>
                                        </p:tgtEl>
                                        <p:attrNameLst>
                                          <p:attrName>style.visibility</p:attrName>
                                        </p:attrNameLst>
                                      </p:cBhvr>
                                      <p:to>
                                        <p:strVal val="visible"/>
                                      </p:to>
                                    </p:set>
                                    <p:anim calcmode="lin" valueType="num">
                                      <p:cBhvr additive="base">
                                        <p:cTn id="7" dur="500" fill="hold"/>
                                        <p:tgtEl>
                                          <p:spTgt spid="13314"/>
                                        </p:tgtEl>
                                        <p:attrNameLst>
                                          <p:attrName>ppt_x</p:attrName>
                                        </p:attrNameLst>
                                      </p:cBhvr>
                                      <p:tavLst>
                                        <p:tav tm="0">
                                          <p:val>
                                            <p:strVal val="#ppt_x"/>
                                          </p:val>
                                        </p:tav>
                                        <p:tav tm="100000">
                                          <p:val>
                                            <p:strVal val="#ppt_x"/>
                                          </p:val>
                                        </p:tav>
                                      </p:tavLst>
                                    </p:anim>
                                    <p:anim calcmode="lin" valueType="num">
                                      <p:cBhvr additive="base">
                                        <p:cTn id="8" dur="500" fill="hold"/>
                                        <p:tgtEl>
                                          <p:spTgt spid="133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685800" y="381000"/>
            <a:ext cx="5715000" cy="1325563"/>
          </a:xfrm>
        </p:spPr>
        <p:txBody>
          <a:bodyPr>
            <a:normAutofit/>
          </a:bodyPr>
          <a:lstStyle/>
          <a:p>
            <a:pPr algn="ctr"/>
            <a:r>
              <a:rPr lang="hi-IN" sz="3600" b="1" dirty="0"/>
              <a:t>माननीय</a:t>
            </a:r>
            <a:r>
              <a:rPr lang="en-GB" sz="3600" dirty="0"/>
              <a:t> </a:t>
            </a:r>
            <a:r>
              <a:rPr lang="hi-IN" sz="3600" b="1" dirty="0"/>
              <a:t>प्रधानमंत्री का संदेश</a:t>
            </a:r>
            <a:endParaRPr lang="en-GB" sz="3600" b="1" dirty="0"/>
          </a:p>
        </p:txBody>
      </p:sp>
      <p:sp>
        <p:nvSpPr>
          <p:cNvPr id="8" name="Content Placeholder 7"/>
          <p:cNvSpPr>
            <a:spLocks noGrp="1"/>
          </p:cNvSpPr>
          <p:nvPr>
            <p:ph sz="half" idx="1"/>
          </p:nvPr>
        </p:nvSpPr>
        <p:spPr>
          <a:xfrm>
            <a:off x="4267200" y="1752600"/>
            <a:ext cx="4572000" cy="4351338"/>
          </a:xfrm>
        </p:spPr>
        <p:txBody>
          <a:bodyPr/>
          <a:lstStyle/>
          <a:p>
            <a:pPr marL="0" indent="0" algn="just">
              <a:buNone/>
            </a:pPr>
            <a:r>
              <a:rPr lang="en-US" sz="2400" dirty="0">
                <a:latin typeface="Constantia" panose="02030602050306030303" pitchFamily="18" charset="0"/>
              </a:rPr>
              <a:t>“</a:t>
            </a:r>
            <a:r>
              <a:rPr lang="hi-IN" sz="2400" dirty="0"/>
              <a:t>सरदार पटेल जी ने हमें </a:t>
            </a:r>
            <a:r>
              <a:rPr lang="en-GB" sz="2400" dirty="0"/>
              <a:t>‘</a:t>
            </a:r>
            <a:r>
              <a:rPr lang="hi-IN" sz="2400" dirty="0"/>
              <a:t>एक भारत</a:t>
            </a:r>
            <a:r>
              <a:rPr lang="en-GB" sz="2400" dirty="0"/>
              <a:t>’ </a:t>
            </a:r>
            <a:r>
              <a:rPr lang="hi-IN" sz="2400" dirty="0"/>
              <a:t>दिया। अब सामूहिक रूप से इसे</a:t>
            </a:r>
            <a:r>
              <a:rPr lang="en-GB" sz="2400" dirty="0"/>
              <a:t> </a:t>
            </a:r>
            <a:r>
              <a:rPr lang="hi-IN" sz="2400" dirty="0"/>
              <a:t>श्रेष्ठ भारत ’(अग्रणी भारत) बनाना 125 करोड़ भारतीय का एकमात्र कर्तव्य है। </a:t>
            </a:r>
            <a:endParaRPr lang="en-GB" sz="2400" dirty="0"/>
          </a:p>
          <a:p>
            <a:pPr marL="0" indent="0">
              <a:buNone/>
            </a:pPr>
            <a:endParaRPr lang="en-GB" sz="2400" dirty="0"/>
          </a:p>
          <a:p>
            <a:pPr marL="0" indent="0" algn="just">
              <a:buNone/>
            </a:pPr>
            <a:r>
              <a:rPr lang="hi-IN" sz="2400" dirty="0"/>
              <a:t>हम सरदार साहब के जीवन और योगदान से प्रेरणा लेकर ऐसा कर सकते हैं।</a:t>
            </a:r>
            <a:r>
              <a:rPr lang="en-GB" sz="2400" dirty="0"/>
              <a:t>”</a:t>
            </a:r>
          </a:p>
          <a:p>
            <a:pPr marL="0" indent="0">
              <a:buNone/>
            </a:pPr>
            <a:r>
              <a:rPr lang="en-US" sz="2400" dirty="0">
                <a:latin typeface="Constantia" panose="02030602050306030303" pitchFamily="18" charset="0"/>
              </a:rPr>
              <a:t>               </a:t>
            </a:r>
            <a:r>
              <a:rPr lang="hi-IN" sz="2400" dirty="0"/>
              <a:t>श्री नरेंद्र मोदी, प्रधान मंत्री</a:t>
            </a:r>
            <a:endParaRPr lang="en-US" sz="2400" dirty="0">
              <a:latin typeface="Constantia" panose="02030602050306030303" pitchFamily="18" charset="0"/>
            </a:endParaRPr>
          </a:p>
          <a:p>
            <a:pPr marL="0" indent="0">
              <a:buNone/>
            </a:pPr>
            <a:r>
              <a:rPr lang="en-US" sz="2400" dirty="0">
                <a:latin typeface="Constantia" panose="02030602050306030303" pitchFamily="18" charset="0"/>
              </a:rPr>
              <a:t>                  </a:t>
            </a:r>
          </a:p>
          <a:p>
            <a:pPr marL="0" indent="0">
              <a:buNone/>
            </a:pPr>
            <a:endParaRPr lang="en-GB" dirty="0"/>
          </a:p>
        </p:txBody>
      </p:sp>
      <p:sp>
        <p:nvSpPr>
          <p:cNvPr id="2" name="Slide Number Placeholder 1">
            <a:extLst>
              <a:ext uri="{FF2B5EF4-FFF2-40B4-BE49-F238E27FC236}">
                <a16:creationId xmlns:a16="http://schemas.microsoft.com/office/drawing/2014/main" id="{0BAB4B15-55C8-42C6-89FB-0CACE66D4769}"/>
              </a:ext>
            </a:extLst>
          </p:cNvPr>
          <p:cNvSpPr>
            <a:spLocks noGrp="1"/>
          </p:cNvSpPr>
          <p:nvPr>
            <p:ph type="sldNum" sz="quarter" idx="12"/>
          </p:nvPr>
        </p:nvSpPr>
        <p:spPr/>
        <p:txBody>
          <a:bodyPr/>
          <a:lstStyle/>
          <a:p>
            <a:fld id="{B6F15528-21DE-4FAA-801E-634DDDAF4B2B}" type="slidenum">
              <a:rPr lang="en-US" smtClean="0"/>
              <a:pPr/>
              <a:t>5</a:t>
            </a:fld>
            <a:endParaRPr lang="en-US"/>
          </a:p>
        </p:txBody>
      </p:sp>
      <p:pic>
        <p:nvPicPr>
          <p:cNvPr id="10" name="Content Placeholder 9"/>
          <p:cNvPicPr>
            <a:picLocks noGrp="1" noChangeAspect="1"/>
          </p:cNvPicPr>
          <p:nvPr>
            <p:ph sz="half" idx="2"/>
          </p:nvPr>
        </p:nvPicPr>
        <p:blipFill>
          <a:blip r:embed="rId2"/>
          <a:stretch>
            <a:fillRect/>
          </a:stretch>
        </p:blipFill>
        <p:spPr>
          <a:xfrm flipH="1">
            <a:off x="304800" y="1524000"/>
            <a:ext cx="4094568" cy="4343400"/>
          </a:xfrm>
          <a:prstGeom prst="rect">
            <a:avLst/>
          </a:prstGeom>
          <a:ln>
            <a:noFill/>
          </a:ln>
          <a:effectLst>
            <a:softEdge rad="112500"/>
          </a:effectLst>
        </p:spPr>
      </p:pic>
    </p:spTree>
    <p:extLst>
      <p:ext uri="{BB962C8B-B14F-4D97-AF65-F5344CB8AC3E}">
        <p14:creationId xmlns:p14="http://schemas.microsoft.com/office/powerpoint/2010/main" val="3800887678"/>
      </p:ext>
    </p:extLst>
  </p:cSld>
  <p:clrMapOvr>
    <a:masterClrMapping/>
  </p:clrMapOvr>
  <p:transition spd="slow">
    <p:push/>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24200" y="381000"/>
            <a:ext cx="2419350" cy="1325563"/>
          </a:xfrm>
        </p:spPr>
        <p:txBody>
          <a:bodyPr>
            <a:normAutofit/>
          </a:bodyPr>
          <a:lstStyle/>
          <a:p>
            <a:pPr algn="ctr"/>
            <a:r>
              <a:rPr lang="hi-IN" sz="3600" b="1" dirty="0"/>
              <a:t>जंतर मंतर</a:t>
            </a:r>
            <a:endParaRPr lang="en-US" sz="3600" b="1" dirty="0"/>
          </a:p>
        </p:txBody>
      </p:sp>
      <p:pic>
        <p:nvPicPr>
          <p:cNvPr id="14338" name="Picture 2" descr="C:\Users\Admin\Desktop\Jantar-Mantar_600-1280x720-1.jpg"/>
          <p:cNvPicPr>
            <a:picLocks noGrp="1" noChangeAspect="1" noChangeArrowheads="1"/>
          </p:cNvPicPr>
          <p:nvPr>
            <p:ph sz="half" idx="1"/>
          </p:nvPr>
        </p:nvPicPr>
        <p:blipFill>
          <a:blip r:embed="rId2" cstate="print">
            <a:extLst>
              <a:ext uri="{28A0092B-C50C-407E-A947-70E740481C1C}">
                <a14:useLocalDpi xmlns:a14="http://schemas.microsoft.com/office/drawing/2010/main" val="0"/>
              </a:ext>
            </a:extLst>
          </a:blip>
          <a:stretch>
            <a:fillRect/>
          </a:stretch>
        </p:blipFill>
        <p:spPr bwMode="auto">
          <a:xfrm>
            <a:off x="228600" y="2438400"/>
            <a:ext cx="4286250" cy="2411015"/>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p:cNvSpPr>
            <a:spLocks noGrp="1"/>
          </p:cNvSpPr>
          <p:nvPr>
            <p:ph sz="half" idx="2"/>
          </p:nvPr>
        </p:nvSpPr>
        <p:spPr>
          <a:xfrm>
            <a:off x="4629150" y="1825625"/>
            <a:ext cx="4210050" cy="4351338"/>
          </a:xfrm>
        </p:spPr>
        <p:txBody>
          <a:bodyPr>
            <a:normAutofit/>
          </a:bodyPr>
          <a:lstStyle/>
          <a:p>
            <a:pPr marL="0" indent="0">
              <a:lnSpc>
                <a:spcPct val="100000"/>
              </a:lnSpc>
              <a:buNone/>
            </a:pPr>
            <a:r>
              <a:rPr lang="hi-IN" sz="1900" dirty="0"/>
              <a:t>जंतर मंतर, नई दिल्ली, वर्ष 1724 में जयपुर के महाराजा जय सिंह द्वितीय द्वारा निर्मित पांच वेधशालाओं में से एक है।</a:t>
            </a:r>
            <a:endParaRPr lang="en-GB" sz="1900" dirty="0"/>
          </a:p>
          <a:p>
            <a:pPr marL="0" indent="0" algn="just">
              <a:lnSpc>
                <a:spcPct val="100000"/>
              </a:lnSpc>
              <a:buNone/>
            </a:pPr>
            <a:r>
              <a:rPr lang="hi-IN" sz="1900" dirty="0"/>
              <a:t>इसमें 13 वास्तु खगोल विज्ञान उपकरण शामिल हैं। यह स्थल 1723 में जयपुर के महाराजा जय सिंह द्वितीय द्वारा निर्मित पांच में से एक है, जो कैलेंडर और खगोलीय तालिकाओं को संशोधित करता है।</a:t>
            </a:r>
            <a:endParaRPr lang="en-GB" sz="1900" dirty="0"/>
          </a:p>
          <a:p>
            <a:pPr marL="0" indent="0">
              <a:lnSpc>
                <a:spcPct val="100000"/>
              </a:lnSpc>
              <a:buNone/>
            </a:pPr>
            <a:r>
              <a:rPr lang="hi-IN" sz="1900" dirty="0"/>
              <a:t>राम यंत्र, सम्राट यंत्र, जय प्रकाश यंत्र और मिश्रा यंत्र जंतर मंतर के विशिष्ट उपकरण हैं।</a:t>
            </a:r>
            <a:endParaRPr lang="en-GB" sz="1900" dirty="0"/>
          </a:p>
        </p:txBody>
      </p:sp>
      <p:sp>
        <p:nvSpPr>
          <p:cNvPr id="4" name="Slide Number Placeholder 3"/>
          <p:cNvSpPr>
            <a:spLocks noGrp="1"/>
          </p:cNvSpPr>
          <p:nvPr>
            <p:ph type="sldNum" sz="quarter" idx="12"/>
          </p:nvPr>
        </p:nvSpPr>
        <p:spPr/>
        <p:txBody>
          <a:bodyPr/>
          <a:lstStyle/>
          <a:p>
            <a:pPr defTabSz="914377"/>
            <a:fld id="{B6F15528-21DE-4FAA-801E-634DDDAF4B2B}" type="slidenum">
              <a:rPr lang="en-US">
                <a:solidFill>
                  <a:prstClr val="black">
                    <a:tint val="75000"/>
                  </a:prstClr>
                </a:solidFill>
                <a:latin typeface="Calibri"/>
              </a:rPr>
              <a:pPr defTabSz="914377"/>
              <a:t>50</a:t>
            </a:fld>
            <a:endParaRPr lang="en-US">
              <a:solidFill>
                <a:prstClr val="black">
                  <a:tint val="75000"/>
                </a:prstClr>
              </a:solidFill>
              <a:latin typeface="Calibri"/>
            </a:endParaRPr>
          </a:p>
        </p:txBody>
      </p:sp>
    </p:spTree>
    <p:extLst>
      <p:ext uri="{BB962C8B-B14F-4D97-AF65-F5344CB8AC3E}">
        <p14:creationId xmlns:p14="http://schemas.microsoft.com/office/powerpoint/2010/main" val="2513929181"/>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4338"/>
                                        </p:tgtEl>
                                        <p:attrNameLst>
                                          <p:attrName>style.visibility</p:attrName>
                                        </p:attrNameLst>
                                      </p:cBhvr>
                                      <p:to>
                                        <p:strVal val="visible"/>
                                      </p:to>
                                    </p:set>
                                    <p:anim calcmode="lin" valueType="num">
                                      <p:cBhvr additive="base">
                                        <p:cTn id="7" dur="500" fill="hold"/>
                                        <p:tgtEl>
                                          <p:spTgt spid="14338"/>
                                        </p:tgtEl>
                                        <p:attrNameLst>
                                          <p:attrName>ppt_x</p:attrName>
                                        </p:attrNameLst>
                                      </p:cBhvr>
                                      <p:tavLst>
                                        <p:tav tm="0">
                                          <p:val>
                                            <p:strVal val="#ppt_x"/>
                                          </p:val>
                                        </p:tav>
                                        <p:tav tm="100000">
                                          <p:val>
                                            <p:strVal val="#ppt_x"/>
                                          </p:val>
                                        </p:tav>
                                      </p:tavLst>
                                    </p:anim>
                                    <p:anim calcmode="lin" valueType="num">
                                      <p:cBhvr additive="base">
                                        <p:cTn id="8" dur="500" fill="hold"/>
                                        <p:tgtEl>
                                          <p:spTgt spid="143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52800" y="304800"/>
            <a:ext cx="2114550" cy="1325563"/>
          </a:xfrm>
        </p:spPr>
        <p:txBody>
          <a:bodyPr>
            <a:normAutofit/>
          </a:bodyPr>
          <a:lstStyle/>
          <a:p>
            <a:pPr algn="ctr"/>
            <a:r>
              <a:rPr lang="hi-IN" sz="3600" b="1" dirty="0"/>
              <a:t>इंडिया गेट</a:t>
            </a:r>
            <a:endParaRPr lang="en-US" sz="3600" b="1" dirty="0"/>
          </a:p>
        </p:txBody>
      </p:sp>
      <p:pic>
        <p:nvPicPr>
          <p:cNvPr id="2050" name="Picture 2" descr="C:\Users\Admin\Desktop\The-gorgeous-India-Gate-in-Delhi.jpg"/>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tretch>
            <a:fillRect/>
          </a:stretch>
        </p:blipFill>
        <p:spPr bwMode="auto">
          <a:xfrm>
            <a:off x="381000" y="2057400"/>
            <a:ext cx="4117375" cy="2743200"/>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p:cNvSpPr>
            <a:spLocks noGrp="1"/>
          </p:cNvSpPr>
          <p:nvPr>
            <p:ph sz="half" idx="2"/>
          </p:nvPr>
        </p:nvSpPr>
        <p:spPr>
          <a:xfrm>
            <a:off x="4629150" y="1825625"/>
            <a:ext cx="4210050" cy="4351338"/>
          </a:xfrm>
        </p:spPr>
        <p:txBody>
          <a:bodyPr>
            <a:normAutofit/>
          </a:bodyPr>
          <a:lstStyle/>
          <a:p>
            <a:pPr marL="0" indent="0" algn="just">
              <a:lnSpc>
                <a:spcPct val="100000"/>
              </a:lnSpc>
              <a:buNone/>
            </a:pPr>
            <a:r>
              <a:rPr lang="hi-IN" sz="1900" dirty="0"/>
              <a:t>इंडिया गेट, आधिकारिक नाम दिल्ली मेमोरियल, जिसे मूल रूप से नई दिल्ली में ऑल-इंडिया वॉर मेमोरियल कहा जाता है, ब्रिटिश भारत के </a:t>
            </a:r>
            <a:r>
              <a:rPr lang="en-GB" sz="1900" dirty="0"/>
              <a:t>70,000 </a:t>
            </a:r>
            <a:r>
              <a:rPr lang="hi-IN" sz="1900" dirty="0"/>
              <a:t>सैनिकों को समर्पित है जो 1914 और 1919 के बीच लड़े गए युद्धों में मारे गए थे।</a:t>
            </a:r>
            <a:endParaRPr lang="en-GB" sz="1900" dirty="0"/>
          </a:p>
          <a:p>
            <a:pPr marL="0" indent="0" algn="just">
              <a:lnSpc>
                <a:spcPct val="100000"/>
              </a:lnSpc>
              <a:buNone/>
            </a:pPr>
            <a:endParaRPr lang="en-GB" sz="1900" dirty="0"/>
          </a:p>
          <a:p>
            <a:pPr marL="0" indent="0" algn="just">
              <a:lnSpc>
                <a:spcPct val="100000"/>
              </a:lnSpc>
              <a:buNone/>
            </a:pPr>
            <a:r>
              <a:rPr lang="hi-IN" sz="1900" dirty="0"/>
              <a:t>138 फुट लंबा इंडिया गेट, लाल भरतपुर पत्थर के निचले आधार पर खड़ा है</a:t>
            </a:r>
            <a:endParaRPr lang="en-GB" sz="1900" dirty="0"/>
          </a:p>
        </p:txBody>
      </p:sp>
      <p:sp>
        <p:nvSpPr>
          <p:cNvPr id="4" name="Slide Number Placeholder 3"/>
          <p:cNvSpPr>
            <a:spLocks noGrp="1"/>
          </p:cNvSpPr>
          <p:nvPr>
            <p:ph type="sldNum" sz="quarter" idx="12"/>
          </p:nvPr>
        </p:nvSpPr>
        <p:spPr/>
        <p:txBody>
          <a:bodyPr/>
          <a:lstStyle/>
          <a:p>
            <a:pPr defTabSz="914377"/>
            <a:fld id="{B6F15528-21DE-4FAA-801E-634DDDAF4B2B}" type="slidenum">
              <a:rPr lang="en-US">
                <a:solidFill>
                  <a:prstClr val="black">
                    <a:tint val="75000"/>
                  </a:prstClr>
                </a:solidFill>
                <a:latin typeface="Calibri"/>
              </a:rPr>
              <a:pPr defTabSz="914377"/>
              <a:t>51</a:t>
            </a:fld>
            <a:endParaRPr lang="en-US">
              <a:solidFill>
                <a:prstClr val="black">
                  <a:tint val="75000"/>
                </a:prstClr>
              </a:solidFill>
              <a:latin typeface="Calibri"/>
            </a:endParaRPr>
          </a:p>
        </p:txBody>
      </p:sp>
    </p:spTree>
    <p:extLst>
      <p:ext uri="{BB962C8B-B14F-4D97-AF65-F5344CB8AC3E}">
        <p14:creationId xmlns:p14="http://schemas.microsoft.com/office/powerpoint/2010/main" val="1201036016"/>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additive="base">
                                        <p:cTn id="7" dur="500" fill="hold"/>
                                        <p:tgtEl>
                                          <p:spTgt spid="2050"/>
                                        </p:tgtEl>
                                        <p:attrNameLst>
                                          <p:attrName>ppt_x</p:attrName>
                                        </p:attrNameLst>
                                      </p:cBhvr>
                                      <p:tavLst>
                                        <p:tav tm="0">
                                          <p:val>
                                            <p:strVal val="#ppt_x"/>
                                          </p:val>
                                        </p:tav>
                                        <p:tav tm="100000">
                                          <p:val>
                                            <p:strVal val="#ppt_x"/>
                                          </p:val>
                                        </p:tav>
                                      </p:tavLst>
                                    </p:anim>
                                    <p:anim calcmode="lin" valueType="num">
                                      <p:cBhvr additive="base">
                                        <p:cTn id="8" dur="500" fill="hold"/>
                                        <p:tgtEl>
                                          <p:spTgt spid="20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19400" y="457200"/>
            <a:ext cx="3028950" cy="1325563"/>
          </a:xfrm>
        </p:spPr>
        <p:txBody>
          <a:bodyPr>
            <a:normAutofit/>
          </a:bodyPr>
          <a:lstStyle/>
          <a:p>
            <a:pPr algn="ctr"/>
            <a:r>
              <a:rPr lang="hi-IN" sz="3600" b="1" dirty="0"/>
              <a:t>राष्ट्रपति भवन</a:t>
            </a:r>
            <a:endParaRPr lang="en-US" sz="3600" b="1" dirty="0"/>
          </a:p>
        </p:txBody>
      </p:sp>
      <p:pic>
        <p:nvPicPr>
          <p:cNvPr id="15362" name="Picture 2" descr="C:\Users\Admin\Desktop\RASPATI BHAWAN.jpg"/>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tretch>
            <a:fillRect/>
          </a:stretch>
        </p:blipFill>
        <p:spPr bwMode="auto">
          <a:xfrm>
            <a:off x="4477095" y="2209800"/>
            <a:ext cx="4261366" cy="2286000"/>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p:cNvSpPr>
            <a:spLocks noGrp="1"/>
          </p:cNvSpPr>
          <p:nvPr>
            <p:ph sz="half" idx="2"/>
          </p:nvPr>
        </p:nvSpPr>
        <p:spPr>
          <a:xfrm>
            <a:off x="304800" y="2209800"/>
            <a:ext cx="3962400" cy="3276600"/>
          </a:xfrm>
        </p:spPr>
        <p:txBody>
          <a:bodyPr>
            <a:normAutofit/>
          </a:bodyPr>
          <a:lstStyle/>
          <a:p>
            <a:pPr marL="0" indent="0" algn="just">
              <a:lnSpc>
                <a:spcPct val="100000"/>
              </a:lnSpc>
              <a:buNone/>
            </a:pPr>
            <a:r>
              <a:rPr lang="hi-IN" sz="1900" dirty="0"/>
              <a:t>प्रेसिडेंशियल पैलेस</a:t>
            </a:r>
            <a:r>
              <a:rPr lang="en-GB" sz="1900" dirty="0"/>
              <a:t> </a:t>
            </a:r>
            <a:r>
              <a:rPr lang="hi-IN" sz="1900" dirty="0"/>
              <a:t>भारत के राष्ट्रपति का आधिकारिक निवास है जो नई दिल्ली, भारत में राजपथ के पश्चिमी छोर पर स्थित है। यह 1929 में पूरा हुआ</a:t>
            </a:r>
            <a:r>
              <a:rPr lang="en-GB" sz="1900" dirty="0"/>
              <a:t>| </a:t>
            </a:r>
          </a:p>
          <a:p>
            <a:pPr marL="0" indent="0" algn="just">
              <a:lnSpc>
                <a:spcPct val="100000"/>
              </a:lnSpc>
              <a:buNone/>
            </a:pPr>
            <a:endParaRPr lang="en-GB" sz="1900" dirty="0"/>
          </a:p>
          <a:p>
            <a:pPr marL="0" indent="0" algn="just">
              <a:lnSpc>
                <a:spcPct val="100000"/>
              </a:lnSpc>
              <a:buNone/>
            </a:pPr>
            <a:r>
              <a:rPr lang="hi-IN" sz="1900" dirty="0"/>
              <a:t>क्षेत्र के संदर्भ में, यह दुनिया के किसी भी प्रमुख का सबसे बड़ा निवास है।</a:t>
            </a:r>
            <a:endParaRPr lang="en-GB" sz="1900" dirty="0"/>
          </a:p>
        </p:txBody>
      </p:sp>
      <p:sp>
        <p:nvSpPr>
          <p:cNvPr id="4" name="Slide Number Placeholder 3"/>
          <p:cNvSpPr>
            <a:spLocks noGrp="1"/>
          </p:cNvSpPr>
          <p:nvPr>
            <p:ph type="sldNum" sz="quarter" idx="12"/>
          </p:nvPr>
        </p:nvSpPr>
        <p:spPr/>
        <p:txBody>
          <a:bodyPr/>
          <a:lstStyle/>
          <a:p>
            <a:pPr defTabSz="914377"/>
            <a:fld id="{B6F15528-21DE-4FAA-801E-634DDDAF4B2B}" type="slidenum">
              <a:rPr lang="en-US">
                <a:solidFill>
                  <a:prstClr val="black">
                    <a:tint val="75000"/>
                  </a:prstClr>
                </a:solidFill>
                <a:latin typeface="Calibri"/>
              </a:rPr>
              <a:pPr defTabSz="914377"/>
              <a:t>52</a:t>
            </a:fld>
            <a:endParaRPr lang="en-US">
              <a:solidFill>
                <a:prstClr val="black">
                  <a:tint val="75000"/>
                </a:prstClr>
              </a:solidFill>
              <a:latin typeface="Calibri"/>
            </a:endParaRPr>
          </a:p>
        </p:txBody>
      </p:sp>
    </p:spTree>
    <p:extLst>
      <p:ext uri="{BB962C8B-B14F-4D97-AF65-F5344CB8AC3E}">
        <p14:creationId xmlns:p14="http://schemas.microsoft.com/office/powerpoint/2010/main" val="1981168138"/>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5362"/>
                                        </p:tgtEl>
                                        <p:attrNameLst>
                                          <p:attrName>style.visibility</p:attrName>
                                        </p:attrNameLst>
                                      </p:cBhvr>
                                      <p:to>
                                        <p:strVal val="visible"/>
                                      </p:to>
                                    </p:set>
                                    <p:anim calcmode="lin" valueType="num">
                                      <p:cBhvr additive="base">
                                        <p:cTn id="7" dur="500" fill="hold"/>
                                        <p:tgtEl>
                                          <p:spTgt spid="15362"/>
                                        </p:tgtEl>
                                        <p:attrNameLst>
                                          <p:attrName>ppt_x</p:attrName>
                                        </p:attrNameLst>
                                      </p:cBhvr>
                                      <p:tavLst>
                                        <p:tav tm="0">
                                          <p:val>
                                            <p:strVal val="#ppt_x"/>
                                          </p:val>
                                        </p:tav>
                                        <p:tav tm="100000">
                                          <p:val>
                                            <p:strVal val="#ppt_x"/>
                                          </p:val>
                                        </p:tav>
                                      </p:tavLst>
                                    </p:anim>
                                    <p:anim calcmode="lin" valueType="num">
                                      <p:cBhvr additive="base">
                                        <p:cTn id="8" dur="500" fill="hold"/>
                                        <p:tgtEl>
                                          <p:spTgt spid="1536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0" y="304800"/>
            <a:ext cx="2895600" cy="1325563"/>
          </a:xfrm>
        </p:spPr>
        <p:txBody>
          <a:bodyPr>
            <a:normAutofit/>
          </a:bodyPr>
          <a:lstStyle/>
          <a:p>
            <a:pPr algn="ctr"/>
            <a:r>
              <a:rPr lang="hi-IN" sz="3600" b="1" dirty="0"/>
              <a:t>मुगल गार्डन</a:t>
            </a:r>
            <a:endParaRPr lang="en-US" sz="3600" b="1" dirty="0"/>
          </a:p>
        </p:txBody>
      </p:sp>
      <p:pic>
        <p:nvPicPr>
          <p:cNvPr id="16386" name="Picture 2" descr="C:\Users\Admin\Desktop\RASTPATI BHAWAN.jpg"/>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tretch>
            <a:fillRect/>
          </a:stretch>
        </p:blipFill>
        <p:spPr bwMode="auto">
          <a:xfrm>
            <a:off x="4495800" y="1905000"/>
            <a:ext cx="4422228" cy="2514600"/>
          </a:xfrm>
          <a:prstGeom prst="rect">
            <a:avLst/>
          </a:prstGeom>
          <a:noFill/>
          <a:ln>
            <a:solidFill>
              <a:srgbClr val="002060"/>
            </a:solidFill>
          </a:ln>
          <a:extLst>
            <a:ext uri="{909E8E84-426E-40DD-AFC4-6F175D3DCCD1}">
              <a14:hiddenFill xmlns:a14="http://schemas.microsoft.com/office/drawing/2010/main">
                <a:solidFill>
                  <a:srgbClr val="FFFFFF"/>
                </a:solidFill>
              </a14:hiddenFill>
            </a:ext>
          </a:extLst>
        </p:spPr>
      </p:pic>
      <p:sp>
        <p:nvSpPr>
          <p:cNvPr id="3" name="Content Placeholder 2"/>
          <p:cNvSpPr>
            <a:spLocks noGrp="1"/>
          </p:cNvSpPr>
          <p:nvPr>
            <p:ph sz="half" idx="2"/>
          </p:nvPr>
        </p:nvSpPr>
        <p:spPr>
          <a:xfrm>
            <a:off x="381000" y="1828800"/>
            <a:ext cx="3886200" cy="3132138"/>
          </a:xfrm>
        </p:spPr>
        <p:txBody>
          <a:bodyPr>
            <a:normAutofit/>
          </a:bodyPr>
          <a:lstStyle/>
          <a:p>
            <a:pPr marL="0" indent="0" algn="just">
              <a:lnSpc>
                <a:spcPct val="100000"/>
              </a:lnSpc>
              <a:buNone/>
            </a:pPr>
            <a:r>
              <a:rPr lang="hi-IN" sz="1900" dirty="0"/>
              <a:t>15 एकड़ के विशाल विस्तार में फैले, मुगल गार्डन को अक्सर राष्ट्रपति भवन की आत्मा के रूप में</a:t>
            </a:r>
            <a:r>
              <a:rPr lang="en-GB" sz="1900" dirty="0"/>
              <a:t> </a:t>
            </a:r>
            <a:r>
              <a:rPr lang="hi-IN" sz="1900" dirty="0"/>
              <a:t>चित्रित किया गया है। मुगल गार्डन जम्मू और कश्मीर के मुगल गार्डन, ताजमहल के आसपास के बागानों और यहां तक ​​कि भारत और फारस के लघु चित्रों से भी प्रेरित है।</a:t>
            </a:r>
            <a:endParaRPr lang="en-GB" sz="1900" dirty="0"/>
          </a:p>
        </p:txBody>
      </p:sp>
      <p:sp>
        <p:nvSpPr>
          <p:cNvPr id="4" name="Slide Number Placeholder 3"/>
          <p:cNvSpPr>
            <a:spLocks noGrp="1"/>
          </p:cNvSpPr>
          <p:nvPr>
            <p:ph type="sldNum" sz="quarter" idx="12"/>
          </p:nvPr>
        </p:nvSpPr>
        <p:spPr/>
        <p:txBody>
          <a:bodyPr/>
          <a:lstStyle/>
          <a:p>
            <a:pPr defTabSz="914377"/>
            <a:fld id="{B6F15528-21DE-4FAA-801E-634DDDAF4B2B}" type="slidenum">
              <a:rPr lang="en-US">
                <a:solidFill>
                  <a:prstClr val="black">
                    <a:tint val="75000"/>
                  </a:prstClr>
                </a:solidFill>
                <a:latin typeface="Calibri"/>
              </a:rPr>
              <a:pPr defTabSz="914377"/>
              <a:t>53</a:t>
            </a:fld>
            <a:endParaRPr lang="en-US">
              <a:solidFill>
                <a:prstClr val="black">
                  <a:tint val="75000"/>
                </a:prstClr>
              </a:solidFill>
              <a:latin typeface="Calibri"/>
            </a:endParaRPr>
          </a:p>
        </p:txBody>
      </p:sp>
    </p:spTree>
    <p:extLst>
      <p:ext uri="{BB962C8B-B14F-4D97-AF65-F5344CB8AC3E}">
        <p14:creationId xmlns:p14="http://schemas.microsoft.com/office/powerpoint/2010/main" val="722273285"/>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6386"/>
                                        </p:tgtEl>
                                        <p:attrNameLst>
                                          <p:attrName>style.visibility</p:attrName>
                                        </p:attrNameLst>
                                      </p:cBhvr>
                                      <p:to>
                                        <p:strVal val="visible"/>
                                      </p:to>
                                    </p:set>
                                    <p:anim calcmode="lin" valueType="num">
                                      <p:cBhvr additive="base">
                                        <p:cTn id="7" dur="500" fill="hold"/>
                                        <p:tgtEl>
                                          <p:spTgt spid="16386"/>
                                        </p:tgtEl>
                                        <p:attrNameLst>
                                          <p:attrName>ppt_x</p:attrName>
                                        </p:attrNameLst>
                                      </p:cBhvr>
                                      <p:tavLst>
                                        <p:tav tm="0">
                                          <p:val>
                                            <p:strVal val="#ppt_x"/>
                                          </p:val>
                                        </p:tav>
                                        <p:tav tm="100000">
                                          <p:val>
                                            <p:strVal val="#ppt_x"/>
                                          </p:val>
                                        </p:tav>
                                      </p:tavLst>
                                    </p:anim>
                                    <p:anim calcmode="lin" valueType="num">
                                      <p:cBhvr additive="base">
                                        <p:cTn id="8" dur="500" fill="hold"/>
                                        <p:tgtEl>
                                          <p:spTgt spid="1638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52800" y="304800"/>
            <a:ext cx="2343150" cy="1325563"/>
          </a:xfrm>
        </p:spPr>
        <p:txBody>
          <a:bodyPr>
            <a:normAutofit/>
          </a:bodyPr>
          <a:lstStyle/>
          <a:p>
            <a:pPr algn="ctr"/>
            <a:r>
              <a:rPr lang="hi-IN" sz="3600" b="1" dirty="0"/>
              <a:t>संसद भवन</a:t>
            </a:r>
            <a:endParaRPr lang="en-US" sz="3600" b="1" dirty="0"/>
          </a:p>
        </p:txBody>
      </p:sp>
      <p:pic>
        <p:nvPicPr>
          <p:cNvPr id="4" name="Content Placeholder 3" descr="ParliamentHouse-NKV.jpg"/>
          <p:cNvPicPr>
            <a:picLocks noGrp="1" noChangeAspect="1"/>
          </p:cNvPicPr>
          <p:nvPr>
            <p:ph sz="half" idx="1"/>
          </p:nvPr>
        </p:nvPicPr>
        <p:blipFill>
          <a:blip r:embed="rId2"/>
          <a:stretch>
            <a:fillRect/>
          </a:stretch>
        </p:blipFill>
        <p:spPr>
          <a:xfrm>
            <a:off x="304800" y="2057400"/>
            <a:ext cx="4294909" cy="2362200"/>
          </a:xfrm>
        </p:spPr>
      </p:pic>
      <p:sp>
        <p:nvSpPr>
          <p:cNvPr id="3" name="Content Placeholder 2"/>
          <p:cNvSpPr>
            <a:spLocks noGrp="1"/>
          </p:cNvSpPr>
          <p:nvPr>
            <p:ph sz="half" idx="2"/>
          </p:nvPr>
        </p:nvSpPr>
        <p:spPr>
          <a:xfrm>
            <a:off x="4629150" y="1825625"/>
            <a:ext cx="4210050" cy="4351338"/>
          </a:xfrm>
        </p:spPr>
        <p:txBody>
          <a:bodyPr>
            <a:normAutofit/>
          </a:bodyPr>
          <a:lstStyle/>
          <a:p>
            <a:pPr marL="0" indent="0" algn="just">
              <a:lnSpc>
                <a:spcPct val="100000"/>
              </a:lnSpc>
              <a:buNone/>
            </a:pPr>
            <a:r>
              <a:rPr lang="hi-IN" sz="1900" dirty="0"/>
              <a:t>संसद भवन का निर्माण 1921 में शुरू हुआ और यह 1927 में पूरा हुआ। संसद भवन का उद्घाटन समारोह, जो तब इम्पीरियल लेजिस्लेटिव काउंसिल में रखा गया था, 18 जनवरी 1927 को लॉर्ड इरविन, भारत के वायसराय द्वारा किया गया था। इसे 1927 में खोला गया था। इमारत के वास्तुकार एडविन लुटियन और हर्बर्ट बेकर थे।</a:t>
            </a:r>
            <a:endParaRPr lang="en-GB" sz="1900" dirty="0"/>
          </a:p>
        </p:txBody>
      </p:sp>
      <p:sp>
        <p:nvSpPr>
          <p:cNvPr id="5" name="Slide Number Placeholder 4"/>
          <p:cNvSpPr>
            <a:spLocks noGrp="1"/>
          </p:cNvSpPr>
          <p:nvPr>
            <p:ph type="sldNum" sz="quarter" idx="12"/>
          </p:nvPr>
        </p:nvSpPr>
        <p:spPr/>
        <p:txBody>
          <a:bodyPr/>
          <a:lstStyle/>
          <a:p>
            <a:pPr defTabSz="914377"/>
            <a:fld id="{B6F15528-21DE-4FAA-801E-634DDDAF4B2B}" type="slidenum">
              <a:rPr lang="en-US">
                <a:solidFill>
                  <a:prstClr val="black">
                    <a:tint val="75000"/>
                  </a:prstClr>
                </a:solidFill>
                <a:latin typeface="Calibri"/>
              </a:rPr>
              <a:pPr defTabSz="914377"/>
              <a:t>54</a:t>
            </a:fld>
            <a:endParaRPr lang="en-US">
              <a:solidFill>
                <a:prstClr val="black">
                  <a:tint val="75000"/>
                </a:prstClr>
              </a:solidFill>
              <a:latin typeface="Calibri"/>
            </a:endParaRPr>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24200" y="381000"/>
            <a:ext cx="2724150" cy="1325563"/>
          </a:xfrm>
        </p:spPr>
        <p:txBody>
          <a:bodyPr/>
          <a:lstStyle/>
          <a:p>
            <a:pPr algn="ctr"/>
            <a:r>
              <a:rPr lang="hi-IN" sz="3600" b="1" dirty="0"/>
              <a:t>लोटस</a:t>
            </a:r>
            <a:r>
              <a:rPr lang="hi-IN" dirty="0"/>
              <a:t> </a:t>
            </a:r>
            <a:r>
              <a:rPr lang="hi-IN" b="1" dirty="0"/>
              <a:t>टेम्पल</a:t>
            </a:r>
            <a:endParaRPr lang="en-US" b="1" dirty="0"/>
          </a:p>
        </p:txBody>
      </p:sp>
      <p:pic>
        <p:nvPicPr>
          <p:cNvPr id="12290" name="Picture 2" descr="C:\Users\Admin\Desktop\lotus-temple.jpg"/>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tretch>
            <a:fillRect/>
          </a:stretch>
        </p:blipFill>
        <p:spPr bwMode="auto">
          <a:xfrm>
            <a:off x="533400" y="1905000"/>
            <a:ext cx="3886200" cy="2604968"/>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p:cNvSpPr>
            <a:spLocks noGrp="1"/>
          </p:cNvSpPr>
          <p:nvPr>
            <p:ph sz="half" idx="2"/>
          </p:nvPr>
        </p:nvSpPr>
        <p:spPr>
          <a:xfrm>
            <a:off x="4629150" y="1825625"/>
            <a:ext cx="4210050" cy="2822575"/>
          </a:xfrm>
        </p:spPr>
        <p:txBody>
          <a:bodyPr>
            <a:normAutofit/>
          </a:bodyPr>
          <a:lstStyle/>
          <a:p>
            <a:pPr marL="0" indent="0" algn="just">
              <a:lnSpc>
                <a:spcPct val="100000"/>
              </a:lnSpc>
              <a:buNone/>
            </a:pPr>
            <a:r>
              <a:rPr lang="hi-IN" sz="1900" dirty="0"/>
              <a:t>लोटस टेम्पल को दिसंबर 1986 में जनता के लिए खोला गया। इसे ईरान के वास्तुकार फ़ारिबोरज़ साहबा ने डिज़ाइन किया था, जिन्होंने मंदिर के पूर्ण होने से पहले ही इस परियोजना के लिए प्रशंसा प्राप्त कर ली थी। इसे बाद में कई पुरस्कार मिले।</a:t>
            </a:r>
            <a:endParaRPr lang="en-GB" sz="1900" dirty="0"/>
          </a:p>
        </p:txBody>
      </p:sp>
      <p:sp>
        <p:nvSpPr>
          <p:cNvPr id="4" name="Slide Number Placeholder 3"/>
          <p:cNvSpPr>
            <a:spLocks noGrp="1"/>
          </p:cNvSpPr>
          <p:nvPr>
            <p:ph type="sldNum" sz="quarter" idx="12"/>
          </p:nvPr>
        </p:nvSpPr>
        <p:spPr/>
        <p:txBody>
          <a:bodyPr/>
          <a:lstStyle/>
          <a:p>
            <a:pPr defTabSz="914377"/>
            <a:fld id="{B6F15528-21DE-4FAA-801E-634DDDAF4B2B}" type="slidenum">
              <a:rPr lang="en-US">
                <a:solidFill>
                  <a:prstClr val="black">
                    <a:tint val="75000"/>
                  </a:prstClr>
                </a:solidFill>
                <a:latin typeface="Calibri"/>
              </a:rPr>
              <a:pPr defTabSz="914377"/>
              <a:t>55</a:t>
            </a:fld>
            <a:endParaRPr lang="en-US">
              <a:solidFill>
                <a:prstClr val="black">
                  <a:tint val="75000"/>
                </a:prstClr>
              </a:solidFill>
              <a:latin typeface="Calibri"/>
            </a:endParaRPr>
          </a:p>
        </p:txBody>
      </p:sp>
    </p:spTree>
    <p:extLst>
      <p:ext uri="{BB962C8B-B14F-4D97-AF65-F5344CB8AC3E}">
        <p14:creationId xmlns:p14="http://schemas.microsoft.com/office/powerpoint/2010/main" val="4069129807"/>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2290"/>
                                        </p:tgtEl>
                                        <p:attrNameLst>
                                          <p:attrName>style.visibility</p:attrName>
                                        </p:attrNameLst>
                                      </p:cBhvr>
                                      <p:to>
                                        <p:strVal val="visible"/>
                                      </p:to>
                                    </p:set>
                                    <p:anim calcmode="lin" valueType="num">
                                      <p:cBhvr additive="base">
                                        <p:cTn id="7" dur="500" fill="hold"/>
                                        <p:tgtEl>
                                          <p:spTgt spid="12290"/>
                                        </p:tgtEl>
                                        <p:attrNameLst>
                                          <p:attrName>ppt_x</p:attrName>
                                        </p:attrNameLst>
                                      </p:cBhvr>
                                      <p:tavLst>
                                        <p:tav tm="0">
                                          <p:val>
                                            <p:strVal val="#ppt_x"/>
                                          </p:val>
                                        </p:tav>
                                        <p:tav tm="100000">
                                          <p:val>
                                            <p:strVal val="#ppt_x"/>
                                          </p:val>
                                        </p:tav>
                                      </p:tavLst>
                                    </p:anim>
                                    <p:anim calcmode="lin" valueType="num">
                                      <p:cBhvr additive="base">
                                        <p:cTn id="8" dur="500" fill="hold"/>
                                        <p:tgtEl>
                                          <p:spTgt spid="1229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76600" y="228600"/>
            <a:ext cx="2343150" cy="1325563"/>
          </a:xfrm>
        </p:spPr>
        <p:txBody>
          <a:bodyPr>
            <a:normAutofit/>
          </a:bodyPr>
          <a:lstStyle/>
          <a:p>
            <a:pPr algn="ctr"/>
            <a:r>
              <a:rPr lang="hi-IN" sz="3600" b="1" dirty="0"/>
              <a:t>दिल्ली हाट</a:t>
            </a:r>
            <a:endParaRPr lang="en-US" sz="3600" b="1" dirty="0"/>
          </a:p>
        </p:txBody>
      </p:sp>
      <p:pic>
        <p:nvPicPr>
          <p:cNvPr id="9218" name="Picture 2" descr="C:\Users\Admin\Desktop\Cultural-stores-at-Dilli-Haat.jpg"/>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tretch>
            <a:fillRect/>
          </a:stretch>
        </p:blipFill>
        <p:spPr bwMode="auto">
          <a:xfrm>
            <a:off x="4572000" y="1676400"/>
            <a:ext cx="4229959" cy="2812923"/>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p:cNvSpPr>
            <a:spLocks noGrp="1"/>
          </p:cNvSpPr>
          <p:nvPr>
            <p:ph sz="half" idx="2"/>
          </p:nvPr>
        </p:nvSpPr>
        <p:spPr>
          <a:xfrm>
            <a:off x="304800" y="1600200"/>
            <a:ext cx="4038600" cy="3733800"/>
          </a:xfrm>
        </p:spPr>
        <p:txBody>
          <a:bodyPr>
            <a:normAutofit/>
          </a:bodyPr>
          <a:lstStyle/>
          <a:p>
            <a:pPr marL="0" indent="0" algn="just">
              <a:lnSpc>
                <a:spcPct val="100000"/>
              </a:lnSpc>
              <a:buNone/>
            </a:pPr>
            <a:r>
              <a:rPr lang="hi-IN" sz="1900" dirty="0"/>
              <a:t>दिल्ली हाट की स्थापना दिल्ली पर्यटन (DTDC), दिल्ली सरकार और NDMC, D.C. (हस्तशिल्प) और D.C. (हथकरघा), कपड़ा मंत्रालय और पर्यटन मंत्रालय, भारत सरकार द्वारा संयुक्त रूप से की गई थी। भारत में और मार्च 1994 में खोला गया। 2003 के आसपास, यह बाजार पूरी तरह से व्हीलचेयर-सुलभ हो गया, जिसमें एक सुलभ बाथरूम भी शामिल था।</a:t>
            </a:r>
            <a:endParaRPr lang="en-GB" sz="1900" dirty="0"/>
          </a:p>
        </p:txBody>
      </p:sp>
      <p:sp>
        <p:nvSpPr>
          <p:cNvPr id="4" name="Slide Number Placeholder 3"/>
          <p:cNvSpPr>
            <a:spLocks noGrp="1"/>
          </p:cNvSpPr>
          <p:nvPr>
            <p:ph type="sldNum" sz="quarter" idx="12"/>
          </p:nvPr>
        </p:nvSpPr>
        <p:spPr/>
        <p:txBody>
          <a:bodyPr/>
          <a:lstStyle/>
          <a:p>
            <a:pPr defTabSz="914377"/>
            <a:fld id="{B6F15528-21DE-4FAA-801E-634DDDAF4B2B}" type="slidenum">
              <a:rPr lang="en-US">
                <a:solidFill>
                  <a:prstClr val="black">
                    <a:tint val="75000"/>
                  </a:prstClr>
                </a:solidFill>
                <a:latin typeface="Calibri"/>
              </a:rPr>
              <a:pPr defTabSz="914377"/>
              <a:t>56</a:t>
            </a:fld>
            <a:endParaRPr lang="en-US">
              <a:solidFill>
                <a:prstClr val="black">
                  <a:tint val="75000"/>
                </a:prstClr>
              </a:solidFill>
              <a:latin typeface="Calibri"/>
            </a:endParaRPr>
          </a:p>
        </p:txBody>
      </p:sp>
    </p:spTree>
    <p:extLst>
      <p:ext uri="{BB962C8B-B14F-4D97-AF65-F5344CB8AC3E}">
        <p14:creationId xmlns:p14="http://schemas.microsoft.com/office/powerpoint/2010/main" val="3421162687"/>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218"/>
                                        </p:tgtEl>
                                        <p:attrNameLst>
                                          <p:attrName>style.visibility</p:attrName>
                                        </p:attrNameLst>
                                      </p:cBhvr>
                                      <p:to>
                                        <p:strVal val="visible"/>
                                      </p:to>
                                    </p:set>
                                    <p:anim calcmode="lin" valueType="num">
                                      <p:cBhvr additive="base">
                                        <p:cTn id="7" dur="500" fill="hold"/>
                                        <p:tgtEl>
                                          <p:spTgt spid="9218"/>
                                        </p:tgtEl>
                                        <p:attrNameLst>
                                          <p:attrName>ppt_x</p:attrName>
                                        </p:attrNameLst>
                                      </p:cBhvr>
                                      <p:tavLst>
                                        <p:tav tm="0">
                                          <p:val>
                                            <p:strVal val="#ppt_x"/>
                                          </p:val>
                                        </p:tav>
                                        <p:tav tm="100000">
                                          <p:val>
                                            <p:strVal val="#ppt_x"/>
                                          </p:val>
                                        </p:tav>
                                      </p:tavLst>
                                    </p:anim>
                                    <p:anim calcmode="lin" valueType="num">
                                      <p:cBhvr additive="base">
                                        <p:cTn id="8" dur="500" fill="hold"/>
                                        <p:tgtEl>
                                          <p:spTgt spid="92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3200" y="381000"/>
            <a:ext cx="3105150" cy="1325563"/>
          </a:xfrm>
        </p:spPr>
        <p:txBody>
          <a:bodyPr>
            <a:normAutofit/>
          </a:bodyPr>
          <a:lstStyle/>
          <a:p>
            <a:pPr algn="ctr"/>
            <a:r>
              <a:rPr lang="hi-IN" sz="3600" b="1" dirty="0"/>
              <a:t>छतरपुर</a:t>
            </a:r>
            <a:r>
              <a:rPr lang="en-GB" sz="3600" b="1" dirty="0"/>
              <a:t> </a:t>
            </a:r>
            <a:r>
              <a:rPr lang="hi-IN" sz="3600" b="1" dirty="0"/>
              <a:t>मंदिर</a:t>
            </a:r>
            <a:endParaRPr lang="en-US" sz="3600" b="1" dirty="0"/>
          </a:p>
        </p:txBody>
      </p:sp>
      <p:pic>
        <p:nvPicPr>
          <p:cNvPr id="7170" name="Picture 2" descr="C:\Users\Admin\Desktop\The-outstanding-Chhatarpur-Temple.jpg"/>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tretch>
            <a:fillRect/>
          </a:stretch>
        </p:blipFill>
        <p:spPr bwMode="auto">
          <a:xfrm>
            <a:off x="4724400" y="1905000"/>
            <a:ext cx="3886200" cy="2589180"/>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p:cNvSpPr>
            <a:spLocks noGrp="1"/>
          </p:cNvSpPr>
          <p:nvPr>
            <p:ph sz="half" idx="2"/>
          </p:nvPr>
        </p:nvSpPr>
        <p:spPr>
          <a:xfrm>
            <a:off x="304800" y="1981200"/>
            <a:ext cx="4191000" cy="2971800"/>
          </a:xfrm>
        </p:spPr>
        <p:txBody>
          <a:bodyPr>
            <a:normAutofit/>
          </a:bodyPr>
          <a:lstStyle/>
          <a:p>
            <a:pPr marL="0" indent="0" algn="just">
              <a:lnSpc>
                <a:spcPct val="100000"/>
              </a:lnSpc>
              <a:buNone/>
            </a:pPr>
            <a:r>
              <a:rPr lang="hi-IN" sz="1900" dirty="0"/>
              <a:t>मंदिर का पूरा परिसर 70 एकड़ के विस्तृत क्षेत्र में फैला हुआ है .. यह दिल्ली शहर के दक्षिण-पश्चिमी बाहरी इलाके में छतरपुर में स्थित है, और मेहंदी-गुड़गांव रोड से कुतुब मीनार से सिर्फ 4 किमी (2.5 मील) दूर है । मंदिर की स्थापना 1974 में बाबा संत नागपाल जी द्वारा की गई थी, जिनकी मृत्यु 1998 में हुई थी।</a:t>
            </a:r>
            <a:endParaRPr lang="en-GB" sz="1900" dirty="0"/>
          </a:p>
        </p:txBody>
      </p:sp>
      <p:sp>
        <p:nvSpPr>
          <p:cNvPr id="4" name="Slide Number Placeholder 3"/>
          <p:cNvSpPr>
            <a:spLocks noGrp="1"/>
          </p:cNvSpPr>
          <p:nvPr>
            <p:ph type="sldNum" sz="quarter" idx="12"/>
          </p:nvPr>
        </p:nvSpPr>
        <p:spPr/>
        <p:txBody>
          <a:bodyPr/>
          <a:lstStyle/>
          <a:p>
            <a:pPr defTabSz="914377"/>
            <a:fld id="{B6F15528-21DE-4FAA-801E-634DDDAF4B2B}" type="slidenum">
              <a:rPr lang="en-US">
                <a:solidFill>
                  <a:prstClr val="black">
                    <a:tint val="75000"/>
                  </a:prstClr>
                </a:solidFill>
                <a:latin typeface="Calibri"/>
              </a:rPr>
              <a:pPr defTabSz="914377"/>
              <a:t>57</a:t>
            </a:fld>
            <a:endParaRPr lang="en-US">
              <a:solidFill>
                <a:prstClr val="black">
                  <a:tint val="75000"/>
                </a:prstClr>
              </a:solidFill>
              <a:latin typeface="Calibri"/>
            </a:endParaRPr>
          </a:p>
        </p:txBody>
      </p:sp>
    </p:spTree>
    <p:extLst>
      <p:ext uri="{BB962C8B-B14F-4D97-AF65-F5344CB8AC3E}">
        <p14:creationId xmlns:p14="http://schemas.microsoft.com/office/powerpoint/2010/main" val="2813924726"/>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 calcmode="lin" valueType="num">
                                      <p:cBhvr additive="base">
                                        <p:cTn id="7" dur="500" fill="hold"/>
                                        <p:tgtEl>
                                          <p:spTgt spid="7170"/>
                                        </p:tgtEl>
                                        <p:attrNameLst>
                                          <p:attrName>ppt_x</p:attrName>
                                        </p:attrNameLst>
                                      </p:cBhvr>
                                      <p:tavLst>
                                        <p:tav tm="0">
                                          <p:val>
                                            <p:strVal val="#ppt_x"/>
                                          </p:val>
                                        </p:tav>
                                        <p:tav tm="100000">
                                          <p:val>
                                            <p:strVal val="#ppt_x"/>
                                          </p:val>
                                        </p:tav>
                                      </p:tavLst>
                                    </p:anim>
                                    <p:anim calcmode="lin" valueType="num">
                                      <p:cBhvr additive="base">
                                        <p:cTn id="8" dur="500" fill="hold"/>
                                        <p:tgtEl>
                                          <p:spTgt spid="717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71800" y="381000"/>
            <a:ext cx="3105150" cy="1325563"/>
          </a:xfrm>
        </p:spPr>
        <p:txBody>
          <a:bodyPr>
            <a:normAutofit/>
          </a:bodyPr>
          <a:lstStyle/>
          <a:p>
            <a:pPr algn="ctr"/>
            <a:r>
              <a:rPr lang="hi-IN" sz="3600" b="1" dirty="0"/>
              <a:t>अक्षरधाम मंदिर</a:t>
            </a:r>
            <a:endParaRPr lang="en-US" sz="3600" b="1" dirty="0"/>
          </a:p>
        </p:txBody>
      </p:sp>
      <p:pic>
        <p:nvPicPr>
          <p:cNvPr id="8194" name="Picture 2" descr="C:\Users\Admin\Desktop\Swaminarayan-Akshardham-Temple.jpg"/>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tretch>
            <a:fillRect/>
          </a:stretch>
        </p:blipFill>
        <p:spPr bwMode="auto">
          <a:xfrm>
            <a:off x="533400" y="1981200"/>
            <a:ext cx="3886200" cy="2589180"/>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p:cNvSpPr>
            <a:spLocks noGrp="1"/>
          </p:cNvSpPr>
          <p:nvPr>
            <p:ph sz="half" idx="2"/>
          </p:nvPr>
        </p:nvSpPr>
        <p:spPr>
          <a:xfrm>
            <a:off x="4629150" y="1825625"/>
            <a:ext cx="4286250" cy="3127375"/>
          </a:xfrm>
        </p:spPr>
        <p:txBody>
          <a:bodyPr>
            <a:normAutofit/>
          </a:bodyPr>
          <a:lstStyle/>
          <a:p>
            <a:pPr marL="0" indent="0" algn="just">
              <a:lnSpc>
                <a:spcPct val="100000"/>
              </a:lnSpc>
              <a:buNone/>
            </a:pPr>
            <a:r>
              <a:rPr lang="hi-IN" sz="1900" dirty="0"/>
              <a:t>नई दिल्ली के अक्षरधाम मंदिर को स्वामीनारायण अक्षरधाम मंदिर के नाम से भी जाना जाता है। यह भारत में सबसे बड़े हिंदू मंदिर परिसरों में से एक है। 6 नवंबर, 2005 को इसका आधिकारिक उद्घाटन किया गया था। इसका इतिहास और तथ्य 10,000 साल पुरानी भारत की संस्कृति, आध्यात्मिकता और वास्तुकला को दर्शाता है।</a:t>
            </a:r>
            <a:endParaRPr lang="en-GB" sz="1900" dirty="0"/>
          </a:p>
        </p:txBody>
      </p:sp>
      <p:sp>
        <p:nvSpPr>
          <p:cNvPr id="4" name="Slide Number Placeholder 3"/>
          <p:cNvSpPr>
            <a:spLocks noGrp="1"/>
          </p:cNvSpPr>
          <p:nvPr>
            <p:ph type="sldNum" sz="quarter" idx="12"/>
          </p:nvPr>
        </p:nvSpPr>
        <p:spPr/>
        <p:txBody>
          <a:bodyPr/>
          <a:lstStyle/>
          <a:p>
            <a:pPr defTabSz="914377"/>
            <a:fld id="{B6F15528-21DE-4FAA-801E-634DDDAF4B2B}" type="slidenum">
              <a:rPr lang="en-US">
                <a:solidFill>
                  <a:prstClr val="black">
                    <a:tint val="75000"/>
                  </a:prstClr>
                </a:solidFill>
                <a:latin typeface="Calibri"/>
              </a:rPr>
              <a:pPr defTabSz="914377"/>
              <a:t>58</a:t>
            </a:fld>
            <a:endParaRPr lang="en-US">
              <a:solidFill>
                <a:prstClr val="black">
                  <a:tint val="75000"/>
                </a:prstClr>
              </a:solidFill>
              <a:latin typeface="Calibri"/>
            </a:endParaRPr>
          </a:p>
        </p:txBody>
      </p:sp>
    </p:spTree>
    <p:extLst>
      <p:ext uri="{BB962C8B-B14F-4D97-AF65-F5344CB8AC3E}">
        <p14:creationId xmlns:p14="http://schemas.microsoft.com/office/powerpoint/2010/main" val="3164732448"/>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anim calcmode="lin" valueType="num">
                                      <p:cBhvr additive="base">
                                        <p:cTn id="7" dur="500" fill="hold"/>
                                        <p:tgtEl>
                                          <p:spTgt spid="8194"/>
                                        </p:tgtEl>
                                        <p:attrNameLst>
                                          <p:attrName>ppt_x</p:attrName>
                                        </p:attrNameLst>
                                      </p:cBhvr>
                                      <p:tavLst>
                                        <p:tav tm="0">
                                          <p:val>
                                            <p:strVal val="#ppt_x"/>
                                          </p:val>
                                        </p:tav>
                                        <p:tav tm="100000">
                                          <p:val>
                                            <p:strVal val="#ppt_x"/>
                                          </p:val>
                                        </p:tav>
                                      </p:tavLst>
                                    </p:anim>
                                    <p:anim calcmode="lin" valueType="num">
                                      <p:cBhvr additive="base">
                                        <p:cTn id="8" dur="500" fill="hold"/>
                                        <p:tgtEl>
                                          <p:spTgt spid="819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89732028-AAFF-4C30-836D-94A6374C20EF}"/>
              </a:ext>
            </a:extLst>
          </p:cNvPr>
          <p:cNvSpPr>
            <a:spLocks noGrp="1"/>
          </p:cNvSpPr>
          <p:nvPr>
            <p:ph type="subTitle" idx="1"/>
          </p:nvPr>
        </p:nvSpPr>
        <p:spPr>
          <a:xfrm>
            <a:off x="1295400" y="914400"/>
            <a:ext cx="6553200" cy="1198562"/>
          </a:xfrm>
        </p:spPr>
        <p:txBody>
          <a:bodyPr>
            <a:normAutofit/>
          </a:bodyPr>
          <a:lstStyle/>
          <a:p>
            <a:r>
              <a:rPr lang="en-US" sz="4400" dirty="0"/>
              <a:t>   </a:t>
            </a:r>
          </a:p>
        </p:txBody>
      </p:sp>
      <p:sp>
        <p:nvSpPr>
          <p:cNvPr id="4" name="Slide Number Placeholder 3">
            <a:extLst>
              <a:ext uri="{FF2B5EF4-FFF2-40B4-BE49-F238E27FC236}">
                <a16:creationId xmlns:a16="http://schemas.microsoft.com/office/drawing/2014/main" id="{ECF88CCB-9E01-4FA8-855D-DBB93C27BA07}"/>
              </a:ext>
            </a:extLst>
          </p:cNvPr>
          <p:cNvSpPr>
            <a:spLocks noGrp="1"/>
          </p:cNvSpPr>
          <p:nvPr>
            <p:ph type="sldNum" sz="quarter" idx="12"/>
          </p:nvPr>
        </p:nvSpPr>
        <p:spPr/>
        <p:txBody>
          <a:bodyPr/>
          <a:lstStyle/>
          <a:p>
            <a:fld id="{B6F15528-21DE-4FAA-801E-634DDDAF4B2B}" type="slidenum">
              <a:rPr lang="en-US" smtClean="0"/>
              <a:pPr/>
              <a:t>59</a:t>
            </a:fld>
            <a:endParaRPr lang="en-US"/>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71600" y="533400"/>
            <a:ext cx="5791200" cy="5791200"/>
          </a:xfrm>
          <a:prstGeom prst="rect">
            <a:avLst/>
          </a:prstGeom>
        </p:spPr>
      </p:pic>
      <p:sp>
        <p:nvSpPr>
          <p:cNvPr id="7" name="Rectangle 6"/>
          <p:cNvSpPr/>
          <p:nvPr/>
        </p:nvSpPr>
        <p:spPr>
          <a:xfrm>
            <a:off x="3314700" y="2609850"/>
            <a:ext cx="1905000" cy="1638300"/>
          </a:xfrm>
          <a:prstGeom prst="rect">
            <a:avLst/>
          </a:prstGeom>
          <a:solidFill>
            <a:srgbClr val="D2B436"/>
          </a:solidFill>
        </p:spPr>
        <p:style>
          <a:lnRef idx="1">
            <a:schemeClr val="accent4"/>
          </a:lnRef>
          <a:fillRef idx="2">
            <a:schemeClr val="accent4"/>
          </a:fillRef>
          <a:effectRef idx="1">
            <a:schemeClr val="accent4"/>
          </a:effectRef>
          <a:fontRef idx="minor">
            <a:schemeClr val="dk1"/>
          </a:fontRef>
        </p:style>
        <p:txBody>
          <a:bodyPr rtlCol="0" anchor="ctr"/>
          <a:lstStyle/>
          <a:p>
            <a:pPr algn="ctr"/>
            <a:endParaRPr lang="en-GB"/>
          </a:p>
        </p:txBody>
      </p:sp>
      <p:sp>
        <p:nvSpPr>
          <p:cNvPr id="8" name="TextBox 7"/>
          <p:cNvSpPr txBox="1"/>
          <p:nvPr/>
        </p:nvSpPr>
        <p:spPr>
          <a:xfrm>
            <a:off x="3219450" y="2514600"/>
            <a:ext cx="2095500" cy="2215991"/>
          </a:xfrm>
          <a:prstGeom prst="rect">
            <a:avLst/>
          </a:prstGeom>
          <a:noFill/>
        </p:spPr>
        <p:txBody>
          <a:bodyPr wrap="square" rtlCol="0">
            <a:spAutoFit/>
          </a:bodyPr>
          <a:lstStyle/>
          <a:p>
            <a:pPr algn="ctr"/>
            <a:r>
              <a:rPr lang="hi-IN" sz="4000" dirty="0"/>
              <a:t>भोजन एवं संस्कृति</a:t>
            </a:r>
            <a:endParaRPr lang="en-US" sz="4000" dirty="0"/>
          </a:p>
          <a:p>
            <a:endParaRPr lang="en-GB" dirty="0"/>
          </a:p>
        </p:txBody>
      </p:sp>
    </p:spTree>
    <p:extLst>
      <p:ext uri="{BB962C8B-B14F-4D97-AF65-F5344CB8AC3E}">
        <p14:creationId xmlns:p14="http://schemas.microsoft.com/office/powerpoint/2010/main" val="574222877"/>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hi-IN" sz="3600" b="1" dirty="0"/>
              <a:t>पृष्ठभूमि एवं संदर्भ</a:t>
            </a:r>
            <a:endParaRPr lang="en-GB" dirty="0"/>
          </a:p>
        </p:txBody>
      </p:sp>
      <p:sp>
        <p:nvSpPr>
          <p:cNvPr id="5" name="Content Placeholder 4"/>
          <p:cNvSpPr>
            <a:spLocks noGrp="1"/>
          </p:cNvSpPr>
          <p:nvPr>
            <p:ph sz="half" idx="1"/>
          </p:nvPr>
        </p:nvSpPr>
        <p:spPr>
          <a:xfrm>
            <a:off x="228600" y="1825624"/>
            <a:ext cx="4419600" cy="4651375"/>
          </a:xfrm>
        </p:spPr>
        <p:txBody>
          <a:bodyPr>
            <a:normAutofit lnSpcReduction="10000"/>
          </a:bodyPr>
          <a:lstStyle/>
          <a:p>
            <a:pPr marL="0" indent="0" algn="just">
              <a:buNone/>
            </a:pPr>
            <a:r>
              <a:rPr lang="hi-IN" sz="2000" dirty="0"/>
              <a:t>भारत जैसा विविधतापूर्ण, बहुभाषी और बहु-सांस्कृतिक कोई</a:t>
            </a:r>
            <a:r>
              <a:rPr lang="en-GB" sz="2000" dirty="0"/>
              <a:t> </a:t>
            </a:r>
            <a:r>
              <a:rPr lang="hi-IN" sz="2000" dirty="0"/>
              <a:t>और देश नहीं है</a:t>
            </a:r>
            <a:r>
              <a:rPr lang="en-GB" sz="2000" dirty="0"/>
              <a:t> </a:t>
            </a:r>
            <a:r>
              <a:rPr lang="hi-IN" sz="2000" dirty="0"/>
              <a:t>। </a:t>
            </a:r>
            <a:endParaRPr lang="en-GB" sz="2000" dirty="0"/>
          </a:p>
          <a:p>
            <a:pPr marL="0" indent="0" algn="just">
              <a:buNone/>
            </a:pPr>
            <a:endParaRPr lang="en-GB" sz="2000" dirty="0"/>
          </a:p>
          <a:p>
            <a:pPr marL="0" indent="0" algn="just">
              <a:buNone/>
            </a:pPr>
            <a:r>
              <a:rPr lang="hi-IN" sz="2000" dirty="0"/>
              <a:t>हम परंपराओं, संस्कृति और मूल्यों के प्राचीन सूत्र से बंधे हुए हैं। </a:t>
            </a:r>
            <a:endParaRPr lang="en-GB" sz="2000" dirty="0"/>
          </a:p>
          <a:p>
            <a:pPr marL="0" indent="0" algn="just">
              <a:buNone/>
            </a:pPr>
            <a:endParaRPr lang="en-GB" sz="2000" dirty="0"/>
          </a:p>
          <a:p>
            <a:pPr marL="0" indent="0" algn="just">
              <a:buNone/>
            </a:pPr>
            <a:r>
              <a:rPr lang="hi-IN" sz="2000" dirty="0"/>
              <a:t>ऐसे क्षेत्रों को विभिन्न क्षेत्रों के लोगों और जीवन के तरीकों के बीच बढ़ाया और निरंतर पारस्परिक संपर्क के माध्यम से मजबूत करने की आवश्यकता है</a:t>
            </a:r>
            <a:endParaRPr lang="en-GB" sz="2000" dirty="0"/>
          </a:p>
          <a:p>
            <a:pPr marL="0" indent="0" algn="just">
              <a:buNone/>
            </a:pPr>
            <a:endParaRPr lang="en-GB" sz="2000" dirty="0"/>
          </a:p>
          <a:p>
            <a:pPr marL="0" indent="0" algn="just">
              <a:buNone/>
            </a:pPr>
            <a:r>
              <a:rPr lang="hi-IN" sz="2000" dirty="0"/>
              <a:t>इस प्रयास से पारस्परिकता को बढ़ावा मिले और भारत जैसे सांस्कृतिक रूप से विशेष देश में विभिन्न राज्यों के लोगों के बीच एकता का एक समृद्ध मूल्य प्रणाली हासिल हो सके।</a:t>
            </a:r>
            <a:r>
              <a:rPr lang="en-GB" sz="2000" dirty="0"/>
              <a:t> </a:t>
            </a:r>
            <a:endParaRPr lang="en-US" sz="2000" dirty="0"/>
          </a:p>
          <a:p>
            <a:pPr marL="0" indent="0" algn="just">
              <a:buNone/>
            </a:pPr>
            <a:endParaRPr lang="en-GB" dirty="0"/>
          </a:p>
        </p:txBody>
      </p:sp>
      <p:pic>
        <p:nvPicPr>
          <p:cNvPr id="7" name="Content Placeholder 6"/>
          <p:cNvPicPr>
            <a:picLocks noGrp="1" noChangeAspect="1"/>
          </p:cNvPicPr>
          <p:nvPr>
            <p:ph sz="half" idx="2"/>
          </p:nvPr>
        </p:nvPicPr>
        <p:blipFill rotWithShape="1">
          <a:blip r:embed="rId2">
            <a:extLst>
              <a:ext uri="{28A0092B-C50C-407E-A947-70E740481C1C}">
                <a14:useLocalDpi xmlns:a14="http://schemas.microsoft.com/office/drawing/2010/main" val="0"/>
              </a:ext>
            </a:extLst>
          </a:blip>
          <a:srcRect l="16572" r="16868"/>
          <a:stretch/>
        </p:blipFill>
        <p:spPr>
          <a:xfrm>
            <a:off x="4800600" y="2057400"/>
            <a:ext cx="4118093" cy="3712222"/>
          </a:xfrm>
          <a:prstGeom prst="rect">
            <a:avLst/>
          </a:prstGeom>
          <a:ln>
            <a:noFill/>
          </a:ln>
          <a:effectLst>
            <a:softEdge rad="112500"/>
          </a:effectLst>
        </p:spPr>
      </p:pic>
      <p:sp>
        <p:nvSpPr>
          <p:cNvPr id="2" name="Slide Number Placeholder 1">
            <a:extLst>
              <a:ext uri="{FF2B5EF4-FFF2-40B4-BE49-F238E27FC236}">
                <a16:creationId xmlns:a16="http://schemas.microsoft.com/office/drawing/2014/main" id="{FA4549F3-CADB-40A4-8C2A-4DED7251AC30}"/>
              </a:ext>
            </a:extLst>
          </p:cNvPr>
          <p:cNvSpPr>
            <a:spLocks noGrp="1"/>
          </p:cNvSpPr>
          <p:nvPr>
            <p:ph type="sldNum" sz="quarter" idx="12"/>
          </p:nvPr>
        </p:nvSpPr>
        <p:spPr/>
        <p:txBody>
          <a:bodyPr/>
          <a:lstStyle/>
          <a:p>
            <a:fld id="{B6F15528-21DE-4FAA-801E-634DDDAF4B2B}" type="slidenum">
              <a:rPr lang="en-US" smtClean="0"/>
              <a:pPr/>
              <a:t>6</a:t>
            </a:fld>
            <a:endParaRPr lang="en-US" dirty="0"/>
          </a:p>
        </p:txBody>
      </p:sp>
    </p:spTree>
    <p:extLst>
      <p:ext uri="{BB962C8B-B14F-4D97-AF65-F5344CB8AC3E}">
        <p14:creationId xmlns:p14="http://schemas.microsoft.com/office/powerpoint/2010/main" val="3950249077"/>
      </p:ext>
    </p:extLst>
  </p:cSld>
  <p:clrMapOvr>
    <a:masterClrMapping/>
  </p:clrMapOvr>
  <p:transition spd="slow">
    <p:push/>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81000"/>
            <a:ext cx="6553200" cy="1143000"/>
          </a:xfrm>
        </p:spPr>
        <p:txBody>
          <a:bodyPr>
            <a:normAutofit/>
          </a:bodyPr>
          <a:lstStyle/>
          <a:p>
            <a:r>
              <a:rPr lang="hi-IN" sz="3600" b="1" dirty="0"/>
              <a:t>परांठे वाली गली</a:t>
            </a:r>
            <a:endParaRPr lang="en-GB" sz="3600" b="1" dirty="0"/>
          </a:p>
        </p:txBody>
      </p:sp>
      <p:pic>
        <p:nvPicPr>
          <p:cNvPr id="17410" name="Picture 2" descr="C:\Users\Admin\Desktop\parathe-wali-gali-chandni-chowk.jpg"/>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1600200" y="1447800"/>
            <a:ext cx="5637723" cy="4805363"/>
          </a:xfrm>
          <a:prstGeom prst="rect">
            <a:avLst/>
          </a:prstGeom>
          <a:noFill/>
          <a:extLst>
            <a:ext uri="{909E8E84-426E-40DD-AFC4-6F175D3DCCD1}">
              <a14:hiddenFill xmlns:a14="http://schemas.microsoft.com/office/drawing/2010/main">
                <a:solidFill>
                  <a:srgbClr val="FFFFFF"/>
                </a:solidFill>
              </a14:hiddenFill>
            </a:ext>
          </a:extLst>
        </p:spPr>
      </p:pic>
      <p:sp>
        <p:nvSpPr>
          <p:cNvPr id="4" name="Slide Number Placeholder 3"/>
          <p:cNvSpPr>
            <a:spLocks noGrp="1"/>
          </p:cNvSpPr>
          <p:nvPr>
            <p:ph type="sldNum" sz="quarter" idx="12"/>
          </p:nvPr>
        </p:nvSpPr>
        <p:spPr/>
        <p:txBody>
          <a:bodyPr/>
          <a:lstStyle/>
          <a:p>
            <a:fld id="{B6F15528-21DE-4FAA-801E-634DDDAF4B2B}" type="slidenum">
              <a:rPr lang="en-US" smtClean="0"/>
              <a:pPr/>
              <a:t>60</a:t>
            </a:fld>
            <a:endParaRPr lang="en-US"/>
          </a:p>
        </p:txBody>
      </p:sp>
    </p:spTree>
    <p:extLst>
      <p:ext uri="{BB962C8B-B14F-4D97-AF65-F5344CB8AC3E}">
        <p14:creationId xmlns:p14="http://schemas.microsoft.com/office/powerpoint/2010/main" val="393353029"/>
      </p:ext>
    </p:extLst>
  </p:cSld>
  <p:clrMapOvr>
    <a:masterClrMapping/>
  </p:clrMapOvr>
  <p:transition spd="slow">
    <p:push/>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br>
              <a:rPr lang="en-US" dirty="0"/>
            </a:br>
            <a:endParaRPr lang="en-US" dirty="0"/>
          </a:p>
        </p:txBody>
      </p:sp>
      <p:pic>
        <p:nvPicPr>
          <p:cNvPr id="18434" name="Picture 2" descr="C:\Users\Admin\Desktop\jung-bahadur-kachori-wala.jpg"/>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1600200" y="1447800"/>
            <a:ext cx="5915025" cy="4853781"/>
          </a:xfrm>
          <a:prstGeom prst="rect">
            <a:avLst/>
          </a:prstGeom>
          <a:noFill/>
          <a:extLst>
            <a:ext uri="{909E8E84-426E-40DD-AFC4-6F175D3DCCD1}">
              <a14:hiddenFill xmlns:a14="http://schemas.microsoft.com/office/drawing/2010/main">
                <a:solidFill>
                  <a:srgbClr val="FFFFFF"/>
                </a:solidFill>
              </a14:hiddenFill>
            </a:ext>
          </a:extLst>
        </p:spPr>
      </p:pic>
      <p:sp>
        <p:nvSpPr>
          <p:cNvPr id="4" name="Slide Number Placeholder 3"/>
          <p:cNvSpPr>
            <a:spLocks noGrp="1"/>
          </p:cNvSpPr>
          <p:nvPr>
            <p:ph type="sldNum" sz="quarter" idx="12"/>
          </p:nvPr>
        </p:nvSpPr>
        <p:spPr/>
        <p:txBody>
          <a:bodyPr/>
          <a:lstStyle/>
          <a:p>
            <a:fld id="{B6F15528-21DE-4FAA-801E-634DDDAF4B2B}" type="slidenum">
              <a:rPr lang="en-US" smtClean="0"/>
              <a:pPr/>
              <a:t>61</a:t>
            </a:fld>
            <a:endParaRPr lang="en-US"/>
          </a:p>
        </p:txBody>
      </p:sp>
      <p:sp>
        <p:nvSpPr>
          <p:cNvPr id="3" name="TextBox 2"/>
          <p:cNvSpPr txBox="1"/>
          <p:nvPr/>
        </p:nvSpPr>
        <p:spPr>
          <a:xfrm>
            <a:off x="499533" y="381000"/>
            <a:ext cx="5715000" cy="646331"/>
          </a:xfrm>
          <a:prstGeom prst="rect">
            <a:avLst/>
          </a:prstGeom>
          <a:noFill/>
        </p:spPr>
        <p:txBody>
          <a:bodyPr wrap="square" rtlCol="0">
            <a:spAutoFit/>
          </a:bodyPr>
          <a:lstStyle/>
          <a:p>
            <a:r>
              <a:rPr lang="hi-IN" sz="3600" b="1" dirty="0"/>
              <a:t>नॉर्थ कैंपस के कचौरी</a:t>
            </a:r>
            <a:endParaRPr lang="en-GB" sz="3600" b="1" dirty="0"/>
          </a:p>
        </p:txBody>
      </p:sp>
    </p:spTree>
    <p:extLst>
      <p:ext uri="{BB962C8B-B14F-4D97-AF65-F5344CB8AC3E}">
        <p14:creationId xmlns:p14="http://schemas.microsoft.com/office/powerpoint/2010/main" val="963019132"/>
      </p:ext>
    </p:extLst>
  </p:cSld>
  <p:clrMapOvr>
    <a:masterClrMapping/>
  </p:clrMapOvr>
  <p:transition spd="slow">
    <p:push/>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hi-IN" sz="3600" b="1" dirty="0"/>
              <a:t>जामा मस्जिद के मुग़लई</a:t>
            </a:r>
            <a:endParaRPr lang="en-US" sz="3600" b="1" dirty="0"/>
          </a:p>
        </p:txBody>
      </p:sp>
      <p:pic>
        <p:nvPicPr>
          <p:cNvPr id="21506" name="Picture 2" descr="C:\Users\Admin\Desktop\Untitled_20200102182035.png"/>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1314212" y="1600200"/>
            <a:ext cx="6515576" cy="4724400"/>
          </a:xfrm>
          <a:prstGeom prst="rect">
            <a:avLst/>
          </a:prstGeom>
          <a:noFill/>
          <a:extLst>
            <a:ext uri="{909E8E84-426E-40DD-AFC4-6F175D3DCCD1}">
              <a14:hiddenFill xmlns:a14="http://schemas.microsoft.com/office/drawing/2010/main">
                <a:solidFill>
                  <a:srgbClr val="FFFFFF"/>
                </a:solidFill>
              </a14:hiddenFill>
            </a:ext>
          </a:extLst>
        </p:spPr>
      </p:pic>
      <p:sp>
        <p:nvSpPr>
          <p:cNvPr id="4" name="Slide Number Placeholder 3"/>
          <p:cNvSpPr>
            <a:spLocks noGrp="1"/>
          </p:cNvSpPr>
          <p:nvPr>
            <p:ph type="sldNum" sz="quarter" idx="12"/>
          </p:nvPr>
        </p:nvSpPr>
        <p:spPr/>
        <p:txBody>
          <a:bodyPr/>
          <a:lstStyle/>
          <a:p>
            <a:fld id="{B6F15528-21DE-4FAA-801E-634DDDAF4B2B}" type="slidenum">
              <a:rPr lang="en-US" smtClean="0"/>
              <a:pPr/>
              <a:t>62</a:t>
            </a:fld>
            <a:endParaRPr lang="en-US"/>
          </a:p>
        </p:txBody>
      </p:sp>
    </p:spTree>
    <p:extLst>
      <p:ext uri="{BB962C8B-B14F-4D97-AF65-F5344CB8AC3E}">
        <p14:creationId xmlns:p14="http://schemas.microsoft.com/office/powerpoint/2010/main" val="213947765"/>
      </p:ext>
    </p:extLst>
  </p:cSld>
  <p:clrMapOvr>
    <a:masterClrMapping/>
  </p:clrMapOvr>
  <p:transition spd="slow">
    <p:push/>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28600"/>
            <a:ext cx="5314950" cy="1325563"/>
          </a:xfrm>
        </p:spPr>
        <p:txBody>
          <a:bodyPr>
            <a:normAutofit/>
          </a:bodyPr>
          <a:lstStyle/>
          <a:p>
            <a:r>
              <a:rPr lang="hi-IN" sz="3600" b="1" dirty="0"/>
              <a:t>अजमेरी गेट के छोले भटूरे</a:t>
            </a:r>
            <a:endParaRPr lang="en-US" sz="3600" b="1" dirty="0"/>
          </a:p>
        </p:txBody>
      </p:sp>
      <p:pic>
        <p:nvPicPr>
          <p:cNvPr id="5" name="Content Placeholder 4" descr="Chole Bhature.jpg"/>
          <p:cNvPicPr>
            <a:picLocks noGrp="1" noChangeAspect="1"/>
          </p:cNvPicPr>
          <p:nvPr>
            <p:ph idx="1"/>
          </p:nvPr>
        </p:nvPicPr>
        <p:blipFill>
          <a:blip r:embed="rId2"/>
          <a:stretch>
            <a:fillRect/>
          </a:stretch>
        </p:blipFill>
        <p:spPr>
          <a:xfrm>
            <a:off x="1238250" y="1447800"/>
            <a:ext cx="6667500" cy="4724400"/>
          </a:xfrm>
        </p:spPr>
      </p:pic>
      <p:sp>
        <p:nvSpPr>
          <p:cNvPr id="4" name="Slide Number Placeholder 3"/>
          <p:cNvSpPr>
            <a:spLocks noGrp="1"/>
          </p:cNvSpPr>
          <p:nvPr>
            <p:ph type="sldNum" sz="quarter" idx="12"/>
          </p:nvPr>
        </p:nvSpPr>
        <p:spPr/>
        <p:txBody>
          <a:bodyPr/>
          <a:lstStyle/>
          <a:p>
            <a:fld id="{B6F15528-21DE-4FAA-801E-634DDDAF4B2B}" type="slidenum">
              <a:rPr lang="en-US" smtClean="0"/>
              <a:pPr/>
              <a:t>63</a:t>
            </a:fld>
            <a:endParaRPr lang="en-US"/>
          </a:p>
        </p:txBody>
      </p:sp>
    </p:spTree>
    <p:extLst>
      <p:ext uri="{BB962C8B-B14F-4D97-AF65-F5344CB8AC3E}">
        <p14:creationId xmlns:p14="http://schemas.microsoft.com/office/powerpoint/2010/main" val="1957444603"/>
      </p:ext>
    </p:extLst>
  </p:cSld>
  <p:clrMapOvr>
    <a:masterClrMapping/>
  </p:clrMapOvr>
  <p:transition spd="slow">
    <p:push/>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hi-IN" sz="3600" b="1" dirty="0"/>
              <a:t>दरीबा के जलेबी</a:t>
            </a:r>
            <a:endParaRPr lang="en-US" sz="3600" b="1" dirty="0"/>
          </a:p>
        </p:txBody>
      </p:sp>
      <p:pic>
        <p:nvPicPr>
          <p:cNvPr id="6" name="Content Placeholder 5" descr="jalebi_-_closeup_view_of_jalebis.jpg"/>
          <p:cNvPicPr>
            <a:picLocks noGrp="1" noChangeAspect="1"/>
          </p:cNvPicPr>
          <p:nvPr>
            <p:ph idx="1"/>
          </p:nvPr>
        </p:nvPicPr>
        <p:blipFill>
          <a:blip r:embed="rId2"/>
          <a:stretch>
            <a:fillRect/>
          </a:stretch>
        </p:blipFill>
        <p:spPr>
          <a:xfrm>
            <a:off x="1295400" y="1600200"/>
            <a:ext cx="6527007" cy="4652963"/>
          </a:xfrm>
        </p:spPr>
      </p:pic>
      <p:sp>
        <p:nvSpPr>
          <p:cNvPr id="5" name="Slide Number Placeholder 4"/>
          <p:cNvSpPr>
            <a:spLocks noGrp="1"/>
          </p:cNvSpPr>
          <p:nvPr>
            <p:ph type="sldNum" sz="quarter" idx="12"/>
          </p:nvPr>
        </p:nvSpPr>
        <p:spPr/>
        <p:txBody>
          <a:bodyPr/>
          <a:lstStyle/>
          <a:p>
            <a:fld id="{B6F15528-21DE-4FAA-801E-634DDDAF4B2B}" type="slidenum">
              <a:rPr lang="en-US" smtClean="0"/>
              <a:pPr/>
              <a:t>64</a:t>
            </a:fld>
            <a:endParaRPr lang="en-US"/>
          </a:p>
        </p:txBody>
      </p:sp>
    </p:spTree>
    <p:extLst>
      <p:ext uri="{BB962C8B-B14F-4D97-AF65-F5344CB8AC3E}">
        <p14:creationId xmlns:p14="http://schemas.microsoft.com/office/powerpoint/2010/main" val="990207459"/>
      </p:ext>
    </p:extLst>
  </p:cSld>
  <p:clrMapOvr>
    <a:masterClrMapping/>
  </p:clrMapOvr>
  <p:transition spd="slow">
    <p:push/>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hi-IN" sz="3600" b="1" dirty="0"/>
              <a:t>सी</a:t>
            </a:r>
            <a:r>
              <a:rPr lang="en-GB" sz="3600" b="1" dirty="0"/>
              <a:t>. </a:t>
            </a:r>
            <a:r>
              <a:rPr lang="hi-IN" sz="3600" b="1" dirty="0"/>
              <a:t>पी</a:t>
            </a:r>
            <a:r>
              <a:rPr lang="en-GB" sz="3600" b="1" dirty="0"/>
              <a:t>. </a:t>
            </a:r>
            <a:r>
              <a:rPr lang="hi-IN" sz="3600" b="1" dirty="0"/>
              <a:t>का दक्षिण भारतीय भोजन</a:t>
            </a:r>
            <a:endParaRPr lang="en-US" sz="3600" b="1" dirty="0"/>
          </a:p>
        </p:txBody>
      </p:sp>
      <p:pic>
        <p:nvPicPr>
          <p:cNvPr id="5" name="Content Placeholder 4" descr="Sarwan.jpg"/>
          <p:cNvPicPr>
            <a:picLocks noGrp="1" noChangeAspect="1"/>
          </p:cNvPicPr>
          <p:nvPr>
            <p:ph idx="1"/>
          </p:nvPr>
        </p:nvPicPr>
        <p:blipFill>
          <a:blip r:embed="rId2"/>
          <a:stretch>
            <a:fillRect/>
          </a:stretch>
        </p:blipFill>
        <p:spPr>
          <a:xfrm>
            <a:off x="914400" y="1600200"/>
            <a:ext cx="7193280" cy="4648200"/>
          </a:xfrm>
        </p:spPr>
      </p:pic>
      <p:sp>
        <p:nvSpPr>
          <p:cNvPr id="4" name="Slide Number Placeholder 3"/>
          <p:cNvSpPr>
            <a:spLocks noGrp="1"/>
          </p:cNvSpPr>
          <p:nvPr>
            <p:ph type="sldNum" sz="quarter" idx="12"/>
          </p:nvPr>
        </p:nvSpPr>
        <p:spPr/>
        <p:txBody>
          <a:bodyPr/>
          <a:lstStyle/>
          <a:p>
            <a:fld id="{B6F15528-21DE-4FAA-801E-634DDDAF4B2B}" type="slidenum">
              <a:rPr lang="en-US" smtClean="0"/>
              <a:pPr/>
              <a:t>65</a:t>
            </a:fld>
            <a:endParaRPr lang="en-US"/>
          </a:p>
        </p:txBody>
      </p:sp>
    </p:spTree>
    <p:extLst>
      <p:ext uri="{BB962C8B-B14F-4D97-AF65-F5344CB8AC3E}">
        <p14:creationId xmlns:p14="http://schemas.microsoft.com/office/powerpoint/2010/main" val="4229395366"/>
      </p:ext>
    </p:extLst>
  </p:cSld>
  <p:clrMapOvr>
    <a:masterClrMapping/>
  </p:clrMapOvr>
  <p:transition spd="slow">
    <p:push/>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81000"/>
            <a:ext cx="7886700" cy="1325563"/>
          </a:xfrm>
        </p:spPr>
        <p:txBody>
          <a:bodyPr>
            <a:normAutofit/>
          </a:bodyPr>
          <a:lstStyle/>
          <a:p>
            <a:r>
              <a:rPr lang="hi-IN" sz="3600" b="1" dirty="0"/>
              <a:t>फतेहपुरी की चाट,लस्सी और फालूदा</a:t>
            </a:r>
            <a:endParaRPr lang="en-US" sz="3600" b="1" dirty="0"/>
          </a:p>
        </p:txBody>
      </p:sp>
      <p:pic>
        <p:nvPicPr>
          <p:cNvPr id="8" name="Content Placeholder 7" descr="12 Best Street Food Places in Old Delhi"/>
          <p:cNvPicPr>
            <a:picLocks noGrp="1"/>
          </p:cNvPicPr>
          <p:nvPr>
            <p:ph idx="1"/>
          </p:nvPr>
        </p:nvPicPr>
        <p:blipFill>
          <a:blip r:embed="rId2"/>
          <a:stretch>
            <a:fillRect/>
          </a:stretch>
        </p:blipFill>
        <p:spPr bwMode="auto">
          <a:xfrm>
            <a:off x="2625119" y="1752600"/>
            <a:ext cx="3928081" cy="3428999"/>
          </a:xfrm>
          <a:prstGeom prst="rect">
            <a:avLst/>
          </a:prstGeom>
          <a:noFill/>
          <a:ln w="9525">
            <a:noFill/>
            <a:miter lim="800000"/>
            <a:headEnd/>
            <a:tailEnd/>
          </a:ln>
        </p:spPr>
      </p:pic>
      <p:sp>
        <p:nvSpPr>
          <p:cNvPr id="4" name="Slide Number Placeholder 3"/>
          <p:cNvSpPr>
            <a:spLocks noGrp="1"/>
          </p:cNvSpPr>
          <p:nvPr>
            <p:ph type="sldNum" sz="quarter" idx="12"/>
          </p:nvPr>
        </p:nvSpPr>
        <p:spPr/>
        <p:txBody>
          <a:bodyPr/>
          <a:lstStyle/>
          <a:p>
            <a:fld id="{B6F15528-21DE-4FAA-801E-634DDDAF4B2B}" type="slidenum">
              <a:rPr lang="en-US" smtClean="0"/>
              <a:pPr/>
              <a:t>66</a:t>
            </a:fld>
            <a:endParaRPr lang="en-US"/>
          </a:p>
        </p:txBody>
      </p:sp>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l="22933" r="22519"/>
          <a:stretch/>
        </p:blipFill>
        <p:spPr>
          <a:xfrm>
            <a:off x="533400" y="2750916"/>
            <a:ext cx="2091719" cy="3565217"/>
          </a:xfrm>
          <a:prstGeom prst="rect">
            <a:avLst/>
          </a:prstGeom>
        </p:spPr>
      </p:pic>
      <p:pic>
        <p:nvPicPr>
          <p:cNvPr id="5" name="Picture 4"/>
          <p:cNvPicPr>
            <a:picLocks noChangeAspect="1"/>
          </p:cNvPicPr>
          <p:nvPr/>
        </p:nvPicPr>
        <p:blipFill rotWithShape="1">
          <a:blip r:embed="rId4">
            <a:extLst>
              <a:ext uri="{28A0092B-C50C-407E-A947-70E740481C1C}">
                <a14:useLocalDpi xmlns:a14="http://schemas.microsoft.com/office/drawing/2010/main" val="0"/>
              </a:ext>
            </a:extLst>
          </a:blip>
          <a:srcRect l="17972" t="5373" r="15968" b="4767"/>
          <a:stretch/>
        </p:blipFill>
        <p:spPr>
          <a:xfrm>
            <a:off x="6553200" y="2750915"/>
            <a:ext cx="2057400" cy="3565217"/>
          </a:xfrm>
          <a:prstGeom prst="rect">
            <a:avLst/>
          </a:prstGeom>
        </p:spPr>
      </p:pic>
    </p:spTree>
    <p:extLst>
      <p:ext uri="{BB962C8B-B14F-4D97-AF65-F5344CB8AC3E}">
        <p14:creationId xmlns:p14="http://schemas.microsoft.com/office/powerpoint/2010/main" val="921691928"/>
      </p:ext>
    </p:extLst>
  </p:cSld>
  <p:clrMapOvr>
    <a:masterClrMapping/>
  </p:clrMapOvr>
  <p:transition spd="slow">
    <p:push/>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hi-IN" sz="3600" b="1" dirty="0"/>
              <a:t>बंगाली बाजार की मिठाइयां</a:t>
            </a:r>
            <a:endParaRPr lang="en-GB" sz="3600" b="1"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24000" y="1600199"/>
            <a:ext cx="6019800" cy="4509039"/>
          </a:xfrm>
        </p:spPr>
      </p:pic>
      <p:sp>
        <p:nvSpPr>
          <p:cNvPr id="4" name="Slide Number Placeholder 3"/>
          <p:cNvSpPr>
            <a:spLocks noGrp="1"/>
          </p:cNvSpPr>
          <p:nvPr>
            <p:ph type="sldNum" sz="quarter" idx="12"/>
          </p:nvPr>
        </p:nvSpPr>
        <p:spPr/>
        <p:txBody>
          <a:bodyPr/>
          <a:lstStyle/>
          <a:p>
            <a:fld id="{B6F15528-21DE-4FAA-801E-634DDDAF4B2B}" type="slidenum">
              <a:rPr lang="en-US" smtClean="0"/>
              <a:pPr/>
              <a:t>67</a:t>
            </a:fld>
            <a:endParaRPr lang="en-US"/>
          </a:p>
        </p:txBody>
      </p:sp>
    </p:spTree>
    <p:extLst>
      <p:ext uri="{BB962C8B-B14F-4D97-AF65-F5344CB8AC3E}">
        <p14:creationId xmlns:p14="http://schemas.microsoft.com/office/powerpoint/2010/main" val="2301398998"/>
      </p:ext>
    </p:extLst>
  </p:cSld>
  <p:clrMapOvr>
    <a:masterClrMapping/>
  </p:clrMapOvr>
  <p:transition spd="slow">
    <p:push/>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C468FB-6924-44C7-BD63-8472593E746C}"/>
              </a:ext>
            </a:extLst>
          </p:cNvPr>
          <p:cNvSpPr>
            <a:spLocks noGrp="1"/>
          </p:cNvSpPr>
          <p:nvPr>
            <p:ph type="ctrTitle"/>
          </p:nvPr>
        </p:nvSpPr>
        <p:spPr>
          <a:xfrm>
            <a:off x="381000" y="457200"/>
            <a:ext cx="6781800" cy="995363"/>
          </a:xfrm>
        </p:spPr>
        <p:txBody>
          <a:bodyPr>
            <a:normAutofit/>
          </a:bodyPr>
          <a:lstStyle/>
          <a:p>
            <a:pPr algn="l"/>
            <a:r>
              <a:rPr lang="hi-IN" sz="3600" b="1" dirty="0"/>
              <a:t>दिल्ली</a:t>
            </a:r>
            <a:r>
              <a:rPr lang="en-GB" sz="3600" b="1" dirty="0"/>
              <a:t> </a:t>
            </a:r>
            <a:r>
              <a:rPr lang="hi-IN" sz="3600" b="1" dirty="0"/>
              <a:t>में</a:t>
            </a:r>
            <a:r>
              <a:rPr lang="en-GB" sz="3600" b="1" dirty="0"/>
              <a:t> </a:t>
            </a:r>
            <a:r>
              <a:rPr lang="hi-IN" sz="3600" b="1" dirty="0"/>
              <a:t>प्रचलित</a:t>
            </a:r>
            <a:r>
              <a:rPr lang="en-GB" sz="3600" b="1" dirty="0"/>
              <a:t> </a:t>
            </a:r>
            <a:r>
              <a:rPr lang="hi-IN" sz="3600" b="1" dirty="0"/>
              <a:t>नृत्य</a:t>
            </a:r>
            <a:r>
              <a:rPr lang="en-GB" sz="3600" b="1" dirty="0"/>
              <a:t> </a:t>
            </a:r>
            <a:r>
              <a:rPr lang="hi-IN" sz="3600" b="1" dirty="0"/>
              <a:t>शैलियां</a:t>
            </a:r>
            <a:endParaRPr lang="en-GB" sz="3600" b="1" dirty="0"/>
          </a:p>
        </p:txBody>
      </p:sp>
      <p:sp>
        <p:nvSpPr>
          <p:cNvPr id="4" name="Slide Number Placeholder 3">
            <a:extLst>
              <a:ext uri="{FF2B5EF4-FFF2-40B4-BE49-F238E27FC236}">
                <a16:creationId xmlns:a16="http://schemas.microsoft.com/office/drawing/2014/main" id="{84A0E762-141C-48DD-82EC-C4240D43A757}"/>
              </a:ext>
            </a:extLst>
          </p:cNvPr>
          <p:cNvSpPr>
            <a:spLocks noGrp="1"/>
          </p:cNvSpPr>
          <p:nvPr>
            <p:ph type="sldNum" sz="quarter" idx="12"/>
          </p:nvPr>
        </p:nvSpPr>
        <p:spPr/>
        <p:txBody>
          <a:bodyPr/>
          <a:lstStyle/>
          <a:p>
            <a:fld id="{B6F15528-21DE-4FAA-801E-634DDDAF4B2B}" type="slidenum">
              <a:rPr lang="en-US" smtClean="0"/>
              <a:pPr/>
              <a:t>68</a:t>
            </a:fld>
            <a:endParaRPr lang="en-US"/>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19393" y="2116810"/>
            <a:ext cx="5257800" cy="3692453"/>
          </a:xfrm>
          <a:prstGeom prst="rect">
            <a:avLst/>
          </a:prstGeom>
          <a:ln>
            <a:noFill/>
          </a:ln>
          <a:effectLst>
            <a:softEdge rad="112500"/>
          </a:effectLst>
        </p:spPr>
      </p:pic>
    </p:spTree>
    <p:extLst>
      <p:ext uri="{BB962C8B-B14F-4D97-AF65-F5344CB8AC3E}">
        <p14:creationId xmlns:p14="http://schemas.microsoft.com/office/powerpoint/2010/main" val="3932372490"/>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anim calcmode="lin" valueType="num">
                                      <p:cBhvr>
                                        <p:cTn id="8" dur="2000" fill="hold"/>
                                        <p:tgtEl>
                                          <p:spTgt spid="5"/>
                                        </p:tgtEl>
                                        <p:attrNameLst>
                                          <p:attrName>ppt_w</p:attrName>
                                        </p:attrNameLst>
                                      </p:cBhvr>
                                      <p:tavLst>
                                        <p:tav tm="0" fmla="#ppt_w*sin(2.5*pi*$)">
                                          <p:val>
                                            <p:fltVal val="0"/>
                                          </p:val>
                                        </p:tav>
                                        <p:tav tm="100000">
                                          <p:val>
                                            <p:fltVal val="1"/>
                                          </p:val>
                                        </p:tav>
                                      </p:tavLst>
                                    </p:anim>
                                    <p:anim calcmode="lin" valueType="num">
                                      <p:cBhvr>
                                        <p:cTn id="9" dur="2000" fill="hold"/>
                                        <p:tgtEl>
                                          <p:spTgt spid="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hi-IN" sz="4000" b="1" dirty="0"/>
              <a:t>गिद्धा</a:t>
            </a:r>
            <a:endParaRPr lang="en-GB" sz="3600"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69</a:t>
            </a:fld>
            <a:endParaRPr lang="en-US"/>
          </a:p>
        </p:txBody>
      </p:sp>
      <p:pic>
        <p:nvPicPr>
          <p:cNvPr id="5" name="Content Placeholder 3" descr="7 gidha"/>
          <p:cNvPicPr>
            <a:picLocks noGrp="1" noChangeAspect="1"/>
          </p:cNvPicPr>
          <p:nvPr>
            <p:ph idx="1"/>
          </p:nvPr>
        </p:nvPicPr>
        <p:blipFill>
          <a:blip r:embed="rId2"/>
          <a:stretch>
            <a:fillRect/>
          </a:stretch>
        </p:blipFill>
        <p:spPr>
          <a:xfrm>
            <a:off x="704144" y="1825625"/>
            <a:ext cx="7735712" cy="4351338"/>
          </a:xfrm>
          <a:prstGeom prst="rect">
            <a:avLst/>
          </a:prstGeom>
          <a:effectLst>
            <a:softEdge rad="63500"/>
          </a:effectLst>
        </p:spPr>
      </p:pic>
    </p:spTree>
    <p:extLst>
      <p:ext uri="{BB962C8B-B14F-4D97-AF65-F5344CB8AC3E}">
        <p14:creationId xmlns:p14="http://schemas.microsoft.com/office/powerpoint/2010/main" val="2078581732"/>
      </p:ext>
    </p:extLst>
  </p:cSld>
  <p:clrMapOvr>
    <a:masterClrMapping/>
  </p:clrMapOvr>
  <p:transition spd="slow">
    <p:push/>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6F15528-21DE-4FAA-801E-634DDDAF4B2B}" type="slidenum">
              <a:rPr lang="en-US" smtClean="0"/>
              <a:pPr/>
              <a:t>7</a:t>
            </a:fld>
            <a:endParaRPr lang="en-US"/>
          </a:p>
        </p:txBody>
      </p:sp>
      <p:sp>
        <p:nvSpPr>
          <p:cNvPr id="3" name="TextBox 2"/>
          <p:cNvSpPr txBox="1"/>
          <p:nvPr/>
        </p:nvSpPr>
        <p:spPr>
          <a:xfrm>
            <a:off x="381000" y="1295400"/>
            <a:ext cx="8229600" cy="4893647"/>
          </a:xfrm>
          <a:prstGeom prst="rect">
            <a:avLst/>
          </a:prstGeom>
          <a:noFill/>
        </p:spPr>
        <p:txBody>
          <a:bodyPr wrap="square" rtlCol="0">
            <a:spAutoFit/>
          </a:bodyPr>
          <a:lstStyle/>
          <a:p>
            <a:r>
              <a:rPr lang="en-GB" sz="3600" b="1" dirty="0"/>
              <a:t>‘</a:t>
            </a:r>
            <a:r>
              <a:rPr lang="hi-IN" sz="3600" b="1" dirty="0"/>
              <a:t>एक भारत श्रेष्ठ भारत</a:t>
            </a:r>
            <a:r>
              <a:rPr lang="en-GB" sz="3600" b="1" dirty="0"/>
              <a:t>’</a:t>
            </a:r>
            <a:r>
              <a:rPr lang="hi-IN" sz="3600" b="1" dirty="0"/>
              <a:t> के उद्देश्य</a:t>
            </a:r>
            <a:endParaRPr lang="en-GB" sz="3600" b="1" dirty="0"/>
          </a:p>
          <a:p>
            <a:endParaRPr lang="en-GB" dirty="0"/>
          </a:p>
          <a:p>
            <a:pPr marL="342900" indent="-342900">
              <a:buFont typeface="+mj-lt"/>
              <a:buAutoNum type="arabicPeriod"/>
            </a:pPr>
            <a:r>
              <a:rPr lang="hi-IN" sz="2000" dirty="0"/>
              <a:t>हमारे राष्ट्र की विविधता में एकता का जश्न मनाने के लिए और हमारे देश के लोगों के बीच पारंपरिक रूप से विद्यमान भावनात्मक बंधन के</a:t>
            </a:r>
            <a:r>
              <a:rPr lang="en-GB" sz="2000" dirty="0"/>
              <a:t> </a:t>
            </a:r>
            <a:r>
              <a:rPr lang="hi-IN" sz="2000" dirty="0"/>
              <a:t>सूत्र को बनाए रखने और मजबूत करना</a:t>
            </a:r>
            <a:r>
              <a:rPr lang="en-GB" sz="2000" dirty="0"/>
              <a:t>;</a:t>
            </a:r>
          </a:p>
          <a:p>
            <a:pPr marL="342900" indent="-342900">
              <a:buFont typeface="+mj-lt"/>
              <a:buAutoNum type="arabicPeriod"/>
            </a:pPr>
            <a:endParaRPr lang="en-GB" sz="2000" dirty="0"/>
          </a:p>
          <a:p>
            <a:pPr marL="342900" indent="-342900">
              <a:buAutoNum type="arabicPeriod"/>
            </a:pPr>
            <a:r>
              <a:rPr lang="hi-IN" sz="2000" dirty="0"/>
              <a:t>राज्यों के बीच एक वार्षिक योजनाबद्ध कार्यक्रम</a:t>
            </a:r>
            <a:r>
              <a:rPr lang="en-GB" sz="2000" dirty="0"/>
              <a:t> </a:t>
            </a:r>
            <a:r>
              <a:rPr lang="hi-IN" sz="2000" dirty="0"/>
              <a:t>के माध्यम से सभी भारतीय राज्यों और केंद्र शासित प्रदेशों के बीच एक गहरी और संरचित कार्यक्रम</a:t>
            </a:r>
            <a:r>
              <a:rPr lang="en-GB" sz="2000" dirty="0"/>
              <a:t> </a:t>
            </a:r>
            <a:r>
              <a:rPr lang="hi-IN" sz="2000" dirty="0"/>
              <a:t>के माध्यम से राष्ट्रीय एकता की भावना को बढ़ावा देना</a:t>
            </a:r>
            <a:r>
              <a:rPr lang="en-GB" sz="2000" dirty="0"/>
              <a:t>;</a:t>
            </a:r>
          </a:p>
          <a:p>
            <a:pPr marL="342900" indent="-342900">
              <a:buAutoNum type="arabicPeriod"/>
            </a:pPr>
            <a:endParaRPr lang="en-GB" sz="2000" dirty="0"/>
          </a:p>
          <a:p>
            <a:pPr marL="342900" indent="-342900">
              <a:buAutoNum type="arabicPeriod"/>
            </a:pPr>
            <a:r>
              <a:rPr lang="hi-IN" sz="2000" dirty="0"/>
              <a:t>समृद्ध विविधता और संस्कृति, लोगों के रीति-रिवाजों और परंपराओं को प्रदर्शित करना</a:t>
            </a:r>
            <a:r>
              <a:rPr lang="en-GB" sz="2000" dirty="0"/>
              <a:t> </a:t>
            </a:r>
            <a:r>
              <a:rPr lang="hi-IN" sz="2000" dirty="0"/>
              <a:t>और लोगों को भारत की विविधता को समझने और उसकी सराहना करने में सक्षम बनाना, और इस प्रकार समस्त नागरिकों को विशिष्ठ पहचान देना</a:t>
            </a:r>
            <a:r>
              <a:rPr lang="en-GB" sz="2000" dirty="0"/>
              <a:t>;</a:t>
            </a:r>
          </a:p>
          <a:p>
            <a:endParaRPr lang="en-GB" dirty="0"/>
          </a:p>
        </p:txBody>
      </p:sp>
    </p:spTree>
    <p:extLst>
      <p:ext uri="{BB962C8B-B14F-4D97-AF65-F5344CB8AC3E}">
        <p14:creationId xmlns:p14="http://schemas.microsoft.com/office/powerpoint/2010/main" val="2967660748"/>
      </p:ext>
    </p:extLst>
  </p:cSld>
  <p:clrMapOvr>
    <a:masterClrMapping/>
  </p:clrMapOvr>
  <p:transition spd="slow">
    <p:push/>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hi-IN" sz="4000" b="1" dirty="0"/>
              <a:t>भांगड़ा</a:t>
            </a:r>
            <a:endParaRPr lang="en-GB" sz="3600"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70</a:t>
            </a:fld>
            <a:endParaRPr lang="en-US"/>
          </a:p>
        </p:txBody>
      </p:sp>
      <p:pic>
        <p:nvPicPr>
          <p:cNvPr id="5" name="Content Placeholder 4" descr="7 bhangra"/>
          <p:cNvPicPr>
            <a:picLocks noGrp="1" noChangeAspect="1"/>
          </p:cNvPicPr>
          <p:nvPr>
            <p:ph idx="1"/>
          </p:nvPr>
        </p:nvPicPr>
        <p:blipFill>
          <a:blip r:embed="rId2"/>
          <a:stretch>
            <a:fillRect/>
          </a:stretch>
        </p:blipFill>
        <p:spPr>
          <a:xfrm>
            <a:off x="990600" y="1981200"/>
            <a:ext cx="7088188" cy="3962400"/>
          </a:xfrm>
          <a:prstGeom prst="rect">
            <a:avLst/>
          </a:prstGeom>
          <a:effectLst>
            <a:softEdge rad="101600"/>
          </a:effectLst>
        </p:spPr>
      </p:pic>
    </p:spTree>
    <p:extLst>
      <p:ext uri="{BB962C8B-B14F-4D97-AF65-F5344CB8AC3E}">
        <p14:creationId xmlns:p14="http://schemas.microsoft.com/office/powerpoint/2010/main" val="3415590338"/>
      </p:ext>
    </p:extLst>
  </p:cSld>
  <p:clrMapOvr>
    <a:masterClrMapping/>
  </p:clrMapOvr>
  <p:transition spd="slow">
    <p:push/>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hi-IN" sz="4000" b="1" dirty="0"/>
              <a:t>कथक</a:t>
            </a:r>
            <a:endParaRPr lang="en-GB" sz="3600"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71</a:t>
            </a:fld>
            <a:endParaRPr lang="en-US"/>
          </a:p>
        </p:txBody>
      </p:sp>
      <p:pic>
        <p:nvPicPr>
          <p:cNvPr id="5" name="Content Placeholder 3" descr="kathak 2"/>
          <p:cNvPicPr>
            <a:picLocks noGrp="1" noChangeAspect="1"/>
          </p:cNvPicPr>
          <p:nvPr>
            <p:ph idx="1"/>
          </p:nvPr>
        </p:nvPicPr>
        <p:blipFill>
          <a:blip r:embed="rId2" cstate="print"/>
          <a:srcRect l="477" t="3972" r="-477" b="11764"/>
          <a:stretch>
            <a:fillRect/>
          </a:stretch>
        </p:blipFill>
        <p:spPr>
          <a:xfrm>
            <a:off x="1371600" y="1905000"/>
            <a:ext cx="6400800" cy="4273034"/>
          </a:xfrm>
          <a:prstGeom prst="rect">
            <a:avLst/>
          </a:prstGeom>
        </p:spPr>
      </p:pic>
    </p:spTree>
    <p:extLst>
      <p:ext uri="{BB962C8B-B14F-4D97-AF65-F5344CB8AC3E}">
        <p14:creationId xmlns:p14="http://schemas.microsoft.com/office/powerpoint/2010/main" val="2547439218"/>
      </p:ext>
    </p:extLst>
  </p:cSld>
  <p:clrMapOvr>
    <a:masterClrMapping/>
  </p:clrMapOvr>
  <p:transition spd="slow">
    <p:push/>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hi-IN" sz="4000" b="1" dirty="0"/>
              <a:t>फाग नृत्य</a:t>
            </a:r>
            <a:endParaRPr lang="en-GB" sz="3600"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72</a:t>
            </a:fld>
            <a:endParaRPr lang="en-US"/>
          </a:p>
        </p:txBody>
      </p:sp>
      <p:pic>
        <p:nvPicPr>
          <p:cNvPr id="5" name="Content Placeholder 4" descr="phag dance haryana"/>
          <p:cNvPicPr>
            <a:picLocks noGrp="1" noChangeAspect="1"/>
          </p:cNvPicPr>
          <p:nvPr>
            <p:ph idx="1"/>
          </p:nvPr>
        </p:nvPicPr>
        <p:blipFill>
          <a:blip r:embed="rId2"/>
          <a:stretch>
            <a:fillRect/>
          </a:stretch>
        </p:blipFill>
        <p:spPr>
          <a:xfrm>
            <a:off x="1600200" y="1600200"/>
            <a:ext cx="5867400" cy="4621482"/>
          </a:xfrm>
          <a:prstGeom prst="rect">
            <a:avLst/>
          </a:prstGeom>
          <a:ln>
            <a:noFill/>
          </a:ln>
          <a:effectLst>
            <a:softEdge rad="112500"/>
          </a:effectLst>
        </p:spPr>
      </p:pic>
    </p:spTree>
    <p:extLst>
      <p:ext uri="{BB962C8B-B14F-4D97-AF65-F5344CB8AC3E}">
        <p14:creationId xmlns:p14="http://schemas.microsoft.com/office/powerpoint/2010/main" val="3811731037"/>
      </p:ext>
    </p:extLst>
  </p:cSld>
  <p:clrMapOvr>
    <a:masterClrMapping/>
  </p:clrMapOvr>
  <p:transition spd="slow">
    <p:push/>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hi-IN" sz="4000" b="1" dirty="0"/>
              <a:t>घूमर</a:t>
            </a:r>
            <a:endParaRPr lang="en-GB" sz="3600"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73</a:t>
            </a:fld>
            <a:endParaRPr lang="en-US"/>
          </a:p>
        </p:txBody>
      </p:sp>
      <p:pic>
        <p:nvPicPr>
          <p:cNvPr id="5" name="Content Placeholder 3" descr="8 ghumar rajsthan"/>
          <p:cNvPicPr>
            <a:picLocks noGrp="1" noChangeAspect="1"/>
          </p:cNvPicPr>
          <p:nvPr>
            <p:ph idx="1"/>
          </p:nvPr>
        </p:nvPicPr>
        <p:blipFill>
          <a:blip r:embed="rId2"/>
          <a:stretch>
            <a:fillRect/>
          </a:stretch>
        </p:blipFill>
        <p:spPr>
          <a:xfrm>
            <a:off x="990600" y="1676400"/>
            <a:ext cx="6743700" cy="4495800"/>
          </a:xfrm>
          <a:prstGeom prst="rect">
            <a:avLst/>
          </a:prstGeom>
          <a:ln>
            <a:noFill/>
          </a:ln>
          <a:effectLst>
            <a:softEdge rad="112500"/>
          </a:effectLst>
        </p:spPr>
      </p:pic>
    </p:spTree>
    <p:extLst>
      <p:ext uri="{BB962C8B-B14F-4D97-AF65-F5344CB8AC3E}">
        <p14:creationId xmlns:p14="http://schemas.microsoft.com/office/powerpoint/2010/main" val="3488130511"/>
      </p:ext>
    </p:extLst>
  </p:cSld>
  <p:clrMapOvr>
    <a:masterClrMapping/>
  </p:clrMapOvr>
  <p:transition spd="slow">
    <p:push/>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6F15528-21DE-4FAA-801E-634DDDAF4B2B}" type="slidenum">
              <a:rPr lang="en-US" smtClean="0"/>
              <a:pPr/>
              <a:t>74</a:t>
            </a:fld>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682833979"/>
      </p:ext>
    </p:extLst>
  </p:cSld>
  <p:clrMapOvr>
    <a:masterClrMapping/>
  </p:clrMapOvr>
  <p:transition spd="slow">
    <p:push/>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6F15528-21DE-4FAA-801E-634DDDAF4B2B}" type="slidenum">
              <a:rPr lang="en-US" smtClean="0"/>
              <a:pPr/>
              <a:t>8</a:t>
            </a:fld>
            <a:endParaRPr lang="en-US"/>
          </a:p>
        </p:txBody>
      </p:sp>
      <p:sp>
        <p:nvSpPr>
          <p:cNvPr id="3" name="TextBox 2"/>
          <p:cNvSpPr txBox="1"/>
          <p:nvPr/>
        </p:nvSpPr>
        <p:spPr>
          <a:xfrm>
            <a:off x="381000" y="1143000"/>
            <a:ext cx="8153400" cy="4985980"/>
          </a:xfrm>
          <a:prstGeom prst="rect">
            <a:avLst/>
          </a:prstGeom>
          <a:noFill/>
        </p:spPr>
        <p:txBody>
          <a:bodyPr wrap="square" rtlCol="0">
            <a:spAutoFit/>
          </a:bodyPr>
          <a:lstStyle/>
          <a:p>
            <a:r>
              <a:rPr lang="en-GB" dirty="0"/>
              <a:t>4. </a:t>
            </a:r>
            <a:r>
              <a:rPr lang="hi-IN" sz="2000" dirty="0"/>
              <a:t>दीर्घकालिक जुड़ाव स्थापित करना</a:t>
            </a:r>
            <a:r>
              <a:rPr lang="en-GB" sz="2000" dirty="0"/>
              <a:t>;</a:t>
            </a:r>
          </a:p>
          <a:p>
            <a:endParaRPr lang="en-GB" sz="2000" dirty="0"/>
          </a:p>
          <a:p>
            <a:r>
              <a:rPr lang="en-GB" sz="2000" dirty="0"/>
              <a:t>5. </a:t>
            </a:r>
            <a:r>
              <a:rPr lang="hi-IN" sz="2000" dirty="0"/>
              <a:t>एक ऐसा वातावरण बनाना जो सर्वोत्तम प्रथाओं और अनुभवों को साझा करके राज्यों के बीच सीखने को बढ़ावा देता है</a:t>
            </a:r>
            <a:r>
              <a:rPr lang="en-GB" sz="2000" dirty="0"/>
              <a:t>;</a:t>
            </a:r>
          </a:p>
          <a:p>
            <a:endParaRPr lang="en-GB" sz="2000" dirty="0"/>
          </a:p>
          <a:p>
            <a:r>
              <a:rPr lang="en-GB" sz="2000" dirty="0"/>
              <a:t>6. </a:t>
            </a:r>
            <a:r>
              <a:rPr lang="hi-IN" sz="2000" dirty="0"/>
              <a:t>युग्मित राज्यों में रहने वाले लोगों के पर्यावरण, पारिवारिक जीवन, सामाजिक रीति-रिवाजों आदि से परिचित होना</a:t>
            </a:r>
            <a:r>
              <a:rPr lang="en-GB" sz="2000" dirty="0"/>
              <a:t>;</a:t>
            </a:r>
          </a:p>
          <a:p>
            <a:endParaRPr lang="en-GB" sz="2000" dirty="0"/>
          </a:p>
          <a:p>
            <a:r>
              <a:rPr lang="en-GB" sz="2000" dirty="0"/>
              <a:t>7. </a:t>
            </a:r>
            <a:r>
              <a:rPr lang="hi-IN" sz="2000" dirty="0"/>
              <a:t>युग्मित राज्यों के लोगों की समस्याओं को समझना</a:t>
            </a:r>
            <a:r>
              <a:rPr lang="en-GB" sz="2000" dirty="0"/>
              <a:t>;</a:t>
            </a:r>
          </a:p>
          <a:p>
            <a:endParaRPr lang="en-GB" sz="2000" dirty="0"/>
          </a:p>
          <a:p>
            <a:r>
              <a:rPr lang="en-GB" sz="2000" dirty="0"/>
              <a:t>8. </a:t>
            </a:r>
            <a:r>
              <a:rPr lang="hi-IN" sz="2000" dirty="0"/>
              <a:t>युग्मित राज्यों की विविधता के लिए प्रशंसा, उनके विविध रीति-रिवाज और परंपराएं और फिर भी एक बुनियादी एकता जो एक भारतीय के रूप में युग्मित राज्यों के युवाओं के बीच गर्व पैदा कर सकती है</a:t>
            </a:r>
            <a:r>
              <a:rPr lang="en-GB" sz="2000" dirty="0"/>
              <a:t>;</a:t>
            </a:r>
          </a:p>
          <a:p>
            <a:endParaRPr lang="en-GB" sz="2000" dirty="0"/>
          </a:p>
          <a:p>
            <a:r>
              <a:rPr lang="en-GB" sz="2000" dirty="0"/>
              <a:t>9. </a:t>
            </a:r>
            <a:r>
              <a:rPr lang="hi-IN" sz="2000" dirty="0"/>
              <a:t>युग्मित राज्यों के युवाओं में सांप्रदायिक सौहार्द की भावना पैदा करना</a:t>
            </a:r>
            <a:r>
              <a:rPr lang="en-GB" sz="2000" dirty="0"/>
              <a:t>|</a:t>
            </a:r>
          </a:p>
          <a:p>
            <a:endParaRPr lang="en-GB" dirty="0"/>
          </a:p>
        </p:txBody>
      </p:sp>
    </p:spTree>
    <p:extLst>
      <p:ext uri="{BB962C8B-B14F-4D97-AF65-F5344CB8AC3E}">
        <p14:creationId xmlns:p14="http://schemas.microsoft.com/office/powerpoint/2010/main" val="3521182973"/>
      </p:ext>
    </p:extLst>
  </p:cSld>
  <p:clrMapOvr>
    <a:masterClrMapping/>
  </p:clrMapOvr>
  <p:transition spd="slow">
    <p:push/>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hi-IN" sz="4000" b="1" dirty="0"/>
              <a:t>राजधानी</a:t>
            </a:r>
            <a:r>
              <a:rPr lang="en-GB" sz="4000" b="1" dirty="0"/>
              <a:t> </a:t>
            </a:r>
            <a:r>
              <a:rPr lang="hi-IN" sz="4000" b="1" dirty="0"/>
              <a:t>दिल्ली</a:t>
            </a:r>
            <a:r>
              <a:rPr lang="en-GB" sz="4000" b="1" dirty="0"/>
              <a:t> </a:t>
            </a:r>
          </a:p>
        </p:txBody>
      </p:sp>
      <p:sp>
        <p:nvSpPr>
          <p:cNvPr id="5" name="Content Placeholder 4"/>
          <p:cNvSpPr>
            <a:spLocks noGrp="1"/>
          </p:cNvSpPr>
          <p:nvPr>
            <p:ph sz="half" idx="1"/>
          </p:nvPr>
        </p:nvSpPr>
        <p:spPr>
          <a:xfrm>
            <a:off x="4648200" y="1524000"/>
            <a:ext cx="4191000" cy="3733800"/>
          </a:xfrm>
        </p:spPr>
        <p:txBody>
          <a:bodyPr>
            <a:normAutofit fontScale="77500" lnSpcReduction="20000"/>
          </a:bodyPr>
          <a:lstStyle/>
          <a:p>
            <a:pPr marL="0" indent="0" algn="just">
              <a:lnSpc>
                <a:spcPct val="120000"/>
              </a:lnSpc>
              <a:buNone/>
            </a:pPr>
            <a:r>
              <a:rPr lang="hi-IN" sz="2600" dirty="0"/>
              <a:t>दिल्ली, जिसे आधिकारिक तौर पर दिल्ली राष्ट्रीय राजधानी क्षेत्र (NCT) के रूप में जाना जाता है, भारत का एक शहर और भारत का एक केंद्र शासित प्रदेश है, और भारत की राजधानी</a:t>
            </a:r>
            <a:r>
              <a:rPr lang="en-GB" sz="2600" dirty="0"/>
              <a:t> </a:t>
            </a:r>
            <a:r>
              <a:rPr lang="hi-IN" sz="2600" dirty="0"/>
              <a:t>है।</a:t>
            </a:r>
            <a:endParaRPr lang="en-GB" sz="2600" dirty="0"/>
          </a:p>
          <a:p>
            <a:pPr marL="0" indent="0">
              <a:lnSpc>
                <a:spcPct val="120000"/>
              </a:lnSpc>
              <a:buNone/>
            </a:pPr>
            <a:endParaRPr lang="en-GB" sz="2600" dirty="0"/>
          </a:p>
          <a:p>
            <a:pPr marL="0" indent="0" algn="just">
              <a:lnSpc>
                <a:spcPct val="120000"/>
              </a:lnSpc>
              <a:buNone/>
            </a:pPr>
            <a:r>
              <a:rPr lang="hi-IN" sz="2600" dirty="0"/>
              <a:t>यह देश की केंद्र सरकार और राज्य सरकार के कार्यालयों का घर है। दिल्ली भारत में अंतर्राष्ट्रीय राजनीति, व्यापार, संस्कृति</a:t>
            </a:r>
            <a:r>
              <a:rPr lang="en-GB" sz="2600" dirty="0"/>
              <a:t>, </a:t>
            </a:r>
            <a:r>
              <a:rPr lang="hi-IN" sz="2600" dirty="0"/>
              <a:t>शिक्षा</a:t>
            </a:r>
            <a:r>
              <a:rPr lang="en-GB" sz="2600" dirty="0"/>
              <a:t>, </a:t>
            </a:r>
            <a:r>
              <a:rPr lang="hi-IN" sz="2600" dirty="0"/>
              <a:t>स्वास्थ्य और साहित्य का केंद्र है।</a:t>
            </a:r>
          </a:p>
          <a:p>
            <a:pPr marL="0" indent="0">
              <a:lnSpc>
                <a:spcPct val="120000"/>
              </a:lnSpc>
              <a:buNone/>
            </a:pPr>
            <a:endParaRPr lang="en-GB" sz="2200" dirty="0"/>
          </a:p>
          <a:p>
            <a:pPr marL="0" indent="0">
              <a:buNone/>
            </a:pPr>
            <a:endParaRPr lang="en-GB" dirty="0"/>
          </a:p>
        </p:txBody>
      </p:sp>
      <p:pic>
        <p:nvPicPr>
          <p:cNvPr id="7" name="Content Placeholder 6"/>
          <p:cNvPicPr>
            <a:picLocks noGrp="1" noChangeAspect="1"/>
          </p:cNvPicPr>
          <p:nvPr>
            <p:ph sz="half" idx="2"/>
          </p:nvPr>
        </p:nvPicPr>
        <p:blipFill>
          <a:blip r:embed="rId2" cstate="print">
            <a:extLst>
              <a:ext uri="{28A0092B-C50C-407E-A947-70E740481C1C}">
                <a14:useLocalDpi xmlns:a14="http://schemas.microsoft.com/office/drawing/2010/main" val="0"/>
              </a:ext>
            </a:extLst>
          </a:blip>
          <a:stretch>
            <a:fillRect/>
          </a:stretch>
        </p:blipFill>
        <p:spPr>
          <a:xfrm>
            <a:off x="152401" y="1600200"/>
            <a:ext cx="4457699" cy="3429000"/>
          </a:xfrm>
        </p:spPr>
      </p:pic>
      <p:sp>
        <p:nvSpPr>
          <p:cNvPr id="4" name="Slide Number Placeholder 3"/>
          <p:cNvSpPr>
            <a:spLocks noGrp="1"/>
          </p:cNvSpPr>
          <p:nvPr>
            <p:ph type="sldNum" sz="quarter" idx="12"/>
          </p:nvPr>
        </p:nvSpPr>
        <p:spPr/>
        <p:txBody>
          <a:bodyPr/>
          <a:lstStyle/>
          <a:p>
            <a:fld id="{B6F15528-21DE-4FAA-801E-634DDDAF4B2B}" type="slidenum">
              <a:rPr lang="en-US" smtClean="0"/>
              <a:pPr/>
              <a:t>9</a:t>
            </a:fld>
            <a:endParaRPr lang="en-US"/>
          </a:p>
        </p:txBody>
      </p:sp>
      <p:sp>
        <p:nvSpPr>
          <p:cNvPr id="6" name="TextBox 5"/>
          <p:cNvSpPr txBox="1"/>
          <p:nvPr/>
        </p:nvSpPr>
        <p:spPr>
          <a:xfrm>
            <a:off x="228600" y="5410200"/>
            <a:ext cx="8763000" cy="1292662"/>
          </a:xfrm>
          <a:prstGeom prst="rect">
            <a:avLst/>
          </a:prstGeom>
          <a:noFill/>
        </p:spPr>
        <p:txBody>
          <a:bodyPr wrap="square" rtlCol="0">
            <a:spAutoFit/>
          </a:bodyPr>
          <a:lstStyle/>
          <a:p>
            <a:pPr marL="0" lvl="1"/>
            <a:r>
              <a:rPr lang="hi-IN" sz="2000" dirty="0"/>
              <a:t>दिल्ली को नौ जिलों के अंतर्गत</a:t>
            </a:r>
            <a:r>
              <a:rPr lang="en-GB" sz="2000" dirty="0"/>
              <a:t>, 27 </a:t>
            </a:r>
            <a:r>
              <a:rPr lang="hi-IN" sz="2000" dirty="0"/>
              <a:t>उपखंड और 165 प्रशासनिक गाँवों में विभाजित किया गया है। केंद्र सरकार का क्षेत्र नई दिल्ली नगरपालिका परिषद (NDMC) द्वारा प्रबंधित है।</a:t>
            </a:r>
            <a:endParaRPr lang="en-GB" sz="2000" dirty="0"/>
          </a:p>
          <a:p>
            <a:endParaRPr lang="en-GB" dirty="0"/>
          </a:p>
        </p:txBody>
      </p:sp>
    </p:spTree>
    <p:extLst>
      <p:ext uri="{BB962C8B-B14F-4D97-AF65-F5344CB8AC3E}">
        <p14:creationId xmlns:p14="http://schemas.microsoft.com/office/powerpoint/2010/main" val="599513345"/>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1503</TotalTime>
  <Words>3646</Words>
  <Application>Microsoft Office PowerPoint</Application>
  <PresentationFormat>On-screen Show (4:3)</PresentationFormat>
  <Paragraphs>347</Paragraphs>
  <Slides>74</Slides>
  <Notes>12</Notes>
  <HiddenSlides>0</HiddenSlides>
  <MMClips>1</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74</vt:i4>
      </vt:variant>
    </vt:vector>
  </HeadingPairs>
  <TitlesOfParts>
    <vt:vector size="84" baseType="lpstr">
      <vt:lpstr>Arial</vt:lpstr>
      <vt:lpstr>Calibri</vt:lpstr>
      <vt:lpstr>Calibri Light</vt:lpstr>
      <vt:lpstr>Constantia</vt:lpstr>
      <vt:lpstr>PT Serif</vt:lpstr>
      <vt:lpstr>Square721 BT</vt:lpstr>
      <vt:lpstr>Square721 Dm</vt:lpstr>
      <vt:lpstr>WellrockSlab</vt:lpstr>
      <vt:lpstr>WellrockSlabBold</vt:lpstr>
      <vt:lpstr>Office Theme</vt:lpstr>
      <vt:lpstr>PowerPoint Presentation</vt:lpstr>
      <vt:lpstr>कार्यक्रम सूची</vt:lpstr>
      <vt:lpstr>एक भारत श्रेष्ठ भारत: एक परिचय</vt:lpstr>
      <vt:lpstr>PowerPoint Presentation</vt:lpstr>
      <vt:lpstr>माननीय प्रधानमंत्री का संदेश</vt:lpstr>
      <vt:lpstr>पृष्ठभूमि एवं संदर्भ</vt:lpstr>
      <vt:lpstr>PowerPoint Presentation</vt:lpstr>
      <vt:lpstr>PowerPoint Presentation</vt:lpstr>
      <vt:lpstr>राजधानी दिल्ली </vt:lpstr>
      <vt:lpstr>PowerPoint Presentation</vt:lpstr>
      <vt:lpstr>जनसंख्या</vt:lpstr>
      <vt:lpstr>PowerPoint Presentation</vt:lpstr>
      <vt:lpstr>PowerPoint Presentation</vt:lpstr>
      <vt:lpstr>दिल्ली की जलवायु</vt:lpstr>
      <vt:lpstr>शहर योजना</vt:lpstr>
      <vt:lpstr>रेल यातायात</vt:lpstr>
      <vt:lpstr>हवाई परिवहन</vt:lpstr>
      <vt:lpstr>PowerPoint Presentation</vt:lpstr>
      <vt:lpstr>PowerPoint Presentation</vt:lpstr>
      <vt:lpstr>PowerPoint Presentation</vt:lpstr>
      <vt:lpstr>PowerPoint Presentation</vt:lpstr>
      <vt:lpstr>शिक्षा प्रणाली</vt:lpstr>
      <vt:lpstr>स्वास्थ्य प्रणाली</vt:lpstr>
      <vt:lpstr>दिल्ली के प्रशासनिक और संवैधानिक  स्थल</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vt:lpstr>
      <vt:lpstr>सांस्कृतिक परंपरा</vt:lpstr>
      <vt:lpstr>कुतुब मीनार</vt:lpstr>
      <vt:lpstr>लाल किला</vt:lpstr>
      <vt:lpstr> हुमायूँ का मकबरा</vt:lpstr>
      <vt:lpstr>जामा मस्जिद</vt:lpstr>
      <vt:lpstr>अग्रसेन की बावली</vt:lpstr>
      <vt:lpstr>जंतर मंतर</vt:lpstr>
      <vt:lpstr>इंडिया गेट</vt:lpstr>
      <vt:lpstr>राष्ट्रपति भवन</vt:lpstr>
      <vt:lpstr>मुगल गार्डन</vt:lpstr>
      <vt:lpstr>संसद भवन</vt:lpstr>
      <vt:lpstr>लोटस टेम्पल</vt:lpstr>
      <vt:lpstr>दिल्ली हाट</vt:lpstr>
      <vt:lpstr>छतरपुर मंदिर</vt:lpstr>
      <vt:lpstr>अक्षरधाम मंदिर</vt:lpstr>
      <vt:lpstr>PowerPoint Presentation</vt:lpstr>
      <vt:lpstr>परांठे वाली गली</vt:lpstr>
      <vt:lpstr> </vt:lpstr>
      <vt:lpstr>जामा मस्जिद के मुग़लई</vt:lpstr>
      <vt:lpstr>अजमेरी गेट के छोले भटूरे</vt:lpstr>
      <vt:lpstr>दरीबा के जलेबी</vt:lpstr>
      <vt:lpstr>सी. पी. का दक्षिण भारतीय भोजन</vt:lpstr>
      <vt:lpstr>फतेहपुरी की चाट,लस्सी और फालूदा</vt:lpstr>
      <vt:lpstr>बंगाली बाजार की मिठाइयां</vt:lpstr>
      <vt:lpstr>दिल्ली में प्रचलित नृत्य शैलियां</vt:lpstr>
      <vt:lpstr>गिद्धा</vt:lpstr>
      <vt:lpstr>भांगड़ा</vt:lpstr>
      <vt:lpstr>कथक</vt:lpstr>
      <vt:lpstr>फाग नृत्य</vt:lpstr>
      <vt:lpstr>घूमर</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Atul</dc:creator>
  <cp:lastModifiedBy>Atul</cp:lastModifiedBy>
  <cp:revision>136</cp:revision>
  <dcterms:created xsi:type="dcterms:W3CDTF">2020-08-06T17:27:00Z</dcterms:created>
  <dcterms:modified xsi:type="dcterms:W3CDTF">2020-09-28T14:49:34Z</dcterms:modified>
</cp:coreProperties>
</file>