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9.xml" ContentType="application/vnd.openxmlformats-officedocument.presentationml.slide+xml"/>
  <Default Extension="xlsx" ContentType="application/vnd.openxmlformats-officedocument.spreadsheetml.sheet"/>
  <Override PartName="/ppt/diagrams/layout1.xml" ContentType="application/vnd.openxmlformats-officedocument.drawingml.diagram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diagrams/data1.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40" r:id="rId1"/>
  </p:sldMasterIdLst>
  <p:notesMasterIdLst>
    <p:notesMasterId r:id="rId86"/>
  </p:notesMasterIdLst>
  <p:sldIdLst>
    <p:sldId id="311" r:id="rId2"/>
    <p:sldId id="310" r:id="rId3"/>
    <p:sldId id="316" r:id="rId4"/>
    <p:sldId id="313" r:id="rId5"/>
    <p:sldId id="314" r:id="rId6"/>
    <p:sldId id="276" r:id="rId7"/>
    <p:sldId id="257" r:id="rId8"/>
    <p:sldId id="304" r:id="rId9"/>
    <p:sldId id="306" r:id="rId10"/>
    <p:sldId id="307" r:id="rId11"/>
    <p:sldId id="265" r:id="rId12"/>
    <p:sldId id="305" r:id="rId13"/>
    <p:sldId id="271" r:id="rId14"/>
    <p:sldId id="272" r:id="rId15"/>
    <p:sldId id="303" r:id="rId16"/>
    <p:sldId id="363" r:id="rId17"/>
    <p:sldId id="364" r:id="rId18"/>
    <p:sldId id="365" r:id="rId19"/>
    <p:sldId id="367" r:id="rId20"/>
    <p:sldId id="366" r:id="rId21"/>
    <p:sldId id="273" r:id="rId22"/>
    <p:sldId id="312" r:id="rId23"/>
    <p:sldId id="266" r:id="rId24"/>
    <p:sldId id="267" r:id="rId25"/>
    <p:sldId id="268" r:id="rId26"/>
    <p:sldId id="269" r:id="rId27"/>
    <p:sldId id="270" r:id="rId28"/>
    <p:sldId id="358" r:id="rId29"/>
    <p:sldId id="359" r:id="rId30"/>
    <p:sldId id="258" r:id="rId31"/>
    <p:sldId id="362" r:id="rId32"/>
    <p:sldId id="262" r:id="rId33"/>
    <p:sldId id="259" r:id="rId34"/>
    <p:sldId id="260" r:id="rId35"/>
    <p:sldId id="263" r:id="rId36"/>
    <p:sldId id="261" r:id="rId37"/>
    <p:sldId id="274" r:id="rId38"/>
    <p:sldId id="275" r:id="rId39"/>
    <p:sldId id="277" r:id="rId40"/>
    <p:sldId id="317" r:id="rId41"/>
    <p:sldId id="318" r:id="rId42"/>
    <p:sldId id="324" r:id="rId43"/>
    <p:sldId id="279" r:id="rId44"/>
    <p:sldId id="280" r:id="rId45"/>
    <p:sldId id="302" r:id="rId46"/>
    <p:sldId id="282" r:id="rId47"/>
    <p:sldId id="286" r:id="rId48"/>
    <p:sldId id="283" r:id="rId49"/>
    <p:sldId id="287" r:id="rId50"/>
    <p:sldId id="296" r:id="rId51"/>
    <p:sldId id="297" r:id="rId52"/>
    <p:sldId id="289" r:id="rId53"/>
    <p:sldId id="290" r:id="rId54"/>
    <p:sldId id="292" r:id="rId55"/>
    <p:sldId id="291" r:id="rId56"/>
    <p:sldId id="356" r:id="rId57"/>
    <p:sldId id="293" r:id="rId58"/>
    <p:sldId id="294" r:id="rId59"/>
    <p:sldId id="295" r:id="rId60"/>
    <p:sldId id="298" r:id="rId61"/>
    <p:sldId id="301" r:id="rId62"/>
    <p:sldId id="300" r:id="rId63"/>
    <p:sldId id="299" r:id="rId64"/>
    <p:sldId id="336" r:id="rId65"/>
    <p:sldId id="337" r:id="rId66"/>
    <p:sldId id="338" r:id="rId67"/>
    <p:sldId id="361" r:id="rId68"/>
    <p:sldId id="339" r:id="rId69"/>
    <p:sldId id="340" r:id="rId70"/>
    <p:sldId id="342" r:id="rId71"/>
    <p:sldId id="343" r:id="rId72"/>
    <p:sldId id="344" r:id="rId73"/>
    <p:sldId id="345" r:id="rId74"/>
    <p:sldId id="346" r:id="rId75"/>
    <p:sldId id="347" r:id="rId76"/>
    <p:sldId id="348" r:id="rId77"/>
    <p:sldId id="349" r:id="rId78"/>
    <p:sldId id="350" r:id="rId79"/>
    <p:sldId id="351" r:id="rId80"/>
    <p:sldId id="352" r:id="rId81"/>
    <p:sldId id="353" r:id="rId82"/>
    <p:sldId id="354" r:id="rId83"/>
    <p:sldId id="355" r:id="rId84"/>
    <p:sldId id="357" r:id="rId8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bg1"/>
    </p:penClr>
  </p:showPr>
  <p:clrMru>
    <a:srgbClr val="FF0066"/>
    <a:srgbClr val="FF9933"/>
    <a:srgbClr val="FFFFFF"/>
    <a:srgbClr val="FF33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588" autoAdjust="0"/>
    <p:restoredTop sz="94624" autoAdjust="0"/>
  </p:normalViewPr>
  <p:slideViewPr>
    <p:cSldViewPr>
      <p:cViewPr>
        <p:scale>
          <a:sx n="59" d="100"/>
          <a:sy n="59" d="100"/>
        </p:scale>
        <p:origin x="-1686" y="-300"/>
      </p:cViewPr>
      <p:guideLst>
        <p:guide orient="horz" pos="2160"/>
        <p:guide pos="2880"/>
      </p:guideLst>
    </p:cSldViewPr>
  </p:slideViewPr>
  <p:outlineViewPr>
    <p:cViewPr>
      <p:scale>
        <a:sx n="33" d="100"/>
        <a:sy n="33" d="100"/>
      </p:scale>
      <p:origin x="12" y="5706"/>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tableStyles" Target="tableStyles.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GB"/>
  <c:chart>
    <c:title>
      <c:tx>
        <c:rich>
          <a:bodyPr/>
          <a:lstStyle/>
          <a:p>
            <a:pPr>
              <a:defRPr/>
            </a:pPr>
            <a:r>
              <a:rPr lang="en-GB" dirty="0" smtClean="0"/>
              <a:t>DATA AS PER CENSUS 2011</a:t>
            </a:r>
            <a:endParaRPr lang="en-GB" dirty="0"/>
          </a:p>
        </c:rich>
      </c:tx>
      <c:layout>
        <c:manualLayout>
          <c:xMode val="edge"/>
          <c:yMode val="edge"/>
          <c:x val="0.33476463011568147"/>
          <c:y val="1.5742864887378666E-2"/>
        </c:manualLayout>
      </c:layout>
    </c:title>
    <c:plotArea>
      <c:layout/>
      <c:pieChart>
        <c:varyColors val="1"/>
        <c:ser>
          <c:idx val="0"/>
          <c:order val="0"/>
          <c:tx>
            <c:strRef>
              <c:f>Sheet1!$B$1</c:f>
              <c:strCache>
                <c:ptCount val="1"/>
                <c:pt idx="0">
                  <c:v>DEMOGRAPHY</c:v>
                </c:pt>
              </c:strCache>
            </c:strRef>
          </c:tx>
          <c:cat>
            <c:strRef>
              <c:f>Sheet1!$A$2:$A$5</c:f>
              <c:strCache>
                <c:ptCount val="4"/>
                <c:pt idx="0">
                  <c:v>MUSLIMS : 68.3 %</c:v>
                </c:pt>
                <c:pt idx="1">
                  <c:v>HINDUS : 28.4%</c:v>
                </c:pt>
                <c:pt idx="2">
                  <c:v>SIKHS : 1.9%</c:v>
                </c:pt>
                <c:pt idx="3">
                  <c:v>BUDDHISTS : 0.9%</c:v>
                </c:pt>
              </c:strCache>
            </c:strRef>
          </c:cat>
          <c:val>
            <c:numRef>
              <c:f>Sheet1!$B$2:$B$5</c:f>
              <c:numCache>
                <c:formatCode>General</c:formatCode>
                <c:ptCount val="4"/>
                <c:pt idx="0">
                  <c:v>68.3</c:v>
                </c:pt>
                <c:pt idx="1">
                  <c:v>28.4</c:v>
                </c:pt>
                <c:pt idx="2">
                  <c:v>1.9</c:v>
                </c:pt>
                <c:pt idx="3">
                  <c:v>0.9</c:v>
                </c:pt>
              </c:numCache>
            </c:numRef>
          </c:val>
        </c:ser>
        <c:firstSliceAng val="0"/>
      </c:pieChart>
    </c:plotArea>
    <c:legend>
      <c:legendPos val="r"/>
      <c:layout>
        <c:manualLayout>
          <c:xMode val="edge"/>
          <c:yMode val="edge"/>
          <c:x val="0.67266586468358724"/>
          <c:y val="0.53193735579370449"/>
          <c:w val="0.31190203655098681"/>
          <c:h val="0.41199284009546538"/>
        </c:manualLayout>
      </c:layout>
    </c:legend>
    <c:plotVisOnly val="1"/>
  </c:chart>
  <c:txPr>
    <a:bodyPr/>
    <a:lstStyle/>
    <a:p>
      <a:pPr>
        <a:defRPr sz="1800"/>
      </a:pPr>
      <a:endParaRPr lang="en-US"/>
    </a:p>
  </c:txPr>
  <c:externalData r:id="rId1"/>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A00AD30-CFF0-4974-B0E7-3ED639266F06}" type="doc">
      <dgm:prSet loTypeId="urn:microsoft.com/office/officeart/2005/8/layout/lProcess2" loCatId="list" qsTypeId="urn:microsoft.com/office/officeart/2005/8/quickstyle/simple1" qsCatId="simple" csTypeId="urn:microsoft.com/office/officeart/2005/8/colors/accent1_2" csCatId="accent1" phldr="1"/>
      <dgm:spPr/>
      <dgm:t>
        <a:bodyPr/>
        <a:lstStyle/>
        <a:p>
          <a:endParaRPr lang="en-GB"/>
        </a:p>
      </dgm:t>
    </dgm:pt>
    <dgm:pt modelId="{52ED1756-DF8B-42BA-B2A8-28EE6AB1DB31}">
      <dgm:prSet phldrT="[Text]"/>
      <dgm:spPr/>
      <dgm:t>
        <a:bodyPr/>
        <a:lstStyle/>
        <a:p>
          <a:r>
            <a:rPr lang="en-GB" b="1" dirty="0" smtClean="0"/>
            <a:t>URDU</a:t>
          </a:r>
          <a:endParaRPr lang="en-GB" b="1" dirty="0"/>
        </a:p>
      </dgm:t>
    </dgm:pt>
    <dgm:pt modelId="{B87F9CD1-4CB8-463F-A6E7-B413F1A2FF43}" type="parTrans" cxnId="{3BF4CBF2-703A-4683-A55D-36D6CB1E221E}">
      <dgm:prSet/>
      <dgm:spPr/>
      <dgm:t>
        <a:bodyPr/>
        <a:lstStyle/>
        <a:p>
          <a:endParaRPr lang="en-GB"/>
        </a:p>
      </dgm:t>
    </dgm:pt>
    <dgm:pt modelId="{2FA1955F-DFD9-4887-AF8D-19E36643F078}" type="sibTrans" cxnId="{3BF4CBF2-703A-4683-A55D-36D6CB1E221E}">
      <dgm:prSet/>
      <dgm:spPr/>
      <dgm:t>
        <a:bodyPr/>
        <a:lstStyle/>
        <a:p>
          <a:endParaRPr lang="en-GB"/>
        </a:p>
      </dgm:t>
    </dgm:pt>
    <dgm:pt modelId="{6FE2BB46-0CF0-40AD-BBC1-7697D3A009DF}">
      <dgm:prSet phldrT="[Text]"/>
      <dgm:spPr/>
      <dgm:t>
        <a:bodyPr/>
        <a:lstStyle/>
        <a:p>
          <a:r>
            <a:rPr lang="en-GB" b="1" dirty="0" smtClean="0"/>
            <a:t>HINDI</a:t>
          </a:r>
          <a:endParaRPr lang="en-GB" b="1" dirty="0"/>
        </a:p>
      </dgm:t>
    </dgm:pt>
    <dgm:pt modelId="{7D34ACCE-CBB3-47CD-AC32-DD945C16CCBB}" type="parTrans" cxnId="{0A5EC3A2-B8A4-4F85-A4B1-7D3EFC915941}">
      <dgm:prSet/>
      <dgm:spPr/>
      <dgm:t>
        <a:bodyPr/>
        <a:lstStyle/>
        <a:p>
          <a:endParaRPr lang="en-GB"/>
        </a:p>
      </dgm:t>
    </dgm:pt>
    <dgm:pt modelId="{D334B9BF-EA20-4AE3-85BC-489D90C51B03}" type="sibTrans" cxnId="{0A5EC3A2-B8A4-4F85-A4B1-7D3EFC915941}">
      <dgm:prSet/>
      <dgm:spPr/>
      <dgm:t>
        <a:bodyPr/>
        <a:lstStyle/>
        <a:p>
          <a:endParaRPr lang="en-GB"/>
        </a:p>
      </dgm:t>
    </dgm:pt>
    <dgm:pt modelId="{6E538021-DB5D-4274-A00C-037C757BD1CF}">
      <dgm:prSet phldrT="[Text]"/>
      <dgm:spPr/>
      <dgm:t>
        <a:bodyPr/>
        <a:lstStyle/>
        <a:p>
          <a:r>
            <a:rPr lang="en-GB" b="1" dirty="0" smtClean="0"/>
            <a:t>LADAKHI</a:t>
          </a:r>
          <a:endParaRPr lang="en-GB" b="1" dirty="0"/>
        </a:p>
      </dgm:t>
    </dgm:pt>
    <dgm:pt modelId="{A87388B4-C46E-4446-930A-8F77D56135DD}" type="parTrans" cxnId="{99D15DEF-4120-43C4-ADC7-03D227DDEAB5}">
      <dgm:prSet/>
      <dgm:spPr/>
      <dgm:t>
        <a:bodyPr/>
        <a:lstStyle/>
        <a:p>
          <a:endParaRPr lang="en-GB"/>
        </a:p>
      </dgm:t>
    </dgm:pt>
    <dgm:pt modelId="{3526910F-F0CB-4772-9A23-E5DFAA2BFFBB}" type="sibTrans" cxnId="{99D15DEF-4120-43C4-ADC7-03D227DDEAB5}">
      <dgm:prSet/>
      <dgm:spPr/>
      <dgm:t>
        <a:bodyPr/>
        <a:lstStyle/>
        <a:p>
          <a:endParaRPr lang="en-GB"/>
        </a:p>
      </dgm:t>
    </dgm:pt>
    <dgm:pt modelId="{523C0D25-4AEA-43D1-8E0F-DE78B58C790D}">
      <dgm:prSet phldrT="[Text]"/>
      <dgm:spPr/>
      <dgm:t>
        <a:bodyPr/>
        <a:lstStyle/>
        <a:p>
          <a:r>
            <a:rPr lang="en-GB" b="1" dirty="0" smtClean="0"/>
            <a:t>KASHMIRI</a:t>
          </a:r>
          <a:endParaRPr lang="en-GB" b="1" dirty="0"/>
        </a:p>
      </dgm:t>
    </dgm:pt>
    <dgm:pt modelId="{32532431-CB9F-4C8A-A1B5-F9574C16687E}" type="parTrans" cxnId="{D99BEA6B-B387-4AA7-9FD8-EF16B745403C}">
      <dgm:prSet/>
      <dgm:spPr/>
      <dgm:t>
        <a:bodyPr/>
        <a:lstStyle/>
        <a:p>
          <a:endParaRPr lang="en-GB"/>
        </a:p>
      </dgm:t>
    </dgm:pt>
    <dgm:pt modelId="{BB1CDD47-8072-4D46-A809-F229410064A5}" type="sibTrans" cxnId="{D99BEA6B-B387-4AA7-9FD8-EF16B745403C}">
      <dgm:prSet/>
      <dgm:spPr/>
      <dgm:t>
        <a:bodyPr/>
        <a:lstStyle/>
        <a:p>
          <a:endParaRPr lang="en-GB"/>
        </a:p>
      </dgm:t>
    </dgm:pt>
    <dgm:pt modelId="{0D82C1EA-79E2-4BFF-ABC9-E1A1D2D63353}">
      <dgm:prSet phldrT="[Text]"/>
      <dgm:spPr/>
      <dgm:t>
        <a:bodyPr/>
        <a:lstStyle/>
        <a:p>
          <a:r>
            <a:rPr lang="en-GB" b="1" dirty="0" smtClean="0"/>
            <a:t>PAHARI</a:t>
          </a:r>
          <a:endParaRPr lang="en-GB" b="1" dirty="0"/>
        </a:p>
      </dgm:t>
    </dgm:pt>
    <dgm:pt modelId="{1010A463-3261-41F4-A172-98B8F01E8F01}" type="parTrans" cxnId="{95882D6D-C96D-4849-8177-7C348009945B}">
      <dgm:prSet/>
      <dgm:spPr/>
      <dgm:t>
        <a:bodyPr/>
        <a:lstStyle/>
        <a:p>
          <a:endParaRPr lang="en-GB"/>
        </a:p>
      </dgm:t>
    </dgm:pt>
    <dgm:pt modelId="{465DFA6F-EE79-4A90-B997-FEFF5764F7F0}" type="sibTrans" cxnId="{95882D6D-C96D-4849-8177-7C348009945B}">
      <dgm:prSet/>
      <dgm:spPr/>
      <dgm:t>
        <a:bodyPr/>
        <a:lstStyle/>
        <a:p>
          <a:endParaRPr lang="en-GB"/>
        </a:p>
      </dgm:t>
    </dgm:pt>
    <dgm:pt modelId="{028A1159-5968-4BC5-9914-7C2F1D84FDC7}">
      <dgm:prSet phldrT="[Text]"/>
      <dgm:spPr/>
      <dgm:t>
        <a:bodyPr/>
        <a:lstStyle/>
        <a:p>
          <a:r>
            <a:rPr lang="en-GB" b="1" dirty="0" smtClean="0"/>
            <a:t>BALTI</a:t>
          </a:r>
          <a:endParaRPr lang="en-GB" b="1" dirty="0"/>
        </a:p>
      </dgm:t>
    </dgm:pt>
    <dgm:pt modelId="{BF00F14C-CD82-4D5B-872E-975E1B11BE31}" type="parTrans" cxnId="{BA12894B-4E6A-43A1-B272-A57736DA058F}">
      <dgm:prSet/>
      <dgm:spPr/>
      <dgm:t>
        <a:bodyPr/>
        <a:lstStyle/>
        <a:p>
          <a:endParaRPr lang="en-GB"/>
        </a:p>
      </dgm:t>
    </dgm:pt>
    <dgm:pt modelId="{347A9365-6D2A-4C97-A7C3-12A9200E5D50}" type="sibTrans" cxnId="{BA12894B-4E6A-43A1-B272-A57736DA058F}">
      <dgm:prSet/>
      <dgm:spPr/>
      <dgm:t>
        <a:bodyPr/>
        <a:lstStyle/>
        <a:p>
          <a:endParaRPr lang="en-GB"/>
        </a:p>
      </dgm:t>
    </dgm:pt>
    <dgm:pt modelId="{60D5B1FB-B558-45B6-BFAC-31B1710DA1CE}">
      <dgm:prSet phldrT="[Text]"/>
      <dgm:spPr/>
      <dgm:t>
        <a:bodyPr/>
        <a:lstStyle/>
        <a:p>
          <a:r>
            <a:rPr lang="en-GB" b="1" dirty="0" smtClean="0"/>
            <a:t>DOGRI</a:t>
          </a:r>
          <a:endParaRPr lang="en-GB" b="1" dirty="0"/>
        </a:p>
      </dgm:t>
    </dgm:pt>
    <dgm:pt modelId="{8BB12AA8-65B0-4C8D-8F4E-79356858D4D8}" type="parTrans" cxnId="{D8B9BA3C-6DBE-4398-8021-A772A490B36D}">
      <dgm:prSet/>
      <dgm:spPr/>
      <dgm:t>
        <a:bodyPr/>
        <a:lstStyle/>
        <a:p>
          <a:endParaRPr lang="en-GB"/>
        </a:p>
      </dgm:t>
    </dgm:pt>
    <dgm:pt modelId="{F6A90663-5D43-4CA2-9527-18ECDD9A96DB}" type="sibTrans" cxnId="{D8B9BA3C-6DBE-4398-8021-A772A490B36D}">
      <dgm:prSet/>
      <dgm:spPr/>
      <dgm:t>
        <a:bodyPr/>
        <a:lstStyle/>
        <a:p>
          <a:endParaRPr lang="en-GB"/>
        </a:p>
      </dgm:t>
    </dgm:pt>
    <dgm:pt modelId="{4C435917-247C-4D00-A992-B9076A91D58C}">
      <dgm:prSet phldrT="[Text]"/>
      <dgm:spPr/>
      <dgm:t>
        <a:bodyPr/>
        <a:lstStyle/>
        <a:p>
          <a:r>
            <a:rPr lang="en-GB" b="1" dirty="0" smtClean="0"/>
            <a:t>GOJRI</a:t>
          </a:r>
          <a:endParaRPr lang="en-GB" b="1" dirty="0"/>
        </a:p>
      </dgm:t>
    </dgm:pt>
    <dgm:pt modelId="{6C35798B-223E-4F81-A2A8-23B2A1C4010C}" type="parTrans" cxnId="{63BABD27-E968-4E19-8623-0AAE0584EDBF}">
      <dgm:prSet/>
      <dgm:spPr/>
      <dgm:t>
        <a:bodyPr/>
        <a:lstStyle/>
        <a:p>
          <a:endParaRPr lang="en-GB"/>
        </a:p>
      </dgm:t>
    </dgm:pt>
    <dgm:pt modelId="{B0049205-8AC3-4918-B37F-D1AD641A4C3E}" type="sibTrans" cxnId="{63BABD27-E968-4E19-8623-0AAE0584EDBF}">
      <dgm:prSet/>
      <dgm:spPr/>
      <dgm:t>
        <a:bodyPr/>
        <a:lstStyle/>
        <a:p>
          <a:endParaRPr lang="en-GB"/>
        </a:p>
      </dgm:t>
    </dgm:pt>
    <dgm:pt modelId="{C3ECFD6E-169A-498D-A9E2-7CEEB47DCDE9}">
      <dgm:prSet phldrT="[Text]"/>
      <dgm:spPr/>
      <dgm:t>
        <a:bodyPr/>
        <a:lstStyle/>
        <a:p>
          <a:r>
            <a:rPr lang="en-GB" b="1" dirty="0" smtClean="0"/>
            <a:t>DADRI</a:t>
          </a:r>
          <a:endParaRPr lang="en-GB" b="1" dirty="0"/>
        </a:p>
      </dgm:t>
    </dgm:pt>
    <dgm:pt modelId="{A24B8D03-0618-49B8-A424-6C221E739A69}" type="parTrans" cxnId="{ECA1ED9E-98B6-41B6-BD28-A54087BD527D}">
      <dgm:prSet/>
      <dgm:spPr/>
      <dgm:t>
        <a:bodyPr/>
        <a:lstStyle/>
        <a:p>
          <a:endParaRPr lang="en-GB"/>
        </a:p>
      </dgm:t>
    </dgm:pt>
    <dgm:pt modelId="{13A8E3EE-2A4E-4A3A-9636-8A0300EBD6B0}" type="sibTrans" cxnId="{ECA1ED9E-98B6-41B6-BD28-A54087BD527D}">
      <dgm:prSet/>
      <dgm:spPr/>
      <dgm:t>
        <a:bodyPr/>
        <a:lstStyle/>
        <a:p>
          <a:endParaRPr lang="en-GB"/>
        </a:p>
      </dgm:t>
    </dgm:pt>
    <dgm:pt modelId="{BBF9DAEF-C11D-40B6-BAE4-CADA8F59FA8B}" type="pres">
      <dgm:prSet presAssocID="{7A00AD30-CFF0-4974-B0E7-3ED639266F06}" presName="theList" presStyleCnt="0">
        <dgm:presLayoutVars>
          <dgm:dir/>
          <dgm:animLvl val="lvl"/>
          <dgm:resizeHandles val="exact"/>
        </dgm:presLayoutVars>
      </dgm:prSet>
      <dgm:spPr/>
      <dgm:t>
        <a:bodyPr/>
        <a:lstStyle/>
        <a:p>
          <a:endParaRPr lang="en-GB"/>
        </a:p>
      </dgm:t>
    </dgm:pt>
    <dgm:pt modelId="{4E8ACAAF-75CE-484F-92A6-3AFD67EB0810}" type="pres">
      <dgm:prSet presAssocID="{52ED1756-DF8B-42BA-B2A8-28EE6AB1DB31}" presName="compNode" presStyleCnt="0"/>
      <dgm:spPr/>
    </dgm:pt>
    <dgm:pt modelId="{D598ACD3-C568-4B22-8643-03DCF89675FE}" type="pres">
      <dgm:prSet presAssocID="{52ED1756-DF8B-42BA-B2A8-28EE6AB1DB31}" presName="aNode" presStyleLbl="bgShp" presStyleIdx="0" presStyleCnt="3"/>
      <dgm:spPr/>
      <dgm:t>
        <a:bodyPr/>
        <a:lstStyle/>
        <a:p>
          <a:endParaRPr lang="en-GB"/>
        </a:p>
      </dgm:t>
    </dgm:pt>
    <dgm:pt modelId="{C2AA7F90-7D5C-43A6-ADAC-85CA55C8629F}" type="pres">
      <dgm:prSet presAssocID="{52ED1756-DF8B-42BA-B2A8-28EE6AB1DB31}" presName="textNode" presStyleLbl="bgShp" presStyleIdx="0" presStyleCnt="3"/>
      <dgm:spPr/>
      <dgm:t>
        <a:bodyPr/>
        <a:lstStyle/>
        <a:p>
          <a:endParaRPr lang="en-GB"/>
        </a:p>
      </dgm:t>
    </dgm:pt>
    <dgm:pt modelId="{729A4FC5-5E85-42D9-A0AC-9627754BB190}" type="pres">
      <dgm:prSet presAssocID="{52ED1756-DF8B-42BA-B2A8-28EE6AB1DB31}" presName="compChildNode" presStyleCnt="0"/>
      <dgm:spPr/>
    </dgm:pt>
    <dgm:pt modelId="{0D788B64-6213-4F0E-83CC-ED224A1E6D06}" type="pres">
      <dgm:prSet presAssocID="{52ED1756-DF8B-42BA-B2A8-28EE6AB1DB31}" presName="theInnerList" presStyleCnt="0"/>
      <dgm:spPr/>
    </dgm:pt>
    <dgm:pt modelId="{0DA6D081-8B38-4FBE-B4F1-40D20CBEA029}" type="pres">
      <dgm:prSet presAssocID="{6FE2BB46-0CF0-40AD-BBC1-7697D3A009DF}" presName="childNode" presStyleLbl="node1" presStyleIdx="0" presStyleCnt="6">
        <dgm:presLayoutVars>
          <dgm:bulletEnabled val="1"/>
        </dgm:presLayoutVars>
      </dgm:prSet>
      <dgm:spPr/>
      <dgm:t>
        <a:bodyPr/>
        <a:lstStyle/>
        <a:p>
          <a:endParaRPr lang="en-GB"/>
        </a:p>
      </dgm:t>
    </dgm:pt>
    <dgm:pt modelId="{A76BB485-EF56-4F52-B195-BB7D5BA11E18}" type="pres">
      <dgm:prSet presAssocID="{6FE2BB46-0CF0-40AD-BBC1-7697D3A009DF}" presName="aSpace2" presStyleCnt="0"/>
      <dgm:spPr/>
    </dgm:pt>
    <dgm:pt modelId="{7196B129-B0CC-4E49-AE37-91A2CBBB920E}" type="pres">
      <dgm:prSet presAssocID="{6E538021-DB5D-4274-A00C-037C757BD1CF}" presName="childNode" presStyleLbl="node1" presStyleIdx="1" presStyleCnt="6">
        <dgm:presLayoutVars>
          <dgm:bulletEnabled val="1"/>
        </dgm:presLayoutVars>
      </dgm:prSet>
      <dgm:spPr/>
      <dgm:t>
        <a:bodyPr/>
        <a:lstStyle/>
        <a:p>
          <a:endParaRPr lang="en-GB"/>
        </a:p>
      </dgm:t>
    </dgm:pt>
    <dgm:pt modelId="{4707A87F-0092-43C0-A9D8-E9F350850B55}" type="pres">
      <dgm:prSet presAssocID="{52ED1756-DF8B-42BA-B2A8-28EE6AB1DB31}" presName="aSpace" presStyleCnt="0"/>
      <dgm:spPr/>
    </dgm:pt>
    <dgm:pt modelId="{4A72BBA0-26FA-4289-A026-CF233647E734}" type="pres">
      <dgm:prSet presAssocID="{523C0D25-4AEA-43D1-8E0F-DE78B58C790D}" presName="compNode" presStyleCnt="0"/>
      <dgm:spPr/>
    </dgm:pt>
    <dgm:pt modelId="{9C4A2015-34C7-4E66-9376-E2B2DBE3D7CF}" type="pres">
      <dgm:prSet presAssocID="{523C0D25-4AEA-43D1-8E0F-DE78B58C790D}" presName="aNode" presStyleLbl="bgShp" presStyleIdx="1" presStyleCnt="3"/>
      <dgm:spPr/>
      <dgm:t>
        <a:bodyPr/>
        <a:lstStyle/>
        <a:p>
          <a:endParaRPr lang="en-GB"/>
        </a:p>
      </dgm:t>
    </dgm:pt>
    <dgm:pt modelId="{3374FFAF-525A-4A98-AA88-90F9FCBC425A}" type="pres">
      <dgm:prSet presAssocID="{523C0D25-4AEA-43D1-8E0F-DE78B58C790D}" presName="textNode" presStyleLbl="bgShp" presStyleIdx="1" presStyleCnt="3"/>
      <dgm:spPr/>
      <dgm:t>
        <a:bodyPr/>
        <a:lstStyle/>
        <a:p>
          <a:endParaRPr lang="en-GB"/>
        </a:p>
      </dgm:t>
    </dgm:pt>
    <dgm:pt modelId="{A782CE2B-23ED-466E-B516-A0BD3F4702B4}" type="pres">
      <dgm:prSet presAssocID="{523C0D25-4AEA-43D1-8E0F-DE78B58C790D}" presName="compChildNode" presStyleCnt="0"/>
      <dgm:spPr/>
    </dgm:pt>
    <dgm:pt modelId="{C6CBCDBF-BE0A-43A8-93D4-6A9A8BB9658B}" type="pres">
      <dgm:prSet presAssocID="{523C0D25-4AEA-43D1-8E0F-DE78B58C790D}" presName="theInnerList" presStyleCnt="0"/>
      <dgm:spPr/>
    </dgm:pt>
    <dgm:pt modelId="{0B565AB7-61E6-43A4-8BA2-81EC34A4E3FC}" type="pres">
      <dgm:prSet presAssocID="{0D82C1EA-79E2-4BFF-ABC9-E1A1D2D63353}" presName="childNode" presStyleLbl="node1" presStyleIdx="2" presStyleCnt="6">
        <dgm:presLayoutVars>
          <dgm:bulletEnabled val="1"/>
        </dgm:presLayoutVars>
      </dgm:prSet>
      <dgm:spPr/>
      <dgm:t>
        <a:bodyPr/>
        <a:lstStyle/>
        <a:p>
          <a:endParaRPr lang="en-GB"/>
        </a:p>
      </dgm:t>
    </dgm:pt>
    <dgm:pt modelId="{BEFEC21F-7472-45B0-B748-B21D89BFD0C6}" type="pres">
      <dgm:prSet presAssocID="{0D82C1EA-79E2-4BFF-ABC9-E1A1D2D63353}" presName="aSpace2" presStyleCnt="0"/>
      <dgm:spPr/>
    </dgm:pt>
    <dgm:pt modelId="{F3DC63D3-F5AC-401D-B8D8-84FE45745772}" type="pres">
      <dgm:prSet presAssocID="{028A1159-5968-4BC5-9914-7C2F1D84FDC7}" presName="childNode" presStyleLbl="node1" presStyleIdx="3" presStyleCnt="6">
        <dgm:presLayoutVars>
          <dgm:bulletEnabled val="1"/>
        </dgm:presLayoutVars>
      </dgm:prSet>
      <dgm:spPr/>
      <dgm:t>
        <a:bodyPr/>
        <a:lstStyle/>
        <a:p>
          <a:endParaRPr lang="en-GB"/>
        </a:p>
      </dgm:t>
    </dgm:pt>
    <dgm:pt modelId="{D1D90F0A-E90D-4B54-AAF5-27333AE99AA5}" type="pres">
      <dgm:prSet presAssocID="{523C0D25-4AEA-43D1-8E0F-DE78B58C790D}" presName="aSpace" presStyleCnt="0"/>
      <dgm:spPr/>
    </dgm:pt>
    <dgm:pt modelId="{CA1DF965-948F-4C81-BDE6-AADD97A0CCBF}" type="pres">
      <dgm:prSet presAssocID="{60D5B1FB-B558-45B6-BFAC-31B1710DA1CE}" presName="compNode" presStyleCnt="0"/>
      <dgm:spPr/>
    </dgm:pt>
    <dgm:pt modelId="{CF00AD1F-C045-4630-8AF9-CDAEE75B11FF}" type="pres">
      <dgm:prSet presAssocID="{60D5B1FB-B558-45B6-BFAC-31B1710DA1CE}" presName="aNode" presStyleLbl="bgShp" presStyleIdx="2" presStyleCnt="3"/>
      <dgm:spPr/>
      <dgm:t>
        <a:bodyPr/>
        <a:lstStyle/>
        <a:p>
          <a:endParaRPr lang="en-GB"/>
        </a:p>
      </dgm:t>
    </dgm:pt>
    <dgm:pt modelId="{DDB2E40D-AFE6-462E-A686-9A7741BB4A18}" type="pres">
      <dgm:prSet presAssocID="{60D5B1FB-B558-45B6-BFAC-31B1710DA1CE}" presName="textNode" presStyleLbl="bgShp" presStyleIdx="2" presStyleCnt="3"/>
      <dgm:spPr/>
      <dgm:t>
        <a:bodyPr/>
        <a:lstStyle/>
        <a:p>
          <a:endParaRPr lang="en-GB"/>
        </a:p>
      </dgm:t>
    </dgm:pt>
    <dgm:pt modelId="{57106D4D-CB81-4ED9-8899-1BD317BC3E28}" type="pres">
      <dgm:prSet presAssocID="{60D5B1FB-B558-45B6-BFAC-31B1710DA1CE}" presName="compChildNode" presStyleCnt="0"/>
      <dgm:spPr/>
    </dgm:pt>
    <dgm:pt modelId="{A0C27F93-469D-4DD3-B580-3ADB34527325}" type="pres">
      <dgm:prSet presAssocID="{60D5B1FB-B558-45B6-BFAC-31B1710DA1CE}" presName="theInnerList" presStyleCnt="0"/>
      <dgm:spPr/>
    </dgm:pt>
    <dgm:pt modelId="{AA6264B7-BA7B-4E51-B5C3-8290F6E53DED}" type="pres">
      <dgm:prSet presAssocID="{4C435917-247C-4D00-A992-B9076A91D58C}" presName="childNode" presStyleLbl="node1" presStyleIdx="4" presStyleCnt="6">
        <dgm:presLayoutVars>
          <dgm:bulletEnabled val="1"/>
        </dgm:presLayoutVars>
      </dgm:prSet>
      <dgm:spPr/>
      <dgm:t>
        <a:bodyPr/>
        <a:lstStyle/>
        <a:p>
          <a:endParaRPr lang="en-GB"/>
        </a:p>
      </dgm:t>
    </dgm:pt>
    <dgm:pt modelId="{26DF511A-5E85-47D1-85DE-64DDFE66E27A}" type="pres">
      <dgm:prSet presAssocID="{4C435917-247C-4D00-A992-B9076A91D58C}" presName="aSpace2" presStyleCnt="0"/>
      <dgm:spPr/>
    </dgm:pt>
    <dgm:pt modelId="{1E979C61-F82E-4AB6-9EFE-A93AD48E6179}" type="pres">
      <dgm:prSet presAssocID="{C3ECFD6E-169A-498D-A9E2-7CEEB47DCDE9}" presName="childNode" presStyleLbl="node1" presStyleIdx="5" presStyleCnt="6">
        <dgm:presLayoutVars>
          <dgm:bulletEnabled val="1"/>
        </dgm:presLayoutVars>
      </dgm:prSet>
      <dgm:spPr/>
      <dgm:t>
        <a:bodyPr/>
        <a:lstStyle/>
        <a:p>
          <a:endParaRPr lang="en-GB"/>
        </a:p>
      </dgm:t>
    </dgm:pt>
  </dgm:ptLst>
  <dgm:cxnLst>
    <dgm:cxn modelId="{6101DCB9-9DAA-4B8B-B9EB-066D0FDF2727}" type="presOf" srcId="{6FE2BB46-0CF0-40AD-BBC1-7697D3A009DF}" destId="{0DA6D081-8B38-4FBE-B4F1-40D20CBEA029}" srcOrd="0" destOrd="0" presId="urn:microsoft.com/office/officeart/2005/8/layout/lProcess2"/>
    <dgm:cxn modelId="{85E63183-E484-414D-A104-E6A32547B810}" type="presOf" srcId="{60D5B1FB-B558-45B6-BFAC-31B1710DA1CE}" destId="{CF00AD1F-C045-4630-8AF9-CDAEE75B11FF}" srcOrd="0" destOrd="0" presId="urn:microsoft.com/office/officeart/2005/8/layout/lProcess2"/>
    <dgm:cxn modelId="{93827DB9-781E-4FD2-B623-0B5972FA479D}" type="presOf" srcId="{0D82C1EA-79E2-4BFF-ABC9-E1A1D2D63353}" destId="{0B565AB7-61E6-43A4-8BA2-81EC34A4E3FC}" srcOrd="0" destOrd="0" presId="urn:microsoft.com/office/officeart/2005/8/layout/lProcess2"/>
    <dgm:cxn modelId="{0A5EC3A2-B8A4-4F85-A4B1-7D3EFC915941}" srcId="{52ED1756-DF8B-42BA-B2A8-28EE6AB1DB31}" destId="{6FE2BB46-0CF0-40AD-BBC1-7697D3A009DF}" srcOrd="0" destOrd="0" parTransId="{7D34ACCE-CBB3-47CD-AC32-DD945C16CCBB}" sibTransId="{D334B9BF-EA20-4AE3-85BC-489D90C51B03}"/>
    <dgm:cxn modelId="{BA12894B-4E6A-43A1-B272-A57736DA058F}" srcId="{523C0D25-4AEA-43D1-8E0F-DE78B58C790D}" destId="{028A1159-5968-4BC5-9914-7C2F1D84FDC7}" srcOrd="1" destOrd="0" parTransId="{BF00F14C-CD82-4D5B-872E-975E1B11BE31}" sibTransId="{347A9365-6D2A-4C97-A7C3-12A9200E5D50}"/>
    <dgm:cxn modelId="{0C6E17CB-FB86-4AE6-BE44-6CD7068C7FAF}" type="presOf" srcId="{60D5B1FB-B558-45B6-BFAC-31B1710DA1CE}" destId="{DDB2E40D-AFE6-462E-A686-9A7741BB4A18}" srcOrd="1" destOrd="0" presId="urn:microsoft.com/office/officeart/2005/8/layout/lProcess2"/>
    <dgm:cxn modelId="{3BF4CBF2-703A-4683-A55D-36D6CB1E221E}" srcId="{7A00AD30-CFF0-4974-B0E7-3ED639266F06}" destId="{52ED1756-DF8B-42BA-B2A8-28EE6AB1DB31}" srcOrd="0" destOrd="0" parTransId="{B87F9CD1-4CB8-463F-A6E7-B413F1A2FF43}" sibTransId="{2FA1955F-DFD9-4887-AF8D-19E36643F078}"/>
    <dgm:cxn modelId="{049CAD5A-4058-4EBA-88CD-35265D42E391}" type="presOf" srcId="{52ED1756-DF8B-42BA-B2A8-28EE6AB1DB31}" destId="{C2AA7F90-7D5C-43A6-ADAC-85CA55C8629F}" srcOrd="1" destOrd="0" presId="urn:microsoft.com/office/officeart/2005/8/layout/lProcess2"/>
    <dgm:cxn modelId="{E860954A-6656-4567-9F87-4DCB65FA6A53}" type="presOf" srcId="{028A1159-5968-4BC5-9914-7C2F1D84FDC7}" destId="{F3DC63D3-F5AC-401D-B8D8-84FE45745772}" srcOrd="0" destOrd="0" presId="urn:microsoft.com/office/officeart/2005/8/layout/lProcess2"/>
    <dgm:cxn modelId="{DBB35A88-FC77-42E9-9C8A-9A9B3DB02BCC}" type="presOf" srcId="{52ED1756-DF8B-42BA-B2A8-28EE6AB1DB31}" destId="{D598ACD3-C568-4B22-8643-03DCF89675FE}" srcOrd="0" destOrd="0" presId="urn:microsoft.com/office/officeart/2005/8/layout/lProcess2"/>
    <dgm:cxn modelId="{99D15DEF-4120-43C4-ADC7-03D227DDEAB5}" srcId="{52ED1756-DF8B-42BA-B2A8-28EE6AB1DB31}" destId="{6E538021-DB5D-4274-A00C-037C757BD1CF}" srcOrd="1" destOrd="0" parTransId="{A87388B4-C46E-4446-930A-8F77D56135DD}" sibTransId="{3526910F-F0CB-4772-9A23-E5DFAA2BFFBB}"/>
    <dgm:cxn modelId="{56A09719-41CD-4D2F-9F26-058C122E24CF}" type="presOf" srcId="{4C435917-247C-4D00-A992-B9076A91D58C}" destId="{AA6264B7-BA7B-4E51-B5C3-8290F6E53DED}" srcOrd="0" destOrd="0" presId="urn:microsoft.com/office/officeart/2005/8/layout/lProcess2"/>
    <dgm:cxn modelId="{D8B9BA3C-6DBE-4398-8021-A772A490B36D}" srcId="{7A00AD30-CFF0-4974-B0E7-3ED639266F06}" destId="{60D5B1FB-B558-45B6-BFAC-31B1710DA1CE}" srcOrd="2" destOrd="0" parTransId="{8BB12AA8-65B0-4C8D-8F4E-79356858D4D8}" sibTransId="{F6A90663-5D43-4CA2-9527-18ECDD9A96DB}"/>
    <dgm:cxn modelId="{63BABD27-E968-4E19-8623-0AAE0584EDBF}" srcId="{60D5B1FB-B558-45B6-BFAC-31B1710DA1CE}" destId="{4C435917-247C-4D00-A992-B9076A91D58C}" srcOrd="0" destOrd="0" parTransId="{6C35798B-223E-4F81-A2A8-23B2A1C4010C}" sibTransId="{B0049205-8AC3-4918-B37F-D1AD641A4C3E}"/>
    <dgm:cxn modelId="{95882D6D-C96D-4849-8177-7C348009945B}" srcId="{523C0D25-4AEA-43D1-8E0F-DE78B58C790D}" destId="{0D82C1EA-79E2-4BFF-ABC9-E1A1D2D63353}" srcOrd="0" destOrd="0" parTransId="{1010A463-3261-41F4-A172-98B8F01E8F01}" sibTransId="{465DFA6F-EE79-4A90-B997-FEFF5764F7F0}"/>
    <dgm:cxn modelId="{ECA1ED9E-98B6-41B6-BD28-A54087BD527D}" srcId="{60D5B1FB-B558-45B6-BFAC-31B1710DA1CE}" destId="{C3ECFD6E-169A-498D-A9E2-7CEEB47DCDE9}" srcOrd="1" destOrd="0" parTransId="{A24B8D03-0618-49B8-A424-6C221E739A69}" sibTransId="{13A8E3EE-2A4E-4A3A-9636-8A0300EBD6B0}"/>
    <dgm:cxn modelId="{17EC0EBB-9104-41B4-B276-EFDF8CBEC529}" type="presOf" srcId="{523C0D25-4AEA-43D1-8E0F-DE78B58C790D}" destId="{3374FFAF-525A-4A98-AA88-90F9FCBC425A}" srcOrd="1" destOrd="0" presId="urn:microsoft.com/office/officeart/2005/8/layout/lProcess2"/>
    <dgm:cxn modelId="{D99BEA6B-B387-4AA7-9FD8-EF16B745403C}" srcId="{7A00AD30-CFF0-4974-B0E7-3ED639266F06}" destId="{523C0D25-4AEA-43D1-8E0F-DE78B58C790D}" srcOrd="1" destOrd="0" parTransId="{32532431-CB9F-4C8A-A1B5-F9574C16687E}" sibTransId="{BB1CDD47-8072-4D46-A809-F229410064A5}"/>
    <dgm:cxn modelId="{F0E120F1-B3AD-4157-9728-38702C1E2444}" type="presOf" srcId="{C3ECFD6E-169A-498D-A9E2-7CEEB47DCDE9}" destId="{1E979C61-F82E-4AB6-9EFE-A93AD48E6179}" srcOrd="0" destOrd="0" presId="urn:microsoft.com/office/officeart/2005/8/layout/lProcess2"/>
    <dgm:cxn modelId="{EC28B079-7920-4095-8DAE-E81B9987650D}" type="presOf" srcId="{523C0D25-4AEA-43D1-8E0F-DE78B58C790D}" destId="{9C4A2015-34C7-4E66-9376-E2B2DBE3D7CF}" srcOrd="0" destOrd="0" presId="urn:microsoft.com/office/officeart/2005/8/layout/lProcess2"/>
    <dgm:cxn modelId="{7FBE8B8A-078C-43A8-81F2-943E6D7E96A9}" type="presOf" srcId="{6E538021-DB5D-4274-A00C-037C757BD1CF}" destId="{7196B129-B0CC-4E49-AE37-91A2CBBB920E}" srcOrd="0" destOrd="0" presId="urn:microsoft.com/office/officeart/2005/8/layout/lProcess2"/>
    <dgm:cxn modelId="{8D65800C-8395-4ACA-A519-C51204122DC1}" type="presOf" srcId="{7A00AD30-CFF0-4974-B0E7-3ED639266F06}" destId="{BBF9DAEF-C11D-40B6-BAE4-CADA8F59FA8B}" srcOrd="0" destOrd="0" presId="urn:microsoft.com/office/officeart/2005/8/layout/lProcess2"/>
    <dgm:cxn modelId="{14F1E3A9-E1D9-44C6-B3E8-FEE1142EBE5B}" type="presParOf" srcId="{BBF9DAEF-C11D-40B6-BAE4-CADA8F59FA8B}" destId="{4E8ACAAF-75CE-484F-92A6-3AFD67EB0810}" srcOrd="0" destOrd="0" presId="urn:microsoft.com/office/officeart/2005/8/layout/lProcess2"/>
    <dgm:cxn modelId="{D884E284-5503-42A4-9126-9F0F74C0163B}" type="presParOf" srcId="{4E8ACAAF-75CE-484F-92A6-3AFD67EB0810}" destId="{D598ACD3-C568-4B22-8643-03DCF89675FE}" srcOrd="0" destOrd="0" presId="urn:microsoft.com/office/officeart/2005/8/layout/lProcess2"/>
    <dgm:cxn modelId="{06B19FB4-4877-450C-8CF8-383171BA8773}" type="presParOf" srcId="{4E8ACAAF-75CE-484F-92A6-3AFD67EB0810}" destId="{C2AA7F90-7D5C-43A6-ADAC-85CA55C8629F}" srcOrd="1" destOrd="0" presId="urn:microsoft.com/office/officeart/2005/8/layout/lProcess2"/>
    <dgm:cxn modelId="{E640427D-D6C8-4BE1-BB60-F7F2937FB49A}" type="presParOf" srcId="{4E8ACAAF-75CE-484F-92A6-3AFD67EB0810}" destId="{729A4FC5-5E85-42D9-A0AC-9627754BB190}" srcOrd="2" destOrd="0" presId="urn:microsoft.com/office/officeart/2005/8/layout/lProcess2"/>
    <dgm:cxn modelId="{179EF71A-6E08-4A1D-B545-A8540B438B1D}" type="presParOf" srcId="{729A4FC5-5E85-42D9-A0AC-9627754BB190}" destId="{0D788B64-6213-4F0E-83CC-ED224A1E6D06}" srcOrd="0" destOrd="0" presId="urn:microsoft.com/office/officeart/2005/8/layout/lProcess2"/>
    <dgm:cxn modelId="{6331467A-2826-42DE-8EBD-EC5C68813FF1}" type="presParOf" srcId="{0D788B64-6213-4F0E-83CC-ED224A1E6D06}" destId="{0DA6D081-8B38-4FBE-B4F1-40D20CBEA029}" srcOrd="0" destOrd="0" presId="urn:microsoft.com/office/officeart/2005/8/layout/lProcess2"/>
    <dgm:cxn modelId="{D1AD2752-8712-4EB6-965C-D44EC88A2CDE}" type="presParOf" srcId="{0D788B64-6213-4F0E-83CC-ED224A1E6D06}" destId="{A76BB485-EF56-4F52-B195-BB7D5BA11E18}" srcOrd="1" destOrd="0" presId="urn:microsoft.com/office/officeart/2005/8/layout/lProcess2"/>
    <dgm:cxn modelId="{423EB9AB-DC6B-4634-9A45-3A4E07FD86A8}" type="presParOf" srcId="{0D788B64-6213-4F0E-83CC-ED224A1E6D06}" destId="{7196B129-B0CC-4E49-AE37-91A2CBBB920E}" srcOrd="2" destOrd="0" presId="urn:microsoft.com/office/officeart/2005/8/layout/lProcess2"/>
    <dgm:cxn modelId="{3671E372-245F-45A3-A953-041A10C61660}" type="presParOf" srcId="{BBF9DAEF-C11D-40B6-BAE4-CADA8F59FA8B}" destId="{4707A87F-0092-43C0-A9D8-E9F350850B55}" srcOrd="1" destOrd="0" presId="urn:microsoft.com/office/officeart/2005/8/layout/lProcess2"/>
    <dgm:cxn modelId="{B2859E82-D729-418D-BBC0-7E2BDDED698D}" type="presParOf" srcId="{BBF9DAEF-C11D-40B6-BAE4-CADA8F59FA8B}" destId="{4A72BBA0-26FA-4289-A026-CF233647E734}" srcOrd="2" destOrd="0" presId="urn:microsoft.com/office/officeart/2005/8/layout/lProcess2"/>
    <dgm:cxn modelId="{63FA4A9C-9D5A-41BD-9927-7923D45ECD41}" type="presParOf" srcId="{4A72BBA0-26FA-4289-A026-CF233647E734}" destId="{9C4A2015-34C7-4E66-9376-E2B2DBE3D7CF}" srcOrd="0" destOrd="0" presId="urn:microsoft.com/office/officeart/2005/8/layout/lProcess2"/>
    <dgm:cxn modelId="{1E059F43-760F-4F03-9B25-2EFE737AD3C4}" type="presParOf" srcId="{4A72BBA0-26FA-4289-A026-CF233647E734}" destId="{3374FFAF-525A-4A98-AA88-90F9FCBC425A}" srcOrd="1" destOrd="0" presId="urn:microsoft.com/office/officeart/2005/8/layout/lProcess2"/>
    <dgm:cxn modelId="{64B46437-2DF0-4949-9EE3-F653F9672026}" type="presParOf" srcId="{4A72BBA0-26FA-4289-A026-CF233647E734}" destId="{A782CE2B-23ED-466E-B516-A0BD3F4702B4}" srcOrd="2" destOrd="0" presId="urn:microsoft.com/office/officeart/2005/8/layout/lProcess2"/>
    <dgm:cxn modelId="{7CE754F8-BC2A-4347-B294-F446EFF240A0}" type="presParOf" srcId="{A782CE2B-23ED-466E-B516-A0BD3F4702B4}" destId="{C6CBCDBF-BE0A-43A8-93D4-6A9A8BB9658B}" srcOrd="0" destOrd="0" presId="urn:microsoft.com/office/officeart/2005/8/layout/lProcess2"/>
    <dgm:cxn modelId="{AE40BFD9-3F8E-4FCB-A204-98294492ED03}" type="presParOf" srcId="{C6CBCDBF-BE0A-43A8-93D4-6A9A8BB9658B}" destId="{0B565AB7-61E6-43A4-8BA2-81EC34A4E3FC}" srcOrd="0" destOrd="0" presId="urn:microsoft.com/office/officeart/2005/8/layout/lProcess2"/>
    <dgm:cxn modelId="{82435D89-DF77-4657-BE7F-3391DEE5BBC1}" type="presParOf" srcId="{C6CBCDBF-BE0A-43A8-93D4-6A9A8BB9658B}" destId="{BEFEC21F-7472-45B0-B748-B21D89BFD0C6}" srcOrd="1" destOrd="0" presId="urn:microsoft.com/office/officeart/2005/8/layout/lProcess2"/>
    <dgm:cxn modelId="{27AEB2E3-7283-411A-B6DD-A353CAEBB52E}" type="presParOf" srcId="{C6CBCDBF-BE0A-43A8-93D4-6A9A8BB9658B}" destId="{F3DC63D3-F5AC-401D-B8D8-84FE45745772}" srcOrd="2" destOrd="0" presId="urn:microsoft.com/office/officeart/2005/8/layout/lProcess2"/>
    <dgm:cxn modelId="{39D803B6-0D4F-49F5-B9C4-313F39A4F895}" type="presParOf" srcId="{BBF9DAEF-C11D-40B6-BAE4-CADA8F59FA8B}" destId="{D1D90F0A-E90D-4B54-AAF5-27333AE99AA5}" srcOrd="3" destOrd="0" presId="urn:microsoft.com/office/officeart/2005/8/layout/lProcess2"/>
    <dgm:cxn modelId="{D809825C-5A23-4F32-B0C7-F9E507E9CEC2}" type="presParOf" srcId="{BBF9DAEF-C11D-40B6-BAE4-CADA8F59FA8B}" destId="{CA1DF965-948F-4C81-BDE6-AADD97A0CCBF}" srcOrd="4" destOrd="0" presId="urn:microsoft.com/office/officeart/2005/8/layout/lProcess2"/>
    <dgm:cxn modelId="{C5A5FE28-3DCA-4148-88ED-90E723027554}" type="presParOf" srcId="{CA1DF965-948F-4C81-BDE6-AADD97A0CCBF}" destId="{CF00AD1F-C045-4630-8AF9-CDAEE75B11FF}" srcOrd="0" destOrd="0" presId="urn:microsoft.com/office/officeart/2005/8/layout/lProcess2"/>
    <dgm:cxn modelId="{5BA2C8A3-873B-4105-859B-4E994715D2B2}" type="presParOf" srcId="{CA1DF965-948F-4C81-BDE6-AADD97A0CCBF}" destId="{DDB2E40D-AFE6-462E-A686-9A7741BB4A18}" srcOrd="1" destOrd="0" presId="urn:microsoft.com/office/officeart/2005/8/layout/lProcess2"/>
    <dgm:cxn modelId="{BD50DE08-AED6-40BB-A1B7-A7594C3696A8}" type="presParOf" srcId="{CA1DF965-948F-4C81-BDE6-AADD97A0CCBF}" destId="{57106D4D-CB81-4ED9-8899-1BD317BC3E28}" srcOrd="2" destOrd="0" presId="urn:microsoft.com/office/officeart/2005/8/layout/lProcess2"/>
    <dgm:cxn modelId="{6156DAB7-9A2B-47A2-A876-86176D8E31E8}" type="presParOf" srcId="{57106D4D-CB81-4ED9-8899-1BD317BC3E28}" destId="{A0C27F93-469D-4DD3-B580-3ADB34527325}" srcOrd="0" destOrd="0" presId="urn:microsoft.com/office/officeart/2005/8/layout/lProcess2"/>
    <dgm:cxn modelId="{4930104C-3A78-4826-8330-D2322E32896F}" type="presParOf" srcId="{A0C27F93-469D-4DD3-B580-3ADB34527325}" destId="{AA6264B7-BA7B-4E51-B5C3-8290F6E53DED}" srcOrd="0" destOrd="0" presId="urn:microsoft.com/office/officeart/2005/8/layout/lProcess2"/>
    <dgm:cxn modelId="{C197A5A6-F821-444E-B0C6-63D6D5D12642}" type="presParOf" srcId="{A0C27F93-469D-4DD3-B580-3ADB34527325}" destId="{26DF511A-5E85-47D1-85DE-64DDFE66E27A}" srcOrd="1" destOrd="0" presId="urn:microsoft.com/office/officeart/2005/8/layout/lProcess2"/>
    <dgm:cxn modelId="{16550D94-BAFB-4F89-BCF8-5F589A33950C}" type="presParOf" srcId="{A0C27F93-469D-4DD3-B580-3ADB34527325}" destId="{1E979C61-F82E-4AB6-9EFE-A93AD48E6179}" srcOrd="2" destOrd="0" presId="urn:microsoft.com/office/officeart/2005/8/layout/lProcess2"/>
  </dgm:cxnLst>
  <dgm:bg/>
  <dgm:whole/>
</dgm:dataModel>
</file>

<file path=ppt/diagrams/layout1.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FE9415-8EB9-4F85-B707-980AE3382085}" type="datetimeFigureOut">
              <a:rPr lang="en-US" smtClean="0"/>
              <a:pPr/>
              <a:t>9/4/2020</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15EA3ED-D362-40C9-ADE1-E88778E5B219}" type="slidenum">
              <a:rPr lang="en-GB" smtClean="0"/>
              <a:pPr/>
              <a:t>‹#›</a:t>
            </a:fld>
            <a:endParaRPr lang="en-GB"/>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Isosceles Triangle 6"/>
          <p:cNvSpPr/>
          <p:nvPr/>
        </p:nvSpPr>
        <p:spPr>
          <a:xfrm rot="16200000">
            <a:off x="7554353" y="5254283"/>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540544" y="776288"/>
            <a:ext cx="8062912" cy="1470025"/>
          </a:xfrm>
        </p:spPr>
        <p:txBody>
          <a:bodyPr anchor="b">
            <a:normAutofit/>
          </a:bodyPr>
          <a:lstStyle>
            <a:lvl1pPr algn="r">
              <a:defRPr sz="4400"/>
            </a:lvl1pPr>
          </a:lstStyle>
          <a:p>
            <a:r>
              <a:rPr kumimoji="0" lang="en-US" smtClean="0"/>
              <a:t>Click to edit Master title style</a:t>
            </a:r>
            <a:endParaRPr kumimoji="0" lang="en-US"/>
          </a:p>
        </p:txBody>
      </p:sp>
      <p:sp>
        <p:nvSpPr>
          <p:cNvPr id="9" name="Subtitle 8"/>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1371600" y="6012656"/>
            <a:ext cx="5791200" cy="365125"/>
          </a:xfrm>
        </p:spPr>
        <p:txBody>
          <a:bodyPr tIns="0" bIns="0" anchor="t"/>
          <a:lstStyle>
            <a:lvl1pPr algn="r">
              <a:defRPr sz="1000"/>
            </a:lvl1pPr>
          </a:lstStyle>
          <a:p>
            <a:fld id="{72654967-4D1D-4D49-8C0C-826AA6C99934}" type="datetimeFigureOut">
              <a:rPr lang="en-US" smtClean="0"/>
              <a:pPr/>
              <a:t>9/4/2020</a:t>
            </a:fld>
            <a:endParaRPr lang="en-GB"/>
          </a:p>
        </p:txBody>
      </p:sp>
      <p:sp>
        <p:nvSpPr>
          <p:cNvPr id="17" name="Footer Placeholder 16"/>
          <p:cNvSpPr>
            <a:spLocks noGrp="1"/>
          </p:cNvSpPr>
          <p:nvPr>
            <p:ph type="ftr" sz="quarter" idx="11"/>
          </p:nvPr>
        </p:nvSpPr>
        <p:spPr>
          <a:xfrm>
            <a:off x="1371600" y="5650704"/>
            <a:ext cx="5791200" cy="365125"/>
          </a:xfrm>
        </p:spPr>
        <p:txBody>
          <a:bodyPr tIns="0" bIns="0" anchor="b"/>
          <a:lstStyle>
            <a:lvl1pPr algn="r">
              <a:defRPr sz="1100"/>
            </a:lvl1pPr>
          </a:lstStyle>
          <a:p>
            <a:endParaRPr lang="en-GB"/>
          </a:p>
        </p:txBody>
      </p:sp>
      <p:sp>
        <p:nvSpPr>
          <p:cNvPr id="29" name="Slide Number Placeholder 28"/>
          <p:cNvSpPr>
            <a:spLocks noGrp="1"/>
          </p:cNvSpPr>
          <p:nvPr>
            <p:ph type="sldNum" sz="quarter" idx="12"/>
          </p:nvPr>
        </p:nvSpPr>
        <p:spPr>
          <a:xfrm>
            <a:off x="8392247" y="5752307"/>
            <a:ext cx="502920" cy="365125"/>
          </a:xfrm>
        </p:spPr>
        <p:txBody>
          <a:bodyPr anchor="ctr"/>
          <a:lstStyle>
            <a:lvl1pPr algn="ctr">
              <a:defRPr sz="1300">
                <a:solidFill>
                  <a:srgbClr val="FFFFFF"/>
                </a:solidFill>
              </a:defRPr>
            </a:lvl1pPr>
          </a:lstStyle>
          <a:p>
            <a:fld id="{4461A9B5-908A-41B0-98EE-18C285B320A9}" type="slidenum">
              <a:rPr lang="en-GB" smtClean="0"/>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2654967-4D1D-4D49-8C0C-826AA6C99934}" type="datetimeFigureOut">
              <a:rPr lang="en-US" smtClean="0"/>
              <a:pPr/>
              <a:t>9/4/2020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461A9B5-908A-41B0-98EE-18C285B320A9}"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381000"/>
            <a:ext cx="1905000" cy="5486400"/>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381000"/>
            <a:ext cx="6248400" cy="548640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2654967-4D1D-4D49-8C0C-826AA6C99934}" type="datetimeFigureOut">
              <a:rPr lang="en-US" smtClean="0"/>
              <a:pPr/>
              <a:t>9/4/2020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461A9B5-908A-41B0-98EE-18C285B320A9}"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67494"/>
            <a:ext cx="8229600" cy="1399032"/>
          </a:xfrm>
        </p:spPr>
        <p:txBody>
          <a:bodyPr/>
          <a:lstStyle/>
          <a:p>
            <a:r>
              <a:rPr kumimoji="0" lang="en-US" smtClean="0"/>
              <a:t>Click to edit Master title style</a:t>
            </a:r>
            <a:endParaRPr kumimoji="0" lang="en-US"/>
          </a:p>
        </p:txBody>
      </p:sp>
      <p:sp>
        <p:nvSpPr>
          <p:cNvPr id="3" name="Content Placeholder 2"/>
          <p:cNvSpPr>
            <a:spLocks noGrp="1"/>
          </p:cNvSpPr>
          <p:nvPr>
            <p:ph idx="1"/>
          </p:nvPr>
        </p:nvSpPr>
        <p:spPr>
          <a:xfrm>
            <a:off x="457200" y="1882808"/>
            <a:ext cx="8229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4791456" y="6480048"/>
            <a:ext cx="2133600" cy="301752"/>
          </a:xfrm>
        </p:spPr>
        <p:txBody>
          <a:bodyPr/>
          <a:lstStyle/>
          <a:p>
            <a:fld id="{72654967-4D1D-4D49-8C0C-826AA6C99934}" type="datetimeFigureOut">
              <a:rPr lang="en-US" smtClean="0"/>
              <a:pPr/>
              <a:t>9/4/2020</a:t>
            </a:fld>
            <a:endParaRPr lang="en-GB"/>
          </a:p>
        </p:txBody>
      </p:sp>
      <p:sp>
        <p:nvSpPr>
          <p:cNvPr id="5" name="Footer Placeholder 4"/>
          <p:cNvSpPr>
            <a:spLocks noGrp="1"/>
          </p:cNvSpPr>
          <p:nvPr>
            <p:ph type="ftr" sz="quarter" idx="11"/>
          </p:nvPr>
        </p:nvSpPr>
        <p:spPr>
          <a:xfrm>
            <a:off x="457200" y="6480969"/>
            <a:ext cx="4260056" cy="300831"/>
          </a:xfrm>
        </p:spPr>
        <p:txBody>
          <a:bodyPr/>
          <a:lstStyle/>
          <a:p>
            <a:endParaRPr lang="en-GB"/>
          </a:p>
        </p:txBody>
      </p:sp>
      <p:sp>
        <p:nvSpPr>
          <p:cNvPr id="6" name="Slide Number Placeholder 5"/>
          <p:cNvSpPr>
            <a:spLocks noGrp="1"/>
          </p:cNvSpPr>
          <p:nvPr>
            <p:ph type="sldNum" sz="quarter" idx="12"/>
          </p:nvPr>
        </p:nvSpPr>
        <p:spPr/>
        <p:txBody>
          <a:bodyPr/>
          <a:lstStyle/>
          <a:p>
            <a:fld id="{4461A9B5-908A-41B0-98EE-18C285B320A9}" type="slidenum">
              <a:rPr lang="en-GB" smtClean="0"/>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1"/>
      </p:bgRef>
    </p:bg>
    <p:spTree>
      <p:nvGrpSpPr>
        <p:cNvPr id="1" name=""/>
        <p:cNvGrpSpPr/>
        <p:nvPr/>
      </p:nvGrpSpPr>
      <p:grpSpPr>
        <a:xfrm>
          <a:off x="0" y="0"/>
          <a:ext cx="0" cy="0"/>
          <a:chOff x="0" y="0"/>
          <a:chExt cx="0" cy="0"/>
        </a:xfrm>
      </p:grpSpPr>
      <p:sp>
        <p:nvSpPr>
          <p:cNvPr id="9" name="Right Triangle 8"/>
          <p:cNvSpPr/>
          <p:nvPr/>
        </p:nvSpPr>
        <p:spPr>
          <a:xfrm flipV="1">
            <a:off x="7034" y="7034"/>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algn="ctr" defTabSz="914400" rtl="0" eaLnBrk="1" latinLnBrk="0" hangingPunct="1"/>
            <a:endParaRPr kumimoji="0" lang="en-US" sz="1800" kern="1200">
              <a:solidFill>
                <a:schemeClr val="lt1"/>
              </a:solidFill>
              <a:latin typeface="+mn-lt"/>
              <a:ea typeface="+mn-ea"/>
              <a:cs typeface="+mn-cs"/>
            </a:endParaRPr>
          </a:p>
        </p:txBody>
      </p:sp>
      <p:sp>
        <p:nvSpPr>
          <p:cNvPr id="8" name="Isosceles Triangle 7"/>
          <p:cNvSpPr/>
          <p:nvPr/>
        </p:nvSpPr>
        <p:spPr>
          <a:xfrm rot="5400000" flipV="1">
            <a:off x="7554353" y="309490"/>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 name="Date Placeholder 3"/>
          <p:cNvSpPr>
            <a:spLocks noGrp="1"/>
          </p:cNvSpPr>
          <p:nvPr>
            <p:ph type="dt" sz="half" idx="10"/>
          </p:nvPr>
        </p:nvSpPr>
        <p:spPr>
          <a:xfrm>
            <a:off x="6955632" y="6477000"/>
            <a:ext cx="2133600" cy="304800"/>
          </a:xfrm>
        </p:spPr>
        <p:txBody>
          <a:bodyPr/>
          <a:lstStyle/>
          <a:p>
            <a:fld id="{72654967-4D1D-4D49-8C0C-826AA6C99934}" type="datetimeFigureOut">
              <a:rPr lang="en-US" smtClean="0"/>
              <a:pPr/>
              <a:t>9/4/2020</a:t>
            </a:fld>
            <a:endParaRPr lang="en-GB"/>
          </a:p>
        </p:txBody>
      </p:sp>
      <p:sp>
        <p:nvSpPr>
          <p:cNvPr id="5" name="Footer Placeholder 4"/>
          <p:cNvSpPr>
            <a:spLocks noGrp="1"/>
          </p:cNvSpPr>
          <p:nvPr>
            <p:ph type="ftr" sz="quarter" idx="11"/>
          </p:nvPr>
        </p:nvSpPr>
        <p:spPr>
          <a:xfrm>
            <a:off x="2619376" y="6480969"/>
            <a:ext cx="4260056" cy="300831"/>
          </a:xfrm>
        </p:spPr>
        <p:txBody>
          <a:bodyPr/>
          <a:lstStyle/>
          <a:p>
            <a:endParaRPr lang="en-GB"/>
          </a:p>
        </p:txBody>
      </p:sp>
      <p:sp>
        <p:nvSpPr>
          <p:cNvPr id="6" name="Slide Number Placeholder 5"/>
          <p:cNvSpPr>
            <a:spLocks noGrp="1"/>
          </p:cNvSpPr>
          <p:nvPr>
            <p:ph type="sldNum" sz="quarter" idx="12"/>
          </p:nvPr>
        </p:nvSpPr>
        <p:spPr>
          <a:xfrm>
            <a:off x="8451056" y="809624"/>
            <a:ext cx="502920" cy="300831"/>
          </a:xfrm>
        </p:spPr>
        <p:txBody>
          <a:bodyPr/>
          <a:lstStyle/>
          <a:p>
            <a:fld id="{4461A9B5-908A-41B0-98EE-18C285B320A9}" type="slidenum">
              <a:rPr lang="en-GB" smtClean="0"/>
              <a:pPr/>
              <a:t>‹#›</a:t>
            </a:fld>
            <a:endParaRPr lang="en-GB"/>
          </a:p>
        </p:txBody>
      </p:sp>
      <p:cxnSp>
        <p:nvCxnSpPr>
          <p:cNvPr id="11" name="Straight Connector 10"/>
          <p:cNvCxnSpPr/>
          <p:nvPr/>
        </p:nvCxnSpPr>
        <p:spPr>
          <a:xfrm rot="10800000">
            <a:off x="6468794"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V="1">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381000" y="271464"/>
            <a:ext cx="7239000" cy="1362075"/>
          </a:xfrm>
        </p:spPr>
        <p:txBody>
          <a:bodyPr anchor="ctr"/>
          <a:lstStyle>
            <a:lvl1pPr marL="0" algn="l">
              <a:buNone/>
              <a:defRPr sz="3600" b="1"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lgn="l">
              <a:defRPr/>
            </a:lvl1p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4791456" y="6480969"/>
            <a:ext cx="2133600" cy="301752"/>
          </a:xfrm>
        </p:spPr>
        <p:txBody>
          <a:bodyPr/>
          <a:lstStyle/>
          <a:p>
            <a:fld id="{72654967-4D1D-4D49-8C0C-826AA6C99934}" type="datetimeFigureOut">
              <a:rPr lang="en-US" smtClean="0"/>
              <a:pPr/>
              <a:t>9/4/2020</a:t>
            </a:fld>
            <a:endParaRPr lang="en-GB"/>
          </a:p>
        </p:txBody>
      </p:sp>
      <p:sp>
        <p:nvSpPr>
          <p:cNvPr id="6" name="Footer Placeholder 5"/>
          <p:cNvSpPr>
            <a:spLocks noGrp="1"/>
          </p:cNvSpPr>
          <p:nvPr>
            <p:ph type="ftr" sz="quarter" idx="11"/>
          </p:nvPr>
        </p:nvSpPr>
        <p:spPr>
          <a:xfrm>
            <a:off x="457200" y="6480969"/>
            <a:ext cx="4260056" cy="301752"/>
          </a:xfrm>
        </p:spPr>
        <p:txBody>
          <a:bodyPr/>
          <a:lstStyle/>
          <a:p>
            <a:endParaRPr lang="en-GB"/>
          </a:p>
        </p:txBody>
      </p:sp>
      <p:sp>
        <p:nvSpPr>
          <p:cNvPr id="7" name="Slide Number Placeholder 6"/>
          <p:cNvSpPr>
            <a:spLocks noGrp="1"/>
          </p:cNvSpPr>
          <p:nvPr>
            <p:ph type="sldNum" sz="quarter" idx="12"/>
          </p:nvPr>
        </p:nvSpPr>
        <p:spPr>
          <a:xfrm>
            <a:off x="7589520" y="6480969"/>
            <a:ext cx="502920" cy="301752"/>
          </a:xfrm>
        </p:spPr>
        <p:txBody>
          <a:bodyPr/>
          <a:lstStyle/>
          <a:p>
            <a:fld id="{4461A9B5-908A-41B0-98EE-18C285B320A9}" type="slidenum">
              <a:rPr lang="en-GB" smtClean="0"/>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a:xfrm>
            <a:off x="4791456" y="6480969"/>
            <a:ext cx="2130552" cy="301752"/>
          </a:xfrm>
        </p:spPr>
        <p:txBody>
          <a:bodyPr/>
          <a:lstStyle/>
          <a:p>
            <a:fld id="{72654967-4D1D-4D49-8C0C-826AA6C99934}" type="datetimeFigureOut">
              <a:rPr lang="en-US" smtClean="0"/>
              <a:pPr/>
              <a:t>9/4/2020</a:t>
            </a:fld>
            <a:endParaRPr lang="en-GB"/>
          </a:p>
        </p:txBody>
      </p:sp>
      <p:sp>
        <p:nvSpPr>
          <p:cNvPr id="8" name="Footer Placeholder 7"/>
          <p:cNvSpPr>
            <a:spLocks noGrp="1"/>
          </p:cNvSpPr>
          <p:nvPr>
            <p:ph type="ftr" sz="quarter" idx="11"/>
          </p:nvPr>
        </p:nvSpPr>
        <p:spPr>
          <a:xfrm>
            <a:off x="457200" y="6480969"/>
            <a:ext cx="4261104" cy="301752"/>
          </a:xfrm>
        </p:spPr>
        <p:txBody>
          <a:bodyPr/>
          <a:lstStyle/>
          <a:p>
            <a:endParaRPr lang="en-GB"/>
          </a:p>
        </p:txBody>
      </p:sp>
      <p:sp>
        <p:nvSpPr>
          <p:cNvPr id="9" name="Slide Number Placeholder 8"/>
          <p:cNvSpPr>
            <a:spLocks noGrp="1"/>
          </p:cNvSpPr>
          <p:nvPr>
            <p:ph type="sldNum" sz="quarter" idx="12"/>
          </p:nvPr>
        </p:nvSpPr>
        <p:spPr>
          <a:xfrm>
            <a:off x="7589520" y="6483096"/>
            <a:ext cx="502920" cy="301752"/>
          </a:xfrm>
        </p:spPr>
        <p:txBody>
          <a:bodyPr/>
          <a:lstStyle>
            <a:lvl1pPr algn="ctr">
              <a:defRPr/>
            </a:lvl1pPr>
          </a:lstStyle>
          <a:p>
            <a:fld id="{4461A9B5-908A-41B0-98EE-18C285B320A9}" type="slidenum">
              <a:rPr lang="en-GB" smtClean="0"/>
              <a:pPr/>
              <a:t>‹#›</a:t>
            </a:fld>
            <a:endParaRPr lang="en-GB"/>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72654967-4D1D-4D49-8C0C-826AA6C99934}" type="datetimeFigureOut">
              <a:rPr lang="en-US" smtClean="0"/>
              <a:pPr/>
              <a:t>9/4/2020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4461A9B5-908A-41B0-98EE-18C285B320A9}"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791456" y="6480969"/>
            <a:ext cx="2133600" cy="301752"/>
          </a:xfrm>
        </p:spPr>
        <p:txBody>
          <a:bodyPr/>
          <a:lstStyle/>
          <a:p>
            <a:fld id="{72654967-4D1D-4D49-8C0C-826AA6C99934}" type="datetimeFigureOut">
              <a:rPr lang="en-US" smtClean="0"/>
              <a:pPr/>
              <a:t>9/4/2020</a:t>
            </a:fld>
            <a:endParaRPr lang="en-GB"/>
          </a:p>
        </p:txBody>
      </p:sp>
      <p:sp>
        <p:nvSpPr>
          <p:cNvPr id="3" name="Footer Placeholder 2"/>
          <p:cNvSpPr>
            <a:spLocks noGrp="1"/>
          </p:cNvSpPr>
          <p:nvPr>
            <p:ph type="ftr" sz="quarter" idx="11"/>
          </p:nvPr>
        </p:nvSpPr>
        <p:spPr>
          <a:xfrm>
            <a:off x="457200" y="6481890"/>
            <a:ext cx="4260056" cy="300831"/>
          </a:xfrm>
        </p:spPr>
        <p:txBody>
          <a:bodyPr/>
          <a:lstStyle/>
          <a:p>
            <a:endParaRPr lang="en-GB"/>
          </a:p>
        </p:txBody>
      </p:sp>
      <p:sp>
        <p:nvSpPr>
          <p:cNvPr id="4" name="Slide Number Placeholder 3"/>
          <p:cNvSpPr>
            <a:spLocks noGrp="1"/>
          </p:cNvSpPr>
          <p:nvPr>
            <p:ph type="sldNum" sz="quarter" idx="12"/>
          </p:nvPr>
        </p:nvSpPr>
        <p:spPr>
          <a:xfrm>
            <a:off x="7589520" y="6480969"/>
            <a:ext cx="502920" cy="301752"/>
          </a:xfrm>
        </p:spPr>
        <p:txBody>
          <a:bodyPr/>
          <a:lstStyle/>
          <a:p>
            <a:fld id="{4461A9B5-908A-41B0-98EE-18C285B320A9}"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278976" y="6556248"/>
            <a:ext cx="2133600" cy="301752"/>
          </a:xfrm>
        </p:spPr>
        <p:txBody>
          <a:bodyPr/>
          <a:lstStyle>
            <a:lvl1pPr>
              <a:defRPr sz="900"/>
            </a:lvl1pPr>
          </a:lstStyle>
          <a:p>
            <a:fld id="{72654967-4D1D-4D49-8C0C-826AA6C99934}" type="datetimeFigureOut">
              <a:rPr lang="en-US" smtClean="0"/>
              <a:pPr/>
              <a:t>9/4/2020</a:t>
            </a:fld>
            <a:endParaRPr lang="en-GB"/>
          </a:p>
        </p:txBody>
      </p:sp>
      <p:sp>
        <p:nvSpPr>
          <p:cNvPr id="6" name="Footer Placeholder 5"/>
          <p:cNvSpPr>
            <a:spLocks noGrp="1"/>
          </p:cNvSpPr>
          <p:nvPr>
            <p:ph type="ftr" sz="quarter" idx="11"/>
          </p:nvPr>
        </p:nvSpPr>
        <p:spPr>
          <a:xfrm>
            <a:off x="1135856" y="6556248"/>
            <a:ext cx="5143120" cy="301752"/>
          </a:xfrm>
        </p:spPr>
        <p:txBody>
          <a:bodyPr/>
          <a:lstStyle>
            <a:lvl1pPr>
              <a:defRPr sz="900"/>
            </a:lvl1pPr>
          </a:lstStyle>
          <a:p>
            <a:endParaRPr lang="en-GB"/>
          </a:p>
        </p:txBody>
      </p:sp>
      <p:sp>
        <p:nvSpPr>
          <p:cNvPr id="7" name="Slide Number Placeholder 6"/>
          <p:cNvSpPr>
            <a:spLocks noGrp="1"/>
          </p:cNvSpPr>
          <p:nvPr>
            <p:ph type="sldNum" sz="quarter" idx="12"/>
          </p:nvPr>
        </p:nvSpPr>
        <p:spPr>
          <a:xfrm>
            <a:off x="8410576" y="6556248"/>
            <a:ext cx="502920" cy="301752"/>
          </a:xfrm>
        </p:spPr>
        <p:txBody>
          <a:bodyPr/>
          <a:lstStyle>
            <a:lvl1pPr>
              <a:defRPr sz="900"/>
            </a:lvl1pPr>
          </a:lstStyle>
          <a:p>
            <a:fld id="{4461A9B5-908A-41B0-98EE-18C285B320A9}" type="slidenum">
              <a:rPr lang="en-GB" smtClean="0"/>
              <a:pPr/>
              <a:t>‹#›</a:t>
            </a:fld>
            <a:endParaRPr lang="en-GB"/>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6108192" y="6556248"/>
            <a:ext cx="2103120" cy="301752"/>
          </a:xfrm>
        </p:spPr>
        <p:txBody>
          <a:bodyPr/>
          <a:lstStyle>
            <a:lvl1pPr>
              <a:defRPr sz="900"/>
            </a:lvl1pPr>
          </a:lstStyle>
          <a:p>
            <a:fld id="{72654967-4D1D-4D49-8C0C-826AA6C99934}" type="datetimeFigureOut">
              <a:rPr lang="en-US" smtClean="0"/>
              <a:pPr/>
              <a:t>9/4/2020</a:t>
            </a:fld>
            <a:endParaRPr lang="en-GB"/>
          </a:p>
        </p:txBody>
      </p:sp>
      <p:sp>
        <p:nvSpPr>
          <p:cNvPr id="6" name="Footer Placeholder 5"/>
          <p:cNvSpPr>
            <a:spLocks noGrp="1"/>
          </p:cNvSpPr>
          <p:nvPr>
            <p:ph type="ftr" sz="quarter" idx="11"/>
          </p:nvPr>
        </p:nvSpPr>
        <p:spPr>
          <a:xfrm>
            <a:off x="1170432" y="6557169"/>
            <a:ext cx="4948072" cy="301752"/>
          </a:xfrm>
        </p:spPr>
        <p:txBody>
          <a:bodyPr/>
          <a:lstStyle>
            <a:lvl1pPr>
              <a:defRPr sz="900"/>
            </a:lvl1pPr>
          </a:lstStyle>
          <a:p>
            <a:endParaRPr lang="en-GB"/>
          </a:p>
        </p:txBody>
      </p:sp>
      <p:sp>
        <p:nvSpPr>
          <p:cNvPr id="7" name="Slide Number Placeholder 6"/>
          <p:cNvSpPr>
            <a:spLocks noGrp="1"/>
          </p:cNvSpPr>
          <p:nvPr>
            <p:ph type="sldNum" sz="quarter" idx="12"/>
          </p:nvPr>
        </p:nvSpPr>
        <p:spPr>
          <a:xfrm>
            <a:off x="8217192" y="6556248"/>
            <a:ext cx="365760" cy="301752"/>
          </a:xfrm>
        </p:spPr>
        <p:txBody>
          <a:bodyPr/>
          <a:lstStyle>
            <a:lvl1pPr algn="ctr">
              <a:defRPr sz="900"/>
            </a:lvl1pPr>
          </a:lstStyle>
          <a:p>
            <a:fld id="{4461A9B5-908A-41B0-98EE-18C285B320A9}" type="slidenum">
              <a:rPr lang="en-GB" smtClean="0"/>
              <a:pPr/>
              <a:t>‹#›</a:t>
            </a:fld>
            <a:endParaRPr lang="en-GB"/>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Right Triangle 10"/>
          <p:cNvSpPr/>
          <p:nvPr/>
        </p:nvSpPr>
        <p:spPr>
          <a:xfrm>
            <a:off x="7034" y="14068"/>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cxnSp>
        <p:nvCxnSpPr>
          <p:cNvPr id="8" name="Straight Connector 7"/>
          <p:cNvCxnSpPr/>
          <p:nvPr/>
        </p:nvCxnSpPr>
        <p:spPr>
          <a:xfrm>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rot="10800000" flipV="1">
            <a:off x="6468794"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Title Placeholder 21"/>
          <p:cNvSpPr>
            <a:spLocks noGrp="1"/>
          </p:cNvSpPr>
          <p:nvPr>
            <p:ph type="title"/>
          </p:nvPr>
        </p:nvSpPr>
        <p:spPr>
          <a:xfrm>
            <a:off x="457200" y="267494"/>
            <a:ext cx="8229600" cy="1399032"/>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fld id="{72654967-4D1D-4D49-8C0C-826AA6C99934}" type="datetimeFigureOut">
              <a:rPr lang="en-US" smtClean="0"/>
              <a:pPr/>
              <a:t>9/4/2020</a:t>
            </a:fld>
            <a:endParaRPr lang="en-GB"/>
          </a:p>
        </p:txBody>
      </p:sp>
      <p:sp>
        <p:nvSpPr>
          <p:cNvPr id="3" name="Footer Placeholder 2"/>
          <p:cNvSpPr>
            <a:spLocks noGrp="1"/>
          </p:cNvSpPr>
          <p:nvPr>
            <p:ph type="ftr" sz="quarter" idx="3"/>
          </p:nvPr>
        </p:nvSpPr>
        <p:spPr>
          <a:xfrm>
            <a:off x="457200" y="6481890"/>
            <a:ext cx="4260056" cy="300831"/>
          </a:xfrm>
          <a:prstGeom prst="rect">
            <a:avLst/>
          </a:prstGeom>
        </p:spPr>
        <p:txBody>
          <a:bodyPr vert="horz" anchor="b"/>
          <a:lstStyle>
            <a:lvl1pPr algn="r" eaLnBrk="1" latinLnBrk="0" hangingPunct="1">
              <a:defRPr kumimoji="0" sz="1000">
                <a:solidFill>
                  <a:schemeClr val="tx1"/>
                </a:solidFill>
              </a:defRPr>
            </a:lvl1pPr>
          </a:lstStyle>
          <a:p>
            <a:endParaRPr lang="en-GB"/>
          </a:p>
        </p:txBody>
      </p:sp>
      <p:sp>
        <p:nvSpPr>
          <p:cNvPr id="23" name="Slide Number Placeholder 22"/>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1200">
                <a:solidFill>
                  <a:schemeClr val="tx1"/>
                </a:solidFill>
              </a:defRPr>
            </a:lvl1pPr>
          </a:lstStyle>
          <a:p>
            <a:fld id="{4461A9B5-908A-41B0-98EE-18C285B320A9}" type="slidenum">
              <a:rPr lang="en-GB" smtClean="0"/>
              <a:pPr/>
              <a:t>‹#›</a:t>
            </a:fld>
            <a:endParaRPr lang="en-GB"/>
          </a:p>
        </p:txBody>
      </p:sp>
    </p:spTree>
  </p:cSld>
  <p:clrMap bg1="dk1" tx1="lt1" bg2="dk2" tx2="lt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txStyles>
    <p:title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4.jpe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6.jpe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1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9.jpe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20.png"/><Relationship Id="rId1" Type="http://schemas.openxmlformats.org/officeDocument/2006/relationships/slideLayout" Target="../slideLayouts/slideLayout2.xml"/><Relationship Id="rId5" Type="http://schemas.openxmlformats.org/officeDocument/2006/relationships/image" Target="../media/image21.jpeg"/><Relationship Id="rId4" Type="http://schemas.openxmlformats.org/officeDocument/2006/relationships/image" Target="../media/image10.jpeg"/></Relationships>
</file>

<file path=ppt/slides/_rels/slide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22.jpe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1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23.jpe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1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24.jpe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25.jpe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2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26.jpeg"/></Relationships>
</file>

<file path=ppt/slides/_rels/slide2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2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28.jpeg"/></Relationships>
</file>

<file path=ppt/slides/_rels/slide2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29.jpeg"/></Relationships>
</file>

<file path=ppt/slides/_rels/slide2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2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31.jpeg"/></Relationships>
</file>

<file path=ppt/slides/_rels/slide2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32.jpeg"/></Relationships>
</file>

<file path=ppt/slides/_rels/slide2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33.jpe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2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34.jpe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chart" Target="../charts/chart1.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34.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10.jpe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5.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9.jpeg"/></Relationships>
</file>

<file path=ppt/slides/_rels/slide3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37.jpeg"/><Relationship Id="rId1" Type="http://schemas.openxmlformats.org/officeDocument/2006/relationships/slideLayout" Target="../slideLayouts/slideLayout2.xml"/><Relationship Id="rId5" Type="http://schemas.openxmlformats.org/officeDocument/2006/relationships/image" Target="../media/image38.jpeg"/><Relationship Id="rId4" Type="http://schemas.openxmlformats.org/officeDocument/2006/relationships/image" Target="../media/image10.jpeg"/></Relationships>
</file>

<file path=ppt/slides/_rels/slide37.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10.jpeg"/></Relationships>
</file>

<file path=ppt/slides/_rels/slide3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41.jpe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3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42.jpe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9.jpeg"/></Relationships>
</file>

<file path=ppt/slides/_rels/slide4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 Id="rId5" Type="http://schemas.openxmlformats.org/officeDocument/2006/relationships/image" Target="../media/image46.jpeg"/><Relationship Id="rId4" Type="http://schemas.openxmlformats.org/officeDocument/2006/relationships/image" Target="../media/image45.jpeg"/></Relationships>
</file>

<file path=ppt/slides/_rels/slide4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47.jpe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4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48.jpe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4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49.jpe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4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50.jpe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4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51.jpe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52.jpe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5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53.jpe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5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54.jpe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5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55.jpe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5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56.jpe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5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57.jpe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5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58.jpe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5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59.jpe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5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1.jpe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6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60.jpe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6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61.pn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6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62.pn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6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63.jpe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6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hyperlink" Target="https://en.wikipedia.org/wiki/National_Highway_44_(India)" TargetMode="External"/><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9.jpeg"/></Relationships>
</file>

<file path=ppt/slides/_rels/slide6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65.jpe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6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66.jpe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6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67.jpe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6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68.jpe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69.jpe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7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70.jpe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7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71.pn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73.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2.jpe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80.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hyperlink" Target="https://www.thecitizen.in/index.php/en/NewsDetail/index/3/12243/Gar-firdaus-bar-rue-zamin-ast-hami-asto-hamin-asto-hamin-ast" TargetMode="Externa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3.jpeg"/><Relationship Id="rId1" Type="http://schemas.openxmlformats.org/officeDocument/2006/relationships/slideLayout" Target="../slideLayouts/slideLayout2.xml"/><Relationship Id="rId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FRONT SLIDE.png"/>
          <p:cNvPicPr>
            <a:picLocks noChangeAspect="1"/>
          </p:cNvPicPr>
          <p:nvPr/>
        </p:nvPicPr>
        <p:blipFill>
          <a:blip r:embed="rId2"/>
          <a:srcRect l="22962" t="19682" r="8853" b="12301"/>
          <a:stretch>
            <a:fillRect/>
          </a:stretch>
        </p:blipFill>
        <p:spPr>
          <a:xfrm>
            <a:off x="-428660" y="-1"/>
            <a:ext cx="9858444" cy="6847427"/>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406" y="101142"/>
            <a:ext cx="8229600" cy="1399032"/>
          </a:xfrm>
        </p:spPr>
        <p:txBody>
          <a:bodyPr/>
          <a:lstStyle/>
          <a:p>
            <a:r>
              <a:rPr lang="en-GB" b="1" dirty="0" smtClean="0"/>
              <a:t>GEOGRAPHY </a:t>
            </a:r>
            <a:br>
              <a:rPr lang="en-GB" b="1" dirty="0" smtClean="0"/>
            </a:br>
            <a:r>
              <a:rPr lang="en-GB" sz="2800" b="1" dirty="0" smtClean="0"/>
              <a:t>(J&amp;K, UT)</a:t>
            </a:r>
            <a:endParaRPr lang="en-GB" dirty="0"/>
          </a:p>
        </p:txBody>
      </p:sp>
      <p:sp>
        <p:nvSpPr>
          <p:cNvPr id="3" name="Content Placeholder 2"/>
          <p:cNvSpPr>
            <a:spLocks noGrp="1"/>
          </p:cNvSpPr>
          <p:nvPr>
            <p:ph idx="1"/>
          </p:nvPr>
        </p:nvSpPr>
        <p:spPr>
          <a:xfrm>
            <a:off x="214282" y="1428736"/>
            <a:ext cx="8572560" cy="4572000"/>
          </a:xfrm>
        </p:spPr>
        <p:txBody>
          <a:bodyPr>
            <a:noAutofit/>
          </a:bodyPr>
          <a:lstStyle/>
          <a:p>
            <a:r>
              <a:rPr lang="en-GB" sz="2800" b="1" dirty="0" smtClean="0"/>
              <a:t>IN THE SOUTHERN </a:t>
            </a:r>
          </a:p>
          <a:p>
            <a:pPr>
              <a:buNone/>
            </a:pPr>
            <a:r>
              <a:rPr lang="en-GB" sz="2800" b="1" dirty="0" smtClean="0"/>
              <a:t>	REGIONS AROUND </a:t>
            </a:r>
          </a:p>
          <a:p>
            <a:pPr>
              <a:buNone/>
            </a:pPr>
            <a:r>
              <a:rPr lang="en-GB" sz="2800" b="1" dirty="0" smtClean="0"/>
              <a:t>	JAMMU, THE </a:t>
            </a:r>
          </a:p>
          <a:p>
            <a:pPr>
              <a:buNone/>
            </a:pPr>
            <a:r>
              <a:rPr lang="en-GB" sz="2800" b="1" dirty="0" smtClean="0"/>
              <a:t>	CLIMATE IS TYPICALLY </a:t>
            </a:r>
          </a:p>
          <a:p>
            <a:pPr>
              <a:buNone/>
            </a:pPr>
            <a:r>
              <a:rPr lang="en-GB" sz="2800" b="1" dirty="0" smtClean="0"/>
              <a:t>	MONSOONAL. IN THE HOT SEASONS, JAMMU TOWN IS VERY BLISTERING. </a:t>
            </a:r>
          </a:p>
          <a:p>
            <a:r>
              <a:rPr lang="en-GB" sz="2800" b="1" dirty="0" smtClean="0"/>
              <a:t>KASHMIR REGION HAS A CONTINENTAL TYPE OF CLIMATE. THE VALLEY POSSESSES A SUB-TROPICAL TO ARCTIC TYPE OF CLIMATE HAVING LONG WINTERS AND SHORT SUMMER.</a:t>
            </a:r>
          </a:p>
          <a:p>
            <a:endParaRPr lang="en-GB" sz="2800" dirty="0"/>
          </a:p>
        </p:txBody>
      </p:sp>
      <p:pic>
        <p:nvPicPr>
          <p:cNvPr id="4" name="Picture 3" descr="geography3.jpg"/>
          <p:cNvPicPr>
            <a:picLocks noChangeAspect="1"/>
          </p:cNvPicPr>
          <p:nvPr/>
        </p:nvPicPr>
        <p:blipFill>
          <a:blip r:embed="rId2"/>
          <a:stretch>
            <a:fillRect/>
          </a:stretch>
        </p:blipFill>
        <p:spPr>
          <a:xfrm>
            <a:off x="4143371" y="0"/>
            <a:ext cx="5000629" cy="3071810"/>
          </a:xfrm>
          <a:prstGeom prst="rect">
            <a:avLst/>
          </a:prstGeom>
          <a:ln>
            <a:noFill/>
          </a:ln>
          <a:effectLst>
            <a:softEdge rad="112500"/>
          </a:effectLst>
        </p:spPr>
      </p:pic>
      <p:pic>
        <p:nvPicPr>
          <p:cNvPr id="5" name="Picture 4" descr="nyks logo.jpg"/>
          <p:cNvPicPr>
            <a:picLocks noChangeAspect="1"/>
          </p:cNvPicPr>
          <p:nvPr/>
        </p:nvPicPr>
        <p:blipFill>
          <a:blip r:embed="rId3"/>
          <a:srcRect l="6299" t="13498" r="3780" b="13498"/>
          <a:stretch>
            <a:fillRect/>
          </a:stretch>
        </p:blipFill>
        <p:spPr>
          <a:xfrm>
            <a:off x="1" y="6143644"/>
            <a:ext cx="1571603" cy="714356"/>
          </a:xfrm>
          <a:prstGeom prst="rect">
            <a:avLst/>
          </a:prstGeom>
        </p:spPr>
      </p:pic>
      <p:pic>
        <p:nvPicPr>
          <p:cNvPr id="6" name="Picture 5" descr="ebsb logo.jpg"/>
          <p:cNvPicPr>
            <a:picLocks noChangeAspect="1"/>
          </p:cNvPicPr>
          <p:nvPr/>
        </p:nvPicPr>
        <p:blipFill>
          <a:blip r:embed="rId4" cstate="print"/>
          <a:stretch>
            <a:fillRect/>
          </a:stretch>
        </p:blipFill>
        <p:spPr>
          <a:xfrm>
            <a:off x="7929586" y="6215082"/>
            <a:ext cx="1214414" cy="642918"/>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4346" y="214290"/>
            <a:ext cx="8229600" cy="1214446"/>
          </a:xfrm>
        </p:spPr>
        <p:txBody>
          <a:bodyPr>
            <a:normAutofit/>
          </a:bodyPr>
          <a:lstStyle/>
          <a:p>
            <a:r>
              <a:rPr lang="en-GB" b="1" dirty="0" smtClean="0"/>
              <a:t>GEOGRAPHY </a:t>
            </a:r>
            <a:br>
              <a:rPr lang="en-GB" b="1" dirty="0" smtClean="0"/>
            </a:br>
            <a:r>
              <a:rPr lang="en-GB" sz="2800" b="1" dirty="0" smtClean="0"/>
              <a:t>(J&amp;K, UT)</a:t>
            </a:r>
            <a:endParaRPr lang="en-GB" b="1" dirty="0"/>
          </a:p>
        </p:txBody>
      </p:sp>
      <p:sp>
        <p:nvSpPr>
          <p:cNvPr id="3" name="Content Placeholder 2"/>
          <p:cNvSpPr>
            <a:spLocks noGrp="1"/>
          </p:cNvSpPr>
          <p:nvPr>
            <p:ph idx="1"/>
          </p:nvPr>
        </p:nvSpPr>
        <p:spPr>
          <a:xfrm>
            <a:off x="0" y="1785926"/>
            <a:ext cx="9144000" cy="5072098"/>
          </a:xfrm>
        </p:spPr>
        <p:txBody>
          <a:bodyPr>
            <a:noAutofit/>
          </a:bodyPr>
          <a:lstStyle/>
          <a:p>
            <a:r>
              <a:rPr lang="en-GB" sz="2600" b="1" dirty="0" smtClean="0"/>
              <a:t>VALLEYS: </a:t>
            </a:r>
          </a:p>
          <a:p>
            <a:pPr>
              <a:buNone/>
            </a:pPr>
            <a:r>
              <a:rPr lang="en-GB" sz="2600" b="1" dirty="0" smtClean="0"/>
              <a:t>	KASHMIR VALLEY, </a:t>
            </a:r>
          </a:p>
          <a:p>
            <a:pPr>
              <a:buNone/>
            </a:pPr>
            <a:r>
              <a:rPr lang="en-GB" sz="2600" b="1" dirty="0" smtClean="0"/>
              <a:t>	TAWI VALLEY, </a:t>
            </a:r>
          </a:p>
          <a:p>
            <a:pPr>
              <a:buNone/>
            </a:pPr>
            <a:r>
              <a:rPr lang="en-GB" sz="2600" b="1" dirty="0" smtClean="0"/>
              <a:t>	CHENAB VALLEY, </a:t>
            </a:r>
          </a:p>
          <a:p>
            <a:pPr>
              <a:buNone/>
            </a:pPr>
            <a:r>
              <a:rPr lang="en-GB" sz="2600" b="1" dirty="0" smtClean="0"/>
              <a:t>	POONCH VALLEY, LIDDER VALLEY.</a:t>
            </a:r>
          </a:p>
          <a:p>
            <a:r>
              <a:rPr lang="en-GB" sz="2600" b="1" dirty="0" smtClean="0"/>
              <a:t>IMPORTANT RIVERS: RAVI, TAWI, CHENAB, JHELUM, UJH, LIDAR.</a:t>
            </a:r>
          </a:p>
          <a:p>
            <a:r>
              <a:rPr lang="en-GB" sz="2600" b="1" dirty="0" smtClean="0"/>
              <a:t>AVERAGE ELEVATION OF JAMMU REGION- 327 </a:t>
            </a:r>
            <a:r>
              <a:rPr lang="en-GB" sz="2600" b="1" dirty="0" err="1" smtClean="0"/>
              <a:t>mts</a:t>
            </a:r>
            <a:r>
              <a:rPr lang="en-GB" sz="2600" b="1" dirty="0" smtClean="0"/>
              <a:t>.</a:t>
            </a:r>
          </a:p>
          <a:p>
            <a:r>
              <a:rPr lang="en-GB" sz="2600" b="1" dirty="0" smtClean="0"/>
              <a:t>AVERAGE ELEVATION OF KASHMIR REGION- 1620 </a:t>
            </a:r>
            <a:r>
              <a:rPr lang="en-GB" sz="2600" b="1" dirty="0" err="1" smtClean="0"/>
              <a:t>mts</a:t>
            </a:r>
            <a:r>
              <a:rPr lang="en-GB" sz="2600" b="1" dirty="0" smtClean="0"/>
              <a:t>.</a:t>
            </a:r>
          </a:p>
        </p:txBody>
      </p:sp>
      <p:pic>
        <p:nvPicPr>
          <p:cNvPr id="6" name="Picture 5" descr="nyks logo.jpg"/>
          <p:cNvPicPr>
            <a:picLocks noChangeAspect="1"/>
          </p:cNvPicPr>
          <p:nvPr/>
        </p:nvPicPr>
        <p:blipFill>
          <a:blip r:embed="rId2"/>
          <a:srcRect l="6299" t="13498" r="3780" b="13498"/>
          <a:stretch>
            <a:fillRect/>
          </a:stretch>
        </p:blipFill>
        <p:spPr>
          <a:xfrm>
            <a:off x="1" y="6143644"/>
            <a:ext cx="1571603" cy="714356"/>
          </a:xfrm>
          <a:prstGeom prst="rect">
            <a:avLst/>
          </a:prstGeom>
        </p:spPr>
      </p:pic>
      <p:pic>
        <p:nvPicPr>
          <p:cNvPr id="7" name="Picture 6" descr="ebsb logo.jpg"/>
          <p:cNvPicPr>
            <a:picLocks noChangeAspect="1"/>
          </p:cNvPicPr>
          <p:nvPr/>
        </p:nvPicPr>
        <p:blipFill>
          <a:blip r:embed="rId3" cstate="print"/>
          <a:stretch>
            <a:fillRect/>
          </a:stretch>
        </p:blipFill>
        <p:spPr>
          <a:xfrm>
            <a:off x="7929586" y="6215082"/>
            <a:ext cx="1214414" cy="642918"/>
          </a:xfrm>
          <a:prstGeom prst="rect">
            <a:avLst/>
          </a:prstGeom>
        </p:spPr>
      </p:pic>
      <p:pic>
        <p:nvPicPr>
          <p:cNvPr id="8" name="Picture 7" descr="geography4.jpg"/>
          <p:cNvPicPr>
            <a:picLocks noChangeAspect="1"/>
          </p:cNvPicPr>
          <p:nvPr/>
        </p:nvPicPr>
        <p:blipFill>
          <a:blip r:embed="rId4"/>
          <a:stretch>
            <a:fillRect/>
          </a:stretch>
        </p:blipFill>
        <p:spPr>
          <a:xfrm>
            <a:off x="3571900" y="0"/>
            <a:ext cx="5286380" cy="3501366"/>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2908" y="214290"/>
            <a:ext cx="8229600" cy="1399032"/>
          </a:xfrm>
        </p:spPr>
        <p:txBody>
          <a:bodyPr/>
          <a:lstStyle/>
          <a:p>
            <a:r>
              <a:rPr lang="en-GB" b="1" dirty="0" smtClean="0"/>
              <a:t>GEOGRAPHY </a:t>
            </a:r>
            <a:br>
              <a:rPr lang="en-GB" b="1" dirty="0" smtClean="0"/>
            </a:br>
            <a:r>
              <a:rPr lang="en-GB" sz="2800" b="1" dirty="0" smtClean="0"/>
              <a:t>(J&amp;K, UT)</a:t>
            </a:r>
            <a:endParaRPr lang="en-GB" dirty="0"/>
          </a:p>
        </p:txBody>
      </p:sp>
      <p:sp>
        <p:nvSpPr>
          <p:cNvPr id="3" name="Content Placeholder 2"/>
          <p:cNvSpPr>
            <a:spLocks noGrp="1"/>
          </p:cNvSpPr>
          <p:nvPr>
            <p:ph idx="1"/>
          </p:nvPr>
        </p:nvSpPr>
        <p:spPr>
          <a:xfrm>
            <a:off x="142844" y="2071678"/>
            <a:ext cx="8286808" cy="4572000"/>
          </a:xfrm>
        </p:spPr>
        <p:txBody>
          <a:bodyPr>
            <a:normAutofit/>
          </a:bodyPr>
          <a:lstStyle/>
          <a:p>
            <a:r>
              <a:rPr lang="en-GB" sz="2800" b="1" dirty="0" smtClean="0"/>
              <a:t>IMPORTANT LAKES: </a:t>
            </a:r>
          </a:p>
          <a:p>
            <a:pPr>
              <a:buNone/>
            </a:pPr>
            <a:r>
              <a:rPr lang="en-GB" sz="2800" b="1" dirty="0" smtClean="0"/>
              <a:t>	MANSAR, SURINSAR, </a:t>
            </a:r>
          </a:p>
          <a:p>
            <a:pPr>
              <a:buNone/>
            </a:pPr>
            <a:r>
              <a:rPr lang="en-GB" sz="2800" b="1" dirty="0" smtClean="0"/>
              <a:t>	WULLAR, DAL, ANCHAR, MANASBAL, HARVAN, TARSAR, HOKARSAR, SHESHNAG, </a:t>
            </a:r>
          </a:p>
          <a:p>
            <a:pPr>
              <a:buNone/>
            </a:pPr>
            <a:r>
              <a:rPr lang="en-GB" sz="2800" b="1" dirty="0" smtClean="0"/>
              <a:t>	NEELNAG, GANGABAL.</a:t>
            </a:r>
          </a:p>
          <a:p>
            <a:r>
              <a:rPr lang="en-GB" sz="2800" b="1" dirty="0" smtClean="0"/>
              <a:t>IMPORTANT MOUNTAIN RANGES: SHIVALIK, PIR PANJAL, AMARNATH  HARMUKH, TOSHMAIDAN, AFRAWAT</a:t>
            </a:r>
            <a:r>
              <a:rPr lang="en-GB" b="1" dirty="0" smtClean="0"/>
              <a:t>.</a:t>
            </a:r>
          </a:p>
          <a:p>
            <a:endParaRPr lang="en-GB" dirty="0"/>
          </a:p>
        </p:txBody>
      </p:sp>
      <p:pic>
        <p:nvPicPr>
          <p:cNvPr id="4" name="Picture 3" descr="geography5.jpg"/>
          <p:cNvPicPr>
            <a:picLocks noChangeAspect="1"/>
          </p:cNvPicPr>
          <p:nvPr/>
        </p:nvPicPr>
        <p:blipFill>
          <a:blip r:embed="rId2"/>
          <a:stretch>
            <a:fillRect/>
          </a:stretch>
        </p:blipFill>
        <p:spPr>
          <a:xfrm>
            <a:off x="4214810" y="0"/>
            <a:ext cx="4929191" cy="3071810"/>
          </a:xfrm>
          <a:prstGeom prst="ellipse">
            <a:avLst/>
          </a:prstGeom>
          <a:ln>
            <a:noFill/>
          </a:ln>
          <a:effectLst>
            <a:softEdge rad="112500"/>
          </a:effectLst>
        </p:spPr>
      </p:pic>
      <p:pic>
        <p:nvPicPr>
          <p:cNvPr id="6" name="Picture 5" descr="nyks logo.jpg"/>
          <p:cNvPicPr>
            <a:picLocks noChangeAspect="1"/>
          </p:cNvPicPr>
          <p:nvPr/>
        </p:nvPicPr>
        <p:blipFill>
          <a:blip r:embed="rId3"/>
          <a:srcRect l="6299" t="13498" r="3780" b="13498"/>
          <a:stretch>
            <a:fillRect/>
          </a:stretch>
        </p:blipFill>
        <p:spPr>
          <a:xfrm>
            <a:off x="1" y="6143644"/>
            <a:ext cx="1571603" cy="714356"/>
          </a:xfrm>
          <a:prstGeom prst="rect">
            <a:avLst/>
          </a:prstGeom>
        </p:spPr>
      </p:pic>
      <p:pic>
        <p:nvPicPr>
          <p:cNvPr id="7" name="Picture 6" descr="ebsb logo.jpg"/>
          <p:cNvPicPr>
            <a:picLocks noChangeAspect="1"/>
          </p:cNvPicPr>
          <p:nvPr/>
        </p:nvPicPr>
        <p:blipFill>
          <a:blip r:embed="rId4" cstate="print"/>
          <a:stretch>
            <a:fillRect/>
          </a:stretch>
        </p:blipFill>
        <p:spPr>
          <a:xfrm>
            <a:off x="7929586" y="6215082"/>
            <a:ext cx="1214414" cy="642918"/>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 y="214290"/>
            <a:ext cx="8183880" cy="1357322"/>
          </a:xfrm>
        </p:spPr>
        <p:txBody>
          <a:bodyPr>
            <a:normAutofit fontScale="90000"/>
          </a:bodyPr>
          <a:lstStyle/>
          <a:p>
            <a:r>
              <a:rPr lang="en-GB" sz="4800" b="1" dirty="0" smtClean="0"/>
              <a:t>GEOGRAPHY</a:t>
            </a:r>
            <a:r>
              <a:rPr lang="en-GB" sz="4000" b="1" dirty="0" smtClean="0"/>
              <a:t> </a:t>
            </a:r>
            <a:br>
              <a:rPr lang="en-GB" sz="4000" b="1" dirty="0" smtClean="0"/>
            </a:br>
            <a:r>
              <a:rPr lang="en-GB" sz="4000" b="1" dirty="0" smtClean="0"/>
              <a:t>(LADAKH, UT)</a:t>
            </a:r>
            <a:endParaRPr lang="en-GB" sz="4000" b="1" dirty="0"/>
          </a:p>
        </p:txBody>
      </p:sp>
      <p:sp>
        <p:nvSpPr>
          <p:cNvPr id="3" name="Content Placeholder 2"/>
          <p:cNvSpPr>
            <a:spLocks noGrp="1"/>
          </p:cNvSpPr>
          <p:nvPr>
            <p:ph idx="1"/>
          </p:nvPr>
        </p:nvSpPr>
        <p:spPr>
          <a:xfrm>
            <a:off x="428596" y="1857364"/>
            <a:ext cx="8183880" cy="3929090"/>
          </a:xfrm>
        </p:spPr>
        <p:txBody>
          <a:bodyPr>
            <a:noAutofit/>
          </a:bodyPr>
          <a:lstStyle/>
          <a:p>
            <a:r>
              <a:rPr lang="en-GB" sz="2600" b="1" dirty="0" smtClean="0"/>
              <a:t>LADAKH IS THE </a:t>
            </a:r>
          </a:p>
          <a:p>
            <a:pPr>
              <a:buNone/>
            </a:pPr>
            <a:r>
              <a:rPr lang="en-GB" sz="2600" b="1" dirty="0" smtClean="0"/>
              <a:t>	HIGHEST PLATEAU </a:t>
            </a:r>
          </a:p>
          <a:p>
            <a:pPr>
              <a:buNone/>
            </a:pPr>
            <a:r>
              <a:rPr lang="en-GB" sz="2600" b="1" dirty="0" smtClean="0"/>
              <a:t>	IN INDIA.</a:t>
            </a:r>
          </a:p>
          <a:p>
            <a:r>
              <a:rPr lang="en-GB" sz="2600" b="1" dirty="0" smtClean="0"/>
              <a:t>LADAKH IS THE </a:t>
            </a:r>
          </a:p>
          <a:p>
            <a:pPr>
              <a:buNone/>
            </a:pPr>
            <a:r>
              <a:rPr lang="en-GB" sz="2600" b="1" dirty="0" smtClean="0"/>
              <a:t>	LARGEST UNION TERRITORY OF INDIA.</a:t>
            </a:r>
          </a:p>
          <a:p>
            <a:r>
              <a:rPr lang="en-GB" sz="2600" b="1" dirty="0" smtClean="0"/>
              <a:t>LADAKH IS THE LAND OF HIGH PASSES.</a:t>
            </a:r>
          </a:p>
          <a:p>
            <a:r>
              <a:rPr lang="en-GB" sz="2600" b="1" dirty="0" smtClean="0"/>
              <a:t>2 PHYSIOGRAPHIC ZONES:UPPER INDUS VALLEY &amp; KARAKORAM.</a:t>
            </a:r>
          </a:p>
          <a:p>
            <a:endParaRPr lang="en-GB" sz="2600" b="1" dirty="0" smtClean="0"/>
          </a:p>
        </p:txBody>
      </p:sp>
      <p:pic>
        <p:nvPicPr>
          <p:cNvPr id="6" name="Picture 5" descr="nyks logo.jpg"/>
          <p:cNvPicPr>
            <a:picLocks noChangeAspect="1"/>
          </p:cNvPicPr>
          <p:nvPr/>
        </p:nvPicPr>
        <p:blipFill>
          <a:blip r:embed="rId2"/>
          <a:srcRect l="6299" t="13498" r="3780" b="13498"/>
          <a:stretch>
            <a:fillRect/>
          </a:stretch>
        </p:blipFill>
        <p:spPr>
          <a:xfrm>
            <a:off x="1" y="6143644"/>
            <a:ext cx="1571603" cy="714356"/>
          </a:xfrm>
          <a:prstGeom prst="rect">
            <a:avLst/>
          </a:prstGeom>
        </p:spPr>
      </p:pic>
      <p:pic>
        <p:nvPicPr>
          <p:cNvPr id="7" name="Picture 6" descr="ebsb logo.jpg"/>
          <p:cNvPicPr>
            <a:picLocks noChangeAspect="1"/>
          </p:cNvPicPr>
          <p:nvPr/>
        </p:nvPicPr>
        <p:blipFill>
          <a:blip r:embed="rId3" cstate="print"/>
          <a:stretch>
            <a:fillRect/>
          </a:stretch>
        </p:blipFill>
        <p:spPr>
          <a:xfrm>
            <a:off x="7929586" y="6215082"/>
            <a:ext cx="1214414" cy="642918"/>
          </a:xfrm>
          <a:prstGeom prst="rect">
            <a:avLst/>
          </a:prstGeom>
        </p:spPr>
      </p:pic>
      <p:pic>
        <p:nvPicPr>
          <p:cNvPr id="8" name="Picture 7" descr="geography6.jpg"/>
          <p:cNvPicPr>
            <a:picLocks noChangeAspect="1"/>
          </p:cNvPicPr>
          <p:nvPr/>
        </p:nvPicPr>
        <p:blipFill>
          <a:blip r:embed="rId4"/>
          <a:stretch>
            <a:fillRect/>
          </a:stretch>
        </p:blipFill>
        <p:spPr>
          <a:xfrm>
            <a:off x="3754395" y="71438"/>
            <a:ext cx="5103885" cy="342900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2908" y="571480"/>
            <a:ext cx="8183880" cy="1000132"/>
          </a:xfrm>
        </p:spPr>
        <p:txBody>
          <a:bodyPr>
            <a:normAutofit fontScale="90000"/>
          </a:bodyPr>
          <a:lstStyle/>
          <a:p>
            <a:r>
              <a:rPr lang="en-GB" sz="4800" b="1" dirty="0" smtClean="0"/>
              <a:t>GEOGRAPHY</a:t>
            </a:r>
            <a:r>
              <a:rPr lang="en-GB" sz="4000" b="1" dirty="0" smtClean="0"/>
              <a:t> </a:t>
            </a:r>
            <a:br>
              <a:rPr lang="en-GB" sz="4000" b="1" dirty="0" smtClean="0"/>
            </a:br>
            <a:r>
              <a:rPr lang="en-GB" sz="4000" b="1" dirty="0" smtClean="0"/>
              <a:t>(LADAKH, UT)</a:t>
            </a:r>
            <a:endParaRPr lang="en-GB" sz="3600" dirty="0"/>
          </a:p>
        </p:txBody>
      </p:sp>
      <p:sp>
        <p:nvSpPr>
          <p:cNvPr id="3" name="Content Placeholder 2"/>
          <p:cNvSpPr>
            <a:spLocks noGrp="1"/>
          </p:cNvSpPr>
          <p:nvPr>
            <p:ph idx="1"/>
          </p:nvPr>
        </p:nvSpPr>
        <p:spPr>
          <a:xfrm>
            <a:off x="285720" y="2285992"/>
            <a:ext cx="8183880" cy="4000528"/>
          </a:xfrm>
        </p:spPr>
        <p:txBody>
          <a:bodyPr>
            <a:normAutofit fontScale="85000" lnSpcReduction="20000"/>
          </a:bodyPr>
          <a:lstStyle/>
          <a:p>
            <a:r>
              <a:rPr lang="en-GB" b="1" dirty="0" smtClean="0"/>
              <a:t>EXTENDS FROM </a:t>
            </a:r>
          </a:p>
          <a:p>
            <a:pPr>
              <a:buNone/>
            </a:pPr>
            <a:r>
              <a:rPr lang="en-GB" b="1" dirty="0" smtClean="0"/>
              <a:t>	HIMALAYAS TO</a:t>
            </a:r>
          </a:p>
          <a:p>
            <a:pPr>
              <a:buNone/>
            </a:pPr>
            <a:r>
              <a:rPr lang="en-GB" b="1" dirty="0" smtClean="0"/>
              <a:t>	THE KUNLUN RANGES.</a:t>
            </a:r>
          </a:p>
          <a:p>
            <a:r>
              <a:rPr lang="en-GB" sz="3200" b="1" dirty="0" smtClean="0"/>
              <a:t>LADAKH IS ALSO CALLED AS LITTLE TIBET DUE TO ITS CULTURE AND HISTORY BEING CLOSELY RELATED TO TIBET.</a:t>
            </a:r>
            <a:endParaRPr lang="en-GB" dirty="0" smtClean="0"/>
          </a:p>
          <a:p>
            <a:r>
              <a:rPr lang="en-GB" b="1" dirty="0" smtClean="0"/>
              <a:t>SURROUNDED BY TIBET IN THE EAST, HIMACHAL PRADESH IN THE SOUTH, J&amp;K IN THE WEST AND SOUTHWEST CORNER OF XINJIANG ACROSS KARAKORAM PASS IN THE NORTH.</a:t>
            </a:r>
          </a:p>
          <a:p>
            <a:endParaRPr lang="en-GB" b="1" dirty="0" smtClean="0"/>
          </a:p>
          <a:p>
            <a:endParaRPr lang="en-GB" dirty="0"/>
          </a:p>
        </p:txBody>
      </p:sp>
      <p:pic>
        <p:nvPicPr>
          <p:cNvPr id="6" name="Picture 5" descr="nyks logo.jpg"/>
          <p:cNvPicPr>
            <a:picLocks noChangeAspect="1"/>
          </p:cNvPicPr>
          <p:nvPr/>
        </p:nvPicPr>
        <p:blipFill>
          <a:blip r:embed="rId2"/>
          <a:srcRect l="6299" t="13498" r="3780" b="13498"/>
          <a:stretch>
            <a:fillRect/>
          </a:stretch>
        </p:blipFill>
        <p:spPr>
          <a:xfrm>
            <a:off x="1" y="6143644"/>
            <a:ext cx="1571603" cy="714356"/>
          </a:xfrm>
          <a:prstGeom prst="rect">
            <a:avLst/>
          </a:prstGeom>
        </p:spPr>
      </p:pic>
      <p:pic>
        <p:nvPicPr>
          <p:cNvPr id="7" name="Picture 6" descr="ebsb logo.jpg"/>
          <p:cNvPicPr>
            <a:picLocks noChangeAspect="1"/>
          </p:cNvPicPr>
          <p:nvPr/>
        </p:nvPicPr>
        <p:blipFill>
          <a:blip r:embed="rId3" cstate="print"/>
          <a:stretch>
            <a:fillRect/>
          </a:stretch>
        </p:blipFill>
        <p:spPr>
          <a:xfrm>
            <a:off x="7929586" y="6215082"/>
            <a:ext cx="1214414" cy="642918"/>
          </a:xfrm>
          <a:prstGeom prst="rect">
            <a:avLst/>
          </a:prstGeom>
        </p:spPr>
      </p:pic>
      <p:pic>
        <p:nvPicPr>
          <p:cNvPr id="9" name="Picture 8" descr="geography7.jpg"/>
          <p:cNvPicPr>
            <a:picLocks noChangeAspect="1"/>
          </p:cNvPicPr>
          <p:nvPr/>
        </p:nvPicPr>
        <p:blipFill>
          <a:blip r:embed="rId4"/>
          <a:stretch>
            <a:fillRect/>
          </a:stretch>
        </p:blipFill>
        <p:spPr>
          <a:xfrm>
            <a:off x="3876083" y="0"/>
            <a:ext cx="5267917" cy="307181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 y="267494"/>
            <a:ext cx="7872410" cy="1399032"/>
          </a:xfrm>
        </p:spPr>
        <p:txBody>
          <a:bodyPr>
            <a:normAutofit fontScale="90000"/>
          </a:bodyPr>
          <a:lstStyle/>
          <a:p>
            <a:r>
              <a:rPr lang="en-GB" sz="4800" b="1" dirty="0" smtClean="0"/>
              <a:t>GEOGRAPHY</a:t>
            </a:r>
            <a:r>
              <a:rPr lang="en-GB" sz="4400" b="1" dirty="0" smtClean="0"/>
              <a:t> </a:t>
            </a:r>
            <a:br>
              <a:rPr lang="en-GB" sz="4400" b="1" dirty="0" smtClean="0"/>
            </a:br>
            <a:r>
              <a:rPr lang="en-GB" sz="4000" b="1" dirty="0" smtClean="0"/>
              <a:t>(LADAKH, UT)</a:t>
            </a:r>
            <a:endParaRPr lang="en-GB" sz="4000" dirty="0"/>
          </a:p>
        </p:txBody>
      </p:sp>
      <p:sp>
        <p:nvSpPr>
          <p:cNvPr id="3" name="Content Placeholder 2"/>
          <p:cNvSpPr>
            <a:spLocks noGrp="1"/>
          </p:cNvSpPr>
          <p:nvPr>
            <p:ph idx="1"/>
          </p:nvPr>
        </p:nvSpPr>
        <p:spPr>
          <a:xfrm>
            <a:off x="428596" y="1785926"/>
            <a:ext cx="8229600" cy="4572000"/>
          </a:xfrm>
        </p:spPr>
        <p:txBody>
          <a:bodyPr>
            <a:normAutofit fontScale="92500" lnSpcReduction="20000"/>
          </a:bodyPr>
          <a:lstStyle/>
          <a:p>
            <a:r>
              <a:rPr lang="en-GB" sz="2800" b="1" dirty="0" smtClean="0"/>
              <a:t>AVERAGE </a:t>
            </a:r>
          </a:p>
          <a:p>
            <a:pPr>
              <a:buNone/>
            </a:pPr>
            <a:r>
              <a:rPr lang="en-GB" sz="2800" b="1" dirty="0" smtClean="0"/>
              <a:t>	ELEVATION IS </a:t>
            </a:r>
          </a:p>
          <a:p>
            <a:pPr>
              <a:buNone/>
            </a:pPr>
            <a:r>
              <a:rPr lang="en-GB" sz="2800" b="1" dirty="0" smtClean="0"/>
              <a:t>	AROUND 6000 </a:t>
            </a:r>
            <a:r>
              <a:rPr lang="en-GB" sz="2800" b="1" dirty="0" err="1" smtClean="0"/>
              <a:t>mts</a:t>
            </a:r>
            <a:r>
              <a:rPr lang="en-GB" sz="2800" b="1" dirty="0" smtClean="0"/>
              <a:t>.</a:t>
            </a:r>
          </a:p>
          <a:p>
            <a:r>
              <a:rPr lang="en-GB" sz="2800" b="1" dirty="0" smtClean="0"/>
              <a:t>INCLUDES INDUS VALLEY, ZANSKAR, LAHAUL AND SPITI, AKSAI CHIN, NUBRA VALLEY AND BALTISTAN.</a:t>
            </a:r>
          </a:p>
          <a:p>
            <a:r>
              <a:rPr lang="en-GB" sz="2800" b="1" dirty="0" smtClean="0"/>
              <a:t>IMPORTANT RIVERS: RAVI, INDUS, KISHAN GANGA, PANGONG.</a:t>
            </a:r>
          </a:p>
          <a:p>
            <a:r>
              <a:rPr lang="en-GB" sz="2800" b="1" dirty="0" smtClean="0"/>
              <a:t>IMPORTANT LAKES: PANGORE, TSO KYAGHAR, TSO MORIRI, RUPSHU, PANGONG.</a:t>
            </a:r>
          </a:p>
          <a:p>
            <a:r>
              <a:rPr lang="en-GB" sz="2800" b="1" dirty="0" smtClean="0"/>
              <a:t>IMPORTANT MOUNTAIN RANGES: ZANSKAR, NUNKUN, BURZUL.</a:t>
            </a:r>
          </a:p>
          <a:p>
            <a:endParaRPr lang="en-GB" dirty="0"/>
          </a:p>
        </p:txBody>
      </p:sp>
      <p:pic>
        <p:nvPicPr>
          <p:cNvPr id="4" name="Picture 3" descr="geography8.jpg"/>
          <p:cNvPicPr>
            <a:picLocks noChangeAspect="1"/>
          </p:cNvPicPr>
          <p:nvPr/>
        </p:nvPicPr>
        <p:blipFill>
          <a:blip r:embed="rId2"/>
          <a:stretch>
            <a:fillRect/>
          </a:stretch>
        </p:blipFill>
        <p:spPr>
          <a:xfrm>
            <a:off x="4000496" y="0"/>
            <a:ext cx="5143504" cy="2928934"/>
          </a:xfrm>
          <a:prstGeom prst="ellipse">
            <a:avLst/>
          </a:prstGeom>
          <a:ln>
            <a:noFill/>
          </a:ln>
          <a:effectLst>
            <a:softEdge rad="112500"/>
          </a:effectLst>
        </p:spPr>
      </p:pic>
      <p:pic>
        <p:nvPicPr>
          <p:cNvPr id="5" name="Picture 4" descr="nyks logo.jpg"/>
          <p:cNvPicPr>
            <a:picLocks noChangeAspect="1"/>
          </p:cNvPicPr>
          <p:nvPr/>
        </p:nvPicPr>
        <p:blipFill>
          <a:blip r:embed="rId3"/>
          <a:srcRect l="6299" t="13498" r="3780" b="13498"/>
          <a:stretch>
            <a:fillRect/>
          </a:stretch>
        </p:blipFill>
        <p:spPr>
          <a:xfrm>
            <a:off x="1" y="6143644"/>
            <a:ext cx="1571603" cy="714356"/>
          </a:xfrm>
          <a:prstGeom prst="rect">
            <a:avLst/>
          </a:prstGeom>
        </p:spPr>
      </p:pic>
      <p:pic>
        <p:nvPicPr>
          <p:cNvPr id="6" name="Picture 5" descr="ebsb logo.jpg"/>
          <p:cNvPicPr>
            <a:picLocks noChangeAspect="1"/>
          </p:cNvPicPr>
          <p:nvPr/>
        </p:nvPicPr>
        <p:blipFill>
          <a:blip r:embed="rId4" cstate="print"/>
          <a:stretch>
            <a:fillRect/>
          </a:stretch>
        </p:blipFill>
        <p:spPr>
          <a:xfrm>
            <a:off x="7929586" y="6215082"/>
            <a:ext cx="1214414" cy="642918"/>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262" y="-214338"/>
            <a:ext cx="8229600" cy="1399032"/>
          </a:xfrm>
        </p:spPr>
        <p:txBody>
          <a:bodyPr/>
          <a:lstStyle/>
          <a:p>
            <a:r>
              <a:rPr lang="en-GB" b="1" dirty="0" smtClean="0"/>
              <a:t>STATE TREE</a:t>
            </a:r>
            <a:endParaRPr lang="en-GB" b="1" dirty="0"/>
          </a:p>
        </p:txBody>
      </p:sp>
      <p:sp>
        <p:nvSpPr>
          <p:cNvPr id="3" name="Content Placeholder 2"/>
          <p:cNvSpPr>
            <a:spLocks noGrp="1"/>
          </p:cNvSpPr>
          <p:nvPr>
            <p:ph idx="1"/>
          </p:nvPr>
        </p:nvSpPr>
        <p:spPr>
          <a:xfrm>
            <a:off x="-32" y="1071546"/>
            <a:ext cx="8858312" cy="5286412"/>
          </a:xfrm>
        </p:spPr>
        <p:txBody>
          <a:bodyPr>
            <a:normAutofit fontScale="92500" lnSpcReduction="20000"/>
          </a:bodyPr>
          <a:lstStyle/>
          <a:p>
            <a:r>
              <a:rPr lang="en-GB" b="1" dirty="0" smtClean="0"/>
              <a:t>THE </a:t>
            </a:r>
            <a:r>
              <a:rPr lang="en-GB" sz="3500" b="1" dirty="0" smtClean="0">
                <a:solidFill>
                  <a:schemeClr val="accent2">
                    <a:lumMod val="60000"/>
                    <a:lumOff val="40000"/>
                  </a:schemeClr>
                </a:solidFill>
              </a:rPr>
              <a:t>CHINAR TREE </a:t>
            </a:r>
            <a:endParaRPr lang="en-GB" b="1" dirty="0" smtClean="0">
              <a:solidFill>
                <a:schemeClr val="accent2">
                  <a:lumMod val="60000"/>
                  <a:lumOff val="40000"/>
                </a:schemeClr>
              </a:solidFill>
            </a:endParaRPr>
          </a:p>
          <a:p>
            <a:pPr>
              <a:buNone/>
            </a:pPr>
            <a:r>
              <a:rPr lang="en-GB" b="1" dirty="0" smtClean="0"/>
              <a:t>	(SCIENTIFIC NAME – </a:t>
            </a:r>
          </a:p>
          <a:p>
            <a:pPr>
              <a:buNone/>
            </a:pPr>
            <a:r>
              <a:rPr lang="en-GB" b="1" dirty="0" smtClean="0"/>
              <a:t>	PLATANUS ORIENTALIS) </a:t>
            </a:r>
          </a:p>
          <a:p>
            <a:pPr>
              <a:buNone/>
            </a:pPr>
            <a:r>
              <a:rPr lang="en-GB" b="1" dirty="0" smtClean="0"/>
              <a:t>	IS THE OFFICIAL TREE </a:t>
            </a:r>
          </a:p>
          <a:p>
            <a:pPr>
              <a:buNone/>
            </a:pPr>
            <a:r>
              <a:rPr lang="en-GB" b="1" dirty="0" smtClean="0"/>
              <a:t>	OF THE ERSTWHILE STATE </a:t>
            </a:r>
          </a:p>
          <a:p>
            <a:pPr>
              <a:buNone/>
            </a:pPr>
            <a:r>
              <a:rPr lang="en-GB" b="1" dirty="0" smtClean="0"/>
              <a:t>	OF JAMMU &amp; KASHMIR.</a:t>
            </a:r>
          </a:p>
          <a:p>
            <a:pPr algn="just"/>
            <a:r>
              <a:rPr lang="en-GB" b="1" dirty="0" smtClean="0"/>
              <a:t>IT IS SAID THAT THE OLDEST CHINAR TREE IN KASHMIR, AROUND 700 YEARS OLD, WAS PLANTED BY THE SUFI SAINT SYED QASIM SHAH IN CHATTERGAM, IN CENTRAL KASHMIR’S BUDGAM DISTRICT.</a:t>
            </a:r>
          </a:p>
          <a:p>
            <a:r>
              <a:rPr lang="en-GB" b="1" dirty="0" smtClean="0"/>
              <a:t>CHINAR IN KASHMIRI IS CALLED AS “BOOINE”.</a:t>
            </a:r>
            <a:endParaRPr lang="en-GB" b="1" dirty="0"/>
          </a:p>
        </p:txBody>
      </p:sp>
      <p:pic>
        <p:nvPicPr>
          <p:cNvPr id="4" name="Picture 3" descr="CHINAR.png"/>
          <p:cNvPicPr>
            <a:picLocks noChangeAspect="1"/>
          </p:cNvPicPr>
          <p:nvPr/>
        </p:nvPicPr>
        <p:blipFill>
          <a:blip r:embed="rId2"/>
          <a:srcRect l="6565" r="8206"/>
          <a:stretch>
            <a:fillRect/>
          </a:stretch>
        </p:blipFill>
        <p:spPr>
          <a:xfrm>
            <a:off x="4572000" y="0"/>
            <a:ext cx="4572000" cy="3857628"/>
          </a:xfrm>
          <a:prstGeom prst="rect">
            <a:avLst/>
          </a:prstGeom>
          <a:ln>
            <a:noFill/>
          </a:ln>
          <a:effectLst>
            <a:softEdge rad="112500"/>
          </a:effectLst>
        </p:spPr>
      </p:pic>
      <p:pic>
        <p:nvPicPr>
          <p:cNvPr id="5" name="Picture 4" descr="nyks logo.jpg"/>
          <p:cNvPicPr>
            <a:picLocks noChangeAspect="1"/>
          </p:cNvPicPr>
          <p:nvPr/>
        </p:nvPicPr>
        <p:blipFill>
          <a:blip r:embed="rId3"/>
          <a:srcRect l="6299" t="13498" r="3780" b="13498"/>
          <a:stretch>
            <a:fillRect/>
          </a:stretch>
        </p:blipFill>
        <p:spPr>
          <a:xfrm>
            <a:off x="1" y="6143644"/>
            <a:ext cx="1571603" cy="714356"/>
          </a:xfrm>
          <a:prstGeom prst="rect">
            <a:avLst/>
          </a:prstGeom>
        </p:spPr>
      </p:pic>
      <p:pic>
        <p:nvPicPr>
          <p:cNvPr id="6" name="Picture 5" descr="ebsb logo.jpg"/>
          <p:cNvPicPr>
            <a:picLocks noChangeAspect="1"/>
          </p:cNvPicPr>
          <p:nvPr/>
        </p:nvPicPr>
        <p:blipFill>
          <a:blip r:embed="rId4" cstate="print"/>
          <a:stretch>
            <a:fillRect/>
          </a:stretch>
        </p:blipFill>
        <p:spPr>
          <a:xfrm>
            <a:off x="7929586" y="6215082"/>
            <a:ext cx="1214414" cy="642918"/>
          </a:xfrm>
          <a:prstGeom prst="rect">
            <a:avLst/>
          </a:prstGeom>
        </p:spPr>
      </p:pic>
      <p:pic>
        <p:nvPicPr>
          <p:cNvPr id="7" name="Picture 6" descr="Chinar-leaf.jpg"/>
          <p:cNvPicPr>
            <a:picLocks noChangeAspect="1"/>
          </p:cNvPicPr>
          <p:nvPr/>
        </p:nvPicPr>
        <p:blipFill>
          <a:blip r:embed="rId5" cstate="print"/>
          <a:stretch>
            <a:fillRect/>
          </a:stretch>
        </p:blipFill>
        <p:spPr>
          <a:xfrm>
            <a:off x="7786710" y="2579186"/>
            <a:ext cx="1357322" cy="1155552"/>
          </a:xfrm>
          <a:prstGeom prst="rect">
            <a:avLst/>
          </a:prstGeom>
          <a:ln>
            <a:noFill/>
          </a:ln>
          <a:effectLst>
            <a:softEdge rad="112500"/>
          </a:effec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470" y="-71462"/>
            <a:ext cx="8229600" cy="1399032"/>
          </a:xfrm>
        </p:spPr>
        <p:txBody>
          <a:bodyPr/>
          <a:lstStyle/>
          <a:p>
            <a:r>
              <a:rPr lang="en-GB" b="1" dirty="0" smtClean="0"/>
              <a:t>STATE ANIMAL</a:t>
            </a:r>
            <a:endParaRPr lang="en-GB" b="1" dirty="0"/>
          </a:p>
        </p:txBody>
      </p:sp>
      <p:sp>
        <p:nvSpPr>
          <p:cNvPr id="3" name="Content Placeholder 2"/>
          <p:cNvSpPr>
            <a:spLocks noGrp="1"/>
          </p:cNvSpPr>
          <p:nvPr>
            <p:ph idx="1"/>
          </p:nvPr>
        </p:nvSpPr>
        <p:spPr>
          <a:xfrm>
            <a:off x="71406" y="1143008"/>
            <a:ext cx="9072594" cy="5286388"/>
          </a:xfrm>
        </p:spPr>
        <p:txBody>
          <a:bodyPr>
            <a:normAutofit fontScale="92500" lnSpcReduction="20000"/>
          </a:bodyPr>
          <a:lstStyle/>
          <a:p>
            <a:r>
              <a:rPr lang="en-GB" b="1" dirty="0" smtClean="0"/>
              <a:t>ALSO KNOWN AS </a:t>
            </a:r>
          </a:p>
          <a:p>
            <a:pPr>
              <a:buNone/>
            </a:pPr>
            <a:r>
              <a:rPr lang="en-GB" b="1" dirty="0" smtClean="0"/>
              <a:t>	THE KASHMIR STAG, </a:t>
            </a:r>
          </a:p>
          <a:p>
            <a:pPr>
              <a:buNone/>
            </a:pPr>
            <a:r>
              <a:rPr lang="en-GB" b="1" dirty="0" smtClean="0">
                <a:solidFill>
                  <a:schemeClr val="accent2">
                    <a:lumMod val="60000"/>
                    <a:lumOff val="40000"/>
                  </a:schemeClr>
                </a:solidFill>
              </a:rPr>
              <a:t>	HANGUL</a:t>
            </a:r>
            <a:r>
              <a:rPr lang="en-GB" b="1" dirty="0" smtClean="0"/>
              <a:t> IS THE STATE </a:t>
            </a:r>
          </a:p>
          <a:p>
            <a:pPr>
              <a:buNone/>
            </a:pPr>
            <a:r>
              <a:rPr lang="en-GB" b="1" dirty="0" smtClean="0"/>
              <a:t>	ANIMAL OF THE </a:t>
            </a:r>
          </a:p>
          <a:p>
            <a:pPr>
              <a:buNone/>
            </a:pPr>
            <a:r>
              <a:rPr lang="en-GB" b="1" dirty="0" smtClean="0"/>
              <a:t>	ERSTWHILE STATE OF </a:t>
            </a:r>
          </a:p>
          <a:p>
            <a:pPr>
              <a:buNone/>
            </a:pPr>
            <a:r>
              <a:rPr lang="en-GB" b="1" dirty="0" smtClean="0"/>
              <a:t>	JAMMU AND KASHMIR.</a:t>
            </a:r>
          </a:p>
          <a:p>
            <a:pPr algn="just"/>
            <a:r>
              <a:rPr lang="en-GB" b="1" dirty="0" smtClean="0"/>
              <a:t>KASHMIR STAG HAS BEEN CLASSIFIED AS ENDANGERED (EN) SPECIES BY THE IUCN.</a:t>
            </a:r>
          </a:p>
          <a:p>
            <a:pPr algn="just"/>
            <a:r>
              <a:rPr lang="en-GB" b="1" dirty="0" smtClean="0"/>
              <a:t>THEY ARE FOUND IN DACHIGAM NATIONAL PARK, WITH SOME SCATTERED POPULATION IN OTHER PARTS OF THE STATE AND IN GAMAGAL SANCTUARY OF HIMACHAL PRADESH.</a:t>
            </a:r>
            <a:endParaRPr lang="en-GB" b="1" dirty="0"/>
          </a:p>
        </p:txBody>
      </p:sp>
      <p:pic>
        <p:nvPicPr>
          <p:cNvPr id="4" name="Picture 3" descr="HANGUL.jpg"/>
          <p:cNvPicPr>
            <a:picLocks noChangeAspect="1"/>
          </p:cNvPicPr>
          <p:nvPr/>
        </p:nvPicPr>
        <p:blipFill>
          <a:blip r:embed="rId2"/>
          <a:stretch>
            <a:fillRect/>
          </a:stretch>
        </p:blipFill>
        <p:spPr>
          <a:xfrm>
            <a:off x="4214810" y="0"/>
            <a:ext cx="4929190" cy="3214686"/>
          </a:xfrm>
          <a:prstGeom prst="rect">
            <a:avLst/>
          </a:prstGeom>
          <a:ln>
            <a:noFill/>
          </a:ln>
          <a:effectLst>
            <a:softEdge rad="112500"/>
          </a:effectLst>
        </p:spPr>
      </p:pic>
      <p:pic>
        <p:nvPicPr>
          <p:cNvPr id="5" name="Picture 4" descr="nyks logo.jpg"/>
          <p:cNvPicPr>
            <a:picLocks noChangeAspect="1"/>
          </p:cNvPicPr>
          <p:nvPr/>
        </p:nvPicPr>
        <p:blipFill>
          <a:blip r:embed="rId3"/>
          <a:srcRect l="6299" t="13498" r="3780" b="13498"/>
          <a:stretch>
            <a:fillRect/>
          </a:stretch>
        </p:blipFill>
        <p:spPr>
          <a:xfrm>
            <a:off x="1" y="6143644"/>
            <a:ext cx="1571603" cy="714356"/>
          </a:xfrm>
          <a:prstGeom prst="rect">
            <a:avLst/>
          </a:prstGeom>
        </p:spPr>
      </p:pic>
      <p:pic>
        <p:nvPicPr>
          <p:cNvPr id="6" name="Picture 5" descr="ebsb logo.jpg"/>
          <p:cNvPicPr>
            <a:picLocks noChangeAspect="1"/>
          </p:cNvPicPr>
          <p:nvPr/>
        </p:nvPicPr>
        <p:blipFill>
          <a:blip r:embed="rId4" cstate="print"/>
          <a:stretch>
            <a:fillRect/>
          </a:stretch>
        </p:blipFill>
        <p:spPr>
          <a:xfrm>
            <a:off x="7929586" y="6215082"/>
            <a:ext cx="1214414" cy="642918"/>
          </a:xfrm>
          <a:prstGeom prst="rect">
            <a:avLst/>
          </a:prstGeo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262" y="-214338"/>
            <a:ext cx="8229600" cy="1399032"/>
          </a:xfrm>
        </p:spPr>
        <p:txBody>
          <a:bodyPr/>
          <a:lstStyle/>
          <a:p>
            <a:r>
              <a:rPr lang="en-GB" b="1" dirty="0" smtClean="0"/>
              <a:t>STATE BIRD</a:t>
            </a:r>
            <a:endParaRPr lang="en-GB" b="1" dirty="0"/>
          </a:p>
        </p:txBody>
      </p:sp>
      <p:sp>
        <p:nvSpPr>
          <p:cNvPr id="3" name="Content Placeholder 2"/>
          <p:cNvSpPr>
            <a:spLocks noGrp="1"/>
          </p:cNvSpPr>
          <p:nvPr>
            <p:ph idx="1"/>
          </p:nvPr>
        </p:nvSpPr>
        <p:spPr>
          <a:xfrm>
            <a:off x="-32" y="857232"/>
            <a:ext cx="9072594" cy="5429288"/>
          </a:xfrm>
        </p:spPr>
        <p:txBody>
          <a:bodyPr>
            <a:normAutofit fontScale="85000" lnSpcReduction="10000"/>
          </a:bodyPr>
          <a:lstStyle/>
          <a:p>
            <a:r>
              <a:rPr lang="en-GB" b="1" dirty="0" smtClean="0"/>
              <a:t>THE </a:t>
            </a:r>
            <a:r>
              <a:rPr lang="en-GB" sz="3300" b="1" dirty="0" smtClean="0">
                <a:solidFill>
                  <a:schemeClr val="accent2">
                    <a:lumMod val="60000"/>
                    <a:lumOff val="40000"/>
                  </a:schemeClr>
                </a:solidFill>
              </a:rPr>
              <a:t>BLACK NECKED </a:t>
            </a:r>
          </a:p>
          <a:p>
            <a:pPr>
              <a:buNone/>
            </a:pPr>
            <a:r>
              <a:rPr lang="en-GB" sz="3300" b="1" dirty="0" smtClean="0">
                <a:solidFill>
                  <a:schemeClr val="accent2">
                    <a:lumMod val="60000"/>
                    <a:lumOff val="40000"/>
                  </a:schemeClr>
                </a:solidFill>
              </a:rPr>
              <a:t>	CRANE </a:t>
            </a:r>
            <a:r>
              <a:rPr lang="en-GB" b="1" dirty="0" smtClean="0"/>
              <a:t>WAS THE STATE </a:t>
            </a:r>
          </a:p>
          <a:p>
            <a:pPr>
              <a:buNone/>
            </a:pPr>
            <a:r>
              <a:rPr lang="en-GB" b="1" dirty="0" smtClean="0"/>
              <a:t>	BIRD OF THE ERSTWHILE </a:t>
            </a:r>
          </a:p>
          <a:p>
            <a:pPr>
              <a:buNone/>
            </a:pPr>
            <a:r>
              <a:rPr lang="en-GB" b="1" dirty="0" smtClean="0"/>
              <a:t>	STATE OF JAMMU AND </a:t>
            </a:r>
          </a:p>
          <a:p>
            <a:pPr>
              <a:buNone/>
            </a:pPr>
            <a:r>
              <a:rPr lang="en-GB" b="1" dirty="0" smtClean="0"/>
              <a:t>	KASHMIR.</a:t>
            </a:r>
          </a:p>
          <a:p>
            <a:pPr algn="just"/>
            <a:r>
              <a:rPr lang="en-GB" b="1" dirty="0" smtClean="0"/>
              <a:t>THEIR EYES ARE YELLOW IN COLOR, THEY HAVE A SMALL PATCH OF WHITE FEATHERS BELOW AND BEHIND THE EYE. THE UPPER NECK IS BLACK. THE BILL IS LONG AND STRONG, AND DIRTY YELLOW IN COLOR.</a:t>
            </a:r>
          </a:p>
          <a:p>
            <a:pPr algn="just"/>
            <a:r>
              <a:rPr lang="en-GB" b="1" dirty="0" smtClean="0"/>
              <a:t>THEY ARE FOUND AT AN ELEVATION BETWEEN 2900 AND 4500 METERS.</a:t>
            </a:r>
          </a:p>
          <a:p>
            <a:pPr algn="just"/>
            <a:r>
              <a:rPr lang="en-GB" b="1" dirty="0" smtClean="0"/>
              <a:t>THEY BREED IN GRASSY, WETLANDS, PASTURES MEADOWS, MARSHES, ALONG STREAMS AND LAKES.</a:t>
            </a:r>
          </a:p>
          <a:p>
            <a:endParaRPr lang="en-GB" dirty="0" smtClean="0"/>
          </a:p>
          <a:p>
            <a:endParaRPr lang="en-GB" dirty="0" smtClean="0"/>
          </a:p>
          <a:p>
            <a:endParaRPr lang="en-GB" b="1" dirty="0"/>
          </a:p>
        </p:txBody>
      </p:sp>
      <p:pic>
        <p:nvPicPr>
          <p:cNvPr id="4" name="Picture 3" descr="BLACK NECKED CRANE.jpg"/>
          <p:cNvPicPr>
            <a:picLocks noChangeAspect="1"/>
          </p:cNvPicPr>
          <p:nvPr/>
        </p:nvPicPr>
        <p:blipFill>
          <a:blip r:embed="rId2"/>
          <a:srcRect l="1597" t="2156" r="1597" b="11497"/>
          <a:stretch>
            <a:fillRect/>
          </a:stretch>
        </p:blipFill>
        <p:spPr>
          <a:xfrm>
            <a:off x="4134535" y="-71462"/>
            <a:ext cx="5080935" cy="3143248"/>
          </a:xfrm>
          <a:prstGeom prst="rect">
            <a:avLst/>
          </a:prstGeom>
          <a:ln>
            <a:noFill/>
          </a:ln>
          <a:effectLst>
            <a:softEdge rad="112500"/>
          </a:effectLst>
        </p:spPr>
      </p:pic>
      <p:pic>
        <p:nvPicPr>
          <p:cNvPr id="5" name="Picture 4" descr="nyks logo.jpg"/>
          <p:cNvPicPr>
            <a:picLocks noChangeAspect="1"/>
          </p:cNvPicPr>
          <p:nvPr/>
        </p:nvPicPr>
        <p:blipFill>
          <a:blip r:embed="rId3"/>
          <a:srcRect l="6299" t="13498" r="3780" b="13498"/>
          <a:stretch>
            <a:fillRect/>
          </a:stretch>
        </p:blipFill>
        <p:spPr>
          <a:xfrm>
            <a:off x="1" y="6143644"/>
            <a:ext cx="1571603" cy="714356"/>
          </a:xfrm>
          <a:prstGeom prst="rect">
            <a:avLst/>
          </a:prstGeom>
        </p:spPr>
      </p:pic>
      <p:pic>
        <p:nvPicPr>
          <p:cNvPr id="6" name="Picture 5" descr="ebsb logo.jpg"/>
          <p:cNvPicPr>
            <a:picLocks noChangeAspect="1"/>
          </p:cNvPicPr>
          <p:nvPr/>
        </p:nvPicPr>
        <p:blipFill>
          <a:blip r:embed="rId4" cstate="print"/>
          <a:stretch>
            <a:fillRect/>
          </a:stretch>
        </p:blipFill>
        <p:spPr>
          <a:xfrm>
            <a:off x="7929586" y="6215082"/>
            <a:ext cx="1214414" cy="642918"/>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262" y="529770"/>
            <a:ext cx="8229600" cy="1399032"/>
          </a:xfrm>
        </p:spPr>
        <p:txBody>
          <a:bodyPr/>
          <a:lstStyle/>
          <a:p>
            <a:r>
              <a:rPr lang="en-GB" b="1" dirty="0" smtClean="0"/>
              <a:t>NATIONAL </a:t>
            </a:r>
            <a:br>
              <a:rPr lang="en-GB" b="1" dirty="0" smtClean="0"/>
            </a:br>
            <a:r>
              <a:rPr lang="en-GB" b="1" dirty="0" smtClean="0"/>
              <a:t>PARKS</a:t>
            </a:r>
            <a:endParaRPr lang="en-GB" b="1" dirty="0"/>
          </a:p>
        </p:txBody>
      </p:sp>
      <p:sp>
        <p:nvSpPr>
          <p:cNvPr id="3" name="Content Placeholder 2"/>
          <p:cNvSpPr>
            <a:spLocks noGrp="1"/>
          </p:cNvSpPr>
          <p:nvPr>
            <p:ph idx="1"/>
          </p:nvPr>
        </p:nvSpPr>
        <p:spPr>
          <a:xfrm>
            <a:off x="-71438" y="3214686"/>
            <a:ext cx="9215470" cy="3071802"/>
          </a:xfrm>
        </p:spPr>
        <p:txBody>
          <a:bodyPr>
            <a:normAutofit/>
          </a:bodyPr>
          <a:lstStyle/>
          <a:p>
            <a:pPr algn="just"/>
            <a:r>
              <a:rPr lang="en-GB" sz="3200" b="1" dirty="0" smtClean="0"/>
              <a:t>DACHIGAM NATIONAL PARK- SRINAGAR</a:t>
            </a:r>
          </a:p>
          <a:p>
            <a:pPr algn="just"/>
            <a:r>
              <a:rPr lang="en-GB" sz="3200" b="1" dirty="0" smtClean="0"/>
              <a:t>HEMIS NATIONAL PARK- LADAKH</a:t>
            </a:r>
          </a:p>
          <a:p>
            <a:pPr algn="just"/>
            <a:r>
              <a:rPr lang="en-GB" sz="3200" b="1" dirty="0" smtClean="0"/>
              <a:t>KAZINAG NATIONAL PARK- BARAMULLA</a:t>
            </a:r>
          </a:p>
          <a:p>
            <a:pPr algn="just"/>
            <a:r>
              <a:rPr lang="en-GB" sz="3200" b="1" dirty="0" smtClean="0"/>
              <a:t>KISHTWAR NATIONAL PARK- KISHTWAR</a:t>
            </a:r>
          </a:p>
          <a:p>
            <a:pPr algn="just"/>
            <a:r>
              <a:rPr lang="en-GB" sz="3200" b="1" dirty="0" smtClean="0"/>
              <a:t>SALIM ALI NATIONAL PARK- SRINAGAR</a:t>
            </a:r>
          </a:p>
          <a:p>
            <a:endParaRPr lang="en-GB" sz="3200" b="1" dirty="0"/>
          </a:p>
        </p:txBody>
      </p:sp>
      <p:pic>
        <p:nvPicPr>
          <p:cNvPr id="4" name="Picture 3" descr="SALIM ALI NATIONAL PARK.jpg"/>
          <p:cNvPicPr>
            <a:picLocks noChangeAspect="1"/>
          </p:cNvPicPr>
          <p:nvPr/>
        </p:nvPicPr>
        <p:blipFill>
          <a:blip r:embed="rId2"/>
          <a:stretch>
            <a:fillRect/>
          </a:stretch>
        </p:blipFill>
        <p:spPr>
          <a:xfrm>
            <a:off x="3286116" y="0"/>
            <a:ext cx="5857884" cy="3357562"/>
          </a:xfrm>
          <a:prstGeom prst="rect">
            <a:avLst/>
          </a:prstGeom>
          <a:ln>
            <a:noFill/>
          </a:ln>
          <a:effectLst>
            <a:softEdge rad="112500"/>
          </a:effectLst>
        </p:spPr>
      </p:pic>
      <p:pic>
        <p:nvPicPr>
          <p:cNvPr id="5" name="Picture 4" descr="nyks logo.jpg"/>
          <p:cNvPicPr>
            <a:picLocks noChangeAspect="1"/>
          </p:cNvPicPr>
          <p:nvPr/>
        </p:nvPicPr>
        <p:blipFill>
          <a:blip r:embed="rId3"/>
          <a:srcRect l="6299" t="13498" r="3780" b="13498"/>
          <a:stretch>
            <a:fillRect/>
          </a:stretch>
        </p:blipFill>
        <p:spPr>
          <a:xfrm>
            <a:off x="1" y="6143644"/>
            <a:ext cx="1571603" cy="714356"/>
          </a:xfrm>
          <a:prstGeom prst="rect">
            <a:avLst/>
          </a:prstGeom>
        </p:spPr>
      </p:pic>
      <p:pic>
        <p:nvPicPr>
          <p:cNvPr id="6" name="Picture 5" descr="ebsb logo.jpg"/>
          <p:cNvPicPr>
            <a:picLocks noChangeAspect="1"/>
          </p:cNvPicPr>
          <p:nvPr/>
        </p:nvPicPr>
        <p:blipFill>
          <a:blip r:embed="rId4" cstate="print"/>
          <a:stretch>
            <a:fillRect/>
          </a:stretch>
        </p:blipFill>
        <p:spPr>
          <a:xfrm>
            <a:off x="7929586" y="6215082"/>
            <a:ext cx="1214414" cy="642918"/>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 xmlns:a16="http://schemas.microsoft.com/office/drawing/2014/main" id="{627DFAD2-1BEA-4909-8568-FD2CECB4B8FD}"/>
              </a:ext>
            </a:extLst>
          </p:cNvPr>
          <p:cNvPicPr>
            <a:picLocks noChangeAspect="1"/>
          </p:cNvPicPr>
          <p:nvPr/>
        </p:nvPicPr>
        <p:blipFill rotWithShape="1">
          <a:blip r:embed="rId2"/>
          <a:srcRect b="24079"/>
          <a:stretch/>
        </p:blipFill>
        <p:spPr>
          <a:xfrm>
            <a:off x="749356" y="3786190"/>
            <a:ext cx="7608858" cy="3071810"/>
          </a:xfrm>
          <a:prstGeom prst="rect">
            <a:avLst/>
          </a:prstGeom>
        </p:spPr>
      </p:pic>
      <p:sp>
        <p:nvSpPr>
          <p:cNvPr id="3" name="TextBox 2">
            <a:extLst>
              <a:ext uri="{FF2B5EF4-FFF2-40B4-BE49-F238E27FC236}">
                <a16:creationId xmlns="" xmlns:a16="http://schemas.microsoft.com/office/drawing/2014/main" id="{03A70ECF-00E3-4C84-A455-7F922FA3762C}"/>
              </a:ext>
            </a:extLst>
          </p:cNvPr>
          <p:cNvSpPr txBox="1"/>
          <p:nvPr/>
        </p:nvSpPr>
        <p:spPr>
          <a:xfrm>
            <a:off x="1979712" y="692696"/>
            <a:ext cx="5508612" cy="369332"/>
          </a:xfrm>
          <a:prstGeom prst="rect">
            <a:avLst/>
          </a:prstGeom>
          <a:noFill/>
        </p:spPr>
        <p:txBody>
          <a:bodyPr wrap="square" rtlCol="0">
            <a:spAutoFit/>
          </a:bodyPr>
          <a:lstStyle/>
          <a:p>
            <a:pPr defTabSz="914400"/>
            <a:endParaRPr lang="en-IN" dirty="0">
              <a:solidFill>
                <a:prstClr val="black"/>
              </a:solidFill>
              <a:latin typeface="Calibri"/>
            </a:endParaRPr>
          </a:p>
        </p:txBody>
      </p:sp>
      <p:sp>
        <p:nvSpPr>
          <p:cNvPr id="4" name="TextBox 3">
            <a:extLst>
              <a:ext uri="{FF2B5EF4-FFF2-40B4-BE49-F238E27FC236}">
                <a16:creationId xmlns="" xmlns:a16="http://schemas.microsoft.com/office/drawing/2014/main" id="{EDFA9EF5-5BD3-4D33-9934-6EF8717705CC}"/>
              </a:ext>
            </a:extLst>
          </p:cNvPr>
          <p:cNvSpPr txBox="1"/>
          <p:nvPr/>
        </p:nvSpPr>
        <p:spPr>
          <a:xfrm>
            <a:off x="1500166" y="1939444"/>
            <a:ext cx="6000792" cy="523220"/>
          </a:xfrm>
          <a:prstGeom prst="rect">
            <a:avLst/>
          </a:prstGeom>
          <a:noFill/>
        </p:spPr>
        <p:txBody>
          <a:bodyPr wrap="square" rtlCol="0">
            <a:spAutoFit/>
          </a:bodyPr>
          <a:lstStyle/>
          <a:p>
            <a:pPr algn="ctr" defTabSz="914400"/>
            <a:r>
              <a:rPr lang="en-IN" sz="2800" dirty="0" smtClean="0">
                <a:solidFill>
                  <a:srgbClr val="FF9933"/>
                </a:solidFill>
                <a:latin typeface="Calibri"/>
              </a:rPr>
              <a:t>EK </a:t>
            </a:r>
            <a:r>
              <a:rPr lang="en-IN" sz="2800" dirty="0">
                <a:solidFill>
                  <a:srgbClr val="FF9933"/>
                </a:solidFill>
                <a:latin typeface="Calibri"/>
              </a:rPr>
              <a:t>BHARAT </a:t>
            </a:r>
            <a:r>
              <a:rPr lang="en-IN" sz="2800" dirty="0">
                <a:latin typeface="Calibri"/>
              </a:rPr>
              <a:t>SHRESHTHA</a:t>
            </a:r>
            <a:r>
              <a:rPr lang="en-IN" sz="2800" dirty="0">
                <a:solidFill>
                  <a:prstClr val="black"/>
                </a:solidFill>
                <a:latin typeface="Calibri"/>
              </a:rPr>
              <a:t> </a:t>
            </a:r>
            <a:r>
              <a:rPr lang="en-IN" sz="2800" dirty="0">
                <a:solidFill>
                  <a:srgbClr val="00B050"/>
                </a:solidFill>
                <a:latin typeface="Calibri"/>
              </a:rPr>
              <a:t>BHARAT</a:t>
            </a:r>
          </a:p>
        </p:txBody>
      </p:sp>
      <p:pic>
        <p:nvPicPr>
          <p:cNvPr id="5" name="Picture 4">
            <a:extLst>
              <a:ext uri="{FF2B5EF4-FFF2-40B4-BE49-F238E27FC236}">
                <a16:creationId xmlns="" xmlns:a16="http://schemas.microsoft.com/office/drawing/2014/main" id="{7F748BE1-AEBA-4068-9841-88691C7ED1B4}"/>
              </a:ext>
            </a:extLst>
          </p:cNvPr>
          <p:cNvPicPr>
            <a:picLocks noChangeAspect="1"/>
          </p:cNvPicPr>
          <p:nvPr/>
        </p:nvPicPr>
        <p:blipFill>
          <a:blip r:embed="rId3"/>
          <a:stretch>
            <a:fillRect/>
          </a:stretch>
        </p:blipFill>
        <p:spPr>
          <a:xfrm>
            <a:off x="2928926" y="1435190"/>
            <a:ext cx="3253079" cy="499915"/>
          </a:xfrm>
          <a:prstGeom prst="rect">
            <a:avLst/>
          </a:prstGeom>
        </p:spPr>
      </p:pic>
      <p:pic>
        <p:nvPicPr>
          <p:cNvPr id="6" name="Picture 5">
            <a:extLst>
              <a:ext uri="{FF2B5EF4-FFF2-40B4-BE49-F238E27FC236}">
                <a16:creationId xmlns="" xmlns:a16="http://schemas.microsoft.com/office/drawing/2014/main" id="{E5608CE1-D989-4D23-813A-E80948A83517}"/>
              </a:ext>
            </a:extLst>
          </p:cNvPr>
          <p:cNvPicPr>
            <a:picLocks noChangeAspect="1"/>
          </p:cNvPicPr>
          <p:nvPr/>
        </p:nvPicPr>
        <p:blipFill>
          <a:blip r:embed="rId4"/>
          <a:stretch>
            <a:fillRect/>
          </a:stretch>
        </p:blipFill>
        <p:spPr>
          <a:xfrm>
            <a:off x="7956011" y="293866"/>
            <a:ext cx="576122" cy="768163"/>
          </a:xfrm>
          <a:prstGeom prst="rect">
            <a:avLst/>
          </a:prstGeom>
        </p:spPr>
      </p:pic>
      <p:pic>
        <p:nvPicPr>
          <p:cNvPr id="7" name="Picture 6">
            <a:extLst>
              <a:ext uri="{FF2B5EF4-FFF2-40B4-BE49-F238E27FC236}">
                <a16:creationId xmlns="" xmlns:a16="http://schemas.microsoft.com/office/drawing/2014/main" id="{115F449D-3CE4-4F69-83BB-FDD283BE05E2}"/>
              </a:ext>
            </a:extLst>
          </p:cNvPr>
          <p:cNvPicPr>
            <a:picLocks noChangeAspect="1"/>
          </p:cNvPicPr>
          <p:nvPr/>
        </p:nvPicPr>
        <p:blipFill>
          <a:blip r:embed="rId5"/>
          <a:stretch>
            <a:fillRect/>
          </a:stretch>
        </p:blipFill>
        <p:spPr>
          <a:xfrm>
            <a:off x="2071670" y="174262"/>
            <a:ext cx="4929222" cy="1154546"/>
          </a:xfrm>
          <a:prstGeom prst="rect">
            <a:avLst/>
          </a:prstGeom>
        </p:spPr>
      </p:pic>
      <p:pic>
        <p:nvPicPr>
          <p:cNvPr id="8" name="Picture 7">
            <a:extLst>
              <a:ext uri="{FF2B5EF4-FFF2-40B4-BE49-F238E27FC236}">
                <a16:creationId xmlns="" xmlns:a16="http://schemas.microsoft.com/office/drawing/2014/main" id="{EE81B133-FC54-4E4D-8B1C-9AE2DD5677E0}"/>
              </a:ext>
            </a:extLst>
          </p:cNvPr>
          <p:cNvPicPr>
            <a:picLocks noChangeAspect="1"/>
          </p:cNvPicPr>
          <p:nvPr/>
        </p:nvPicPr>
        <p:blipFill>
          <a:blip r:embed="rId6" cstate="print"/>
          <a:stretch>
            <a:fillRect/>
          </a:stretch>
        </p:blipFill>
        <p:spPr>
          <a:xfrm>
            <a:off x="7782635" y="1142984"/>
            <a:ext cx="932769" cy="1247797"/>
          </a:xfrm>
          <a:prstGeom prst="rect">
            <a:avLst/>
          </a:prstGeom>
        </p:spPr>
      </p:pic>
      <p:pic>
        <p:nvPicPr>
          <p:cNvPr id="9" name="Picture 8">
            <a:extLst>
              <a:ext uri="{FF2B5EF4-FFF2-40B4-BE49-F238E27FC236}">
                <a16:creationId xmlns="" xmlns:a16="http://schemas.microsoft.com/office/drawing/2014/main" id="{FA115207-0DCA-4044-9F3F-C05E710C2A09}"/>
              </a:ext>
            </a:extLst>
          </p:cNvPr>
          <p:cNvPicPr>
            <a:picLocks noChangeAspect="1"/>
          </p:cNvPicPr>
          <p:nvPr/>
        </p:nvPicPr>
        <p:blipFill>
          <a:blip r:embed="rId6" cstate="print"/>
          <a:stretch>
            <a:fillRect/>
          </a:stretch>
        </p:blipFill>
        <p:spPr>
          <a:xfrm>
            <a:off x="428596" y="1285860"/>
            <a:ext cx="932769" cy="1247797"/>
          </a:xfrm>
          <a:prstGeom prst="rect">
            <a:avLst/>
          </a:prstGeom>
        </p:spPr>
      </p:pic>
      <p:pic>
        <p:nvPicPr>
          <p:cNvPr id="10" name="Picture 9">
            <a:extLst>
              <a:ext uri="{FF2B5EF4-FFF2-40B4-BE49-F238E27FC236}">
                <a16:creationId xmlns="" xmlns:a16="http://schemas.microsoft.com/office/drawing/2014/main" id="{36B24489-0D84-4272-B995-92F8B651D5CC}"/>
              </a:ext>
            </a:extLst>
          </p:cNvPr>
          <p:cNvPicPr>
            <a:picLocks noChangeAspect="1"/>
          </p:cNvPicPr>
          <p:nvPr/>
        </p:nvPicPr>
        <p:blipFill>
          <a:blip r:embed="rId7"/>
          <a:stretch>
            <a:fillRect/>
          </a:stretch>
        </p:blipFill>
        <p:spPr>
          <a:xfrm>
            <a:off x="424521" y="214290"/>
            <a:ext cx="932769" cy="908383"/>
          </a:xfrm>
          <a:prstGeom prst="rect">
            <a:avLst/>
          </a:prstGeom>
        </p:spPr>
      </p:pic>
      <p:sp>
        <p:nvSpPr>
          <p:cNvPr id="11" name="TextBox 10">
            <a:extLst>
              <a:ext uri="{FF2B5EF4-FFF2-40B4-BE49-F238E27FC236}">
                <a16:creationId xmlns="" xmlns:a16="http://schemas.microsoft.com/office/drawing/2014/main" id="{0F727675-E15A-4920-8D2C-AA4CA93D3583}"/>
              </a:ext>
            </a:extLst>
          </p:cNvPr>
          <p:cNvSpPr txBox="1"/>
          <p:nvPr/>
        </p:nvSpPr>
        <p:spPr>
          <a:xfrm>
            <a:off x="0" y="2492399"/>
            <a:ext cx="9143999" cy="1446550"/>
          </a:xfrm>
          <a:prstGeom prst="rect">
            <a:avLst/>
          </a:prstGeom>
          <a:noFill/>
        </p:spPr>
        <p:txBody>
          <a:bodyPr wrap="square" rtlCol="0">
            <a:spAutoFit/>
          </a:bodyPr>
          <a:lstStyle/>
          <a:p>
            <a:pPr algn="ctr" defTabSz="914400"/>
            <a:r>
              <a:rPr lang="hi-IN" sz="2400" b="1" dirty="0">
                <a:solidFill>
                  <a:srgbClr val="F79646">
                    <a:lumMod val="75000"/>
                  </a:srgbClr>
                </a:solidFill>
                <a:latin typeface="Calibri"/>
                <a:cs typeface="Mangal" panose="02040503050203030202" pitchFamily="18" charset="0"/>
              </a:rPr>
              <a:t>नेहरू  युवा केंद्र संगठन, जम्मू -कश्मीरऔर लद्दाख केंद्र शासित प्रदेश</a:t>
            </a:r>
          </a:p>
          <a:p>
            <a:pPr algn="ctr" defTabSz="914400"/>
            <a:r>
              <a:rPr lang="en-IN" sz="3200" b="1" dirty="0">
                <a:solidFill>
                  <a:srgbClr val="92D050"/>
                </a:solidFill>
                <a:latin typeface="Calibri"/>
              </a:rPr>
              <a:t>Nehru Yuva Kendra Sangathan Jammu - Kashmir and Ladakh UT</a:t>
            </a:r>
          </a:p>
        </p:txBody>
      </p:sp>
    </p:spTree>
    <p:extLst>
      <p:ext uri="{BB962C8B-B14F-4D97-AF65-F5344CB8AC3E}">
        <p14:creationId xmlns="" xmlns:p14="http://schemas.microsoft.com/office/powerpoint/2010/main" val="19840634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262" y="29704"/>
            <a:ext cx="8229600" cy="1399032"/>
          </a:xfrm>
        </p:spPr>
        <p:txBody>
          <a:bodyPr>
            <a:noAutofit/>
          </a:bodyPr>
          <a:lstStyle/>
          <a:p>
            <a:r>
              <a:rPr lang="en-GB" b="1" dirty="0" smtClean="0"/>
              <a:t>WILDLIFE</a:t>
            </a:r>
            <a:br>
              <a:rPr lang="en-GB" b="1" dirty="0" smtClean="0"/>
            </a:br>
            <a:r>
              <a:rPr lang="en-GB" b="1" dirty="0" smtClean="0"/>
              <a:t>SANCTUARIES</a:t>
            </a:r>
            <a:endParaRPr lang="en-GB" b="1" dirty="0"/>
          </a:p>
        </p:txBody>
      </p:sp>
      <p:sp>
        <p:nvSpPr>
          <p:cNvPr id="3" name="Content Placeholder 2"/>
          <p:cNvSpPr>
            <a:spLocks noGrp="1"/>
          </p:cNvSpPr>
          <p:nvPr>
            <p:ph idx="1"/>
          </p:nvPr>
        </p:nvSpPr>
        <p:spPr>
          <a:xfrm>
            <a:off x="71406" y="1357298"/>
            <a:ext cx="9072562" cy="5143512"/>
          </a:xfrm>
        </p:spPr>
        <p:txBody>
          <a:bodyPr>
            <a:normAutofit lnSpcReduction="10000"/>
          </a:bodyPr>
          <a:lstStyle/>
          <a:p>
            <a:r>
              <a:rPr lang="en-GB" b="1" dirty="0" smtClean="0"/>
              <a:t>GULMARG WILDLIFE </a:t>
            </a:r>
          </a:p>
          <a:p>
            <a:pPr>
              <a:buNone/>
            </a:pPr>
            <a:r>
              <a:rPr lang="en-GB" b="1" dirty="0" smtClean="0"/>
              <a:t>	SANCTUARY- </a:t>
            </a:r>
          </a:p>
          <a:p>
            <a:pPr>
              <a:buNone/>
            </a:pPr>
            <a:r>
              <a:rPr lang="en-GB" b="1" dirty="0" smtClean="0"/>
              <a:t>	GULMARG.</a:t>
            </a:r>
          </a:p>
          <a:p>
            <a:r>
              <a:rPr lang="en-GB" b="1" dirty="0" smtClean="0"/>
              <a:t>HIRPORA WILDLIFE SANCTUARY- SHOPIAN.</a:t>
            </a:r>
          </a:p>
          <a:p>
            <a:r>
              <a:rPr lang="en-GB" b="1" dirty="0" smtClean="0"/>
              <a:t>HOKERSAR WILDLIFE SANCTUARY- SRINAGAR.</a:t>
            </a:r>
          </a:p>
          <a:p>
            <a:r>
              <a:rPr lang="en-GB" b="1" dirty="0" smtClean="0"/>
              <a:t>JASROTA WILDLIFE SANCTUARY- KATHUA.</a:t>
            </a:r>
          </a:p>
          <a:p>
            <a:r>
              <a:rPr lang="en-GB" b="1" dirty="0" smtClean="0"/>
              <a:t>LACHIPORA WILDLIFE SANCTUARY-BARAMULLA.</a:t>
            </a:r>
          </a:p>
          <a:p>
            <a:r>
              <a:rPr lang="en-GB" b="1" dirty="0" smtClean="0"/>
              <a:t>OVERA ARU WILDLIFE SANCTUARY- PAHALGAM.</a:t>
            </a:r>
            <a:endParaRPr lang="en-GB" dirty="0"/>
          </a:p>
        </p:txBody>
      </p:sp>
      <p:pic>
        <p:nvPicPr>
          <p:cNvPr id="4" name="Picture 3" descr="Gulmarg-Wildlife-Sanctuary.jpg"/>
          <p:cNvPicPr>
            <a:picLocks noChangeAspect="1"/>
          </p:cNvPicPr>
          <p:nvPr/>
        </p:nvPicPr>
        <p:blipFill>
          <a:blip r:embed="rId2"/>
          <a:stretch>
            <a:fillRect/>
          </a:stretch>
        </p:blipFill>
        <p:spPr>
          <a:xfrm>
            <a:off x="4286248" y="0"/>
            <a:ext cx="4857752" cy="3000372"/>
          </a:xfrm>
          <a:prstGeom prst="rect">
            <a:avLst/>
          </a:prstGeom>
          <a:ln>
            <a:noFill/>
          </a:ln>
          <a:effectLst>
            <a:softEdge rad="112500"/>
          </a:effectLst>
        </p:spPr>
      </p:pic>
      <p:pic>
        <p:nvPicPr>
          <p:cNvPr id="5" name="Picture 4" descr="nyks logo.jpg"/>
          <p:cNvPicPr>
            <a:picLocks noChangeAspect="1"/>
          </p:cNvPicPr>
          <p:nvPr/>
        </p:nvPicPr>
        <p:blipFill>
          <a:blip r:embed="rId3"/>
          <a:srcRect l="6299" t="13498" r="3780" b="13498"/>
          <a:stretch>
            <a:fillRect/>
          </a:stretch>
        </p:blipFill>
        <p:spPr>
          <a:xfrm>
            <a:off x="1" y="6143644"/>
            <a:ext cx="1571603" cy="714356"/>
          </a:xfrm>
          <a:prstGeom prst="rect">
            <a:avLst/>
          </a:prstGeom>
        </p:spPr>
      </p:pic>
      <p:pic>
        <p:nvPicPr>
          <p:cNvPr id="6" name="Picture 5" descr="ebsb logo.jpg"/>
          <p:cNvPicPr>
            <a:picLocks noChangeAspect="1"/>
          </p:cNvPicPr>
          <p:nvPr/>
        </p:nvPicPr>
        <p:blipFill>
          <a:blip r:embed="rId4" cstate="print"/>
          <a:stretch>
            <a:fillRect/>
          </a:stretch>
        </p:blipFill>
        <p:spPr>
          <a:xfrm>
            <a:off x="7929586" y="6215082"/>
            <a:ext cx="1214414" cy="642918"/>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500042"/>
            <a:ext cx="8286808" cy="1051560"/>
          </a:xfrm>
        </p:spPr>
        <p:txBody>
          <a:bodyPr>
            <a:normAutofit fontScale="90000"/>
          </a:bodyPr>
          <a:lstStyle/>
          <a:p>
            <a:r>
              <a:rPr lang="en-GB" sz="4900" b="1" dirty="0" smtClean="0"/>
              <a:t>HISTORY </a:t>
            </a:r>
            <a:r>
              <a:rPr lang="en-GB" b="1" dirty="0" smtClean="0"/>
              <a:t/>
            </a:r>
            <a:br>
              <a:rPr lang="en-GB" b="1" dirty="0" smtClean="0"/>
            </a:br>
            <a:r>
              <a:rPr lang="en-GB" sz="3600" b="1" dirty="0" smtClean="0"/>
              <a:t>(DYNASTIES)</a:t>
            </a:r>
            <a:endParaRPr lang="en-GB" sz="3100" b="1" dirty="0"/>
          </a:p>
        </p:txBody>
      </p:sp>
      <p:sp>
        <p:nvSpPr>
          <p:cNvPr id="3" name="Content Placeholder 2"/>
          <p:cNvSpPr>
            <a:spLocks noGrp="1"/>
          </p:cNvSpPr>
          <p:nvPr>
            <p:ph idx="1"/>
          </p:nvPr>
        </p:nvSpPr>
        <p:spPr>
          <a:xfrm>
            <a:off x="428596" y="1857364"/>
            <a:ext cx="8255318" cy="4187952"/>
          </a:xfrm>
        </p:spPr>
        <p:txBody>
          <a:bodyPr>
            <a:normAutofit/>
          </a:bodyPr>
          <a:lstStyle/>
          <a:p>
            <a:r>
              <a:rPr lang="en-GB" sz="2800" b="1" dirty="0" smtClean="0"/>
              <a:t>PANDAVA DYNASTY.</a:t>
            </a:r>
          </a:p>
          <a:p>
            <a:r>
              <a:rPr lang="en-GB" sz="2800" b="1" dirty="0" smtClean="0"/>
              <a:t>MAURYA DYNASTY.</a:t>
            </a:r>
          </a:p>
          <a:p>
            <a:r>
              <a:rPr lang="en-GB" sz="2800" b="1" dirty="0" smtClean="0"/>
              <a:t>SAKA DYNASTY.</a:t>
            </a:r>
          </a:p>
          <a:p>
            <a:r>
              <a:rPr lang="en-GB" sz="2800" b="1" dirty="0" smtClean="0"/>
              <a:t>PARTHIANS</a:t>
            </a:r>
          </a:p>
          <a:p>
            <a:r>
              <a:rPr lang="en-GB" sz="2800" b="1" dirty="0" smtClean="0"/>
              <a:t>KANISHKA DYNASTY.</a:t>
            </a:r>
          </a:p>
          <a:p>
            <a:r>
              <a:rPr lang="en-GB" sz="2800" b="1" dirty="0" smtClean="0"/>
              <a:t>GONANDA DYNASTY.</a:t>
            </a:r>
          </a:p>
          <a:p>
            <a:r>
              <a:rPr lang="en-GB" sz="2800" b="1" dirty="0" smtClean="0"/>
              <a:t>KARKOTA DYNASTY.</a:t>
            </a:r>
          </a:p>
          <a:p>
            <a:endParaRPr lang="en-GB" sz="2400" b="1" dirty="0"/>
          </a:p>
        </p:txBody>
      </p:sp>
      <p:pic>
        <p:nvPicPr>
          <p:cNvPr id="6" name="Picture 5" descr="nyks logo.jpg"/>
          <p:cNvPicPr>
            <a:picLocks noChangeAspect="1"/>
          </p:cNvPicPr>
          <p:nvPr/>
        </p:nvPicPr>
        <p:blipFill>
          <a:blip r:embed="rId2"/>
          <a:srcRect l="6299" t="13498" r="3780" b="13498"/>
          <a:stretch>
            <a:fillRect/>
          </a:stretch>
        </p:blipFill>
        <p:spPr>
          <a:xfrm>
            <a:off x="1" y="6143644"/>
            <a:ext cx="1571603" cy="714356"/>
          </a:xfrm>
          <a:prstGeom prst="rect">
            <a:avLst/>
          </a:prstGeom>
        </p:spPr>
      </p:pic>
      <p:pic>
        <p:nvPicPr>
          <p:cNvPr id="7" name="Picture 6" descr="ebsb logo.jpg"/>
          <p:cNvPicPr>
            <a:picLocks noChangeAspect="1"/>
          </p:cNvPicPr>
          <p:nvPr/>
        </p:nvPicPr>
        <p:blipFill>
          <a:blip r:embed="rId3" cstate="print"/>
          <a:stretch>
            <a:fillRect/>
          </a:stretch>
        </p:blipFill>
        <p:spPr>
          <a:xfrm>
            <a:off x="7929586" y="6215082"/>
            <a:ext cx="1214414" cy="642918"/>
          </a:xfrm>
          <a:prstGeom prst="rect">
            <a:avLst/>
          </a:prstGeom>
        </p:spPr>
      </p:pic>
      <p:pic>
        <p:nvPicPr>
          <p:cNvPr id="8" name="Picture 7" descr="history6.jpg"/>
          <p:cNvPicPr>
            <a:picLocks noChangeAspect="1"/>
          </p:cNvPicPr>
          <p:nvPr/>
        </p:nvPicPr>
        <p:blipFill>
          <a:blip r:embed="rId4"/>
          <a:stretch>
            <a:fillRect/>
          </a:stretch>
        </p:blipFill>
        <p:spPr>
          <a:xfrm>
            <a:off x="4572000" y="0"/>
            <a:ext cx="4572000" cy="5381603"/>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4282" y="285728"/>
            <a:ext cx="8229600" cy="1399032"/>
          </a:xfrm>
        </p:spPr>
        <p:txBody>
          <a:bodyPr>
            <a:normAutofit fontScale="90000"/>
          </a:bodyPr>
          <a:lstStyle/>
          <a:p>
            <a:r>
              <a:rPr lang="en-GB" sz="4900" b="1" dirty="0" smtClean="0"/>
              <a:t>HISTORY</a:t>
            </a:r>
            <a:r>
              <a:rPr lang="en-GB" sz="6600" b="1" dirty="0" smtClean="0"/>
              <a:t> </a:t>
            </a:r>
            <a:r>
              <a:rPr lang="en-GB" b="1" dirty="0" smtClean="0"/>
              <a:t/>
            </a:r>
            <a:br>
              <a:rPr lang="en-GB" b="1" dirty="0" smtClean="0"/>
            </a:br>
            <a:r>
              <a:rPr lang="en-GB" sz="3600" b="1" dirty="0" smtClean="0"/>
              <a:t>(DYNASTIES)</a:t>
            </a:r>
            <a:endParaRPr lang="en-GB" sz="3600" dirty="0"/>
          </a:p>
        </p:txBody>
      </p:sp>
      <p:sp>
        <p:nvSpPr>
          <p:cNvPr id="3" name="Content Placeholder 2"/>
          <p:cNvSpPr>
            <a:spLocks noGrp="1"/>
          </p:cNvSpPr>
          <p:nvPr>
            <p:ph idx="1"/>
          </p:nvPr>
        </p:nvSpPr>
        <p:spPr>
          <a:xfrm>
            <a:off x="428596" y="1928802"/>
            <a:ext cx="8229600" cy="4572000"/>
          </a:xfrm>
        </p:spPr>
        <p:txBody>
          <a:bodyPr>
            <a:normAutofit/>
          </a:bodyPr>
          <a:lstStyle/>
          <a:p>
            <a:r>
              <a:rPr lang="en-GB" sz="2800" b="1" dirty="0" smtClean="0"/>
              <a:t>UTPALA DYNASTY.</a:t>
            </a:r>
          </a:p>
          <a:p>
            <a:r>
              <a:rPr lang="en-GB" sz="2800" b="1" dirty="0" smtClean="0"/>
              <a:t>LOHARA DYNASTY.</a:t>
            </a:r>
          </a:p>
          <a:p>
            <a:r>
              <a:rPr lang="en-GB" sz="2800" b="1" dirty="0" smtClean="0"/>
              <a:t>SHAH MIR.</a:t>
            </a:r>
          </a:p>
          <a:p>
            <a:r>
              <a:rPr lang="en-GB" sz="2800" b="1" dirty="0" smtClean="0"/>
              <a:t>CHAK DYNASTY.</a:t>
            </a:r>
          </a:p>
          <a:p>
            <a:r>
              <a:rPr lang="en-GB" sz="2800" b="1" dirty="0" smtClean="0"/>
              <a:t>MUGHALS.</a:t>
            </a:r>
          </a:p>
          <a:p>
            <a:r>
              <a:rPr lang="en-GB" sz="2800" b="1" dirty="0" smtClean="0"/>
              <a:t>AFGHANS.</a:t>
            </a:r>
          </a:p>
          <a:p>
            <a:r>
              <a:rPr lang="en-GB" sz="2800" b="1" dirty="0" smtClean="0"/>
              <a:t>SIKH RULE.</a:t>
            </a:r>
          </a:p>
          <a:p>
            <a:r>
              <a:rPr lang="en-GB" sz="3200" b="1" dirty="0" smtClean="0"/>
              <a:t>DOGRA RULE.</a:t>
            </a:r>
          </a:p>
          <a:p>
            <a:endParaRPr lang="en-GB" dirty="0"/>
          </a:p>
        </p:txBody>
      </p:sp>
      <p:pic>
        <p:nvPicPr>
          <p:cNvPr id="4" name="Picture 3" descr="nyks logo.jpg"/>
          <p:cNvPicPr>
            <a:picLocks noChangeAspect="1"/>
          </p:cNvPicPr>
          <p:nvPr/>
        </p:nvPicPr>
        <p:blipFill>
          <a:blip r:embed="rId2"/>
          <a:srcRect l="6299" t="13498" r="3780" b="13498"/>
          <a:stretch>
            <a:fillRect/>
          </a:stretch>
        </p:blipFill>
        <p:spPr>
          <a:xfrm>
            <a:off x="1" y="6143644"/>
            <a:ext cx="1571603" cy="714356"/>
          </a:xfrm>
          <a:prstGeom prst="rect">
            <a:avLst/>
          </a:prstGeom>
        </p:spPr>
      </p:pic>
      <p:pic>
        <p:nvPicPr>
          <p:cNvPr id="5" name="Picture 4" descr="ebsb logo.jpg"/>
          <p:cNvPicPr>
            <a:picLocks noChangeAspect="1"/>
          </p:cNvPicPr>
          <p:nvPr/>
        </p:nvPicPr>
        <p:blipFill>
          <a:blip r:embed="rId3" cstate="print"/>
          <a:stretch>
            <a:fillRect/>
          </a:stretch>
        </p:blipFill>
        <p:spPr>
          <a:xfrm>
            <a:off x="7929586" y="6215082"/>
            <a:ext cx="1214414" cy="642918"/>
          </a:xfrm>
          <a:prstGeom prst="rect">
            <a:avLst/>
          </a:prstGeom>
        </p:spPr>
      </p:pic>
      <p:pic>
        <p:nvPicPr>
          <p:cNvPr id="6" name="Picture 5" descr="history7.jpg"/>
          <p:cNvPicPr>
            <a:picLocks noChangeAspect="1"/>
          </p:cNvPicPr>
          <p:nvPr/>
        </p:nvPicPr>
        <p:blipFill>
          <a:blip r:embed="rId4"/>
          <a:stretch>
            <a:fillRect/>
          </a:stretch>
        </p:blipFill>
        <p:spPr>
          <a:xfrm>
            <a:off x="4357686" y="-1"/>
            <a:ext cx="4786314" cy="6218657"/>
          </a:xfrm>
          <a:prstGeom prst="rect">
            <a:avLst/>
          </a:prstGeo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470" y="214290"/>
            <a:ext cx="8229600" cy="1143008"/>
          </a:xfrm>
        </p:spPr>
        <p:txBody>
          <a:bodyPr>
            <a:normAutofit fontScale="90000"/>
          </a:bodyPr>
          <a:lstStyle/>
          <a:p>
            <a:r>
              <a:rPr lang="en-GB" sz="4900" b="1" dirty="0" smtClean="0"/>
              <a:t>HISTORY (J&amp;K)</a:t>
            </a:r>
            <a:r>
              <a:rPr lang="en-GB" b="1" dirty="0" smtClean="0"/>
              <a:t/>
            </a:r>
            <a:br>
              <a:rPr lang="en-GB" b="1" dirty="0" smtClean="0"/>
            </a:br>
            <a:r>
              <a:rPr lang="en-GB" sz="3100" b="1" dirty="0" smtClean="0"/>
              <a:t>IMPORTANT EVENTS</a:t>
            </a:r>
            <a:endParaRPr lang="en-GB" sz="3100" b="1" dirty="0"/>
          </a:p>
        </p:txBody>
      </p:sp>
      <p:sp>
        <p:nvSpPr>
          <p:cNvPr id="3" name="Content Placeholder 2"/>
          <p:cNvSpPr>
            <a:spLocks noGrp="1"/>
          </p:cNvSpPr>
          <p:nvPr>
            <p:ph idx="1"/>
          </p:nvPr>
        </p:nvSpPr>
        <p:spPr>
          <a:xfrm>
            <a:off x="-71470" y="1500174"/>
            <a:ext cx="9215470" cy="4643470"/>
          </a:xfrm>
        </p:spPr>
        <p:txBody>
          <a:bodyPr>
            <a:normAutofit fontScale="92500" lnSpcReduction="10000"/>
          </a:bodyPr>
          <a:lstStyle/>
          <a:p>
            <a:r>
              <a:rPr lang="en-GB" sz="3300" b="1" dirty="0" smtClean="0"/>
              <a:t>250BC: ASHOKA </a:t>
            </a:r>
          </a:p>
          <a:p>
            <a:pPr>
              <a:buNone/>
            </a:pPr>
            <a:r>
              <a:rPr lang="en-GB" sz="3300" b="1" dirty="0" smtClean="0"/>
              <a:t>	CONQUERED </a:t>
            </a:r>
          </a:p>
          <a:p>
            <a:pPr>
              <a:buNone/>
            </a:pPr>
            <a:r>
              <a:rPr lang="en-GB" sz="3300" b="1" dirty="0" smtClean="0"/>
              <a:t>	KASHMIR AND </a:t>
            </a:r>
          </a:p>
          <a:p>
            <a:pPr>
              <a:buNone/>
            </a:pPr>
            <a:r>
              <a:rPr lang="en-GB" sz="3300" b="1" dirty="0" smtClean="0"/>
              <a:t>	BUDDHISM CAME </a:t>
            </a:r>
          </a:p>
          <a:p>
            <a:pPr>
              <a:buNone/>
            </a:pPr>
            <a:r>
              <a:rPr lang="en-GB" sz="3300" b="1" dirty="0" smtClean="0"/>
              <a:t>	TO KASHMIR.</a:t>
            </a:r>
          </a:p>
          <a:p>
            <a:pPr algn="just"/>
            <a:r>
              <a:rPr lang="en-GB" sz="3300" b="1" dirty="0" smtClean="0"/>
              <a:t>95AD: </a:t>
            </a:r>
            <a:r>
              <a:rPr lang="en-GB" sz="3300" b="1" smtClean="0"/>
              <a:t>VIKRAMADITYA </a:t>
            </a:r>
            <a:r>
              <a:rPr lang="en-GB" sz="3300" b="1" smtClean="0"/>
              <a:t>OCCUPIES </a:t>
            </a:r>
            <a:r>
              <a:rPr lang="en-GB" sz="3300" b="1" dirty="0" smtClean="0"/>
              <a:t>THE THRONE OF KASHMIR.</a:t>
            </a:r>
          </a:p>
          <a:p>
            <a:pPr algn="just"/>
            <a:r>
              <a:rPr lang="en-GB" sz="3300" b="1" dirty="0" smtClean="0"/>
              <a:t>629-631 AD: CHINESE PILGRIM HIEUN-TSANG VISITED KASHMIR.</a:t>
            </a:r>
          </a:p>
          <a:p>
            <a:endParaRPr lang="en-GB" sz="3400" b="1" dirty="0" smtClean="0"/>
          </a:p>
          <a:p>
            <a:endParaRPr lang="en-GB" sz="1800" b="1" dirty="0"/>
          </a:p>
        </p:txBody>
      </p:sp>
      <p:pic>
        <p:nvPicPr>
          <p:cNvPr id="6" name="Picture 5" descr="nyks logo.jpg"/>
          <p:cNvPicPr>
            <a:picLocks noChangeAspect="1"/>
          </p:cNvPicPr>
          <p:nvPr/>
        </p:nvPicPr>
        <p:blipFill>
          <a:blip r:embed="rId2"/>
          <a:srcRect l="6299" t="13498" r="3780" b="13498"/>
          <a:stretch>
            <a:fillRect/>
          </a:stretch>
        </p:blipFill>
        <p:spPr>
          <a:xfrm>
            <a:off x="1" y="6143644"/>
            <a:ext cx="1571603" cy="714356"/>
          </a:xfrm>
          <a:prstGeom prst="rect">
            <a:avLst/>
          </a:prstGeom>
        </p:spPr>
      </p:pic>
      <p:pic>
        <p:nvPicPr>
          <p:cNvPr id="8" name="Picture 7" descr="ebsb logo.jpg"/>
          <p:cNvPicPr>
            <a:picLocks noChangeAspect="1"/>
          </p:cNvPicPr>
          <p:nvPr/>
        </p:nvPicPr>
        <p:blipFill>
          <a:blip r:embed="rId3" cstate="print"/>
          <a:stretch>
            <a:fillRect/>
          </a:stretch>
        </p:blipFill>
        <p:spPr>
          <a:xfrm>
            <a:off x="7929586" y="6215082"/>
            <a:ext cx="1214414" cy="642918"/>
          </a:xfrm>
          <a:prstGeom prst="rect">
            <a:avLst/>
          </a:prstGeom>
        </p:spPr>
      </p:pic>
      <p:pic>
        <p:nvPicPr>
          <p:cNvPr id="7" name="Picture 6" descr="HISTORY1.jpg"/>
          <p:cNvPicPr>
            <a:picLocks noChangeAspect="1"/>
          </p:cNvPicPr>
          <p:nvPr/>
        </p:nvPicPr>
        <p:blipFill>
          <a:blip r:embed="rId4"/>
          <a:stretch>
            <a:fillRect/>
          </a:stretch>
        </p:blipFill>
        <p:spPr>
          <a:xfrm>
            <a:off x="4589860" y="0"/>
            <a:ext cx="4554140" cy="3643314"/>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470" y="203200"/>
            <a:ext cx="8572560" cy="1439850"/>
          </a:xfrm>
        </p:spPr>
        <p:txBody>
          <a:bodyPr>
            <a:normAutofit/>
          </a:bodyPr>
          <a:lstStyle/>
          <a:p>
            <a:r>
              <a:rPr lang="en-GB" sz="4900" b="1" dirty="0" smtClean="0"/>
              <a:t>HISTORY (J&amp;K)</a:t>
            </a:r>
            <a:r>
              <a:rPr lang="en-GB" sz="4000" b="1" dirty="0" smtClean="0"/>
              <a:t/>
            </a:r>
            <a:br>
              <a:rPr lang="en-GB" sz="4000" b="1" dirty="0" smtClean="0"/>
            </a:br>
            <a:r>
              <a:rPr lang="en-GB" sz="3400" b="1" dirty="0" smtClean="0"/>
              <a:t>IMPORTANT EVENTS</a:t>
            </a:r>
            <a:endParaRPr lang="en-GB" sz="3400" b="1" dirty="0"/>
          </a:p>
        </p:txBody>
      </p:sp>
      <p:sp>
        <p:nvSpPr>
          <p:cNvPr id="3" name="Content Placeholder 2"/>
          <p:cNvSpPr>
            <a:spLocks noGrp="1"/>
          </p:cNvSpPr>
          <p:nvPr>
            <p:ph idx="1"/>
          </p:nvPr>
        </p:nvSpPr>
        <p:spPr>
          <a:xfrm>
            <a:off x="0" y="1714488"/>
            <a:ext cx="9144000" cy="4714908"/>
          </a:xfrm>
        </p:spPr>
        <p:txBody>
          <a:bodyPr>
            <a:normAutofit fontScale="92500" lnSpcReduction="10000"/>
          </a:bodyPr>
          <a:lstStyle/>
          <a:p>
            <a:r>
              <a:rPr lang="en-GB" sz="2800" b="1" dirty="0" smtClean="0"/>
              <a:t>949AD: PARVA GUPTA </a:t>
            </a:r>
          </a:p>
          <a:p>
            <a:pPr>
              <a:buNone/>
            </a:pPr>
            <a:r>
              <a:rPr lang="en-GB" sz="2800" b="1" dirty="0" smtClean="0"/>
              <a:t>	FOUNDED GUPTA DYNASTY</a:t>
            </a:r>
          </a:p>
          <a:p>
            <a:pPr>
              <a:buNone/>
            </a:pPr>
            <a:r>
              <a:rPr lang="en-GB" sz="2800" b="1" dirty="0" smtClean="0"/>
              <a:t>	 IN KASHMIR.</a:t>
            </a:r>
          </a:p>
          <a:p>
            <a:r>
              <a:rPr lang="en-GB" sz="2800" b="1" dirty="0" smtClean="0"/>
              <a:t>1148-1149 </a:t>
            </a:r>
            <a:r>
              <a:rPr lang="en-GB" sz="2800" b="1" dirty="0" smtClean="0"/>
              <a:t>AD: KALAHANA COMPLETES RAJTARANGINI- </a:t>
            </a:r>
            <a:r>
              <a:rPr lang="en-GB" sz="2800" b="1" dirty="0" smtClean="0"/>
              <a:t>THE </a:t>
            </a:r>
            <a:r>
              <a:rPr lang="en-GB" sz="2800" b="1" dirty="0" smtClean="0"/>
              <a:t>ANCIENT BOOK ON HISTORY IN KASHMIR.</a:t>
            </a:r>
          </a:p>
          <a:p>
            <a:r>
              <a:rPr lang="en-GB" sz="2800" b="1" dirty="0" smtClean="0"/>
              <a:t>1339 AD: MUSLIM ADVENTURERS OVERTHROW HINDU RULE.</a:t>
            </a:r>
          </a:p>
          <a:p>
            <a:r>
              <a:rPr lang="en-GB" sz="2800" b="1" dirty="0" smtClean="0"/>
              <a:t>1420 AD: SULTAN ZAIN-UL-AABIDIN ASCENDS THE THRONE OF KASHMIR.</a:t>
            </a:r>
          </a:p>
          <a:p>
            <a:r>
              <a:rPr lang="en-GB" sz="2800" b="1" dirty="0" smtClean="0"/>
              <a:t>1530 AD: KASHMIR IS ATTACKED BY MUGHALS.</a:t>
            </a:r>
          </a:p>
          <a:p>
            <a:endParaRPr lang="en-GB" sz="2400" b="1" dirty="0" smtClean="0"/>
          </a:p>
          <a:p>
            <a:pPr>
              <a:buNone/>
            </a:pPr>
            <a:endParaRPr lang="en-GB" sz="2400" b="1" dirty="0"/>
          </a:p>
        </p:txBody>
      </p:sp>
      <p:pic>
        <p:nvPicPr>
          <p:cNvPr id="6" name="Picture 5" descr="nyks logo.jpg"/>
          <p:cNvPicPr>
            <a:picLocks noChangeAspect="1"/>
          </p:cNvPicPr>
          <p:nvPr/>
        </p:nvPicPr>
        <p:blipFill>
          <a:blip r:embed="rId2"/>
          <a:srcRect l="6299" t="13498" r="3780" b="13498"/>
          <a:stretch>
            <a:fillRect/>
          </a:stretch>
        </p:blipFill>
        <p:spPr>
          <a:xfrm>
            <a:off x="1" y="6143644"/>
            <a:ext cx="1571603" cy="714356"/>
          </a:xfrm>
          <a:prstGeom prst="rect">
            <a:avLst/>
          </a:prstGeom>
        </p:spPr>
      </p:pic>
      <p:pic>
        <p:nvPicPr>
          <p:cNvPr id="7" name="Picture 6" descr="ebsb logo.jpg"/>
          <p:cNvPicPr>
            <a:picLocks noChangeAspect="1"/>
          </p:cNvPicPr>
          <p:nvPr/>
        </p:nvPicPr>
        <p:blipFill>
          <a:blip r:embed="rId3" cstate="print"/>
          <a:stretch>
            <a:fillRect/>
          </a:stretch>
        </p:blipFill>
        <p:spPr>
          <a:xfrm>
            <a:off x="7929586" y="6215082"/>
            <a:ext cx="1214414" cy="642918"/>
          </a:xfrm>
          <a:prstGeom prst="rect">
            <a:avLst/>
          </a:prstGeom>
        </p:spPr>
      </p:pic>
      <p:pic>
        <p:nvPicPr>
          <p:cNvPr id="8" name="Picture 7" descr="HISTORY2.jpg"/>
          <p:cNvPicPr>
            <a:picLocks noChangeAspect="1"/>
          </p:cNvPicPr>
          <p:nvPr/>
        </p:nvPicPr>
        <p:blipFill>
          <a:blip r:embed="rId4"/>
          <a:stretch>
            <a:fillRect/>
          </a:stretch>
        </p:blipFill>
        <p:spPr>
          <a:xfrm>
            <a:off x="4816509" y="-71462"/>
            <a:ext cx="4327491" cy="3357562"/>
          </a:xfrm>
          <a:prstGeom prst="ellipse">
            <a:avLst/>
          </a:prstGeom>
          <a:ln>
            <a:noFill/>
          </a:ln>
          <a:effectLst>
            <a:softEdge rad="112500"/>
          </a:effec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2908" y="214290"/>
            <a:ext cx="8229600" cy="1296974"/>
          </a:xfrm>
        </p:spPr>
        <p:txBody>
          <a:bodyPr>
            <a:normAutofit fontScale="90000"/>
          </a:bodyPr>
          <a:lstStyle/>
          <a:p>
            <a:r>
              <a:rPr lang="en-GB" sz="4900" b="1" dirty="0" smtClean="0"/>
              <a:t>HISTORY (J&amp;K)</a:t>
            </a:r>
            <a:r>
              <a:rPr lang="en-GB" sz="4400" b="1" dirty="0" smtClean="0"/>
              <a:t/>
            </a:r>
            <a:br>
              <a:rPr lang="en-GB" sz="4400" b="1" dirty="0" smtClean="0"/>
            </a:br>
            <a:r>
              <a:rPr lang="en-GB" sz="4000" b="1" dirty="0" smtClean="0"/>
              <a:t>IMPORTANT EVENTS</a:t>
            </a:r>
            <a:endParaRPr lang="en-GB" b="1" dirty="0"/>
          </a:p>
        </p:txBody>
      </p:sp>
      <p:sp>
        <p:nvSpPr>
          <p:cNvPr id="3" name="Content Placeholder 2"/>
          <p:cNvSpPr>
            <a:spLocks noGrp="1"/>
          </p:cNvSpPr>
          <p:nvPr>
            <p:ph idx="1"/>
          </p:nvPr>
        </p:nvSpPr>
        <p:spPr>
          <a:xfrm>
            <a:off x="57176" y="1928802"/>
            <a:ext cx="9086824" cy="4357718"/>
          </a:xfrm>
        </p:spPr>
        <p:txBody>
          <a:bodyPr>
            <a:normAutofit lnSpcReduction="10000"/>
          </a:bodyPr>
          <a:lstStyle/>
          <a:p>
            <a:r>
              <a:rPr lang="en-GB" b="1" dirty="0" smtClean="0"/>
              <a:t>1561 AD: CHAK </a:t>
            </a:r>
          </a:p>
          <a:p>
            <a:pPr>
              <a:buNone/>
            </a:pPr>
            <a:r>
              <a:rPr lang="en-GB" b="1" dirty="0" smtClean="0"/>
              <a:t>	DYNASTY IS FOUNDED </a:t>
            </a:r>
          </a:p>
          <a:p>
            <a:pPr>
              <a:buNone/>
            </a:pPr>
            <a:r>
              <a:rPr lang="en-GB" b="1" dirty="0" smtClean="0"/>
              <a:t>	BY GHAZI CHAK.</a:t>
            </a:r>
          </a:p>
          <a:p>
            <a:r>
              <a:rPr lang="en-GB" b="1" dirty="0" smtClean="0"/>
              <a:t>1588 AD: GREAT MUGHAL EMPEROR AKBAR OCCUPIES KASHMIR.</a:t>
            </a:r>
          </a:p>
          <a:p>
            <a:r>
              <a:rPr lang="en-GB" b="1" dirty="0" smtClean="0"/>
              <a:t>1753 AD: MUGHAL RULE ENDS IN KASHMIR.</a:t>
            </a:r>
          </a:p>
          <a:p>
            <a:pPr algn="just"/>
            <a:r>
              <a:rPr lang="en-GB" b="1" dirty="0" smtClean="0"/>
              <a:t>1819 AD: RULE OF KASHMIR PASSES INTO THE HANDS OF SIKHS AND KASHMIR BECOMES A PART OF LAHORE. </a:t>
            </a:r>
          </a:p>
          <a:p>
            <a:endParaRPr lang="en-GB" sz="2400" b="1" dirty="0" smtClean="0"/>
          </a:p>
          <a:p>
            <a:pPr>
              <a:buNone/>
            </a:pPr>
            <a:endParaRPr lang="en-GB" sz="2400" b="1" dirty="0" smtClean="0"/>
          </a:p>
          <a:p>
            <a:endParaRPr lang="en-GB" sz="2400" b="1" dirty="0"/>
          </a:p>
        </p:txBody>
      </p:sp>
      <p:pic>
        <p:nvPicPr>
          <p:cNvPr id="7" name="Picture 6" descr="nyks logo.jpg"/>
          <p:cNvPicPr>
            <a:picLocks noChangeAspect="1"/>
          </p:cNvPicPr>
          <p:nvPr/>
        </p:nvPicPr>
        <p:blipFill>
          <a:blip r:embed="rId2"/>
          <a:srcRect l="6299" t="13498" r="3780" b="13498"/>
          <a:stretch>
            <a:fillRect/>
          </a:stretch>
        </p:blipFill>
        <p:spPr>
          <a:xfrm>
            <a:off x="1" y="6143644"/>
            <a:ext cx="1571603" cy="714356"/>
          </a:xfrm>
          <a:prstGeom prst="rect">
            <a:avLst/>
          </a:prstGeom>
        </p:spPr>
      </p:pic>
      <p:pic>
        <p:nvPicPr>
          <p:cNvPr id="8" name="Picture 7" descr="ebsb logo.jpg"/>
          <p:cNvPicPr>
            <a:picLocks noChangeAspect="1"/>
          </p:cNvPicPr>
          <p:nvPr/>
        </p:nvPicPr>
        <p:blipFill>
          <a:blip r:embed="rId3" cstate="print"/>
          <a:stretch>
            <a:fillRect/>
          </a:stretch>
        </p:blipFill>
        <p:spPr>
          <a:xfrm>
            <a:off x="7929586" y="6215082"/>
            <a:ext cx="1214414" cy="642918"/>
          </a:xfrm>
          <a:prstGeom prst="rect">
            <a:avLst/>
          </a:prstGeom>
        </p:spPr>
      </p:pic>
      <p:pic>
        <p:nvPicPr>
          <p:cNvPr id="9" name="Picture 8" descr="history3.jpg"/>
          <p:cNvPicPr>
            <a:picLocks noChangeAspect="1"/>
          </p:cNvPicPr>
          <p:nvPr/>
        </p:nvPicPr>
        <p:blipFill>
          <a:blip r:embed="rId4"/>
          <a:stretch>
            <a:fillRect/>
          </a:stretch>
        </p:blipFill>
        <p:spPr>
          <a:xfrm>
            <a:off x="4619625" y="0"/>
            <a:ext cx="4524376" cy="3000372"/>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4346" y="71414"/>
            <a:ext cx="8183880" cy="1051560"/>
          </a:xfrm>
        </p:spPr>
        <p:txBody>
          <a:bodyPr>
            <a:normAutofit fontScale="90000"/>
          </a:bodyPr>
          <a:lstStyle/>
          <a:p>
            <a:r>
              <a:rPr lang="en-GB" sz="4900" b="1" dirty="0" smtClean="0"/>
              <a:t>HISTORY (J&amp;K)</a:t>
            </a:r>
            <a:r>
              <a:rPr lang="en-GB" sz="4400" b="1" dirty="0" smtClean="0"/>
              <a:t/>
            </a:r>
            <a:br>
              <a:rPr lang="en-GB" sz="4400" b="1" dirty="0" smtClean="0"/>
            </a:br>
            <a:r>
              <a:rPr lang="en-GB" sz="4000" b="1" dirty="0" smtClean="0"/>
              <a:t>IMPORTANT EVENTS</a:t>
            </a:r>
            <a:endParaRPr lang="en-GB" sz="3100" dirty="0"/>
          </a:p>
        </p:txBody>
      </p:sp>
      <p:sp>
        <p:nvSpPr>
          <p:cNvPr id="3" name="Content Placeholder 2"/>
          <p:cNvSpPr>
            <a:spLocks noGrp="1"/>
          </p:cNvSpPr>
          <p:nvPr>
            <p:ph idx="1"/>
          </p:nvPr>
        </p:nvSpPr>
        <p:spPr>
          <a:xfrm>
            <a:off x="0" y="1428736"/>
            <a:ext cx="9144000" cy="4857784"/>
          </a:xfrm>
        </p:spPr>
        <p:txBody>
          <a:bodyPr>
            <a:noAutofit/>
          </a:bodyPr>
          <a:lstStyle/>
          <a:p>
            <a:pPr algn="just"/>
            <a:r>
              <a:rPr lang="en-GB" sz="2800" b="1" dirty="0" smtClean="0"/>
              <a:t>1846 AD: TREATY OF </a:t>
            </a:r>
          </a:p>
          <a:p>
            <a:pPr algn="just">
              <a:buNone/>
            </a:pPr>
            <a:r>
              <a:rPr lang="en-GB" sz="2800" b="1" dirty="0" smtClean="0"/>
              <a:t>	AMRITSAR BETWEEN </a:t>
            </a:r>
          </a:p>
          <a:p>
            <a:pPr algn="just">
              <a:buNone/>
            </a:pPr>
            <a:r>
              <a:rPr lang="en-GB" sz="2800" b="1" dirty="0" smtClean="0"/>
              <a:t>	BRITISH AND GULAB </a:t>
            </a:r>
          </a:p>
          <a:p>
            <a:pPr algn="just">
              <a:buNone/>
            </a:pPr>
            <a:r>
              <a:rPr lang="en-GB" sz="2800" b="1" dirty="0" smtClean="0"/>
              <a:t>	SINGH CONCLUDES. GULAB SINGH PURCHASES KASHMIR AND DOGRA RULE STARTS IN KASHMIR.</a:t>
            </a:r>
          </a:p>
          <a:p>
            <a:r>
              <a:rPr lang="en-GB" sz="2800" b="1" dirty="0" smtClean="0"/>
              <a:t>1877 AD: HIGH COURT IS ESTABLISHED IN KASHMIR.</a:t>
            </a:r>
          </a:p>
          <a:p>
            <a:r>
              <a:rPr lang="en-GB" sz="2800" b="1" dirty="0" smtClean="0"/>
              <a:t>1885 AD: PARTAP SINGH BECOMES MAHARAJA OF KASHMIR.</a:t>
            </a:r>
          </a:p>
          <a:p>
            <a:endParaRPr lang="en-GB" sz="2800" b="1" dirty="0" smtClean="0"/>
          </a:p>
          <a:p>
            <a:endParaRPr lang="en-GB" sz="2800" b="1" dirty="0" smtClean="0"/>
          </a:p>
          <a:p>
            <a:pPr algn="just"/>
            <a:endParaRPr lang="en-GB" sz="2800" b="1" dirty="0" smtClean="0"/>
          </a:p>
        </p:txBody>
      </p:sp>
      <p:pic>
        <p:nvPicPr>
          <p:cNvPr id="6" name="Picture 5" descr="nyks logo.jpg"/>
          <p:cNvPicPr>
            <a:picLocks noChangeAspect="1"/>
          </p:cNvPicPr>
          <p:nvPr/>
        </p:nvPicPr>
        <p:blipFill>
          <a:blip r:embed="rId2"/>
          <a:srcRect l="6299" t="13498" r="3780" b="13498"/>
          <a:stretch>
            <a:fillRect/>
          </a:stretch>
        </p:blipFill>
        <p:spPr>
          <a:xfrm>
            <a:off x="1" y="6208586"/>
            <a:ext cx="1428727" cy="649413"/>
          </a:xfrm>
          <a:prstGeom prst="rect">
            <a:avLst/>
          </a:prstGeom>
        </p:spPr>
      </p:pic>
      <p:pic>
        <p:nvPicPr>
          <p:cNvPr id="7" name="Picture 6" descr="ebsb logo.jpg"/>
          <p:cNvPicPr>
            <a:picLocks noChangeAspect="1"/>
          </p:cNvPicPr>
          <p:nvPr/>
        </p:nvPicPr>
        <p:blipFill>
          <a:blip r:embed="rId3" cstate="print"/>
          <a:stretch>
            <a:fillRect/>
          </a:stretch>
        </p:blipFill>
        <p:spPr>
          <a:xfrm>
            <a:off x="7929586" y="6215082"/>
            <a:ext cx="1214414" cy="642918"/>
          </a:xfrm>
          <a:prstGeom prst="rect">
            <a:avLst/>
          </a:prstGeom>
        </p:spPr>
      </p:pic>
      <p:pic>
        <p:nvPicPr>
          <p:cNvPr id="8" name="Picture 7" descr="history4.jpg"/>
          <p:cNvPicPr>
            <a:picLocks noChangeAspect="1"/>
          </p:cNvPicPr>
          <p:nvPr/>
        </p:nvPicPr>
        <p:blipFill>
          <a:blip r:embed="rId4"/>
          <a:stretch>
            <a:fillRect/>
          </a:stretch>
        </p:blipFill>
        <p:spPr>
          <a:xfrm>
            <a:off x="4634275" y="0"/>
            <a:ext cx="4509724" cy="3000372"/>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470" y="214290"/>
            <a:ext cx="8183880" cy="1051560"/>
          </a:xfrm>
        </p:spPr>
        <p:txBody>
          <a:bodyPr>
            <a:noAutofit/>
          </a:bodyPr>
          <a:lstStyle/>
          <a:p>
            <a:r>
              <a:rPr lang="en-GB" sz="4400" b="1" dirty="0" smtClean="0"/>
              <a:t>HISTORY (J&amp;K)</a:t>
            </a:r>
            <a:r>
              <a:rPr lang="en-GB" sz="5400" b="1" dirty="0" smtClean="0"/>
              <a:t/>
            </a:r>
            <a:br>
              <a:rPr lang="en-GB" sz="5400" b="1" dirty="0" smtClean="0"/>
            </a:br>
            <a:r>
              <a:rPr lang="en-GB" sz="3200" b="1" dirty="0" smtClean="0"/>
              <a:t>IMPORTANT EVENTS</a:t>
            </a:r>
            <a:endParaRPr lang="en-GB" sz="4000" b="1" dirty="0"/>
          </a:p>
        </p:txBody>
      </p:sp>
      <p:sp>
        <p:nvSpPr>
          <p:cNvPr id="3" name="Content Placeholder 2"/>
          <p:cNvSpPr>
            <a:spLocks noGrp="1"/>
          </p:cNvSpPr>
          <p:nvPr>
            <p:ph idx="1"/>
          </p:nvPr>
        </p:nvSpPr>
        <p:spPr>
          <a:xfrm>
            <a:off x="-39980" y="1643050"/>
            <a:ext cx="9183980" cy="4643470"/>
          </a:xfrm>
        </p:spPr>
        <p:txBody>
          <a:bodyPr>
            <a:normAutofit fontScale="92500"/>
          </a:bodyPr>
          <a:lstStyle/>
          <a:p>
            <a:pPr algn="just"/>
            <a:r>
              <a:rPr lang="en-GB" sz="2800" b="1" dirty="0" smtClean="0"/>
              <a:t>1907 AD: SILK </a:t>
            </a:r>
          </a:p>
          <a:p>
            <a:pPr algn="just">
              <a:buNone/>
            </a:pPr>
            <a:r>
              <a:rPr lang="en-GB" sz="2800" b="1" dirty="0" smtClean="0"/>
              <a:t>	FACTORY IS </a:t>
            </a:r>
          </a:p>
          <a:p>
            <a:pPr algn="just">
              <a:buNone/>
            </a:pPr>
            <a:r>
              <a:rPr lang="en-GB" sz="2800" b="1" dirty="0" smtClean="0"/>
              <a:t>	ESTABLISHED IN </a:t>
            </a:r>
          </a:p>
          <a:p>
            <a:pPr algn="just">
              <a:buNone/>
            </a:pPr>
            <a:r>
              <a:rPr lang="en-GB" sz="2800" b="1" dirty="0" smtClean="0"/>
              <a:t>	KASHMIR.</a:t>
            </a:r>
          </a:p>
          <a:p>
            <a:r>
              <a:rPr lang="en-GB" sz="2800" b="1" dirty="0" smtClean="0"/>
              <a:t>1922 AD: BANIHAL CART ROAD CONNECTING </a:t>
            </a:r>
          </a:p>
          <a:p>
            <a:pPr>
              <a:buNone/>
            </a:pPr>
            <a:r>
              <a:rPr lang="en-GB" sz="2800" b="1" dirty="0" smtClean="0"/>
              <a:t>	JAMMU AND SRINAGAR IS THROWN OPEN TO TRAFFIC.</a:t>
            </a:r>
          </a:p>
          <a:p>
            <a:pPr algn="just"/>
            <a:r>
              <a:rPr lang="en-GB" sz="2800" b="1" dirty="0" smtClean="0"/>
              <a:t>1932 AD: ALL J&amp;K MUSLIM CONFERENCE IS LAUNCHED.</a:t>
            </a:r>
          </a:p>
          <a:p>
            <a:pPr algn="just"/>
            <a:r>
              <a:rPr lang="en-GB" sz="2800" b="1" dirty="0" smtClean="0"/>
              <a:t>1934 AD: LEGISLATIVE ASSEMBLY CALLED PRAJA SABHA IS ESTABLISHED.</a:t>
            </a:r>
          </a:p>
          <a:p>
            <a:pPr algn="just"/>
            <a:endParaRPr lang="en-GB" sz="2800" b="1" dirty="0" smtClean="0"/>
          </a:p>
          <a:p>
            <a:pPr algn="just"/>
            <a:endParaRPr lang="en-GB" sz="2800" b="1" dirty="0" smtClean="0"/>
          </a:p>
        </p:txBody>
      </p:sp>
      <p:pic>
        <p:nvPicPr>
          <p:cNvPr id="6" name="Picture 5" descr="nyks logo.jpg"/>
          <p:cNvPicPr>
            <a:picLocks noChangeAspect="1"/>
          </p:cNvPicPr>
          <p:nvPr/>
        </p:nvPicPr>
        <p:blipFill>
          <a:blip r:embed="rId2"/>
          <a:srcRect l="6299" t="13498" r="3780" b="13498"/>
          <a:stretch>
            <a:fillRect/>
          </a:stretch>
        </p:blipFill>
        <p:spPr>
          <a:xfrm>
            <a:off x="1" y="6143644"/>
            <a:ext cx="1571603" cy="714356"/>
          </a:xfrm>
          <a:prstGeom prst="rect">
            <a:avLst/>
          </a:prstGeom>
        </p:spPr>
      </p:pic>
      <p:pic>
        <p:nvPicPr>
          <p:cNvPr id="7" name="Picture 6" descr="ebsb logo.jpg"/>
          <p:cNvPicPr>
            <a:picLocks noChangeAspect="1"/>
          </p:cNvPicPr>
          <p:nvPr/>
        </p:nvPicPr>
        <p:blipFill>
          <a:blip r:embed="rId3" cstate="print"/>
          <a:stretch>
            <a:fillRect/>
          </a:stretch>
        </p:blipFill>
        <p:spPr>
          <a:xfrm>
            <a:off x="7929586" y="6215082"/>
            <a:ext cx="1214414" cy="642918"/>
          </a:xfrm>
          <a:prstGeom prst="rect">
            <a:avLst/>
          </a:prstGeom>
        </p:spPr>
      </p:pic>
      <p:pic>
        <p:nvPicPr>
          <p:cNvPr id="8" name="Picture 7" descr="history5.jpg"/>
          <p:cNvPicPr>
            <a:picLocks noChangeAspect="1"/>
          </p:cNvPicPr>
          <p:nvPr/>
        </p:nvPicPr>
        <p:blipFill>
          <a:blip r:embed="rId4"/>
          <a:stretch>
            <a:fillRect/>
          </a:stretch>
        </p:blipFill>
        <p:spPr>
          <a:xfrm>
            <a:off x="4286248" y="214314"/>
            <a:ext cx="5286412" cy="2857496"/>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 y="142852"/>
            <a:ext cx="8229600" cy="1399032"/>
          </a:xfrm>
        </p:spPr>
        <p:txBody>
          <a:bodyPr>
            <a:normAutofit fontScale="90000"/>
          </a:bodyPr>
          <a:lstStyle/>
          <a:p>
            <a:r>
              <a:rPr lang="en-GB" b="1" dirty="0" smtClean="0"/>
              <a:t>HISTORY </a:t>
            </a:r>
            <a:br>
              <a:rPr lang="en-GB" b="1" dirty="0" smtClean="0"/>
            </a:br>
            <a:r>
              <a:rPr lang="en-GB" b="1" dirty="0" smtClean="0"/>
              <a:t>(LADAKH)</a:t>
            </a:r>
            <a:br>
              <a:rPr lang="en-GB" b="1" dirty="0" smtClean="0"/>
            </a:br>
            <a:r>
              <a:rPr lang="en-GB" sz="3200" b="1" dirty="0" smtClean="0"/>
              <a:t>IMPORTANT EVENTS</a:t>
            </a:r>
            <a:endParaRPr lang="en-GB" b="1" dirty="0"/>
          </a:p>
        </p:txBody>
      </p:sp>
      <p:sp>
        <p:nvSpPr>
          <p:cNvPr id="3" name="Content Placeholder 2"/>
          <p:cNvSpPr>
            <a:spLocks noGrp="1"/>
          </p:cNvSpPr>
          <p:nvPr>
            <p:ph idx="1"/>
          </p:nvPr>
        </p:nvSpPr>
        <p:spPr>
          <a:xfrm>
            <a:off x="-32" y="1714520"/>
            <a:ext cx="8229600" cy="4572000"/>
          </a:xfrm>
        </p:spPr>
        <p:txBody>
          <a:bodyPr>
            <a:normAutofit fontScale="92500" lnSpcReduction="10000"/>
          </a:bodyPr>
          <a:lstStyle/>
          <a:p>
            <a:r>
              <a:rPr lang="en-US" b="1" dirty="0" smtClean="0"/>
              <a:t>Colonization of </a:t>
            </a:r>
          </a:p>
          <a:p>
            <a:pPr>
              <a:buNone/>
            </a:pPr>
            <a:r>
              <a:rPr lang="en-US" b="1" dirty="0" smtClean="0"/>
              <a:t>	Ladakh by Mons </a:t>
            </a:r>
          </a:p>
          <a:p>
            <a:pPr>
              <a:buNone/>
            </a:pPr>
            <a:r>
              <a:rPr lang="en-US" b="1" dirty="0" smtClean="0"/>
              <a:t>	and </a:t>
            </a:r>
            <a:r>
              <a:rPr lang="en-US" b="1" dirty="0" err="1" smtClean="0"/>
              <a:t>Dards</a:t>
            </a:r>
            <a:r>
              <a:rPr lang="en-US" b="1" dirty="0" smtClean="0"/>
              <a:t>:</a:t>
            </a:r>
          </a:p>
          <a:p>
            <a:r>
              <a:rPr lang="en-US" b="1" dirty="0" smtClean="0"/>
              <a:t>The first groups of people to settle in Ladakh were Mons and </a:t>
            </a:r>
            <a:r>
              <a:rPr lang="en-US" b="1" dirty="0" err="1" smtClean="0"/>
              <a:t>Dards</a:t>
            </a:r>
            <a:r>
              <a:rPr lang="en-US" b="1" dirty="0" smtClean="0"/>
              <a:t>. The Mons migrated from present day Himachal Pradesh while the </a:t>
            </a:r>
            <a:r>
              <a:rPr lang="en-US" b="1" dirty="0" err="1" smtClean="0"/>
              <a:t>Dards</a:t>
            </a:r>
            <a:r>
              <a:rPr lang="en-US" b="1" dirty="0" smtClean="0"/>
              <a:t> came from present day </a:t>
            </a:r>
            <a:r>
              <a:rPr lang="en-US" b="1" dirty="0" err="1" smtClean="0"/>
              <a:t>Gilgit</a:t>
            </a:r>
            <a:r>
              <a:rPr lang="en-US" b="1" dirty="0" smtClean="0"/>
              <a:t>. </a:t>
            </a:r>
          </a:p>
          <a:p>
            <a:r>
              <a:rPr lang="en-US" b="1" dirty="0" smtClean="0"/>
              <a:t>Both these people were Aryans by race. The present day </a:t>
            </a:r>
            <a:r>
              <a:rPr lang="en-US" b="1" dirty="0" err="1" smtClean="0"/>
              <a:t>Gya-Meru</a:t>
            </a:r>
            <a:r>
              <a:rPr lang="en-US" b="1" dirty="0" smtClean="0"/>
              <a:t> area was the first to be settled.</a:t>
            </a:r>
          </a:p>
          <a:p>
            <a:endParaRPr lang="en-US" b="1" dirty="0" smtClean="0"/>
          </a:p>
          <a:p>
            <a:endParaRPr lang="en-GB" dirty="0"/>
          </a:p>
        </p:txBody>
      </p:sp>
      <p:pic>
        <p:nvPicPr>
          <p:cNvPr id="4" name="Picture 3" descr="667x445_leh-bazar-and-leh-palace-in-1873 (1).jpg"/>
          <p:cNvPicPr>
            <a:picLocks noChangeAspect="1"/>
          </p:cNvPicPr>
          <p:nvPr/>
        </p:nvPicPr>
        <p:blipFill>
          <a:blip r:embed="rId2"/>
          <a:stretch>
            <a:fillRect/>
          </a:stretch>
        </p:blipFill>
        <p:spPr>
          <a:xfrm>
            <a:off x="4000496" y="0"/>
            <a:ext cx="5143503" cy="3143248"/>
          </a:xfrm>
          <a:prstGeom prst="rect">
            <a:avLst/>
          </a:prstGeom>
        </p:spPr>
      </p:pic>
      <p:pic>
        <p:nvPicPr>
          <p:cNvPr id="5" name="Picture 4" descr="nyks logo.jpg"/>
          <p:cNvPicPr>
            <a:picLocks noChangeAspect="1"/>
          </p:cNvPicPr>
          <p:nvPr/>
        </p:nvPicPr>
        <p:blipFill>
          <a:blip r:embed="rId3"/>
          <a:srcRect l="6299" t="13498" r="3780" b="13498"/>
          <a:stretch>
            <a:fillRect/>
          </a:stretch>
        </p:blipFill>
        <p:spPr>
          <a:xfrm>
            <a:off x="1" y="6143644"/>
            <a:ext cx="1571603" cy="714356"/>
          </a:xfrm>
          <a:prstGeom prst="rect">
            <a:avLst/>
          </a:prstGeom>
        </p:spPr>
      </p:pic>
      <p:pic>
        <p:nvPicPr>
          <p:cNvPr id="6" name="Picture 5" descr="ebsb logo.jpg"/>
          <p:cNvPicPr>
            <a:picLocks noChangeAspect="1"/>
          </p:cNvPicPr>
          <p:nvPr/>
        </p:nvPicPr>
        <p:blipFill>
          <a:blip r:embed="rId4" cstate="print"/>
          <a:stretch>
            <a:fillRect/>
          </a:stretch>
        </p:blipFill>
        <p:spPr>
          <a:xfrm>
            <a:off x="7929586" y="6215082"/>
            <a:ext cx="1214414" cy="642918"/>
          </a:xfrm>
          <a:prstGeom prst="rect">
            <a:avLst/>
          </a:prstGeom>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 y="214290"/>
            <a:ext cx="8229600" cy="1399032"/>
          </a:xfrm>
        </p:spPr>
        <p:txBody>
          <a:bodyPr>
            <a:normAutofit fontScale="90000"/>
          </a:bodyPr>
          <a:lstStyle/>
          <a:p>
            <a:r>
              <a:rPr lang="en-GB" b="1" dirty="0" smtClean="0"/>
              <a:t>HISTORY </a:t>
            </a:r>
            <a:br>
              <a:rPr lang="en-GB" b="1" dirty="0" smtClean="0"/>
            </a:br>
            <a:r>
              <a:rPr lang="en-GB" b="1" dirty="0" smtClean="0"/>
              <a:t>(LADAKH)</a:t>
            </a:r>
            <a:br>
              <a:rPr lang="en-GB" b="1" dirty="0" smtClean="0"/>
            </a:br>
            <a:r>
              <a:rPr lang="en-GB" sz="3200" b="1" dirty="0" smtClean="0"/>
              <a:t>IMPORTANT EVENTS</a:t>
            </a:r>
            <a:endParaRPr lang="en-GB" dirty="0"/>
          </a:p>
        </p:txBody>
      </p:sp>
      <p:sp>
        <p:nvSpPr>
          <p:cNvPr id="3" name="Content Placeholder 2"/>
          <p:cNvSpPr>
            <a:spLocks noGrp="1"/>
          </p:cNvSpPr>
          <p:nvPr>
            <p:ph idx="1"/>
          </p:nvPr>
        </p:nvSpPr>
        <p:spPr>
          <a:xfrm>
            <a:off x="-14262" y="1714520"/>
            <a:ext cx="9158262" cy="4572000"/>
          </a:xfrm>
        </p:spPr>
        <p:txBody>
          <a:bodyPr>
            <a:normAutofit lnSpcReduction="10000"/>
          </a:bodyPr>
          <a:lstStyle/>
          <a:p>
            <a:r>
              <a:rPr lang="en-US" b="1" dirty="0" smtClean="0"/>
              <a:t>The Influx of Mongols:</a:t>
            </a:r>
          </a:p>
          <a:p>
            <a:r>
              <a:rPr lang="en-US" b="1" dirty="0" smtClean="0"/>
              <a:t>The Mongols came </a:t>
            </a:r>
          </a:p>
          <a:p>
            <a:pPr>
              <a:buNone/>
            </a:pPr>
            <a:r>
              <a:rPr lang="en-US" b="1" dirty="0" smtClean="0"/>
              <a:t>	from Tibet as nomads </a:t>
            </a:r>
          </a:p>
          <a:p>
            <a:pPr>
              <a:buNone/>
            </a:pPr>
            <a:r>
              <a:rPr lang="en-US" b="1" dirty="0" smtClean="0"/>
              <a:t>	and gradually overpowered the Mons and </a:t>
            </a:r>
            <a:r>
              <a:rPr lang="en-US" b="1" dirty="0" err="1" smtClean="0"/>
              <a:t>Dards</a:t>
            </a:r>
            <a:r>
              <a:rPr lang="en-US" b="1" dirty="0" smtClean="0"/>
              <a:t>.</a:t>
            </a:r>
          </a:p>
          <a:p>
            <a:r>
              <a:rPr lang="en-US" b="1" dirty="0" smtClean="0"/>
              <a:t>Traders from China, Central Asia and different parts of India used to trade in Tea, Wool, Carpets, Silk and precious stones in olden days and </a:t>
            </a:r>
            <a:r>
              <a:rPr lang="en-US" b="1" dirty="0" err="1" smtClean="0"/>
              <a:t>Kargil</a:t>
            </a:r>
            <a:r>
              <a:rPr lang="en-US" b="1" dirty="0" smtClean="0"/>
              <a:t> was known as a historical meeting point.</a:t>
            </a:r>
          </a:p>
        </p:txBody>
      </p:sp>
      <p:pic>
        <p:nvPicPr>
          <p:cNvPr id="4" name="Picture 3" descr="town-banks-Kargil-Suru-River-district-India.jpg"/>
          <p:cNvPicPr>
            <a:picLocks noChangeAspect="1"/>
          </p:cNvPicPr>
          <p:nvPr/>
        </p:nvPicPr>
        <p:blipFill>
          <a:blip r:embed="rId2"/>
          <a:stretch>
            <a:fillRect/>
          </a:stretch>
        </p:blipFill>
        <p:spPr>
          <a:xfrm>
            <a:off x="4572000" y="1"/>
            <a:ext cx="4571999" cy="3214685"/>
          </a:xfrm>
          <a:prstGeom prst="rect">
            <a:avLst/>
          </a:prstGeom>
          <a:ln>
            <a:noFill/>
          </a:ln>
          <a:effectLst>
            <a:softEdge rad="112500"/>
          </a:effectLst>
        </p:spPr>
      </p:pic>
      <p:pic>
        <p:nvPicPr>
          <p:cNvPr id="5" name="Picture 4" descr="nyks logo.jpg"/>
          <p:cNvPicPr>
            <a:picLocks noChangeAspect="1"/>
          </p:cNvPicPr>
          <p:nvPr/>
        </p:nvPicPr>
        <p:blipFill>
          <a:blip r:embed="rId3"/>
          <a:srcRect l="6299" t="13498" r="3780" b="13498"/>
          <a:stretch>
            <a:fillRect/>
          </a:stretch>
        </p:blipFill>
        <p:spPr>
          <a:xfrm>
            <a:off x="1" y="6143644"/>
            <a:ext cx="1571603" cy="714356"/>
          </a:xfrm>
          <a:prstGeom prst="rect">
            <a:avLst/>
          </a:prstGeom>
        </p:spPr>
      </p:pic>
      <p:pic>
        <p:nvPicPr>
          <p:cNvPr id="6" name="Picture 5" descr="ebsb logo.jpg"/>
          <p:cNvPicPr>
            <a:picLocks noChangeAspect="1"/>
          </p:cNvPicPr>
          <p:nvPr/>
        </p:nvPicPr>
        <p:blipFill>
          <a:blip r:embed="rId4" cstate="print"/>
          <a:stretch>
            <a:fillRect/>
          </a:stretch>
        </p:blipFill>
        <p:spPr>
          <a:xfrm>
            <a:off x="7929586" y="6215082"/>
            <a:ext cx="1214414" cy="642918"/>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3A858A4-2F18-48EF-91E8-62AC7F7F19DD}"/>
              </a:ext>
            </a:extLst>
          </p:cNvPr>
          <p:cNvSpPr>
            <a:spLocks noGrp="1"/>
          </p:cNvSpPr>
          <p:nvPr>
            <p:ph type="title"/>
          </p:nvPr>
        </p:nvSpPr>
        <p:spPr>
          <a:xfrm>
            <a:off x="-142908" y="-428652"/>
            <a:ext cx="9144000" cy="697931"/>
          </a:xfrm>
        </p:spPr>
        <p:txBody>
          <a:bodyPr>
            <a:normAutofit fontScale="90000"/>
          </a:bodyPr>
          <a:lstStyle/>
          <a:p>
            <a:pPr algn="ctr"/>
            <a:r>
              <a:rPr lang="en-IN" sz="6000" b="1" dirty="0">
                <a:solidFill>
                  <a:srgbClr val="FFC000"/>
                </a:solidFill>
              </a:rPr>
              <a:t/>
            </a:r>
            <a:br>
              <a:rPr lang="en-IN" sz="6000" b="1" dirty="0">
                <a:solidFill>
                  <a:srgbClr val="FFC000"/>
                </a:solidFill>
              </a:rPr>
            </a:br>
            <a:r>
              <a:rPr lang="en-IN" sz="4900" b="1" dirty="0" smtClean="0">
                <a:solidFill>
                  <a:srgbClr val="FFC000"/>
                </a:solidFill>
              </a:rPr>
              <a:t>EK BHARAT </a:t>
            </a:r>
            <a:r>
              <a:rPr lang="en-IN" sz="4900" b="1" dirty="0" smtClean="0">
                <a:solidFill>
                  <a:srgbClr val="00B050"/>
                </a:solidFill>
              </a:rPr>
              <a:t>SHRESHTHA BHARAT</a:t>
            </a:r>
            <a:endParaRPr lang="en-IN" sz="6700" b="1" dirty="0">
              <a:solidFill>
                <a:srgbClr val="00B050"/>
              </a:solidFill>
            </a:endParaRPr>
          </a:p>
        </p:txBody>
      </p:sp>
      <p:pic>
        <p:nvPicPr>
          <p:cNvPr id="4" name="Content Placeholder 3">
            <a:extLst>
              <a:ext uri="{FF2B5EF4-FFF2-40B4-BE49-F238E27FC236}">
                <a16:creationId xmlns="" xmlns:a16="http://schemas.microsoft.com/office/drawing/2014/main" id="{CEBF2B04-1E6A-4CE7-9075-0B7CD3BC0800}"/>
              </a:ext>
            </a:extLst>
          </p:cNvPr>
          <p:cNvPicPr>
            <a:picLocks noGrp="1" noChangeAspect="1"/>
          </p:cNvPicPr>
          <p:nvPr>
            <p:ph idx="1"/>
          </p:nvPr>
        </p:nvPicPr>
        <p:blipFill rotWithShape="1">
          <a:blip r:embed="rId2"/>
          <a:srcRect b="26857"/>
          <a:stretch/>
        </p:blipFill>
        <p:spPr>
          <a:xfrm>
            <a:off x="0" y="1270164"/>
            <a:ext cx="9144000" cy="5587836"/>
          </a:xfrm>
          <a:prstGeom prst="rect">
            <a:avLst/>
          </a:prstGeom>
        </p:spPr>
      </p:pic>
      <p:sp>
        <p:nvSpPr>
          <p:cNvPr id="7" name="TextBox 6">
            <a:extLst>
              <a:ext uri="{FF2B5EF4-FFF2-40B4-BE49-F238E27FC236}">
                <a16:creationId xmlns="" xmlns:a16="http://schemas.microsoft.com/office/drawing/2014/main" id="{A2150292-8EC7-4893-A8E7-DB141A2F21AE}"/>
              </a:ext>
            </a:extLst>
          </p:cNvPr>
          <p:cNvSpPr txBox="1"/>
          <p:nvPr/>
        </p:nvSpPr>
        <p:spPr>
          <a:xfrm flipH="1">
            <a:off x="167186" y="642918"/>
            <a:ext cx="8760049" cy="1938992"/>
          </a:xfrm>
          <a:prstGeom prst="rect">
            <a:avLst/>
          </a:prstGeom>
          <a:noFill/>
        </p:spPr>
        <p:txBody>
          <a:bodyPr wrap="square" rtlCol="0">
            <a:spAutoFit/>
          </a:bodyPr>
          <a:lstStyle/>
          <a:p>
            <a:pPr algn="ctr"/>
            <a:r>
              <a:rPr lang="en-IN" sz="4000" dirty="0" smtClean="0">
                <a:solidFill>
                  <a:srgbClr val="FF9900"/>
                </a:solidFill>
                <a:latin typeface="Arial Rounded MT Bold" panose="020F0704030504030204" pitchFamily="34" charset="0"/>
              </a:rPr>
              <a:t>Jammu  &amp; Kashmir and </a:t>
            </a:r>
            <a:r>
              <a:rPr lang="en-IN" sz="4000" dirty="0">
                <a:solidFill>
                  <a:srgbClr val="FF9900"/>
                </a:solidFill>
                <a:latin typeface="Arial Rounded MT Bold" panose="020F0704030504030204" pitchFamily="34" charset="0"/>
              </a:rPr>
              <a:t>Ladakh  </a:t>
            </a:r>
            <a:endParaRPr lang="en-IN" sz="4000" dirty="0" smtClean="0">
              <a:solidFill>
                <a:srgbClr val="FF9900"/>
              </a:solidFill>
              <a:latin typeface="Arial Rounded MT Bold" panose="020F0704030504030204" pitchFamily="34" charset="0"/>
            </a:endParaRPr>
          </a:p>
          <a:p>
            <a:pPr algn="ctr"/>
            <a:r>
              <a:rPr lang="en-IN" sz="4000" dirty="0" smtClean="0">
                <a:solidFill>
                  <a:srgbClr val="00B050"/>
                </a:solidFill>
                <a:latin typeface="Arial Rounded MT Bold" panose="020F0704030504030204" pitchFamily="34" charset="0"/>
              </a:rPr>
              <a:t>WITH</a:t>
            </a:r>
          </a:p>
          <a:p>
            <a:pPr algn="ctr"/>
            <a:r>
              <a:rPr lang="en-IN" sz="4000" dirty="0" err="1" smtClean="0">
                <a:solidFill>
                  <a:srgbClr val="00B050"/>
                </a:solidFill>
                <a:latin typeface="Arial Rounded MT Bold" panose="020F0704030504030204" pitchFamily="34" charset="0"/>
              </a:rPr>
              <a:t>Tamilnadu</a:t>
            </a:r>
            <a:endParaRPr lang="en-IN" sz="4000" dirty="0">
              <a:solidFill>
                <a:srgbClr val="00B050"/>
              </a:solidFill>
              <a:latin typeface="Arial Rounded MT Bold" panose="020F0704030504030204" pitchFamily="34" charset="0"/>
            </a:endParaRPr>
          </a:p>
        </p:txBody>
      </p:sp>
      <p:sp>
        <p:nvSpPr>
          <p:cNvPr id="8" name="TextBox 7">
            <a:extLst>
              <a:ext uri="{FF2B5EF4-FFF2-40B4-BE49-F238E27FC236}">
                <a16:creationId xmlns="" xmlns:a16="http://schemas.microsoft.com/office/drawing/2014/main" id="{A473E7F8-748C-41E2-9D8C-C1FF123220F8}"/>
              </a:ext>
            </a:extLst>
          </p:cNvPr>
          <p:cNvSpPr txBox="1"/>
          <p:nvPr/>
        </p:nvSpPr>
        <p:spPr>
          <a:xfrm>
            <a:off x="88602" y="5857892"/>
            <a:ext cx="8725346" cy="954107"/>
          </a:xfrm>
          <a:prstGeom prst="rect">
            <a:avLst/>
          </a:prstGeom>
          <a:noFill/>
        </p:spPr>
        <p:txBody>
          <a:bodyPr wrap="square" rtlCol="0">
            <a:spAutoFit/>
          </a:bodyPr>
          <a:lstStyle/>
          <a:p>
            <a:pPr algn="ctr"/>
            <a:r>
              <a:rPr lang="ta-IN" sz="2800" dirty="0">
                <a:solidFill>
                  <a:srgbClr val="002060"/>
                </a:solidFill>
              </a:rPr>
              <a:t>இந்த முயற்சியின் கீழ் ஜம்மு-காஷ்மீர் &amp; லடாக் தமிழ்நாட்டுடன் ஜோடியாக உள்ளது</a:t>
            </a:r>
            <a:endParaRPr lang="en-IN" sz="2800" dirty="0">
              <a:solidFill>
                <a:srgbClr val="002060"/>
              </a:solidFill>
            </a:endParaRPr>
          </a:p>
        </p:txBody>
      </p:sp>
    </p:spTree>
    <p:extLst>
      <p:ext uri="{BB962C8B-B14F-4D97-AF65-F5344CB8AC3E}">
        <p14:creationId xmlns="" xmlns:p14="http://schemas.microsoft.com/office/powerpoint/2010/main" val="268551319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406" y="357166"/>
            <a:ext cx="8229600" cy="1011222"/>
          </a:xfrm>
        </p:spPr>
        <p:txBody>
          <a:bodyPr>
            <a:noAutofit/>
          </a:bodyPr>
          <a:lstStyle/>
          <a:p>
            <a:r>
              <a:rPr lang="en-GB" sz="4400" b="1" dirty="0" smtClean="0"/>
              <a:t>ADMINISTRATIVE SETUP</a:t>
            </a:r>
            <a:br>
              <a:rPr lang="en-GB" sz="4400" b="1" dirty="0" smtClean="0"/>
            </a:br>
            <a:r>
              <a:rPr lang="en-GB" sz="3600" b="1" dirty="0" smtClean="0"/>
              <a:t>(J&amp;K, UT)</a:t>
            </a:r>
            <a:endParaRPr lang="en-GB" sz="3600" b="1" dirty="0"/>
          </a:p>
        </p:txBody>
      </p:sp>
      <p:sp>
        <p:nvSpPr>
          <p:cNvPr id="3" name="Content Placeholder 2"/>
          <p:cNvSpPr>
            <a:spLocks noGrp="1"/>
          </p:cNvSpPr>
          <p:nvPr>
            <p:ph idx="1"/>
          </p:nvPr>
        </p:nvSpPr>
        <p:spPr>
          <a:xfrm>
            <a:off x="214282" y="1714488"/>
            <a:ext cx="8643998" cy="4429156"/>
          </a:xfrm>
        </p:spPr>
        <p:txBody>
          <a:bodyPr>
            <a:noAutofit/>
          </a:bodyPr>
          <a:lstStyle/>
          <a:p>
            <a:r>
              <a:rPr lang="en-GB" b="1" dirty="0" smtClean="0"/>
              <a:t>DIVISIONS - 2 (JAMMU &amp; KASHMIR)</a:t>
            </a:r>
          </a:p>
          <a:p>
            <a:r>
              <a:rPr lang="en-GB" b="1" dirty="0" smtClean="0"/>
              <a:t>DISTRICTS - 20</a:t>
            </a:r>
          </a:p>
          <a:p>
            <a:r>
              <a:rPr lang="en-GB" b="1" dirty="0" smtClean="0"/>
              <a:t>JAMMU DIVISION - JAMMU, KATHUA, UDHAMPUR, DODA, RAJOURI, POONCH, SAMBAREASI, RAMBAN &amp; KISHTWAR.</a:t>
            </a:r>
          </a:p>
          <a:p>
            <a:r>
              <a:rPr lang="en-GB" b="1" dirty="0" smtClean="0"/>
              <a:t>KASHMIR DIVISION - SRINAGAR, ANANTNAG, BUDGAM, KUPWARA, PULWAMA, BARAMULLA, GANDERBAL, BANDIPORA, KULGAM &amp; SHOPIAN.</a:t>
            </a:r>
          </a:p>
        </p:txBody>
      </p:sp>
      <p:pic>
        <p:nvPicPr>
          <p:cNvPr id="6" name="Picture 5" descr="nyks logo.jpg"/>
          <p:cNvPicPr>
            <a:picLocks noChangeAspect="1"/>
          </p:cNvPicPr>
          <p:nvPr/>
        </p:nvPicPr>
        <p:blipFill>
          <a:blip r:embed="rId2"/>
          <a:srcRect l="6299" t="13498" r="3780" b="13498"/>
          <a:stretch>
            <a:fillRect/>
          </a:stretch>
        </p:blipFill>
        <p:spPr>
          <a:xfrm>
            <a:off x="1" y="6143644"/>
            <a:ext cx="1571603" cy="714356"/>
          </a:xfrm>
          <a:prstGeom prst="rect">
            <a:avLst/>
          </a:prstGeom>
        </p:spPr>
      </p:pic>
      <p:pic>
        <p:nvPicPr>
          <p:cNvPr id="7" name="Picture 6" descr="ebsb logo.jpg"/>
          <p:cNvPicPr>
            <a:picLocks noChangeAspect="1"/>
          </p:cNvPicPr>
          <p:nvPr/>
        </p:nvPicPr>
        <p:blipFill>
          <a:blip r:embed="rId3" cstate="print"/>
          <a:stretch>
            <a:fillRect/>
          </a:stretch>
        </p:blipFill>
        <p:spPr>
          <a:xfrm>
            <a:off x="7929586" y="6215082"/>
            <a:ext cx="1214414" cy="642918"/>
          </a:xfrm>
          <a:prstGeom prst="rect">
            <a:avLst/>
          </a:prstGeom>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4000" b="1" dirty="0" smtClean="0"/>
              <a:t>ADMINISTRATIVE SETUP</a:t>
            </a:r>
            <a:r>
              <a:rPr lang="en-GB" sz="4400" b="1" dirty="0" smtClean="0"/>
              <a:t/>
            </a:r>
            <a:br>
              <a:rPr lang="en-GB" sz="4400" b="1" dirty="0" smtClean="0"/>
            </a:br>
            <a:r>
              <a:rPr lang="en-GB" sz="3200" b="1" dirty="0" smtClean="0"/>
              <a:t>(J&amp;K, UT)</a:t>
            </a:r>
            <a:endParaRPr lang="en-GB" dirty="0"/>
          </a:p>
        </p:txBody>
      </p:sp>
      <p:sp>
        <p:nvSpPr>
          <p:cNvPr id="3" name="Content Placeholder 2"/>
          <p:cNvSpPr>
            <a:spLocks noGrp="1"/>
          </p:cNvSpPr>
          <p:nvPr>
            <p:ph idx="1"/>
          </p:nvPr>
        </p:nvSpPr>
        <p:spPr/>
        <p:txBody>
          <a:bodyPr/>
          <a:lstStyle/>
          <a:p>
            <a:r>
              <a:rPr lang="en-GB" sz="3200" b="1" dirty="0" smtClean="0"/>
              <a:t>BLOCKS – 290</a:t>
            </a:r>
          </a:p>
          <a:p>
            <a:r>
              <a:rPr lang="en-GB" sz="3200" b="1" dirty="0" smtClean="0"/>
              <a:t>VILLAGES – 5128</a:t>
            </a:r>
          </a:p>
          <a:p>
            <a:r>
              <a:rPr lang="en-GB" sz="3200" b="1" dirty="0" smtClean="0"/>
              <a:t>RAJYA SABHA CONSTITUENCIES - 4</a:t>
            </a:r>
          </a:p>
          <a:p>
            <a:r>
              <a:rPr lang="en-GB" sz="3200" b="1" dirty="0" smtClean="0"/>
              <a:t>LOK SABHA CONSTITUENCIES – 5</a:t>
            </a:r>
          </a:p>
          <a:p>
            <a:r>
              <a:rPr lang="en-GB" sz="3200" b="1" dirty="0" smtClean="0"/>
              <a:t>ASSEMBLY CONSTITUENCIES - 83</a:t>
            </a:r>
            <a:endParaRPr lang="en-GB" dirty="0"/>
          </a:p>
        </p:txBody>
      </p:sp>
      <p:pic>
        <p:nvPicPr>
          <p:cNvPr id="4" name="Picture 3" descr="nyks logo.jpg"/>
          <p:cNvPicPr>
            <a:picLocks noChangeAspect="1"/>
          </p:cNvPicPr>
          <p:nvPr/>
        </p:nvPicPr>
        <p:blipFill>
          <a:blip r:embed="rId2"/>
          <a:srcRect l="6299" t="13498" r="3780" b="13498"/>
          <a:stretch>
            <a:fillRect/>
          </a:stretch>
        </p:blipFill>
        <p:spPr>
          <a:xfrm>
            <a:off x="1" y="6143644"/>
            <a:ext cx="1571603" cy="714356"/>
          </a:xfrm>
          <a:prstGeom prst="rect">
            <a:avLst/>
          </a:prstGeom>
        </p:spPr>
      </p:pic>
      <p:pic>
        <p:nvPicPr>
          <p:cNvPr id="5" name="Picture 4" descr="ebsb logo.jpg"/>
          <p:cNvPicPr>
            <a:picLocks noChangeAspect="1"/>
          </p:cNvPicPr>
          <p:nvPr/>
        </p:nvPicPr>
        <p:blipFill>
          <a:blip r:embed="rId3" cstate="print"/>
          <a:stretch>
            <a:fillRect/>
          </a:stretch>
        </p:blipFill>
        <p:spPr>
          <a:xfrm>
            <a:off x="7929586" y="6215082"/>
            <a:ext cx="1214414" cy="642918"/>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4282" y="428604"/>
            <a:ext cx="8229600" cy="1011222"/>
          </a:xfrm>
        </p:spPr>
        <p:txBody>
          <a:bodyPr>
            <a:noAutofit/>
          </a:bodyPr>
          <a:lstStyle/>
          <a:p>
            <a:r>
              <a:rPr lang="en-GB" sz="4400" b="1" dirty="0" smtClean="0"/>
              <a:t>ADMINISTRATIVE SETUP </a:t>
            </a:r>
            <a:r>
              <a:rPr lang="en-GB" sz="3600" b="1" dirty="0" smtClean="0"/>
              <a:t>(LADAKH, UT)</a:t>
            </a:r>
            <a:endParaRPr lang="en-GB" sz="4000" dirty="0"/>
          </a:p>
        </p:txBody>
      </p:sp>
      <p:sp>
        <p:nvSpPr>
          <p:cNvPr id="3" name="Content Placeholder 2"/>
          <p:cNvSpPr>
            <a:spLocks noGrp="1"/>
          </p:cNvSpPr>
          <p:nvPr>
            <p:ph idx="1"/>
          </p:nvPr>
        </p:nvSpPr>
        <p:spPr>
          <a:xfrm>
            <a:off x="500034" y="1857364"/>
            <a:ext cx="8229600" cy="3357586"/>
          </a:xfrm>
        </p:spPr>
        <p:txBody>
          <a:bodyPr>
            <a:normAutofit fontScale="85000" lnSpcReduction="20000"/>
          </a:bodyPr>
          <a:lstStyle/>
          <a:p>
            <a:endParaRPr lang="en-GB" b="1" dirty="0" smtClean="0"/>
          </a:p>
          <a:p>
            <a:r>
              <a:rPr lang="en-GB" sz="3500" b="1" dirty="0" smtClean="0"/>
              <a:t>DISTRICTS – 2 (LEH &amp; KARGIL)</a:t>
            </a:r>
          </a:p>
          <a:p>
            <a:r>
              <a:rPr lang="en-GB" sz="3500" b="1" dirty="0" smtClean="0"/>
              <a:t>BLOCKS – 31</a:t>
            </a:r>
          </a:p>
          <a:p>
            <a:r>
              <a:rPr lang="en-GB" sz="3500" b="1" dirty="0" smtClean="0"/>
              <a:t>VILLAGES – 243</a:t>
            </a:r>
          </a:p>
          <a:p>
            <a:r>
              <a:rPr lang="en-GB" sz="3500" b="1" dirty="0" smtClean="0"/>
              <a:t>RAJYA SABHA CONSTITUENCY - 1</a:t>
            </a:r>
          </a:p>
          <a:p>
            <a:r>
              <a:rPr lang="en-GB" sz="3500" b="1" dirty="0" smtClean="0"/>
              <a:t>LOK SABHA CONSTITUENCY – 1</a:t>
            </a:r>
          </a:p>
          <a:p>
            <a:r>
              <a:rPr lang="en-GB" sz="3500" b="1" dirty="0" smtClean="0"/>
              <a:t>ASSEMBLY CONSTITUENCIES - 4</a:t>
            </a:r>
          </a:p>
        </p:txBody>
      </p:sp>
      <p:pic>
        <p:nvPicPr>
          <p:cNvPr id="6" name="Picture 5" descr="nyks logo.jpg"/>
          <p:cNvPicPr>
            <a:picLocks noChangeAspect="1"/>
          </p:cNvPicPr>
          <p:nvPr/>
        </p:nvPicPr>
        <p:blipFill>
          <a:blip r:embed="rId2"/>
          <a:srcRect l="6299" t="13498" r="3780" b="13498"/>
          <a:stretch>
            <a:fillRect/>
          </a:stretch>
        </p:blipFill>
        <p:spPr>
          <a:xfrm>
            <a:off x="1" y="6143644"/>
            <a:ext cx="1571603" cy="714356"/>
          </a:xfrm>
          <a:prstGeom prst="rect">
            <a:avLst/>
          </a:prstGeom>
        </p:spPr>
      </p:pic>
      <p:pic>
        <p:nvPicPr>
          <p:cNvPr id="7" name="Picture 6" descr="ebsb logo.jpg"/>
          <p:cNvPicPr>
            <a:picLocks noChangeAspect="1"/>
          </p:cNvPicPr>
          <p:nvPr/>
        </p:nvPicPr>
        <p:blipFill>
          <a:blip r:embed="rId3" cstate="print"/>
          <a:stretch>
            <a:fillRect/>
          </a:stretch>
        </p:blipFill>
        <p:spPr>
          <a:xfrm>
            <a:off x="7929586" y="6215082"/>
            <a:ext cx="1214414" cy="642918"/>
          </a:xfrm>
          <a:prstGeom prst="rect">
            <a:avLst/>
          </a:prstGeom>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17514"/>
            <a:ext cx="8229600" cy="868346"/>
          </a:xfrm>
        </p:spPr>
        <p:txBody>
          <a:bodyPr>
            <a:normAutofit fontScale="90000"/>
          </a:bodyPr>
          <a:lstStyle/>
          <a:p>
            <a:r>
              <a:rPr lang="en-GB" b="1" dirty="0" smtClean="0"/>
              <a:t>DEMOGRAPHY (J&amp;K AND LADAKH)</a:t>
            </a:r>
            <a:endParaRPr lang="en-GB" b="1" dirty="0"/>
          </a:p>
        </p:txBody>
      </p:sp>
      <p:graphicFrame>
        <p:nvGraphicFramePr>
          <p:cNvPr id="4" name="Content Placeholder 3"/>
          <p:cNvGraphicFramePr>
            <a:graphicFrameLocks noGrp="1"/>
          </p:cNvGraphicFramePr>
          <p:nvPr>
            <p:ph idx="1"/>
          </p:nvPr>
        </p:nvGraphicFramePr>
        <p:xfrm>
          <a:off x="457200" y="1285875"/>
          <a:ext cx="8229600" cy="4840288"/>
        </p:xfrm>
        <a:graphic>
          <a:graphicData uri="http://schemas.openxmlformats.org/drawingml/2006/chart">
            <c:chart xmlns:c="http://schemas.openxmlformats.org/drawingml/2006/chart" xmlns:r="http://schemas.openxmlformats.org/officeDocument/2006/relationships" r:id="rId2"/>
          </a:graphicData>
        </a:graphic>
      </p:graphicFrame>
      <p:pic>
        <p:nvPicPr>
          <p:cNvPr id="7" name="Picture 6" descr="nyks logo.jpg"/>
          <p:cNvPicPr>
            <a:picLocks noChangeAspect="1"/>
          </p:cNvPicPr>
          <p:nvPr/>
        </p:nvPicPr>
        <p:blipFill>
          <a:blip r:embed="rId3"/>
          <a:srcRect l="6299" t="13498" r="3780" b="13498"/>
          <a:stretch>
            <a:fillRect/>
          </a:stretch>
        </p:blipFill>
        <p:spPr>
          <a:xfrm>
            <a:off x="1" y="6143644"/>
            <a:ext cx="1571603" cy="714356"/>
          </a:xfrm>
          <a:prstGeom prst="rect">
            <a:avLst/>
          </a:prstGeom>
        </p:spPr>
      </p:pic>
      <p:pic>
        <p:nvPicPr>
          <p:cNvPr id="8" name="Picture 7" descr="ebsb logo.jpg"/>
          <p:cNvPicPr>
            <a:picLocks noChangeAspect="1"/>
          </p:cNvPicPr>
          <p:nvPr/>
        </p:nvPicPr>
        <p:blipFill>
          <a:blip r:embed="rId4" cstate="print"/>
          <a:stretch>
            <a:fillRect/>
          </a:stretch>
        </p:blipFill>
        <p:spPr>
          <a:xfrm>
            <a:off x="7929586" y="6215082"/>
            <a:ext cx="1214414" cy="642918"/>
          </a:xfrm>
          <a:prstGeom prst="rect">
            <a:avLst/>
          </a:prstGeom>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46"/>
          </a:xfrm>
        </p:spPr>
        <p:txBody>
          <a:bodyPr>
            <a:normAutofit/>
          </a:bodyPr>
          <a:lstStyle/>
          <a:p>
            <a:r>
              <a:rPr lang="en-GB" sz="4800" b="1" dirty="0" smtClean="0"/>
              <a:t>LANGUAGES</a:t>
            </a:r>
            <a:endParaRPr lang="en-GB" sz="4800" b="1" dirty="0"/>
          </a:p>
        </p:txBody>
      </p:sp>
      <p:graphicFrame>
        <p:nvGraphicFramePr>
          <p:cNvPr id="4" name="Content Placeholder 3"/>
          <p:cNvGraphicFramePr>
            <a:graphicFrameLocks noGrp="1"/>
          </p:cNvGraphicFramePr>
          <p:nvPr>
            <p:ph idx="1"/>
          </p:nvPr>
        </p:nvGraphicFramePr>
        <p:xfrm>
          <a:off x="457200" y="1142984"/>
          <a:ext cx="8258204" cy="50006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7" name="Picture 6" descr="nyks logo.jpg"/>
          <p:cNvPicPr>
            <a:picLocks noChangeAspect="1"/>
          </p:cNvPicPr>
          <p:nvPr/>
        </p:nvPicPr>
        <p:blipFill>
          <a:blip r:embed="rId6"/>
          <a:srcRect l="6299" t="13498" r="3780" b="13498"/>
          <a:stretch>
            <a:fillRect/>
          </a:stretch>
        </p:blipFill>
        <p:spPr>
          <a:xfrm>
            <a:off x="1" y="6143644"/>
            <a:ext cx="1571603" cy="714356"/>
          </a:xfrm>
          <a:prstGeom prst="rect">
            <a:avLst/>
          </a:prstGeom>
        </p:spPr>
      </p:pic>
      <p:pic>
        <p:nvPicPr>
          <p:cNvPr id="8" name="Picture 7" descr="ebsb logo.jpg"/>
          <p:cNvPicPr>
            <a:picLocks noChangeAspect="1"/>
          </p:cNvPicPr>
          <p:nvPr/>
        </p:nvPicPr>
        <p:blipFill>
          <a:blip r:embed="rId7" cstate="print"/>
          <a:stretch>
            <a:fillRect/>
          </a:stretch>
        </p:blipFill>
        <p:spPr>
          <a:xfrm>
            <a:off x="7929586" y="6215082"/>
            <a:ext cx="1214414" cy="642918"/>
          </a:xfrm>
          <a:prstGeom prst="rect">
            <a:avLst/>
          </a:prstGeom>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14282" y="500042"/>
            <a:ext cx="8358246" cy="857256"/>
          </a:xfrm>
        </p:spPr>
        <p:txBody>
          <a:bodyPr>
            <a:noAutofit/>
          </a:bodyPr>
          <a:lstStyle/>
          <a:p>
            <a:r>
              <a:rPr lang="en-GB" sz="4400" b="1" dirty="0" smtClean="0"/>
              <a:t>CUISINE (J&amp;K)</a:t>
            </a:r>
            <a:endParaRPr lang="en-GB" sz="4400" b="1" dirty="0"/>
          </a:p>
        </p:txBody>
      </p:sp>
      <p:sp>
        <p:nvSpPr>
          <p:cNvPr id="3" name="Content Placeholder 2"/>
          <p:cNvSpPr>
            <a:spLocks noGrp="1"/>
          </p:cNvSpPr>
          <p:nvPr>
            <p:ph idx="1"/>
          </p:nvPr>
        </p:nvSpPr>
        <p:spPr>
          <a:xfrm>
            <a:off x="428596" y="1714488"/>
            <a:ext cx="8286808" cy="4187952"/>
          </a:xfrm>
        </p:spPr>
        <p:txBody>
          <a:bodyPr>
            <a:normAutofit/>
          </a:bodyPr>
          <a:lstStyle/>
          <a:p>
            <a:r>
              <a:rPr lang="en-GB" sz="2200" b="1" dirty="0" smtClean="0"/>
              <a:t>RICE IS THE STAPLE </a:t>
            </a:r>
          </a:p>
          <a:p>
            <a:pPr>
              <a:buNone/>
            </a:pPr>
            <a:r>
              <a:rPr lang="en-GB" sz="2200" b="1" dirty="0" smtClean="0"/>
              <a:t>	FOOD OF KASHMIR.</a:t>
            </a:r>
          </a:p>
          <a:p>
            <a:r>
              <a:rPr lang="en-GB" b="1" dirty="0" smtClean="0">
                <a:solidFill>
                  <a:schemeClr val="accent2">
                    <a:lumMod val="60000"/>
                    <a:lumOff val="40000"/>
                  </a:schemeClr>
                </a:solidFill>
              </a:rPr>
              <a:t>WAZWAN</a:t>
            </a:r>
            <a:r>
              <a:rPr lang="en-GB" sz="2200" b="1" dirty="0" smtClean="0"/>
              <a:t> IS A MULTI-</a:t>
            </a:r>
          </a:p>
          <a:p>
            <a:pPr>
              <a:buNone/>
            </a:pPr>
            <a:r>
              <a:rPr lang="en-GB" sz="2200" b="1" dirty="0" smtClean="0"/>
              <a:t>	COURSE MEAL IN KASHMIRI TRADITION IN WHICH ALL DISHES ARE MEAT BASED.</a:t>
            </a:r>
          </a:p>
          <a:p>
            <a:r>
              <a:rPr lang="en-GB" b="1" dirty="0" smtClean="0">
                <a:solidFill>
                  <a:schemeClr val="accent2">
                    <a:lumMod val="60000"/>
                    <a:lumOff val="40000"/>
                  </a:schemeClr>
                </a:solidFill>
              </a:rPr>
              <a:t>ROGAN JOSH</a:t>
            </a:r>
            <a:r>
              <a:rPr lang="en-GB" sz="2200" b="1" dirty="0" smtClean="0"/>
              <a:t>, YAKHNI, </a:t>
            </a:r>
          </a:p>
          <a:p>
            <a:pPr>
              <a:buNone/>
            </a:pPr>
            <a:r>
              <a:rPr lang="en-GB" sz="2200" b="1" dirty="0" smtClean="0"/>
              <a:t>	GOSHTABA ARE SOME VERY </a:t>
            </a:r>
          </a:p>
          <a:p>
            <a:pPr>
              <a:buNone/>
            </a:pPr>
            <a:r>
              <a:rPr lang="en-GB" sz="2200" b="1" dirty="0" smtClean="0"/>
              <a:t>	COMMON KASHMIRI DISHES </a:t>
            </a:r>
          </a:p>
          <a:p>
            <a:pPr>
              <a:buNone/>
            </a:pPr>
            <a:r>
              <a:rPr lang="en-GB" sz="2200" b="1" dirty="0" smtClean="0"/>
              <a:t>	REQUIRING MEAT.</a:t>
            </a:r>
          </a:p>
          <a:p>
            <a:endParaRPr lang="en-GB" sz="2200" b="1" dirty="0"/>
          </a:p>
        </p:txBody>
      </p:sp>
      <p:pic>
        <p:nvPicPr>
          <p:cNvPr id="5" name="Picture 4" descr="Wazwan1.jpg"/>
          <p:cNvPicPr>
            <a:picLocks noChangeAspect="1"/>
          </p:cNvPicPr>
          <p:nvPr/>
        </p:nvPicPr>
        <p:blipFill>
          <a:blip r:embed="rId2"/>
          <a:stretch>
            <a:fillRect/>
          </a:stretch>
        </p:blipFill>
        <p:spPr>
          <a:xfrm>
            <a:off x="4643438" y="549499"/>
            <a:ext cx="3857652" cy="2522311"/>
          </a:xfrm>
          <a:prstGeom prst="rect">
            <a:avLst/>
          </a:prstGeom>
          <a:ln>
            <a:noFill/>
          </a:ln>
          <a:effectLst>
            <a:softEdge rad="112500"/>
          </a:effectLst>
        </p:spPr>
      </p:pic>
      <p:pic>
        <p:nvPicPr>
          <p:cNvPr id="6" name="Picture 5" descr="Rogan_Josh.jpg"/>
          <p:cNvPicPr>
            <a:picLocks noChangeAspect="1"/>
          </p:cNvPicPr>
          <p:nvPr/>
        </p:nvPicPr>
        <p:blipFill>
          <a:blip r:embed="rId3"/>
          <a:srcRect l="9449" t="3150" r="9449"/>
          <a:stretch>
            <a:fillRect/>
          </a:stretch>
        </p:blipFill>
        <p:spPr>
          <a:xfrm>
            <a:off x="4929190" y="3429000"/>
            <a:ext cx="3571900" cy="2587032"/>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9" name="Picture 8" descr="nyks logo.jpg"/>
          <p:cNvPicPr>
            <a:picLocks noChangeAspect="1"/>
          </p:cNvPicPr>
          <p:nvPr/>
        </p:nvPicPr>
        <p:blipFill>
          <a:blip r:embed="rId4"/>
          <a:srcRect l="6299" t="13498" r="3780" b="13498"/>
          <a:stretch>
            <a:fillRect/>
          </a:stretch>
        </p:blipFill>
        <p:spPr>
          <a:xfrm>
            <a:off x="1" y="6143644"/>
            <a:ext cx="1571603" cy="714356"/>
          </a:xfrm>
          <a:prstGeom prst="rect">
            <a:avLst/>
          </a:prstGeom>
        </p:spPr>
      </p:pic>
      <p:pic>
        <p:nvPicPr>
          <p:cNvPr id="10" name="Picture 9" descr="ebsb logo.jpg"/>
          <p:cNvPicPr>
            <a:picLocks noChangeAspect="1"/>
          </p:cNvPicPr>
          <p:nvPr/>
        </p:nvPicPr>
        <p:blipFill>
          <a:blip r:embed="rId5" cstate="print"/>
          <a:stretch>
            <a:fillRect/>
          </a:stretch>
        </p:blipFill>
        <p:spPr>
          <a:xfrm>
            <a:off x="7929586" y="6215082"/>
            <a:ext cx="1214414" cy="642918"/>
          </a:xfrm>
          <a:prstGeom prst="rect">
            <a:avLst/>
          </a:prstGeom>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7158" y="571480"/>
            <a:ext cx="7969598" cy="765808"/>
          </a:xfrm>
        </p:spPr>
        <p:txBody>
          <a:bodyPr>
            <a:normAutofit/>
          </a:bodyPr>
          <a:lstStyle/>
          <a:p>
            <a:r>
              <a:rPr lang="en-GB" b="1" dirty="0" smtClean="0"/>
              <a:t>CUISINE (J&amp;K)</a:t>
            </a:r>
            <a:endParaRPr lang="en-GB" b="1" dirty="0"/>
          </a:p>
        </p:txBody>
      </p:sp>
      <p:sp>
        <p:nvSpPr>
          <p:cNvPr id="3" name="Content Placeholder 2"/>
          <p:cNvSpPr>
            <a:spLocks noGrp="1"/>
          </p:cNvSpPr>
          <p:nvPr>
            <p:ph idx="1"/>
          </p:nvPr>
        </p:nvSpPr>
        <p:spPr>
          <a:xfrm>
            <a:off x="428596" y="1571612"/>
            <a:ext cx="8183880" cy="4286280"/>
          </a:xfrm>
        </p:spPr>
        <p:txBody>
          <a:bodyPr>
            <a:normAutofit fontScale="92500" lnSpcReduction="20000"/>
          </a:bodyPr>
          <a:lstStyle/>
          <a:p>
            <a:r>
              <a:rPr lang="en-GB" sz="3500" b="1" dirty="0" smtClean="0">
                <a:solidFill>
                  <a:schemeClr val="accent2">
                    <a:lumMod val="60000"/>
                    <a:lumOff val="40000"/>
                  </a:schemeClr>
                </a:solidFill>
              </a:rPr>
              <a:t>DUM AALOO</a:t>
            </a:r>
            <a:r>
              <a:rPr lang="en-GB" sz="2200" b="1" dirty="0" smtClean="0"/>
              <a:t>, </a:t>
            </a:r>
            <a:r>
              <a:rPr lang="en-GB" sz="2400" b="1" dirty="0" smtClean="0"/>
              <a:t>ONE OF </a:t>
            </a:r>
          </a:p>
          <a:p>
            <a:pPr>
              <a:buNone/>
            </a:pPr>
            <a:r>
              <a:rPr lang="en-GB" sz="2400" b="1" dirty="0" smtClean="0"/>
              <a:t>	THE MOST FAMOUS VEGETARIAN</a:t>
            </a:r>
          </a:p>
          <a:p>
            <a:pPr>
              <a:buNone/>
            </a:pPr>
            <a:r>
              <a:rPr lang="en-GB" sz="2400" b="1" dirty="0" smtClean="0"/>
              <a:t>	DISHES OF KASHMIRI FOOD </a:t>
            </a:r>
          </a:p>
          <a:p>
            <a:pPr>
              <a:buNone/>
            </a:pPr>
            <a:r>
              <a:rPr lang="en-GB" sz="2400" b="1" dirty="0" smtClean="0"/>
              <a:t>	IS COOKED WITH YOGHURT, </a:t>
            </a:r>
          </a:p>
          <a:p>
            <a:pPr>
              <a:buNone/>
            </a:pPr>
            <a:r>
              <a:rPr lang="en-GB" sz="2400" b="1" dirty="0" smtClean="0"/>
              <a:t>	GINGER POWDER, FENNEL AND OTHER HOT SPICES TO GIVE IT A UNIQUE FLAVOUR AND AROMA.</a:t>
            </a:r>
          </a:p>
          <a:p>
            <a:r>
              <a:rPr lang="en-GB" sz="3500" b="1" dirty="0" smtClean="0">
                <a:solidFill>
                  <a:schemeClr val="accent2">
                    <a:lumMod val="60000"/>
                    <a:lumOff val="40000"/>
                  </a:schemeClr>
                </a:solidFill>
              </a:rPr>
              <a:t>KALARI</a:t>
            </a:r>
            <a:r>
              <a:rPr lang="en-GB" sz="2200" b="1" dirty="0" smtClean="0"/>
              <a:t>, </a:t>
            </a:r>
            <a:r>
              <a:rPr lang="en-GB" sz="2400" b="1" dirty="0" smtClean="0"/>
              <a:t>AMBAL, KHATTA MEAT,</a:t>
            </a:r>
          </a:p>
          <a:p>
            <a:pPr>
              <a:buNone/>
            </a:pPr>
            <a:r>
              <a:rPr lang="en-GB" sz="2400" b="1" dirty="0" smtClean="0"/>
              <a:t>	KULTHEIN DI DAL PHIRNI, </a:t>
            </a:r>
          </a:p>
          <a:p>
            <a:pPr>
              <a:buNone/>
            </a:pPr>
            <a:r>
              <a:rPr lang="en-GB" sz="2400" b="1" dirty="0" smtClean="0"/>
              <a:t>	RAJMAASH, DAL PATT, </a:t>
            </a:r>
          </a:p>
          <a:p>
            <a:pPr>
              <a:buNone/>
            </a:pPr>
            <a:r>
              <a:rPr lang="en-GB" sz="2400" b="1" dirty="0" smtClean="0"/>
              <a:t>	MAA DA MADRA, AND AURIYA </a:t>
            </a:r>
          </a:p>
          <a:p>
            <a:pPr>
              <a:buNone/>
            </a:pPr>
            <a:r>
              <a:rPr lang="en-GB" sz="2400" b="1" dirty="0" smtClean="0"/>
              <a:t>	ARE SOME FAMOUS DISHES OF </a:t>
            </a:r>
          </a:p>
          <a:p>
            <a:pPr>
              <a:buNone/>
            </a:pPr>
            <a:r>
              <a:rPr lang="en-GB" sz="2400" b="1" dirty="0" smtClean="0"/>
              <a:t>	JAMMU.</a:t>
            </a:r>
            <a:endParaRPr lang="en-GB" sz="2400" b="1" dirty="0"/>
          </a:p>
        </p:txBody>
      </p:sp>
      <p:pic>
        <p:nvPicPr>
          <p:cNvPr id="4" name="Picture 3" descr="dam aloo.jpg"/>
          <p:cNvPicPr>
            <a:picLocks noChangeAspect="1"/>
          </p:cNvPicPr>
          <p:nvPr/>
        </p:nvPicPr>
        <p:blipFill>
          <a:blip r:embed="rId2"/>
          <a:stretch>
            <a:fillRect/>
          </a:stretch>
        </p:blipFill>
        <p:spPr>
          <a:xfrm rot="607918">
            <a:off x="5430142" y="643150"/>
            <a:ext cx="3397490" cy="2100267"/>
          </a:xfrm>
          <a:prstGeom prst="rect">
            <a:avLst/>
          </a:prstGeom>
          <a:ln>
            <a:noFill/>
          </a:ln>
          <a:effectLst>
            <a:softEdge rad="112500"/>
          </a:effectLst>
        </p:spPr>
      </p:pic>
      <p:pic>
        <p:nvPicPr>
          <p:cNvPr id="8" name="Picture 7" descr="nyks logo.jpg"/>
          <p:cNvPicPr>
            <a:picLocks noChangeAspect="1"/>
          </p:cNvPicPr>
          <p:nvPr/>
        </p:nvPicPr>
        <p:blipFill>
          <a:blip r:embed="rId3"/>
          <a:srcRect l="6299" t="13498" r="3780" b="13498"/>
          <a:stretch>
            <a:fillRect/>
          </a:stretch>
        </p:blipFill>
        <p:spPr>
          <a:xfrm>
            <a:off x="1" y="6143644"/>
            <a:ext cx="1571603" cy="714356"/>
          </a:xfrm>
          <a:prstGeom prst="rect">
            <a:avLst/>
          </a:prstGeom>
        </p:spPr>
      </p:pic>
      <p:pic>
        <p:nvPicPr>
          <p:cNvPr id="9" name="Picture 8" descr="ebsb logo.jpg"/>
          <p:cNvPicPr>
            <a:picLocks noChangeAspect="1"/>
          </p:cNvPicPr>
          <p:nvPr/>
        </p:nvPicPr>
        <p:blipFill>
          <a:blip r:embed="rId4" cstate="print"/>
          <a:stretch>
            <a:fillRect/>
          </a:stretch>
        </p:blipFill>
        <p:spPr>
          <a:xfrm>
            <a:off x="7929586" y="6215082"/>
            <a:ext cx="1214414" cy="642918"/>
          </a:xfrm>
          <a:prstGeom prst="rect">
            <a:avLst/>
          </a:prstGeom>
        </p:spPr>
      </p:pic>
      <p:pic>
        <p:nvPicPr>
          <p:cNvPr id="11" name="Picture 10" descr="KALARI.jpeg"/>
          <p:cNvPicPr>
            <a:picLocks noChangeAspect="1"/>
          </p:cNvPicPr>
          <p:nvPr/>
        </p:nvPicPr>
        <p:blipFill>
          <a:blip r:embed="rId5"/>
          <a:srcRect l="6644" t="3898" b="1671"/>
          <a:stretch>
            <a:fillRect/>
          </a:stretch>
        </p:blipFill>
        <p:spPr>
          <a:xfrm>
            <a:off x="5143505" y="3388615"/>
            <a:ext cx="4000527" cy="275503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5720" y="357166"/>
            <a:ext cx="8183880" cy="980122"/>
          </a:xfrm>
        </p:spPr>
        <p:txBody>
          <a:bodyPr>
            <a:normAutofit fontScale="90000"/>
          </a:bodyPr>
          <a:lstStyle/>
          <a:p>
            <a:r>
              <a:rPr lang="en-GB" sz="4700" b="1" dirty="0" smtClean="0"/>
              <a:t>CUISINE</a:t>
            </a:r>
            <a:r>
              <a:rPr lang="en-GB" b="1" dirty="0" smtClean="0"/>
              <a:t> </a:t>
            </a:r>
            <a:br>
              <a:rPr lang="en-GB" b="1" dirty="0" smtClean="0"/>
            </a:br>
            <a:r>
              <a:rPr lang="en-GB" sz="3600" b="1" dirty="0" smtClean="0"/>
              <a:t>(LADAKH)</a:t>
            </a:r>
            <a:endParaRPr lang="en-GB" sz="3600" b="1" dirty="0"/>
          </a:p>
        </p:txBody>
      </p:sp>
      <p:sp>
        <p:nvSpPr>
          <p:cNvPr id="3" name="Content Placeholder 2"/>
          <p:cNvSpPr>
            <a:spLocks noGrp="1"/>
          </p:cNvSpPr>
          <p:nvPr>
            <p:ph idx="1"/>
          </p:nvPr>
        </p:nvSpPr>
        <p:spPr>
          <a:xfrm>
            <a:off x="500034" y="1741378"/>
            <a:ext cx="8183880" cy="4402266"/>
          </a:xfrm>
        </p:spPr>
        <p:txBody>
          <a:bodyPr>
            <a:normAutofit fontScale="25000" lnSpcReduction="20000"/>
          </a:bodyPr>
          <a:lstStyle/>
          <a:p>
            <a:r>
              <a:rPr lang="en-GB" sz="9600" b="1" dirty="0" smtClean="0"/>
              <a:t>THUKPA IS A THICK </a:t>
            </a:r>
          </a:p>
          <a:p>
            <a:pPr>
              <a:buNone/>
            </a:pPr>
            <a:r>
              <a:rPr lang="en-GB" sz="9600" b="1" dirty="0" smtClean="0"/>
              <a:t>	NOODLE-BASED SOUP </a:t>
            </a:r>
          </a:p>
          <a:p>
            <a:pPr>
              <a:buNone/>
            </a:pPr>
            <a:r>
              <a:rPr lang="en-GB" sz="9600" b="1" dirty="0" smtClean="0"/>
              <a:t>	WITH VEGETABLES </a:t>
            </a:r>
          </a:p>
          <a:p>
            <a:pPr>
              <a:buNone/>
            </a:pPr>
            <a:r>
              <a:rPr lang="en-GB" sz="9600" b="1" dirty="0" smtClean="0"/>
              <a:t>	FAMOUS IN LEH.</a:t>
            </a:r>
          </a:p>
          <a:p>
            <a:r>
              <a:rPr lang="en-GB" sz="9600" b="1" dirty="0" smtClean="0"/>
              <a:t>SKYU, MOMOS, TEMOK,</a:t>
            </a:r>
          </a:p>
          <a:p>
            <a:pPr>
              <a:buNone/>
            </a:pPr>
            <a:r>
              <a:rPr lang="en-GB" sz="9600" b="1" dirty="0" smtClean="0"/>
              <a:t>	KHAMBIR, THENTHUK, </a:t>
            </a:r>
          </a:p>
          <a:p>
            <a:pPr>
              <a:buNone/>
            </a:pPr>
            <a:r>
              <a:rPr lang="en-GB" sz="9600" b="1" dirty="0" smtClean="0"/>
              <a:t>	PABA CONSUMED WITH  </a:t>
            </a:r>
          </a:p>
          <a:p>
            <a:pPr>
              <a:buNone/>
            </a:pPr>
            <a:r>
              <a:rPr lang="en-GB" sz="9600" b="1" dirty="0" smtClean="0"/>
              <a:t>	TANGDUR ARE SOME OTHER </a:t>
            </a:r>
          </a:p>
          <a:p>
            <a:pPr>
              <a:buNone/>
            </a:pPr>
            <a:r>
              <a:rPr lang="en-GB" sz="9600" b="1" dirty="0" smtClean="0"/>
              <a:t>	DISHES FAMOUS IN LADAKH.</a:t>
            </a:r>
          </a:p>
          <a:p>
            <a:r>
              <a:rPr lang="en-GB" sz="9600" b="1" dirty="0" smtClean="0"/>
              <a:t>BUTTER TEA IS AN ESSENTIAL </a:t>
            </a:r>
          </a:p>
          <a:p>
            <a:pPr>
              <a:buNone/>
            </a:pPr>
            <a:r>
              <a:rPr lang="en-GB" sz="9600" b="1" dirty="0" smtClean="0"/>
              <a:t>	PART OF TIBETAN LIFE AND IS </a:t>
            </a:r>
          </a:p>
          <a:p>
            <a:pPr>
              <a:buNone/>
            </a:pPr>
            <a:r>
              <a:rPr lang="en-GB" sz="9600" b="1" dirty="0" smtClean="0"/>
              <a:t>	CONSUMED IN LEH TOO.</a:t>
            </a:r>
          </a:p>
          <a:p>
            <a:pPr>
              <a:buNone/>
            </a:pPr>
            <a:endParaRPr lang="en-GB" sz="9600" dirty="0" smtClean="0"/>
          </a:p>
          <a:p>
            <a:pPr>
              <a:buNone/>
            </a:pPr>
            <a:endParaRPr lang="en-GB" sz="2400" dirty="0" smtClean="0"/>
          </a:p>
          <a:p>
            <a:pPr>
              <a:buNone/>
            </a:pPr>
            <a:r>
              <a:rPr lang="en-GB" sz="2400" b="1" dirty="0" smtClean="0"/>
              <a:t>	</a:t>
            </a:r>
            <a:endParaRPr lang="en-GB" sz="2200" b="1" dirty="0"/>
          </a:p>
        </p:txBody>
      </p:sp>
      <p:pic>
        <p:nvPicPr>
          <p:cNvPr id="5" name="Picture 4" descr="thukpa.jpg"/>
          <p:cNvPicPr>
            <a:picLocks noChangeAspect="1"/>
          </p:cNvPicPr>
          <p:nvPr/>
        </p:nvPicPr>
        <p:blipFill>
          <a:blip r:embed="rId2"/>
          <a:stretch>
            <a:fillRect/>
          </a:stretch>
        </p:blipFill>
        <p:spPr>
          <a:xfrm>
            <a:off x="4572000" y="500044"/>
            <a:ext cx="4071965" cy="2375312"/>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6" name="Picture 5" descr="Butter-Tea.jpg"/>
          <p:cNvPicPr>
            <a:picLocks noChangeAspect="1"/>
          </p:cNvPicPr>
          <p:nvPr/>
        </p:nvPicPr>
        <p:blipFill>
          <a:blip r:embed="rId3"/>
          <a:srcRect l="4000" t="23122" r="2666" b="4002"/>
          <a:stretch>
            <a:fillRect/>
          </a:stretch>
        </p:blipFill>
        <p:spPr>
          <a:xfrm rot="21278563">
            <a:off x="5035107" y="3143248"/>
            <a:ext cx="3608859" cy="278608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8" name="Picture 7" descr="ebsb logo.jpg"/>
          <p:cNvPicPr>
            <a:picLocks noChangeAspect="1"/>
          </p:cNvPicPr>
          <p:nvPr/>
        </p:nvPicPr>
        <p:blipFill>
          <a:blip r:embed="rId4" cstate="print"/>
          <a:stretch>
            <a:fillRect/>
          </a:stretch>
        </p:blipFill>
        <p:spPr>
          <a:xfrm>
            <a:off x="7929586" y="6215082"/>
            <a:ext cx="1214414" cy="642918"/>
          </a:xfrm>
          <a:prstGeom prst="rect">
            <a:avLst/>
          </a:prstGeom>
        </p:spPr>
      </p:pic>
      <p:pic>
        <p:nvPicPr>
          <p:cNvPr id="9" name="Picture 8" descr="nyks logo.jpg"/>
          <p:cNvPicPr>
            <a:picLocks noChangeAspect="1"/>
          </p:cNvPicPr>
          <p:nvPr/>
        </p:nvPicPr>
        <p:blipFill>
          <a:blip r:embed="rId5"/>
          <a:srcRect l="6299" t="13498" r="3780" b="13498"/>
          <a:stretch>
            <a:fillRect/>
          </a:stretch>
        </p:blipFill>
        <p:spPr>
          <a:xfrm>
            <a:off x="1" y="6143644"/>
            <a:ext cx="1571603" cy="714356"/>
          </a:xfrm>
          <a:prstGeom prst="rect">
            <a:avLst/>
          </a:prstGeom>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406" y="662928"/>
            <a:ext cx="8215370" cy="1051560"/>
          </a:xfrm>
        </p:spPr>
        <p:txBody>
          <a:bodyPr>
            <a:noAutofit/>
          </a:bodyPr>
          <a:lstStyle/>
          <a:p>
            <a:r>
              <a:rPr lang="en-GB" sz="4400" b="1" dirty="0" smtClean="0"/>
              <a:t>AGRICULTURE &amp; </a:t>
            </a:r>
            <a:br>
              <a:rPr lang="en-GB" sz="4400" b="1" dirty="0" smtClean="0"/>
            </a:br>
            <a:r>
              <a:rPr lang="en-GB" sz="4400" b="1" dirty="0" smtClean="0"/>
              <a:t>HORTICULTURE </a:t>
            </a:r>
            <a:br>
              <a:rPr lang="en-GB" sz="4400" b="1" dirty="0" smtClean="0"/>
            </a:br>
            <a:r>
              <a:rPr lang="en-GB" sz="4400" b="1" dirty="0" smtClean="0"/>
              <a:t>OF J&amp;K</a:t>
            </a:r>
            <a:endParaRPr lang="en-GB" sz="4400" b="1" dirty="0"/>
          </a:p>
        </p:txBody>
      </p:sp>
      <p:sp>
        <p:nvSpPr>
          <p:cNvPr id="3" name="Content Placeholder 2"/>
          <p:cNvSpPr>
            <a:spLocks noGrp="1"/>
          </p:cNvSpPr>
          <p:nvPr>
            <p:ph idx="1"/>
          </p:nvPr>
        </p:nvSpPr>
        <p:spPr>
          <a:xfrm>
            <a:off x="500034" y="2357430"/>
            <a:ext cx="8183880" cy="4143404"/>
          </a:xfrm>
        </p:spPr>
        <p:txBody>
          <a:bodyPr>
            <a:noAutofit/>
          </a:bodyPr>
          <a:lstStyle/>
          <a:p>
            <a:r>
              <a:rPr lang="en-GB" sz="2500" b="1" dirty="0" smtClean="0"/>
              <a:t>Jammu &amp; Kashmir UT is </a:t>
            </a:r>
          </a:p>
          <a:p>
            <a:pPr algn="just">
              <a:buNone/>
            </a:pPr>
            <a:r>
              <a:rPr lang="en-GB" sz="2500" b="1" dirty="0" smtClean="0"/>
              <a:t>	predominantly an agrarian economy with about 80% of its population engaged in agriculture.</a:t>
            </a:r>
          </a:p>
          <a:p>
            <a:pPr algn="just"/>
            <a:r>
              <a:rPr lang="en-GB" sz="2500" b="1" dirty="0" smtClean="0"/>
              <a:t>The climate of the UT varies from sub-tropical in Jammu to temperate in Kashmir.</a:t>
            </a:r>
          </a:p>
          <a:p>
            <a:pPr algn="just"/>
            <a:r>
              <a:rPr lang="en-GB" sz="2500" b="1" dirty="0" smtClean="0"/>
              <a:t>Horticulture is one of the important sectors of the State. The sector contributes immensely in strengthening the financial condition of the UT, poverty alleviation, employment generation.</a:t>
            </a:r>
          </a:p>
        </p:txBody>
      </p:sp>
      <p:pic>
        <p:nvPicPr>
          <p:cNvPr id="1026" name="Picture 2" descr="C:\Users\NYK RAJOURI\Desktop\EBSB PPT CONTENT\images (11).jpg"/>
          <p:cNvPicPr>
            <a:picLocks noChangeAspect="1" noChangeArrowheads="1"/>
          </p:cNvPicPr>
          <p:nvPr/>
        </p:nvPicPr>
        <p:blipFill>
          <a:blip r:embed="rId2"/>
          <a:srcRect/>
          <a:stretch>
            <a:fillRect/>
          </a:stretch>
        </p:blipFill>
        <p:spPr bwMode="auto">
          <a:xfrm>
            <a:off x="4927259" y="-24"/>
            <a:ext cx="4216773" cy="2786082"/>
          </a:xfrm>
          <a:prstGeom prst="rect">
            <a:avLst/>
          </a:prstGeom>
          <a:ln>
            <a:noFill/>
          </a:ln>
          <a:effectLst>
            <a:softEdge rad="112500"/>
          </a:effectLst>
        </p:spPr>
      </p:pic>
      <p:pic>
        <p:nvPicPr>
          <p:cNvPr id="5" name="Picture 4" descr="nyks logo.jpg"/>
          <p:cNvPicPr>
            <a:picLocks noChangeAspect="1"/>
          </p:cNvPicPr>
          <p:nvPr/>
        </p:nvPicPr>
        <p:blipFill>
          <a:blip r:embed="rId3"/>
          <a:srcRect l="6299" t="13498" r="3780" b="13498"/>
          <a:stretch>
            <a:fillRect/>
          </a:stretch>
        </p:blipFill>
        <p:spPr>
          <a:xfrm>
            <a:off x="1" y="6143644"/>
            <a:ext cx="1571603" cy="714356"/>
          </a:xfrm>
          <a:prstGeom prst="rect">
            <a:avLst/>
          </a:prstGeom>
        </p:spPr>
      </p:pic>
      <p:pic>
        <p:nvPicPr>
          <p:cNvPr id="6" name="Picture 5" descr="ebsb logo.jpg"/>
          <p:cNvPicPr>
            <a:picLocks noChangeAspect="1"/>
          </p:cNvPicPr>
          <p:nvPr/>
        </p:nvPicPr>
        <p:blipFill>
          <a:blip r:embed="rId4" cstate="print"/>
          <a:stretch>
            <a:fillRect/>
          </a:stretch>
        </p:blipFill>
        <p:spPr>
          <a:xfrm>
            <a:off x="7929586" y="6215082"/>
            <a:ext cx="1214414" cy="642918"/>
          </a:xfrm>
          <a:prstGeom prst="rect">
            <a:avLst/>
          </a:prstGeom>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76" y="571480"/>
            <a:ext cx="8229600" cy="1399032"/>
          </a:xfrm>
        </p:spPr>
        <p:txBody>
          <a:bodyPr>
            <a:noAutofit/>
          </a:bodyPr>
          <a:lstStyle/>
          <a:p>
            <a:r>
              <a:rPr lang="en-GB" sz="4400" b="1" dirty="0" smtClean="0"/>
              <a:t>AGRICULTURE &amp; </a:t>
            </a:r>
            <a:br>
              <a:rPr lang="en-GB" sz="4400" b="1" dirty="0" smtClean="0"/>
            </a:br>
            <a:r>
              <a:rPr lang="en-GB" sz="4400" b="1" dirty="0" smtClean="0"/>
              <a:t>HORTICULTURE </a:t>
            </a:r>
            <a:br>
              <a:rPr lang="en-GB" sz="4400" b="1" dirty="0" smtClean="0"/>
            </a:br>
            <a:r>
              <a:rPr lang="en-GB" sz="4400" b="1" dirty="0" smtClean="0"/>
              <a:t>OF J&amp;K</a:t>
            </a:r>
            <a:endParaRPr lang="en-GB" sz="4000" dirty="0"/>
          </a:p>
        </p:txBody>
      </p:sp>
      <p:sp>
        <p:nvSpPr>
          <p:cNvPr id="3" name="Content Placeholder 2"/>
          <p:cNvSpPr>
            <a:spLocks noGrp="1"/>
          </p:cNvSpPr>
          <p:nvPr>
            <p:ph idx="1"/>
          </p:nvPr>
        </p:nvSpPr>
        <p:spPr>
          <a:xfrm>
            <a:off x="457200" y="2428900"/>
            <a:ext cx="8229600" cy="4000496"/>
          </a:xfrm>
        </p:spPr>
        <p:txBody>
          <a:bodyPr/>
          <a:lstStyle/>
          <a:p>
            <a:r>
              <a:rPr lang="en-GB" sz="2800" b="1" dirty="0" smtClean="0"/>
              <a:t>Kashmir region is also</a:t>
            </a:r>
          </a:p>
          <a:p>
            <a:pPr>
              <a:buNone/>
            </a:pPr>
            <a:r>
              <a:rPr lang="en-GB" sz="2800" b="1" dirty="0" smtClean="0"/>
              <a:t>	 famous for dry fruit </a:t>
            </a:r>
          </a:p>
          <a:p>
            <a:pPr>
              <a:buNone/>
            </a:pPr>
            <a:r>
              <a:rPr lang="en-GB" sz="2800" b="1" dirty="0" smtClean="0"/>
              <a:t>	cultivation. Almonds, </a:t>
            </a:r>
          </a:p>
          <a:p>
            <a:pPr>
              <a:buNone/>
            </a:pPr>
            <a:r>
              <a:rPr lang="en-GB" sz="2800" b="1" dirty="0" smtClean="0"/>
              <a:t>	walnuts, apricots and saffron are some important dry fruits in Kashmir.</a:t>
            </a:r>
          </a:p>
          <a:p>
            <a:pPr>
              <a:buNone/>
            </a:pPr>
            <a:endParaRPr lang="en-GB" sz="2200" b="1" dirty="0" smtClean="0"/>
          </a:p>
          <a:p>
            <a:endParaRPr lang="en-GB" sz="2200" b="1" dirty="0" smtClean="0"/>
          </a:p>
          <a:p>
            <a:endParaRPr lang="en-GB" sz="3200" b="1" dirty="0" smtClean="0"/>
          </a:p>
          <a:p>
            <a:endParaRPr lang="en-GB" dirty="0"/>
          </a:p>
        </p:txBody>
      </p:sp>
      <p:pic>
        <p:nvPicPr>
          <p:cNvPr id="2050" name="Picture 2" descr="C:\Users\NYK RAJOURI\Desktop\EBSB PPT CONTENT\dry fruits.jpeg"/>
          <p:cNvPicPr>
            <a:picLocks noChangeAspect="1" noChangeArrowheads="1"/>
          </p:cNvPicPr>
          <p:nvPr/>
        </p:nvPicPr>
        <p:blipFill>
          <a:blip r:embed="rId2"/>
          <a:srcRect/>
          <a:stretch>
            <a:fillRect/>
          </a:stretch>
        </p:blipFill>
        <p:spPr bwMode="auto">
          <a:xfrm>
            <a:off x="4816931" y="-24"/>
            <a:ext cx="4327102" cy="3786214"/>
          </a:xfrm>
          <a:prstGeom prst="rect">
            <a:avLst/>
          </a:prstGeom>
          <a:noFill/>
        </p:spPr>
      </p:pic>
      <p:pic>
        <p:nvPicPr>
          <p:cNvPr id="6" name="Picture 5" descr="nyks logo.jpg"/>
          <p:cNvPicPr>
            <a:picLocks noChangeAspect="1"/>
          </p:cNvPicPr>
          <p:nvPr/>
        </p:nvPicPr>
        <p:blipFill>
          <a:blip r:embed="rId3"/>
          <a:srcRect l="6299" t="13498" r="3780" b="13498"/>
          <a:stretch>
            <a:fillRect/>
          </a:stretch>
        </p:blipFill>
        <p:spPr>
          <a:xfrm>
            <a:off x="1" y="6143644"/>
            <a:ext cx="1500165" cy="714356"/>
          </a:xfrm>
          <a:prstGeom prst="rect">
            <a:avLst/>
          </a:prstGeom>
        </p:spPr>
      </p:pic>
      <p:pic>
        <p:nvPicPr>
          <p:cNvPr id="7" name="Picture 6" descr="ebsb logo.jpg"/>
          <p:cNvPicPr>
            <a:picLocks noChangeAspect="1"/>
          </p:cNvPicPr>
          <p:nvPr/>
        </p:nvPicPr>
        <p:blipFill>
          <a:blip r:embed="rId4" cstate="print"/>
          <a:stretch>
            <a:fillRect/>
          </a:stretch>
        </p:blipFill>
        <p:spPr>
          <a:xfrm>
            <a:off x="7929586" y="6215082"/>
            <a:ext cx="1214414" cy="642918"/>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406" y="267494"/>
            <a:ext cx="8229600" cy="1399032"/>
          </a:xfrm>
        </p:spPr>
        <p:txBody>
          <a:bodyPr>
            <a:normAutofit/>
          </a:bodyPr>
          <a:lstStyle/>
          <a:p>
            <a:r>
              <a:rPr lang="en-GB" sz="4000" b="1" dirty="0" smtClean="0">
                <a:solidFill>
                  <a:srgbClr val="FF0066"/>
                </a:solidFill>
                <a:latin typeface="Century Gothic" pitchFamily="34" charset="0"/>
              </a:rPr>
              <a:t>OBJECTIVES OF EK BHARAT SHRESHTHA BHARAT</a:t>
            </a:r>
            <a:endParaRPr lang="en-GB" sz="4000" b="1" dirty="0">
              <a:solidFill>
                <a:srgbClr val="FF0066"/>
              </a:solidFill>
              <a:latin typeface="Century Gothic" pitchFamily="34" charset="0"/>
            </a:endParaRPr>
          </a:p>
        </p:txBody>
      </p:sp>
      <p:sp>
        <p:nvSpPr>
          <p:cNvPr id="3" name="Content Placeholder 2"/>
          <p:cNvSpPr>
            <a:spLocks noGrp="1"/>
          </p:cNvSpPr>
          <p:nvPr>
            <p:ph idx="1"/>
          </p:nvPr>
        </p:nvSpPr>
        <p:spPr>
          <a:xfrm>
            <a:off x="357158" y="1785958"/>
            <a:ext cx="8229600" cy="4572000"/>
          </a:xfrm>
        </p:spPr>
        <p:txBody>
          <a:bodyPr>
            <a:normAutofit fontScale="62500" lnSpcReduction="20000"/>
          </a:bodyPr>
          <a:lstStyle/>
          <a:p>
            <a:pPr algn="just">
              <a:buClr>
                <a:srgbClr val="FF0066"/>
              </a:buClr>
              <a:buFont typeface="Arial" pitchFamily="34" charset="0"/>
              <a:buChar char="•"/>
            </a:pPr>
            <a:r>
              <a:rPr lang="en-IN" sz="4500" b="1" dirty="0" smtClean="0">
                <a:solidFill>
                  <a:schemeClr val="tx1">
                    <a:lumMod val="85000"/>
                  </a:schemeClr>
                </a:solidFill>
                <a:latin typeface="Century Gothic" pitchFamily="34" charset="0"/>
              </a:rPr>
              <a:t>TO CELEBRATE  THE UNITY IN DIVERSITY OF OUR NATION AND TO MAINTAIN AND STRENGTHEN THE FABRIC OF TRADITIONALLY EXISTING EMOTIONAL BONDS BETWEEN THE PEOPLE OF OUR COUNTRY.</a:t>
            </a:r>
          </a:p>
          <a:p>
            <a:pPr algn="just"/>
            <a:endParaRPr lang="en-IN" sz="4000" dirty="0" smtClean="0">
              <a:solidFill>
                <a:schemeClr val="tx1">
                  <a:lumMod val="85000"/>
                </a:schemeClr>
              </a:solidFill>
              <a:latin typeface="Century Gothic" pitchFamily="34" charset="0"/>
            </a:endParaRPr>
          </a:p>
          <a:p>
            <a:pPr algn="just"/>
            <a:r>
              <a:rPr lang="en-IN" sz="4000" b="1" dirty="0" smtClean="0">
                <a:solidFill>
                  <a:schemeClr val="tx1">
                    <a:lumMod val="85000"/>
                  </a:schemeClr>
                </a:solidFill>
                <a:latin typeface="Century Gothic" pitchFamily="34" charset="0"/>
              </a:rPr>
              <a:t>TO PROMOTE THE SPIRIT OF NATIONAL INTEGRATION THROUGH A DEEP AND STRUCTURED ENGAGEMENT BETWEEN ALL INDIAN STATES AND UNION TERRITORIES THROUGH A YEAR- LONG PLANNED ENGAGEMENT BETWEEN STATES.</a:t>
            </a:r>
            <a:r>
              <a:rPr lang="en-IN" sz="4000" dirty="0" smtClean="0">
                <a:solidFill>
                  <a:schemeClr val="tx1">
                    <a:lumMod val="85000"/>
                  </a:schemeClr>
                </a:solidFill>
                <a:latin typeface="Century Gothic" pitchFamily="34" charset="0"/>
              </a:rPr>
              <a:t>	</a:t>
            </a:r>
            <a:endParaRPr lang="en-IN" sz="4000" b="1" dirty="0" smtClean="0">
              <a:solidFill>
                <a:schemeClr val="tx1">
                  <a:lumMod val="85000"/>
                </a:schemeClr>
              </a:solidFill>
              <a:latin typeface="Century Gothic" pitchFamily="34" charset="0"/>
            </a:endParaRPr>
          </a:p>
          <a:p>
            <a:pPr algn="just"/>
            <a:endParaRPr lang="en-IN" dirty="0" smtClean="0">
              <a:solidFill>
                <a:schemeClr val="tx1">
                  <a:lumMod val="85000"/>
                </a:schemeClr>
              </a:solidFill>
              <a:latin typeface="Century Gothic" pitchFamily="34" charset="0"/>
            </a:endParaRPr>
          </a:p>
          <a:p>
            <a:endParaRPr lang="en-GB" dirty="0">
              <a:solidFill>
                <a:schemeClr val="tx1">
                  <a:lumMod val="85000"/>
                </a:schemeClr>
              </a:solidFill>
              <a:latin typeface="Century Gothic" pitchFamily="34" charset="0"/>
            </a:endParaRPr>
          </a:p>
        </p:txBody>
      </p:sp>
      <p:pic>
        <p:nvPicPr>
          <p:cNvPr id="4" name="Picture 3" descr="nyks logo.jpg"/>
          <p:cNvPicPr>
            <a:picLocks noChangeAspect="1"/>
          </p:cNvPicPr>
          <p:nvPr/>
        </p:nvPicPr>
        <p:blipFill>
          <a:blip r:embed="rId2"/>
          <a:srcRect l="6299" t="13498" r="3780" b="13498"/>
          <a:stretch>
            <a:fillRect/>
          </a:stretch>
        </p:blipFill>
        <p:spPr>
          <a:xfrm>
            <a:off x="1" y="6143644"/>
            <a:ext cx="1571603" cy="714356"/>
          </a:xfrm>
          <a:prstGeom prst="rect">
            <a:avLst/>
          </a:prstGeom>
        </p:spPr>
      </p:pic>
      <p:pic>
        <p:nvPicPr>
          <p:cNvPr id="5" name="Picture 4" descr="ebsb logo.jpg"/>
          <p:cNvPicPr>
            <a:picLocks noChangeAspect="1"/>
          </p:cNvPicPr>
          <p:nvPr/>
        </p:nvPicPr>
        <p:blipFill>
          <a:blip r:embed="rId3" cstate="print"/>
          <a:stretch>
            <a:fillRect/>
          </a:stretch>
        </p:blipFill>
        <p:spPr>
          <a:xfrm>
            <a:off x="7929586" y="6215082"/>
            <a:ext cx="1214414" cy="642918"/>
          </a:xfrm>
          <a:prstGeom prst="rect">
            <a:avLst/>
          </a:prstGeom>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2071678"/>
            <a:ext cx="8229600" cy="2184850"/>
          </a:xfrm>
        </p:spPr>
        <p:txBody>
          <a:bodyPr>
            <a:normAutofit/>
          </a:bodyPr>
          <a:lstStyle/>
          <a:p>
            <a:r>
              <a:rPr lang="en-GB" sz="6000" b="1" dirty="0" smtClean="0"/>
              <a:t>FESTIVALS OF J&amp;K</a:t>
            </a:r>
            <a:endParaRPr lang="en-GB" sz="5400" dirty="0"/>
          </a:p>
        </p:txBody>
      </p:sp>
      <p:pic>
        <p:nvPicPr>
          <p:cNvPr id="3" name="Picture 2" descr="nyks logo.jpg"/>
          <p:cNvPicPr>
            <a:picLocks noChangeAspect="1"/>
          </p:cNvPicPr>
          <p:nvPr/>
        </p:nvPicPr>
        <p:blipFill>
          <a:blip r:embed="rId2"/>
          <a:srcRect l="6299" t="13498" r="3780" b="13498"/>
          <a:stretch>
            <a:fillRect/>
          </a:stretch>
        </p:blipFill>
        <p:spPr>
          <a:xfrm>
            <a:off x="1" y="6143644"/>
            <a:ext cx="1571603" cy="714356"/>
          </a:xfrm>
          <a:prstGeom prst="rect">
            <a:avLst/>
          </a:prstGeom>
        </p:spPr>
      </p:pic>
      <p:pic>
        <p:nvPicPr>
          <p:cNvPr id="4" name="Picture 3" descr="ebsb logo.jpg"/>
          <p:cNvPicPr>
            <a:picLocks noChangeAspect="1"/>
          </p:cNvPicPr>
          <p:nvPr/>
        </p:nvPicPr>
        <p:blipFill>
          <a:blip r:embed="rId3" cstate="print"/>
          <a:stretch>
            <a:fillRect/>
          </a:stretch>
        </p:blipFill>
        <p:spPr>
          <a:xfrm>
            <a:off x="7929586" y="6215082"/>
            <a:ext cx="1214414" cy="642918"/>
          </a:xfrm>
          <a:prstGeom prst="rect">
            <a:avLst/>
          </a:prstGeom>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sz="4400" b="1" dirty="0" smtClean="0"/>
              <a:t/>
            </a:r>
            <a:br>
              <a:rPr lang="en-GB" sz="4400" b="1" dirty="0" smtClean="0"/>
            </a:br>
            <a:endParaRPr lang="en-GB" dirty="0"/>
          </a:p>
        </p:txBody>
      </p:sp>
      <p:sp>
        <p:nvSpPr>
          <p:cNvPr id="3" name="Content Placeholder 2"/>
          <p:cNvSpPr>
            <a:spLocks noGrp="1"/>
          </p:cNvSpPr>
          <p:nvPr>
            <p:ph idx="1"/>
          </p:nvPr>
        </p:nvSpPr>
        <p:spPr>
          <a:xfrm>
            <a:off x="142844" y="714356"/>
            <a:ext cx="8229600" cy="5715040"/>
          </a:xfrm>
        </p:spPr>
        <p:txBody>
          <a:bodyPr>
            <a:normAutofit lnSpcReduction="10000"/>
          </a:bodyPr>
          <a:lstStyle/>
          <a:p>
            <a:pPr>
              <a:lnSpc>
                <a:spcPct val="150000"/>
              </a:lnSpc>
            </a:pPr>
            <a:r>
              <a:rPr lang="en-GB" sz="2800" b="1" dirty="0" smtClean="0">
                <a:solidFill>
                  <a:schemeClr val="accent1"/>
                </a:solidFill>
              </a:rPr>
              <a:t>SHIKARA FESTIVAL</a:t>
            </a:r>
          </a:p>
          <a:p>
            <a:pPr>
              <a:lnSpc>
                <a:spcPct val="150000"/>
              </a:lnSpc>
            </a:pPr>
            <a:r>
              <a:rPr lang="en-GB" sz="2600" b="1" dirty="0" smtClean="0"/>
              <a:t>EID UL AZHA &amp; EID UL FITR</a:t>
            </a:r>
          </a:p>
          <a:p>
            <a:pPr>
              <a:lnSpc>
                <a:spcPct val="150000"/>
              </a:lnSpc>
            </a:pPr>
            <a:r>
              <a:rPr lang="en-GB" sz="2800" b="1" dirty="0" smtClean="0"/>
              <a:t>KHEER BHAWANI MELA</a:t>
            </a:r>
          </a:p>
          <a:p>
            <a:pPr>
              <a:lnSpc>
                <a:spcPct val="150000"/>
              </a:lnSpc>
            </a:pPr>
            <a:r>
              <a:rPr lang="en-GB" sz="2800" b="1" dirty="0" smtClean="0"/>
              <a:t>TULIP FESTIVAL</a:t>
            </a:r>
          </a:p>
          <a:p>
            <a:pPr>
              <a:lnSpc>
                <a:spcPct val="150000"/>
              </a:lnSpc>
            </a:pPr>
            <a:r>
              <a:rPr lang="en-GB" sz="2800" b="1" dirty="0" smtClean="0">
                <a:solidFill>
                  <a:schemeClr val="accent1"/>
                </a:solidFill>
              </a:rPr>
              <a:t>BAISHAKHI</a:t>
            </a:r>
          </a:p>
          <a:p>
            <a:pPr>
              <a:lnSpc>
                <a:spcPct val="150000"/>
              </a:lnSpc>
            </a:pPr>
            <a:r>
              <a:rPr lang="en-GB" sz="2800" b="1" dirty="0" smtClean="0"/>
              <a:t>JHIRI MELA</a:t>
            </a:r>
          </a:p>
          <a:p>
            <a:pPr>
              <a:lnSpc>
                <a:spcPct val="150000"/>
              </a:lnSpc>
            </a:pPr>
            <a:r>
              <a:rPr lang="en-GB" sz="2800" b="1" dirty="0" smtClean="0"/>
              <a:t>LOHRI</a:t>
            </a:r>
          </a:p>
          <a:p>
            <a:pPr>
              <a:lnSpc>
                <a:spcPct val="150000"/>
              </a:lnSpc>
            </a:pPr>
            <a:r>
              <a:rPr lang="en-GB" sz="2800" b="1" dirty="0" smtClean="0"/>
              <a:t>BAHU MELA</a:t>
            </a:r>
          </a:p>
        </p:txBody>
      </p:sp>
      <p:pic>
        <p:nvPicPr>
          <p:cNvPr id="5" name="Picture 4" descr="Baisakhi.jpg"/>
          <p:cNvPicPr>
            <a:picLocks noChangeAspect="1"/>
          </p:cNvPicPr>
          <p:nvPr/>
        </p:nvPicPr>
        <p:blipFill>
          <a:blip r:embed="rId2"/>
          <a:stretch>
            <a:fillRect/>
          </a:stretch>
        </p:blipFill>
        <p:spPr>
          <a:xfrm>
            <a:off x="4786314" y="2857497"/>
            <a:ext cx="4357686" cy="2786082"/>
          </a:xfrm>
          <a:prstGeom prst="rect">
            <a:avLst/>
          </a:prstGeom>
        </p:spPr>
      </p:pic>
      <p:pic>
        <p:nvPicPr>
          <p:cNvPr id="7" name="Picture 6" descr="SHIKARA FESTIVAL.jpg"/>
          <p:cNvPicPr>
            <a:picLocks noChangeAspect="1"/>
          </p:cNvPicPr>
          <p:nvPr/>
        </p:nvPicPr>
        <p:blipFill>
          <a:blip r:embed="rId3"/>
          <a:stretch>
            <a:fillRect/>
          </a:stretch>
        </p:blipFill>
        <p:spPr>
          <a:xfrm>
            <a:off x="4786313" y="0"/>
            <a:ext cx="4357687" cy="2714644"/>
          </a:xfrm>
          <a:prstGeom prst="rect">
            <a:avLst/>
          </a:prstGeom>
        </p:spPr>
      </p:pic>
      <p:pic>
        <p:nvPicPr>
          <p:cNvPr id="8" name="Picture 7" descr="nyks logo.jpg"/>
          <p:cNvPicPr>
            <a:picLocks noChangeAspect="1"/>
          </p:cNvPicPr>
          <p:nvPr/>
        </p:nvPicPr>
        <p:blipFill>
          <a:blip r:embed="rId4"/>
          <a:srcRect l="6299" t="13498" r="3780" b="13498"/>
          <a:stretch>
            <a:fillRect/>
          </a:stretch>
        </p:blipFill>
        <p:spPr>
          <a:xfrm>
            <a:off x="1" y="6143644"/>
            <a:ext cx="1571603" cy="714356"/>
          </a:xfrm>
          <a:prstGeom prst="rect">
            <a:avLst/>
          </a:prstGeom>
        </p:spPr>
      </p:pic>
      <p:pic>
        <p:nvPicPr>
          <p:cNvPr id="9" name="Picture 8" descr="ebsb logo.jpg"/>
          <p:cNvPicPr>
            <a:picLocks noChangeAspect="1"/>
          </p:cNvPicPr>
          <p:nvPr/>
        </p:nvPicPr>
        <p:blipFill>
          <a:blip r:embed="rId5" cstate="print"/>
          <a:stretch>
            <a:fillRect/>
          </a:stretch>
        </p:blipFill>
        <p:spPr>
          <a:xfrm>
            <a:off x="7929586" y="6215082"/>
            <a:ext cx="1214414" cy="642918"/>
          </a:xfrm>
          <a:prstGeom prst="rect">
            <a:avLst/>
          </a:prstGeom>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43116"/>
            <a:ext cx="8329642" cy="1613346"/>
          </a:xfrm>
        </p:spPr>
        <p:txBody>
          <a:bodyPr>
            <a:normAutofit/>
          </a:bodyPr>
          <a:lstStyle/>
          <a:p>
            <a:r>
              <a:rPr lang="en-GB" sz="5400" b="1" dirty="0" smtClean="0"/>
              <a:t>FESTIVALS OF LADAKH</a:t>
            </a:r>
            <a:endParaRPr lang="en-GB" sz="4800" dirty="0"/>
          </a:p>
        </p:txBody>
      </p:sp>
      <p:pic>
        <p:nvPicPr>
          <p:cNvPr id="3" name="Picture 2" descr="nyks logo.jpg"/>
          <p:cNvPicPr>
            <a:picLocks noChangeAspect="1"/>
          </p:cNvPicPr>
          <p:nvPr/>
        </p:nvPicPr>
        <p:blipFill>
          <a:blip r:embed="rId2"/>
          <a:srcRect l="6299" t="13498" r="3780" b="13498"/>
          <a:stretch>
            <a:fillRect/>
          </a:stretch>
        </p:blipFill>
        <p:spPr>
          <a:xfrm>
            <a:off x="1" y="6143644"/>
            <a:ext cx="1571603" cy="714356"/>
          </a:xfrm>
          <a:prstGeom prst="rect">
            <a:avLst/>
          </a:prstGeom>
        </p:spPr>
      </p:pic>
      <p:pic>
        <p:nvPicPr>
          <p:cNvPr id="4" name="Picture 3" descr="ebsb logo.jpg"/>
          <p:cNvPicPr>
            <a:picLocks noChangeAspect="1"/>
          </p:cNvPicPr>
          <p:nvPr/>
        </p:nvPicPr>
        <p:blipFill>
          <a:blip r:embed="rId3" cstate="print"/>
          <a:stretch>
            <a:fillRect/>
          </a:stretch>
        </p:blipFill>
        <p:spPr>
          <a:xfrm>
            <a:off x="7929586" y="6215082"/>
            <a:ext cx="1214414" cy="642918"/>
          </a:xfrm>
          <a:prstGeom prst="rect">
            <a:avLst/>
          </a:prstGeom>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1406" y="357166"/>
            <a:ext cx="8229600" cy="5429288"/>
          </a:xfrm>
        </p:spPr>
        <p:txBody>
          <a:bodyPr>
            <a:normAutofit fontScale="92500" lnSpcReduction="10000"/>
          </a:bodyPr>
          <a:lstStyle/>
          <a:p>
            <a:pPr>
              <a:lnSpc>
                <a:spcPct val="150000"/>
              </a:lnSpc>
            </a:pPr>
            <a:r>
              <a:rPr lang="en-GB" sz="2600" b="1" dirty="0" smtClean="0">
                <a:solidFill>
                  <a:schemeClr val="accent1"/>
                </a:solidFill>
              </a:rPr>
              <a:t>HEMIS FESTIVAL</a:t>
            </a:r>
          </a:p>
          <a:p>
            <a:pPr>
              <a:lnSpc>
                <a:spcPct val="150000"/>
              </a:lnSpc>
            </a:pPr>
            <a:r>
              <a:rPr lang="en-GB" sz="2600" b="1" dirty="0" smtClean="0"/>
              <a:t>GALDAN NAMCHOT</a:t>
            </a:r>
          </a:p>
          <a:p>
            <a:pPr>
              <a:lnSpc>
                <a:spcPct val="150000"/>
              </a:lnSpc>
            </a:pPr>
            <a:r>
              <a:rPr lang="en-GB" sz="2600" b="1" dirty="0" smtClean="0"/>
              <a:t>LOSAR</a:t>
            </a:r>
          </a:p>
          <a:p>
            <a:pPr>
              <a:lnSpc>
                <a:spcPct val="150000"/>
              </a:lnSpc>
            </a:pPr>
            <a:r>
              <a:rPr lang="en-GB" sz="2600" b="1" dirty="0" smtClean="0"/>
              <a:t>SINDHU DARSHAN </a:t>
            </a:r>
          </a:p>
          <a:p>
            <a:pPr>
              <a:lnSpc>
                <a:spcPct val="150000"/>
              </a:lnSpc>
              <a:buNone/>
            </a:pPr>
            <a:r>
              <a:rPr lang="en-GB" sz="2600" b="1" dirty="0" smtClean="0"/>
              <a:t>	FESTIVAL</a:t>
            </a:r>
          </a:p>
          <a:p>
            <a:pPr>
              <a:lnSpc>
                <a:spcPct val="150000"/>
              </a:lnSpc>
            </a:pPr>
            <a:r>
              <a:rPr lang="en-GB" sz="2600" b="1" dirty="0" smtClean="0">
                <a:solidFill>
                  <a:schemeClr val="accent1"/>
                </a:solidFill>
              </a:rPr>
              <a:t>LADAKH FESTIVAL</a:t>
            </a:r>
          </a:p>
          <a:p>
            <a:pPr>
              <a:lnSpc>
                <a:spcPct val="150000"/>
              </a:lnSpc>
            </a:pPr>
            <a:r>
              <a:rPr lang="en-GB" sz="2600" b="1" dirty="0" smtClean="0"/>
              <a:t>DOSMOCHE</a:t>
            </a:r>
          </a:p>
          <a:p>
            <a:pPr>
              <a:lnSpc>
                <a:spcPct val="150000"/>
              </a:lnSpc>
            </a:pPr>
            <a:r>
              <a:rPr lang="en-GB" sz="2600" b="1" dirty="0" smtClean="0"/>
              <a:t>MATHO NAGRANG</a:t>
            </a:r>
          </a:p>
          <a:p>
            <a:pPr>
              <a:lnSpc>
                <a:spcPct val="150000"/>
              </a:lnSpc>
            </a:pPr>
            <a:r>
              <a:rPr lang="en-GB" sz="2600" b="1" dirty="0" smtClean="0"/>
              <a:t>SPITUK GUSTOR ZANSKAR</a:t>
            </a:r>
          </a:p>
          <a:p>
            <a:endParaRPr lang="en-GB" sz="2800" b="1" dirty="0" smtClean="0"/>
          </a:p>
          <a:p>
            <a:pPr>
              <a:buNone/>
            </a:pPr>
            <a:endParaRPr lang="en-GB" sz="2800" b="1" dirty="0" smtClean="0">
              <a:solidFill>
                <a:schemeClr val="accent2">
                  <a:lumMod val="60000"/>
                  <a:lumOff val="40000"/>
                </a:schemeClr>
              </a:solidFill>
            </a:endParaRPr>
          </a:p>
          <a:p>
            <a:endParaRPr lang="en-GB" sz="2600" dirty="0"/>
          </a:p>
        </p:txBody>
      </p:sp>
      <p:pic>
        <p:nvPicPr>
          <p:cNvPr id="4" name="Picture 3" descr="nyks logo.jpg"/>
          <p:cNvPicPr>
            <a:picLocks noChangeAspect="1"/>
          </p:cNvPicPr>
          <p:nvPr/>
        </p:nvPicPr>
        <p:blipFill>
          <a:blip r:embed="rId2"/>
          <a:srcRect l="6299" t="13498" r="3780" b="13498"/>
          <a:stretch>
            <a:fillRect/>
          </a:stretch>
        </p:blipFill>
        <p:spPr>
          <a:xfrm>
            <a:off x="1" y="6143644"/>
            <a:ext cx="1500165" cy="714356"/>
          </a:xfrm>
          <a:prstGeom prst="rect">
            <a:avLst/>
          </a:prstGeom>
        </p:spPr>
      </p:pic>
      <p:pic>
        <p:nvPicPr>
          <p:cNvPr id="5" name="Picture 4" descr="ebsb logo.jpg"/>
          <p:cNvPicPr>
            <a:picLocks noChangeAspect="1"/>
          </p:cNvPicPr>
          <p:nvPr/>
        </p:nvPicPr>
        <p:blipFill>
          <a:blip r:embed="rId3" cstate="print"/>
          <a:stretch>
            <a:fillRect/>
          </a:stretch>
        </p:blipFill>
        <p:spPr>
          <a:xfrm>
            <a:off x="7929586" y="6215082"/>
            <a:ext cx="1214414" cy="642918"/>
          </a:xfrm>
          <a:prstGeom prst="rect">
            <a:avLst/>
          </a:prstGeom>
        </p:spPr>
      </p:pic>
      <p:pic>
        <p:nvPicPr>
          <p:cNvPr id="6" name="Picture 5" descr="Hemis-Festival.jpg"/>
          <p:cNvPicPr>
            <a:picLocks noChangeAspect="1"/>
          </p:cNvPicPr>
          <p:nvPr/>
        </p:nvPicPr>
        <p:blipFill>
          <a:blip r:embed="rId4"/>
          <a:stretch>
            <a:fillRect/>
          </a:stretch>
        </p:blipFill>
        <p:spPr>
          <a:xfrm>
            <a:off x="4572000" y="0"/>
            <a:ext cx="4572000" cy="3143248"/>
          </a:xfrm>
          <a:prstGeom prst="rect">
            <a:avLst/>
          </a:prstGeom>
        </p:spPr>
      </p:pic>
      <p:pic>
        <p:nvPicPr>
          <p:cNvPr id="7" name="Picture 6" descr="Ladakh-Festival.jpg"/>
          <p:cNvPicPr>
            <a:picLocks noChangeAspect="1"/>
          </p:cNvPicPr>
          <p:nvPr/>
        </p:nvPicPr>
        <p:blipFill>
          <a:blip r:embed="rId5"/>
          <a:stretch>
            <a:fillRect/>
          </a:stretch>
        </p:blipFill>
        <p:spPr>
          <a:xfrm>
            <a:off x="4572000" y="3214710"/>
            <a:ext cx="4572000" cy="2857496"/>
          </a:xfrm>
          <a:prstGeom prst="rect">
            <a:avLst/>
          </a:prstGeom>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7158" y="2000240"/>
            <a:ext cx="8229600" cy="1857388"/>
          </a:xfrm>
        </p:spPr>
        <p:txBody>
          <a:bodyPr>
            <a:normAutofit/>
          </a:bodyPr>
          <a:lstStyle/>
          <a:p>
            <a:r>
              <a:rPr lang="en-GB" sz="4800" b="1" dirty="0" smtClean="0"/>
              <a:t>IMPORTANT PLACES (J&amp;K)</a:t>
            </a:r>
            <a:endParaRPr lang="en-GB" sz="4800" b="1" dirty="0"/>
          </a:p>
        </p:txBody>
      </p:sp>
      <p:pic>
        <p:nvPicPr>
          <p:cNvPr id="5" name="Picture 4" descr="nyks logo.jpg"/>
          <p:cNvPicPr>
            <a:picLocks noChangeAspect="1"/>
          </p:cNvPicPr>
          <p:nvPr/>
        </p:nvPicPr>
        <p:blipFill>
          <a:blip r:embed="rId2"/>
          <a:srcRect l="6299" t="13498" r="3780" b="13498"/>
          <a:stretch>
            <a:fillRect/>
          </a:stretch>
        </p:blipFill>
        <p:spPr>
          <a:xfrm>
            <a:off x="1" y="6143644"/>
            <a:ext cx="1571603" cy="714356"/>
          </a:xfrm>
          <a:prstGeom prst="rect">
            <a:avLst/>
          </a:prstGeom>
        </p:spPr>
      </p:pic>
      <p:pic>
        <p:nvPicPr>
          <p:cNvPr id="6" name="Picture 5" descr="ebsb logo.jpg"/>
          <p:cNvPicPr>
            <a:picLocks noChangeAspect="1"/>
          </p:cNvPicPr>
          <p:nvPr/>
        </p:nvPicPr>
        <p:blipFill>
          <a:blip r:embed="rId3" cstate="print"/>
          <a:stretch>
            <a:fillRect/>
          </a:stretch>
        </p:blipFill>
        <p:spPr>
          <a:xfrm>
            <a:off x="7929586" y="6215082"/>
            <a:ext cx="1214414" cy="642918"/>
          </a:xfrm>
          <a:prstGeom prst="rect">
            <a:avLst/>
          </a:prstGeom>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2844" y="690880"/>
            <a:ext cx="7972452" cy="1237922"/>
          </a:xfrm>
        </p:spPr>
        <p:txBody>
          <a:bodyPr>
            <a:normAutofit fontScale="90000"/>
          </a:bodyPr>
          <a:lstStyle/>
          <a:p>
            <a:r>
              <a:rPr lang="en-GB" sz="4400" b="1" dirty="0" smtClean="0"/>
              <a:t>HOLY </a:t>
            </a:r>
            <a:br>
              <a:rPr lang="en-GB" sz="4400" b="1" dirty="0" smtClean="0"/>
            </a:br>
            <a:r>
              <a:rPr lang="en-GB" sz="4400" b="1" dirty="0" smtClean="0"/>
              <a:t>AMARNATH </a:t>
            </a:r>
            <a:br>
              <a:rPr lang="en-GB" sz="4400" b="1" dirty="0" smtClean="0"/>
            </a:br>
            <a:r>
              <a:rPr lang="en-GB" sz="4400" b="1" dirty="0" smtClean="0"/>
              <a:t>CAVE</a:t>
            </a:r>
            <a:endParaRPr lang="en-GB" dirty="0"/>
          </a:p>
        </p:txBody>
      </p:sp>
      <p:sp>
        <p:nvSpPr>
          <p:cNvPr id="3" name="Content Placeholder 2"/>
          <p:cNvSpPr>
            <a:spLocks noGrp="1"/>
          </p:cNvSpPr>
          <p:nvPr>
            <p:ph idx="1"/>
          </p:nvPr>
        </p:nvSpPr>
        <p:spPr>
          <a:xfrm>
            <a:off x="457200" y="2428868"/>
            <a:ext cx="8229600" cy="4286280"/>
          </a:xfrm>
        </p:spPr>
        <p:txBody>
          <a:bodyPr>
            <a:normAutofit/>
          </a:bodyPr>
          <a:lstStyle/>
          <a:p>
            <a:r>
              <a:rPr lang="en-GB" sz="3200" b="1" dirty="0" smtClean="0"/>
              <a:t>Amarnath </a:t>
            </a:r>
          </a:p>
          <a:p>
            <a:pPr>
              <a:buNone/>
            </a:pPr>
            <a:r>
              <a:rPr lang="en-GB" sz="3200" b="1" dirty="0" smtClean="0"/>
              <a:t>	cave is a </a:t>
            </a:r>
          </a:p>
          <a:p>
            <a:pPr>
              <a:buNone/>
            </a:pPr>
            <a:r>
              <a:rPr lang="en-GB" sz="3200" b="1" dirty="0" smtClean="0"/>
              <a:t>	Hindu shrine located in Jammu and Kashmir, India. </a:t>
            </a:r>
          </a:p>
          <a:p>
            <a:r>
              <a:rPr lang="en-GB" sz="3200" b="1" dirty="0" smtClean="0"/>
              <a:t>The cave is situated at an altitude of 3,888 m, about 141 km from Srinagar.</a:t>
            </a:r>
          </a:p>
        </p:txBody>
      </p:sp>
      <p:pic>
        <p:nvPicPr>
          <p:cNvPr id="4" name="Picture 3" descr="Amarnath cave.jpg"/>
          <p:cNvPicPr>
            <a:picLocks noChangeAspect="1"/>
          </p:cNvPicPr>
          <p:nvPr/>
        </p:nvPicPr>
        <p:blipFill>
          <a:blip r:embed="rId2"/>
          <a:stretch>
            <a:fillRect/>
          </a:stretch>
        </p:blipFill>
        <p:spPr>
          <a:xfrm>
            <a:off x="3757808" y="-23"/>
            <a:ext cx="5386192" cy="3500462"/>
          </a:xfrm>
          <a:prstGeom prst="rect">
            <a:avLst/>
          </a:prstGeom>
        </p:spPr>
      </p:pic>
      <p:pic>
        <p:nvPicPr>
          <p:cNvPr id="5" name="Picture 4" descr="nyks logo.jpg"/>
          <p:cNvPicPr>
            <a:picLocks noChangeAspect="1"/>
          </p:cNvPicPr>
          <p:nvPr/>
        </p:nvPicPr>
        <p:blipFill>
          <a:blip r:embed="rId3"/>
          <a:srcRect l="6299" t="13498" r="3780" b="13498"/>
          <a:stretch>
            <a:fillRect/>
          </a:stretch>
        </p:blipFill>
        <p:spPr>
          <a:xfrm>
            <a:off x="1" y="6143644"/>
            <a:ext cx="1571603" cy="714356"/>
          </a:xfrm>
          <a:prstGeom prst="rect">
            <a:avLst/>
          </a:prstGeom>
        </p:spPr>
      </p:pic>
      <p:pic>
        <p:nvPicPr>
          <p:cNvPr id="6" name="Picture 5" descr="ebsb logo.jpg"/>
          <p:cNvPicPr>
            <a:picLocks noChangeAspect="1"/>
          </p:cNvPicPr>
          <p:nvPr/>
        </p:nvPicPr>
        <p:blipFill>
          <a:blip r:embed="rId4" cstate="print"/>
          <a:stretch>
            <a:fillRect/>
          </a:stretch>
        </p:blipFill>
        <p:spPr>
          <a:xfrm>
            <a:off x="7929586" y="6215082"/>
            <a:ext cx="1214414" cy="642918"/>
          </a:xfrm>
          <a:prstGeom prst="rect">
            <a:avLst/>
          </a:prstGeom>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 y="71414"/>
            <a:ext cx="8229600" cy="1399032"/>
          </a:xfrm>
        </p:spPr>
        <p:txBody>
          <a:bodyPr>
            <a:normAutofit/>
          </a:bodyPr>
          <a:lstStyle/>
          <a:p>
            <a:r>
              <a:rPr lang="en-GB" sz="4400" b="1" dirty="0" smtClean="0"/>
              <a:t>DAL LAKE</a:t>
            </a:r>
            <a:endParaRPr lang="en-GB" sz="4400" b="1" dirty="0"/>
          </a:p>
        </p:txBody>
      </p:sp>
      <p:sp>
        <p:nvSpPr>
          <p:cNvPr id="7" name="Content Placeholder 6"/>
          <p:cNvSpPr>
            <a:spLocks noGrp="1"/>
          </p:cNvSpPr>
          <p:nvPr>
            <p:ph idx="1"/>
          </p:nvPr>
        </p:nvSpPr>
        <p:spPr>
          <a:xfrm>
            <a:off x="428596" y="1428736"/>
            <a:ext cx="8229600" cy="4572000"/>
          </a:xfrm>
        </p:spPr>
        <p:txBody>
          <a:bodyPr>
            <a:normAutofit fontScale="85000" lnSpcReduction="10000"/>
          </a:bodyPr>
          <a:lstStyle/>
          <a:p>
            <a:r>
              <a:rPr lang="en-GB" b="1" dirty="0" err="1" smtClean="0"/>
              <a:t>Dal</a:t>
            </a:r>
            <a:r>
              <a:rPr lang="en-GB" b="1" dirty="0" smtClean="0"/>
              <a:t> is a lake in </a:t>
            </a:r>
          </a:p>
          <a:p>
            <a:pPr>
              <a:buNone/>
            </a:pPr>
            <a:r>
              <a:rPr lang="en-GB" b="1" dirty="0" smtClean="0"/>
              <a:t>	Srinagar, the </a:t>
            </a:r>
          </a:p>
          <a:p>
            <a:pPr>
              <a:buNone/>
            </a:pPr>
            <a:r>
              <a:rPr lang="en-GB" b="1" dirty="0" smtClean="0"/>
              <a:t>	summer capital</a:t>
            </a:r>
          </a:p>
          <a:p>
            <a:pPr>
              <a:buNone/>
            </a:pPr>
            <a:r>
              <a:rPr lang="en-GB" b="1" dirty="0" smtClean="0"/>
              <a:t>	of Jammu and</a:t>
            </a:r>
          </a:p>
          <a:p>
            <a:pPr>
              <a:buNone/>
            </a:pPr>
            <a:r>
              <a:rPr lang="en-GB" b="1" dirty="0" smtClean="0"/>
              <a:t>	Kashmir, India. </a:t>
            </a:r>
          </a:p>
          <a:p>
            <a:r>
              <a:rPr lang="en-GB" b="1" dirty="0" smtClean="0"/>
              <a:t>It is an urban </a:t>
            </a:r>
          </a:p>
          <a:p>
            <a:pPr>
              <a:buNone/>
            </a:pPr>
            <a:r>
              <a:rPr lang="en-GB" b="1" dirty="0" smtClean="0"/>
              <a:t>	lake, which is the second largest in the union territory of Jammu and Kashmir, integral to tourism and recreation in Kashmir and is named the "Lake of Flowers", "Jewel in the crown of Kashmir" or "Srinagar's Jewel".</a:t>
            </a:r>
            <a:endParaRPr lang="en-GB" b="1" dirty="0"/>
          </a:p>
        </p:txBody>
      </p:sp>
      <p:pic>
        <p:nvPicPr>
          <p:cNvPr id="6" name="Picture 5" descr="Dal-Lake 2.jpg"/>
          <p:cNvPicPr>
            <a:picLocks noChangeAspect="1"/>
          </p:cNvPicPr>
          <p:nvPr/>
        </p:nvPicPr>
        <p:blipFill>
          <a:blip r:embed="rId2"/>
          <a:stretch>
            <a:fillRect/>
          </a:stretch>
        </p:blipFill>
        <p:spPr>
          <a:xfrm>
            <a:off x="3643306" y="-24"/>
            <a:ext cx="5500726" cy="3970981"/>
          </a:xfrm>
          <a:prstGeom prst="rect">
            <a:avLst/>
          </a:prstGeom>
          <a:ln>
            <a:noFill/>
          </a:ln>
          <a:effectLst>
            <a:softEdge rad="112500"/>
          </a:effectLst>
        </p:spPr>
      </p:pic>
      <p:pic>
        <p:nvPicPr>
          <p:cNvPr id="5" name="Picture 4" descr="nyks logo.jpg"/>
          <p:cNvPicPr>
            <a:picLocks noChangeAspect="1"/>
          </p:cNvPicPr>
          <p:nvPr/>
        </p:nvPicPr>
        <p:blipFill>
          <a:blip r:embed="rId3"/>
          <a:srcRect l="6299" t="13498" r="3780" b="13498"/>
          <a:stretch>
            <a:fillRect/>
          </a:stretch>
        </p:blipFill>
        <p:spPr>
          <a:xfrm>
            <a:off x="1" y="6143644"/>
            <a:ext cx="1571603" cy="714356"/>
          </a:xfrm>
          <a:prstGeom prst="rect">
            <a:avLst/>
          </a:prstGeom>
        </p:spPr>
      </p:pic>
      <p:pic>
        <p:nvPicPr>
          <p:cNvPr id="8" name="Picture 7" descr="ebsb logo.jpg"/>
          <p:cNvPicPr>
            <a:picLocks noChangeAspect="1"/>
          </p:cNvPicPr>
          <p:nvPr/>
        </p:nvPicPr>
        <p:blipFill>
          <a:blip r:embed="rId4" cstate="print"/>
          <a:stretch>
            <a:fillRect/>
          </a:stretch>
        </p:blipFill>
        <p:spPr>
          <a:xfrm>
            <a:off x="7929586" y="6215082"/>
            <a:ext cx="1214414" cy="642918"/>
          </a:xfrm>
          <a:prstGeom prst="rect">
            <a:avLst/>
          </a:prstGeom>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833780"/>
            <a:ext cx="8401080" cy="1666526"/>
          </a:xfrm>
        </p:spPr>
        <p:txBody>
          <a:bodyPr>
            <a:normAutofit fontScale="90000"/>
          </a:bodyPr>
          <a:lstStyle/>
          <a:p>
            <a:r>
              <a:rPr lang="en-GB" sz="4900" b="1" dirty="0" smtClean="0"/>
              <a:t>VAISHNO </a:t>
            </a:r>
            <a:br>
              <a:rPr lang="en-GB" sz="4900" b="1" dirty="0" smtClean="0"/>
            </a:br>
            <a:r>
              <a:rPr lang="en-GB" sz="4900" b="1" dirty="0" smtClean="0"/>
              <a:t>DEVI </a:t>
            </a:r>
            <a:br>
              <a:rPr lang="en-GB" sz="4900" b="1" dirty="0" smtClean="0"/>
            </a:br>
            <a:r>
              <a:rPr lang="en-GB" sz="4900" b="1" dirty="0" smtClean="0"/>
              <a:t>SHRINE</a:t>
            </a:r>
            <a:r>
              <a:rPr lang="en-GB" dirty="0" smtClean="0"/>
              <a:t/>
            </a:r>
            <a:br>
              <a:rPr lang="en-GB" dirty="0" smtClean="0"/>
            </a:br>
            <a:endParaRPr lang="en-GB" dirty="0"/>
          </a:p>
        </p:txBody>
      </p:sp>
      <p:sp>
        <p:nvSpPr>
          <p:cNvPr id="3" name="Content Placeholder 2"/>
          <p:cNvSpPr>
            <a:spLocks noGrp="1"/>
          </p:cNvSpPr>
          <p:nvPr>
            <p:ph idx="1"/>
          </p:nvPr>
        </p:nvSpPr>
        <p:spPr>
          <a:xfrm>
            <a:off x="142844" y="2786066"/>
            <a:ext cx="8229600" cy="4214834"/>
          </a:xfrm>
        </p:spPr>
        <p:txBody>
          <a:bodyPr>
            <a:normAutofit/>
          </a:bodyPr>
          <a:lstStyle/>
          <a:p>
            <a:r>
              <a:rPr lang="en-GB" sz="2800" b="1" dirty="0" smtClean="0"/>
              <a:t>The Holy Cave</a:t>
            </a:r>
          </a:p>
          <a:p>
            <a:pPr>
              <a:buNone/>
            </a:pPr>
            <a:r>
              <a:rPr lang="en-GB" sz="2800" b="1" dirty="0" smtClean="0"/>
              <a:t>	of the Mother </a:t>
            </a:r>
          </a:p>
          <a:p>
            <a:pPr>
              <a:buNone/>
            </a:pPr>
            <a:r>
              <a:rPr lang="en-GB" sz="2800" b="1" dirty="0" smtClean="0"/>
              <a:t>	is situated at an altitude of 5200 ft. </a:t>
            </a:r>
          </a:p>
          <a:p>
            <a:r>
              <a:rPr lang="en-GB" sz="2800" b="1" dirty="0" smtClean="0"/>
              <a:t>The </a:t>
            </a:r>
            <a:r>
              <a:rPr lang="en-GB" sz="2800" b="1" dirty="0" err="1" smtClean="0"/>
              <a:t>Yatris</a:t>
            </a:r>
            <a:r>
              <a:rPr lang="en-GB" sz="2800" b="1" dirty="0" smtClean="0"/>
              <a:t> have to undertake a trek of nearly 12 km from the base camp at </a:t>
            </a:r>
            <a:r>
              <a:rPr lang="en-GB" sz="2800" b="1" dirty="0" err="1" smtClean="0"/>
              <a:t>Katra</a:t>
            </a:r>
            <a:r>
              <a:rPr lang="en-GB" sz="2800" b="1" dirty="0" smtClean="0"/>
              <a:t> to the holy cave.</a:t>
            </a:r>
          </a:p>
        </p:txBody>
      </p:sp>
      <p:pic>
        <p:nvPicPr>
          <p:cNvPr id="5" name="Picture 4" descr="Vaishno-Devi.jpg"/>
          <p:cNvPicPr>
            <a:picLocks noChangeAspect="1"/>
          </p:cNvPicPr>
          <p:nvPr/>
        </p:nvPicPr>
        <p:blipFill>
          <a:blip r:embed="rId2"/>
          <a:stretch>
            <a:fillRect/>
          </a:stretch>
        </p:blipFill>
        <p:spPr>
          <a:xfrm>
            <a:off x="3428992" y="-1250"/>
            <a:ext cx="5715040" cy="371600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Picture 5" descr="nyks logo.jpg"/>
          <p:cNvPicPr>
            <a:picLocks noChangeAspect="1"/>
          </p:cNvPicPr>
          <p:nvPr/>
        </p:nvPicPr>
        <p:blipFill>
          <a:blip r:embed="rId3"/>
          <a:srcRect l="6299" t="13498" r="3780" b="13498"/>
          <a:stretch>
            <a:fillRect/>
          </a:stretch>
        </p:blipFill>
        <p:spPr>
          <a:xfrm>
            <a:off x="1" y="6143644"/>
            <a:ext cx="1571603" cy="714356"/>
          </a:xfrm>
          <a:prstGeom prst="rect">
            <a:avLst/>
          </a:prstGeom>
        </p:spPr>
      </p:pic>
      <p:pic>
        <p:nvPicPr>
          <p:cNvPr id="7" name="Picture 6" descr="ebsb logo.jpg"/>
          <p:cNvPicPr>
            <a:picLocks noChangeAspect="1"/>
          </p:cNvPicPr>
          <p:nvPr/>
        </p:nvPicPr>
        <p:blipFill>
          <a:blip r:embed="rId4" cstate="print"/>
          <a:stretch>
            <a:fillRect/>
          </a:stretch>
        </p:blipFill>
        <p:spPr>
          <a:xfrm>
            <a:off x="7929586" y="6215082"/>
            <a:ext cx="1214414" cy="642918"/>
          </a:xfrm>
          <a:prstGeom prst="rect">
            <a:avLst/>
          </a:prstGeom>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262" y="142852"/>
            <a:ext cx="8229600" cy="1399032"/>
          </a:xfrm>
        </p:spPr>
        <p:txBody>
          <a:bodyPr>
            <a:noAutofit/>
          </a:bodyPr>
          <a:lstStyle/>
          <a:p>
            <a:r>
              <a:rPr lang="en-GB" sz="4400" b="1" dirty="0" smtClean="0"/>
              <a:t>HAZRATBAL </a:t>
            </a:r>
            <a:br>
              <a:rPr lang="en-GB" sz="4400" b="1" dirty="0" smtClean="0"/>
            </a:br>
            <a:r>
              <a:rPr lang="en-GB" sz="4400" b="1" dirty="0" smtClean="0"/>
              <a:t>SHRINE</a:t>
            </a:r>
            <a:endParaRPr lang="en-GB" sz="4400" b="1" dirty="0"/>
          </a:p>
        </p:txBody>
      </p:sp>
      <p:sp>
        <p:nvSpPr>
          <p:cNvPr id="10" name="Content Placeholder 9"/>
          <p:cNvSpPr>
            <a:spLocks noGrp="1"/>
          </p:cNvSpPr>
          <p:nvPr>
            <p:ph idx="1"/>
          </p:nvPr>
        </p:nvSpPr>
        <p:spPr/>
        <p:txBody>
          <a:bodyPr>
            <a:normAutofit fontScale="92500" lnSpcReduction="10000"/>
          </a:bodyPr>
          <a:lstStyle/>
          <a:p>
            <a:r>
              <a:rPr lang="en-GB" b="1" dirty="0" smtClean="0"/>
              <a:t>The </a:t>
            </a:r>
            <a:r>
              <a:rPr lang="en-GB" b="1" dirty="0" err="1" smtClean="0"/>
              <a:t>Hazratbal</a:t>
            </a:r>
            <a:r>
              <a:rPr lang="en-GB" b="1" dirty="0" smtClean="0"/>
              <a:t> </a:t>
            </a:r>
          </a:p>
          <a:p>
            <a:pPr>
              <a:buNone/>
            </a:pPr>
            <a:r>
              <a:rPr lang="en-GB" b="1" dirty="0" smtClean="0"/>
              <a:t>	Shrine is a </a:t>
            </a:r>
          </a:p>
          <a:p>
            <a:pPr>
              <a:buNone/>
            </a:pPr>
            <a:r>
              <a:rPr lang="en-GB" b="1" dirty="0" smtClean="0"/>
              <a:t>	Muslim shrine </a:t>
            </a:r>
          </a:p>
          <a:p>
            <a:pPr>
              <a:buNone/>
            </a:pPr>
            <a:r>
              <a:rPr lang="en-GB" b="1" dirty="0" smtClean="0"/>
              <a:t>	in </a:t>
            </a:r>
            <a:r>
              <a:rPr lang="en-GB" b="1" dirty="0" err="1" smtClean="0"/>
              <a:t>Hazratbal</a:t>
            </a:r>
            <a:r>
              <a:rPr lang="en-GB" b="1" dirty="0" smtClean="0"/>
              <a:t>, </a:t>
            </a:r>
          </a:p>
          <a:p>
            <a:pPr>
              <a:buNone/>
            </a:pPr>
            <a:r>
              <a:rPr lang="en-GB" b="1" dirty="0" smtClean="0"/>
              <a:t>	Srinagar, Jammu and Kashmir, India. </a:t>
            </a:r>
          </a:p>
          <a:p>
            <a:r>
              <a:rPr lang="en-GB" b="1" dirty="0" smtClean="0"/>
              <a:t>It contains a relic, the </a:t>
            </a:r>
            <a:r>
              <a:rPr lang="en-GB" b="1" dirty="0" err="1" smtClean="0"/>
              <a:t>Moi</a:t>
            </a:r>
            <a:r>
              <a:rPr lang="en-GB" b="1" dirty="0" smtClean="0"/>
              <a:t>-e-</a:t>
            </a:r>
            <a:r>
              <a:rPr lang="en-GB" b="1" dirty="0" err="1" smtClean="0"/>
              <a:t>Muqqadas</a:t>
            </a:r>
            <a:r>
              <a:rPr lang="en-GB" b="1" dirty="0" smtClean="0"/>
              <a:t>, believed to be Prophet Muhammad's hair. </a:t>
            </a:r>
          </a:p>
          <a:p>
            <a:r>
              <a:rPr lang="en-GB" b="1" dirty="0" smtClean="0"/>
              <a:t>The name of the shrine comes from the Farsi word </a:t>
            </a:r>
            <a:r>
              <a:rPr lang="en-GB" b="1" dirty="0" err="1" smtClean="0"/>
              <a:t>Hazrat</a:t>
            </a:r>
            <a:r>
              <a:rPr lang="en-GB" b="1" dirty="0" smtClean="0"/>
              <a:t>, meaning "respected", and the Kashmiri word bal, meaning "place".</a:t>
            </a:r>
            <a:endParaRPr lang="en-GB" b="1" dirty="0"/>
          </a:p>
        </p:txBody>
      </p:sp>
      <p:pic>
        <p:nvPicPr>
          <p:cNvPr id="11" name="Content Placeholder 8" descr="hazratbal-shrine.jpg"/>
          <p:cNvPicPr>
            <a:picLocks noChangeAspect="1"/>
          </p:cNvPicPr>
          <p:nvPr/>
        </p:nvPicPr>
        <p:blipFill>
          <a:blip r:embed="rId2"/>
          <a:stretch>
            <a:fillRect/>
          </a:stretch>
        </p:blipFill>
        <p:spPr>
          <a:xfrm>
            <a:off x="3614496" y="-24"/>
            <a:ext cx="5529535" cy="3475051"/>
          </a:xfrm>
          <a:prstGeom prst="rect">
            <a:avLst/>
          </a:prstGeom>
          <a:ln>
            <a:noFill/>
          </a:ln>
          <a:effectLst>
            <a:softEdge rad="112500"/>
          </a:effectLst>
        </p:spPr>
      </p:pic>
      <p:pic>
        <p:nvPicPr>
          <p:cNvPr id="5" name="Picture 4" descr="nyks logo.jpg"/>
          <p:cNvPicPr>
            <a:picLocks noChangeAspect="1"/>
          </p:cNvPicPr>
          <p:nvPr/>
        </p:nvPicPr>
        <p:blipFill>
          <a:blip r:embed="rId3"/>
          <a:srcRect l="6299" t="13498" r="3780" b="13498"/>
          <a:stretch>
            <a:fillRect/>
          </a:stretch>
        </p:blipFill>
        <p:spPr>
          <a:xfrm>
            <a:off x="1" y="6143644"/>
            <a:ext cx="1571603" cy="714356"/>
          </a:xfrm>
          <a:prstGeom prst="rect">
            <a:avLst/>
          </a:prstGeom>
        </p:spPr>
      </p:pic>
      <p:pic>
        <p:nvPicPr>
          <p:cNvPr id="6" name="Picture 5" descr="ebsb logo.jpg"/>
          <p:cNvPicPr>
            <a:picLocks noChangeAspect="1"/>
          </p:cNvPicPr>
          <p:nvPr/>
        </p:nvPicPr>
        <p:blipFill>
          <a:blip r:embed="rId4" cstate="print"/>
          <a:stretch>
            <a:fillRect/>
          </a:stretch>
        </p:blipFill>
        <p:spPr>
          <a:xfrm>
            <a:off x="7929586" y="6215082"/>
            <a:ext cx="1214414" cy="642918"/>
          </a:xfrm>
          <a:prstGeom prst="rect">
            <a:avLst/>
          </a:prstGeom>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262" y="142852"/>
            <a:ext cx="8229600" cy="1399032"/>
          </a:xfrm>
        </p:spPr>
        <p:txBody>
          <a:bodyPr>
            <a:noAutofit/>
          </a:bodyPr>
          <a:lstStyle/>
          <a:p>
            <a:r>
              <a:rPr lang="en-GB" sz="4400" b="1" dirty="0" smtClean="0"/>
              <a:t>SHALIMAR </a:t>
            </a:r>
            <a:br>
              <a:rPr lang="en-GB" sz="4400" b="1" dirty="0" smtClean="0"/>
            </a:br>
            <a:r>
              <a:rPr lang="en-GB" sz="4400" b="1" dirty="0" smtClean="0"/>
              <a:t>BAGH</a:t>
            </a:r>
            <a:endParaRPr lang="en-GB" sz="4400" b="1" dirty="0"/>
          </a:p>
        </p:txBody>
      </p:sp>
      <p:sp>
        <p:nvSpPr>
          <p:cNvPr id="5" name="Content Placeholder 4"/>
          <p:cNvSpPr>
            <a:spLocks noGrp="1"/>
          </p:cNvSpPr>
          <p:nvPr>
            <p:ph idx="1"/>
          </p:nvPr>
        </p:nvSpPr>
        <p:spPr>
          <a:xfrm>
            <a:off x="142844" y="1857364"/>
            <a:ext cx="8229600" cy="4572000"/>
          </a:xfrm>
        </p:spPr>
        <p:txBody>
          <a:bodyPr>
            <a:normAutofit/>
          </a:bodyPr>
          <a:lstStyle/>
          <a:p>
            <a:r>
              <a:rPr lang="en-GB" b="1" dirty="0" smtClean="0"/>
              <a:t>Shalimar Bagh </a:t>
            </a:r>
          </a:p>
          <a:p>
            <a:pPr>
              <a:buNone/>
            </a:pPr>
            <a:r>
              <a:rPr lang="en-GB" b="1" dirty="0" smtClean="0"/>
              <a:t>	is a </a:t>
            </a:r>
            <a:r>
              <a:rPr lang="en-GB" b="1" dirty="0" err="1" smtClean="0"/>
              <a:t>Mughal</a:t>
            </a:r>
            <a:r>
              <a:rPr lang="en-GB" b="1" dirty="0" smtClean="0"/>
              <a:t> </a:t>
            </a:r>
          </a:p>
          <a:p>
            <a:pPr>
              <a:buNone/>
            </a:pPr>
            <a:r>
              <a:rPr lang="en-GB" b="1" dirty="0" smtClean="0"/>
              <a:t>	garden in </a:t>
            </a:r>
          </a:p>
          <a:p>
            <a:pPr>
              <a:buNone/>
            </a:pPr>
            <a:r>
              <a:rPr lang="en-GB" b="1" dirty="0" smtClean="0"/>
              <a:t>	Srinagar, built by </a:t>
            </a:r>
            <a:r>
              <a:rPr lang="en-GB" b="1" dirty="0" err="1" smtClean="0"/>
              <a:t>mughal</a:t>
            </a:r>
            <a:r>
              <a:rPr lang="en-GB" b="1" dirty="0" smtClean="0"/>
              <a:t> emperor Jahangir in 1619, is linked through a channel to the northeast of </a:t>
            </a:r>
            <a:r>
              <a:rPr lang="en-GB" b="1" dirty="0" err="1" smtClean="0"/>
              <a:t>Dal</a:t>
            </a:r>
            <a:r>
              <a:rPr lang="en-GB" b="1" dirty="0" smtClean="0"/>
              <a:t> Lake. </a:t>
            </a:r>
          </a:p>
          <a:p>
            <a:r>
              <a:rPr lang="en-GB" b="1" dirty="0" smtClean="0"/>
              <a:t>It also known as Shalimar Gardens, Farah </a:t>
            </a:r>
            <a:r>
              <a:rPr lang="en-GB" b="1" dirty="0" err="1" smtClean="0"/>
              <a:t>Baksh</a:t>
            </a:r>
            <a:r>
              <a:rPr lang="en-GB" b="1" dirty="0" smtClean="0"/>
              <a:t>, and </a:t>
            </a:r>
            <a:r>
              <a:rPr lang="en-GB" b="1" dirty="0" err="1" smtClean="0"/>
              <a:t>Faiz</a:t>
            </a:r>
            <a:r>
              <a:rPr lang="en-GB" b="1" dirty="0" smtClean="0"/>
              <a:t> </a:t>
            </a:r>
            <a:r>
              <a:rPr lang="en-GB" b="1" dirty="0" err="1" smtClean="0"/>
              <a:t>Baksh</a:t>
            </a:r>
            <a:r>
              <a:rPr lang="en-GB" b="1" dirty="0" smtClean="0"/>
              <a:t>. </a:t>
            </a:r>
            <a:endParaRPr lang="en-GB" b="1" dirty="0"/>
          </a:p>
        </p:txBody>
      </p:sp>
      <p:pic>
        <p:nvPicPr>
          <p:cNvPr id="6" name="Content Placeholder 3" descr="shalimar bagh.jpg"/>
          <p:cNvPicPr>
            <a:picLocks noChangeAspect="1"/>
          </p:cNvPicPr>
          <p:nvPr/>
        </p:nvPicPr>
        <p:blipFill>
          <a:blip r:embed="rId2"/>
          <a:stretch>
            <a:fillRect/>
          </a:stretch>
        </p:blipFill>
        <p:spPr>
          <a:xfrm>
            <a:off x="3420235" y="142852"/>
            <a:ext cx="5723765" cy="3357586"/>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7" name="Picture 6" descr="nyks logo.jpg"/>
          <p:cNvPicPr>
            <a:picLocks noChangeAspect="1"/>
          </p:cNvPicPr>
          <p:nvPr/>
        </p:nvPicPr>
        <p:blipFill>
          <a:blip r:embed="rId3"/>
          <a:srcRect l="6299" t="13498" r="3780" b="13498"/>
          <a:stretch>
            <a:fillRect/>
          </a:stretch>
        </p:blipFill>
        <p:spPr>
          <a:xfrm>
            <a:off x="1" y="6143644"/>
            <a:ext cx="1571603" cy="714356"/>
          </a:xfrm>
          <a:prstGeom prst="rect">
            <a:avLst/>
          </a:prstGeom>
        </p:spPr>
      </p:pic>
      <p:pic>
        <p:nvPicPr>
          <p:cNvPr id="8" name="Picture 7" descr="ebsb logo.jpg"/>
          <p:cNvPicPr>
            <a:picLocks noChangeAspect="1"/>
          </p:cNvPicPr>
          <p:nvPr/>
        </p:nvPicPr>
        <p:blipFill>
          <a:blip r:embed="rId4" cstate="print"/>
          <a:stretch>
            <a:fillRect/>
          </a:stretch>
        </p:blipFill>
        <p:spPr>
          <a:xfrm>
            <a:off x="7929586" y="6215082"/>
            <a:ext cx="1214414" cy="642918"/>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76" y="172580"/>
            <a:ext cx="8229600" cy="1399032"/>
          </a:xfrm>
        </p:spPr>
        <p:txBody>
          <a:bodyPr>
            <a:normAutofit fontScale="90000"/>
          </a:bodyPr>
          <a:lstStyle/>
          <a:p>
            <a:r>
              <a:rPr lang="en-GB" sz="4400" b="1" dirty="0" smtClean="0">
                <a:solidFill>
                  <a:srgbClr val="FF0066"/>
                </a:solidFill>
                <a:latin typeface="Century Gothic" pitchFamily="34" charset="0"/>
              </a:rPr>
              <a:t>OBJECTIVES OF EK BHARAT SHRESHTHA BHARAT</a:t>
            </a:r>
            <a:endParaRPr lang="en-GB" dirty="0">
              <a:solidFill>
                <a:srgbClr val="FF0066"/>
              </a:solidFill>
              <a:latin typeface="Century Gothic" pitchFamily="34" charset="0"/>
            </a:endParaRPr>
          </a:p>
        </p:txBody>
      </p:sp>
      <p:sp>
        <p:nvSpPr>
          <p:cNvPr id="3" name="Content Placeholder 2"/>
          <p:cNvSpPr>
            <a:spLocks noGrp="1"/>
          </p:cNvSpPr>
          <p:nvPr>
            <p:ph idx="1"/>
          </p:nvPr>
        </p:nvSpPr>
        <p:spPr/>
        <p:txBody>
          <a:bodyPr>
            <a:normAutofit fontScale="92500"/>
          </a:bodyPr>
          <a:lstStyle/>
          <a:p>
            <a:pPr algn="just"/>
            <a:r>
              <a:rPr lang="en-IN" sz="2800" b="1" dirty="0" smtClean="0">
                <a:solidFill>
                  <a:schemeClr val="tx1">
                    <a:lumMod val="85000"/>
                  </a:schemeClr>
                </a:solidFill>
                <a:latin typeface="Century Gothic" pitchFamily="34" charset="0"/>
              </a:rPr>
              <a:t>TO SHOWCASE THE RICH HERITAGE AND CULTURE, CUSTOMS AND TRADITIONS OF EITHER STATE FOR ENABLING PEOPLE TO UNDERSTAND AND APPRECIATE THE DIVERSITY THAT IS INDIA, THUS FOSTERING A SENSE OF COMMON IDENTITY.</a:t>
            </a:r>
          </a:p>
          <a:p>
            <a:pPr algn="just"/>
            <a:r>
              <a:rPr lang="en-IN" sz="2800" b="1" dirty="0" smtClean="0">
                <a:solidFill>
                  <a:schemeClr val="tx1">
                    <a:lumMod val="85000"/>
                  </a:schemeClr>
                </a:solidFill>
                <a:latin typeface="Century Gothic" pitchFamily="34" charset="0"/>
              </a:rPr>
              <a:t>TO ESTABLISH LONG-TERM ENGAGEMENTS AND,</a:t>
            </a:r>
          </a:p>
          <a:p>
            <a:pPr algn="just"/>
            <a:r>
              <a:rPr lang="en-IN" sz="2800" b="1" dirty="0" smtClean="0">
                <a:solidFill>
                  <a:schemeClr val="tx1">
                    <a:lumMod val="85000"/>
                  </a:schemeClr>
                </a:solidFill>
                <a:latin typeface="Century Gothic" pitchFamily="34" charset="0"/>
              </a:rPr>
              <a:t>TO CREATE AN ENVIRONMENT WHICH PROMOTES LEARNING BETWEEN STATES BY SHARING BEST PRACTICES AND EXPERIENCES.</a:t>
            </a:r>
            <a:endParaRPr lang="en-GB" sz="2800" b="1" dirty="0">
              <a:latin typeface="Century Gothic" pitchFamily="34" charset="0"/>
            </a:endParaRPr>
          </a:p>
        </p:txBody>
      </p:sp>
      <p:pic>
        <p:nvPicPr>
          <p:cNvPr id="4" name="Picture 3" descr="nyks logo.jpg"/>
          <p:cNvPicPr>
            <a:picLocks noChangeAspect="1"/>
          </p:cNvPicPr>
          <p:nvPr/>
        </p:nvPicPr>
        <p:blipFill>
          <a:blip r:embed="rId2"/>
          <a:srcRect l="6299" t="13498" r="3780" b="13498"/>
          <a:stretch>
            <a:fillRect/>
          </a:stretch>
        </p:blipFill>
        <p:spPr>
          <a:xfrm>
            <a:off x="1" y="6143644"/>
            <a:ext cx="1571603" cy="714356"/>
          </a:xfrm>
          <a:prstGeom prst="rect">
            <a:avLst/>
          </a:prstGeom>
        </p:spPr>
      </p:pic>
      <p:pic>
        <p:nvPicPr>
          <p:cNvPr id="5" name="Picture 4" descr="ebsb logo.jpg"/>
          <p:cNvPicPr>
            <a:picLocks noChangeAspect="1"/>
          </p:cNvPicPr>
          <p:nvPr/>
        </p:nvPicPr>
        <p:blipFill>
          <a:blip r:embed="rId3" cstate="print"/>
          <a:stretch>
            <a:fillRect/>
          </a:stretch>
        </p:blipFill>
        <p:spPr>
          <a:xfrm>
            <a:off x="7929586" y="6215082"/>
            <a:ext cx="1214414" cy="642918"/>
          </a:xfrm>
          <a:prstGeom prst="rect">
            <a:avLst/>
          </a:prstGeom>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 y="71414"/>
            <a:ext cx="8229600" cy="1399032"/>
          </a:xfrm>
        </p:spPr>
        <p:txBody>
          <a:bodyPr>
            <a:noAutofit/>
          </a:bodyPr>
          <a:lstStyle/>
          <a:p>
            <a:r>
              <a:rPr lang="en-GB" sz="4400" b="1" dirty="0" smtClean="0"/>
              <a:t>PANGONG </a:t>
            </a:r>
            <a:br>
              <a:rPr lang="en-GB" sz="4400" b="1" dirty="0" smtClean="0"/>
            </a:br>
            <a:r>
              <a:rPr lang="en-GB" sz="4400" b="1" dirty="0" smtClean="0"/>
              <a:t>LAKE</a:t>
            </a:r>
            <a:endParaRPr lang="en-GB" sz="4400" b="1" dirty="0"/>
          </a:p>
        </p:txBody>
      </p:sp>
      <p:sp>
        <p:nvSpPr>
          <p:cNvPr id="3" name="Content Placeholder 2"/>
          <p:cNvSpPr>
            <a:spLocks noGrp="1"/>
          </p:cNvSpPr>
          <p:nvPr>
            <p:ph idx="1"/>
          </p:nvPr>
        </p:nvSpPr>
        <p:spPr/>
        <p:txBody>
          <a:bodyPr>
            <a:normAutofit lnSpcReduction="10000"/>
          </a:bodyPr>
          <a:lstStyle/>
          <a:p>
            <a:r>
              <a:rPr lang="en-GB" b="1" dirty="0" smtClean="0"/>
              <a:t>Pangong Tso </a:t>
            </a:r>
          </a:p>
          <a:p>
            <a:pPr>
              <a:buNone/>
            </a:pPr>
            <a:r>
              <a:rPr lang="en-GB" b="1" dirty="0" smtClean="0"/>
              <a:t>	or Pangong </a:t>
            </a:r>
          </a:p>
          <a:p>
            <a:pPr>
              <a:buNone/>
            </a:pPr>
            <a:r>
              <a:rPr lang="en-GB" b="1" dirty="0" smtClean="0"/>
              <a:t>	Lake is an </a:t>
            </a:r>
          </a:p>
          <a:p>
            <a:pPr>
              <a:buNone/>
            </a:pPr>
            <a:r>
              <a:rPr lang="en-GB" b="1" dirty="0" smtClean="0"/>
              <a:t>	endorheic </a:t>
            </a:r>
          </a:p>
          <a:p>
            <a:pPr>
              <a:buNone/>
            </a:pPr>
            <a:r>
              <a:rPr lang="en-GB" b="1" dirty="0" smtClean="0"/>
              <a:t>	lake in the Himalayas situated at an elevation of 4,225 m. </a:t>
            </a:r>
          </a:p>
          <a:p>
            <a:r>
              <a:rPr lang="en-GB" b="1" dirty="0" smtClean="0"/>
              <a:t>It is 134 km long and extends from Ladakh, India to the Tibetan Autonomous Region, China.</a:t>
            </a:r>
            <a:endParaRPr lang="en-GB" b="1" dirty="0"/>
          </a:p>
        </p:txBody>
      </p:sp>
      <p:pic>
        <p:nvPicPr>
          <p:cNvPr id="6" name="Content Placeholder 3" descr="pangong lake.jpg"/>
          <p:cNvPicPr>
            <a:picLocks noChangeAspect="1"/>
          </p:cNvPicPr>
          <p:nvPr/>
        </p:nvPicPr>
        <p:blipFill>
          <a:blip r:embed="rId2"/>
          <a:stretch>
            <a:fillRect/>
          </a:stretch>
        </p:blipFill>
        <p:spPr>
          <a:xfrm>
            <a:off x="3643306" y="-45243"/>
            <a:ext cx="5500726" cy="3902871"/>
          </a:xfrm>
          <a:prstGeom prst="rect">
            <a:avLst/>
          </a:prstGeom>
          <a:ln>
            <a:noFill/>
          </a:ln>
          <a:effectLst>
            <a:softEdge rad="112500"/>
          </a:effectLst>
        </p:spPr>
      </p:pic>
      <p:pic>
        <p:nvPicPr>
          <p:cNvPr id="5" name="Picture 4" descr="nyks logo.jpg"/>
          <p:cNvPicPr>
            <a:picLocks noChangeAspect="1"/>
          </p:cNvPicPr>
          <p:nvPr/>
        </p:nvPicPr>
        <p:blipFill>
          <a:blip r:embed="rId3"/>
          <a:srcRect l="6299" t="13498" r="3780" b="13498"/>
          <a:stretch>
            <a:fillRect/>
          </a:stretch>
        </p:blipFill>
        <p:spPr>
          <a:xfrm>
            <a:off x="1" y="6143644"/>
            <a:ext cx="1571603" cy="714356"/>
          </a:xfrm>
          <a:prstGeom prst="rect">
            <a:avLst/>
          </a:prstGeom>
        </p:spPr>
      </p:pic>
      <p:pic>
        <p:nvPicPr>
          <p:cNvPr id="7" name="Picture 6" descr="ebsb logo.jpg"/>
          <p:cNvPicPr>
            <a:picLocks noChangeAspect="1"/>
          </p:cNvPicPr>
          <p:nvPr/>
        </p:nvPicPr>
        <p:blipFill>
          <a:blip r:embed="rId4" cstate="print"/>
          <a:stretch>
            <a:fillRect/>
          </a:stretch>
        </p:blipFill>
        <p:spPr>
          <a:xfrm>
            <a:off x="7929586" y="6215082"/>
            <a:ext cx="1214414" cy="642918"/>
          </a:xfrm>
          <a:prstGeom prst="rect">
            <a:avLst/>
          </a:prstGeom>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5720" y="1643050"/>
            <a:ext cx="8372476" cy="3429024"/>
          </a:xfrm>
        </p:spPr>
        <p:txBody>
          <a:bodyPr/>
          <a:lstStyle/>
          <a:p>
            <a:r>
              <a:rPr lang="en-GB" sz="6000" b="1" dirty="0" smtClean="0"/>
              <a:t> </a:t>
            </a:r>
            <a:r>
              <a:rPr lang="en-GB" sz="6600" b="1" dirty="0" smtClean="0"/>
              <a:t>Hill stations of J&amp;K</a:t>
            </a:r>
            <a:endParaRPr lang="en-GB" sz="6000" b="1" dirty="0"/>
          </a:p>
        </p:txBody>
      </p:sp>
      <p:pic>
        <p:nvPicPr>
          <p:cNvPr id="3" name="Picture 2" descr="nyks logo.jpg"/>
          <p:cNvPicPr>
            <a:picLocks noChangeAspect="1"/>
          </p:cNvPicPr>
          <p:nvPr/>
        </p:nvPicPr>
        <p:blipFill>
          <a:blip r:embed="rId2"/>
          <a:srcRect l="6299" t="13498" r="3780" b="13498"/>
          <a:stretch>
            <a:fillRect/>
          </a:stretch>
        </p:blipFill>
        <p:spPr>
          <a:xfrm>
            <a:off x="1" y="6143644"/>
            <a:ext cx="1571603" cy="714356"/>
          </a:xfrm>
          <a:prstGeom prst="rect">
            <a:avLst/>
          </a:prstGeom>
        </p:spPr>
      </p:pic>
      <p:pic>
        <p:nvPicPr>
          <p:cNvPr id="4" name="Picture 3" descr="ebsb logo.jpg"/>
          <p:cNvPicPr>
            <a:picLocks noChangeAspect="1"/>
          </p:cNvPicPr>
          <p:nvPr/>
        </p:nvPicPr>
        <p:blipFill>
          <a:blip r:embed="rId3" cstate="print"/>
          <a:stretch>
            <a:fillRect/>
          </a:stretch>
        </p:blipFill>
        <p:spPr>
          <a:xfrm>
            <a:off x="7929586" y="6215082"/>
            <a:ext cx="1214414" cy="642918"/>
          </a:xfrm>
          <a:prstGeom prst="rect">
            <a:avLst/>
          </a:prstGeom>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2844" y="267494"/>
            <a:ext cx="8229600" cy="1399032"/>
          </a:xfrm>
        </p:spPr>
        <p:txBody>
          <a:bodyPr/>
          <a:lstStyle/>
          <a:p>
            <a:r>
              <a:rPr lang="en-GB" b="1" dirty="0" smtClean="0"/>
              <a:t>GULMARG</a:t>
            </a:r>
            <a:endParaRPr lang="en-GB" b="1" dirty="0"/>
          </a:p>
        </p:txBody>
      </p:sp>
      <p:sp>
        <p:nvSpPr>
          <p:cNvPr id="3" name="Content Placeholder 2"/>
          <p:cNvSpPr>
            <a:spLocks noGrp="1"/>
          </p:cNvSpPr>
          <p:nvPr>
            <p:ph idx="1"/>
          </p:nvPr>
        </p:nvSpPr>
        <p:spPr>
          <a:xfrm>
            <a:off x="357158" y="1785958"/>
            <a:ext cx="8229600" cy="4572000"/>
          </a:xfrm>
        </p:spPr>
        <p:txBody>
          <a:bodyPr>
            <a:normAutofit/>
          </a:bodyPr>
          <a:lstStyle/>
          <a:p>
            <a:r>
              <a:rPr lang="en-GB" sz="2800" b="1" dirty="0" err="1" smtClean="0"/>
              <a:t>Gulmarg</a:t>
            </a:r>
            <a:r>
              <a:rPr lang="en-GB" sz="2800" b="1" dirty="0" smtClean="0"/>
              <a:t> is the </a:t>
            </a:r>
          </a:p>
          <a:p>
            <a:pPr>
              <a:buNone/>
            </a:pPr>
            <a:r>
              <a:rPr lang="en-GB" sz="2800" b="1" dirty="0" smtClean="0"/>
              <a:t>	golf course in the </a:t>
            </a:r>
          </a:p>
          <a:p>
            <a:pPr>
              <a:buNone/>
            </a:pPr>
            <a:r>
              <a:rPr lang="en-GB" sz="2800" b="1" dirty="0" smtClean="0"/>
              <a:t>	world located at </a:t>
            </a:r>
          </a:p>
          <a:p>
            <a:pPr algn="just">
              <a:buNone/>
            </a:pPr>
            <a:r>
              <a:rPr lang="en-GB" sz="2800" b="1" dirty="0" smtClean="0"/>
              <a:t>	an altitude of 2650 metres and was started by the British in 1904.</a:t>
            </a:r>
          </a:p>
          <a:p>
            <a:pPr algn="just"/>
            <a:r>
              <a:rPr lang="en-GB" sz="2800" b="1" dirty="0" err="1" smtClean="0"/>
              <a:t>Gulmarg</a:t>
            </a:r>
            <a:r>
              <a:rPr lang="en-GB" sz="2800" b="1" dirty="0" smtClean="0"/>
              <a:t> offers a wonderful sight of grassy slopes filled with flowers.</a:t>
            </a:r>
          </a:p>
          <a:p>
            <a:pPr algn="just"/>
            <a:r>
              <a:rPr lang="en-GB" sz="2800" b="1" dirty="0" smtClean="0"/>
              <a:t>The hill station is considered a perfect location for trekking.</a:t>
            </a:r>
            <a:endParaRPr lang="en-GB" sz="2800" b="1" dirty="0"/>
          </a:p>
        </p:txBody>
      </p:sp>
      <p:pic>
        <p:nvPicPr>
          <p:cNvPr id="4" name="Picture 3" descr="Gulmarg.jpg"/>
          <p:cNvPicPr>
            <a:picLocks noChangeAspect="1"/>
          </p:cNvPicPr>
          <p:nvPr/>
        </p:nvPicPr>
        <p:blipFill>
          <a:blip r:embed="rId2"/>
          <a:stretch>
            <a:fillRect/>
          </a:stretch>
        </p:blipFill>
        <p:spPr>
          <a:xfrm>
            <a:off x="4070395" y="0"/>
            <a:ext cx="5073606" cy="3429000"/>
          </a:xfrm>
          <a:prstGeom prst="rect">
            <a:avLst/>
          </a:prstGeom>
          <a:ln>
            <a:noFill/>
          </a:ln>
          <a:effectLst>
            <a:softEdge rad="112500"/>
          </a:effectLst>
        </p:spPr>
      </p:pic>
      <p:pic>
        <p:nvPicPr>
          <p:cNvPr id="5" name="Picture 4" descr="nyks logo.jpg"/>
          <p:cNvPicPr>
            <a:picLocks noChangeAspect="1"/>
          </p:cNvPicPr>
          <p:nvPr/>
        </p:nvPicPr>
        <p:blipFill>
          <a:blip r:embed="rId3"/>
          <a:srcRect l="6299" t="13498" r="3780" b="13498"/>
          <a:stretch>
            <a:fillRect/>
          </a:stretch>
        </p:blipFill>
        <p:spPr>
          <a:xfrm>
            <a:off x="1" y="6143644"/>
            <a:ext cx="1571603" cy="714356"/>
          </a:xfrm>
          <a:prstGeom prst="rect">
            <a:avLst/>
          </a:prstGeom>
        </p:spPr>
      </p:pic>
      <p:pic>
        <p:nvPicPr>
          <p:cNvPr id="6" name="Picture 5" descr="ebsb logo.jpg"/>
          <p:cNvPicPr>
            <a:picLocks noChangeAspect="1"/>
          </p:cNvPicPr>
          <p:nvPr/>
        </p:nvPicPr>
        <p:blipFill>
          <a:blip r:embed="rId4" cstate="print"/>
          <a:stretch>
            <a:fillRect/>
          </a:stretch>
        </p:blipFill>
        <p:spPr>
          <a:xfrm>
            <a:off x="7929586" y="6215082"/>
            <a:ext cx="1214414" cy="642918"/>
          </a:xfrm>
          <a:prstGeom prst="rect">
            <a:avLst/>
          </a:prstGeom>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8614" y="267494"/>
            <a:ext cx="8229600" cy="1399032"/>
          </a:xfrm>
        </p:spPr>
        <p:txBody>
          <a:bodyPr/>
          <a:lstStyle/>
          <a:p>
            <a:r>
              <a:rPr lang="en-GB" b="1" dirty="0" smtClean="0"/>
              <a:t>PATNITOP</a:t>
            </a:r>
            <a:endParaRPr lang="en-GB" b="1" dirty="0"/>
          </a:p>
        </p:txBody>
      </p:sp>
      <p:sp>
        <p:nvSpPr>
          <p:cNvPr id="3" name="Content Placeholder 2"/>
          <p:cNvSpPr>
            <a:spLocks noGrp="1"/>
          </p:cNvSpPr>
          <p:nvPr>
            <p:ph idx="1"/>
          </p:nvPr>
        </p:nvSpPr>
        <p:spPr>
          <a:xfrm>
            <a:off x="357158" y="1785926"/>
            <a:ext cx="8229600" cy="4572000"/>
          </a:xfrm>
        </p:spPr>
        <p:txBody>
          <a:bodyPr>
            <a:normAutofit/>
          </a:bodyPr>
          <a:lstStyle/>
          <a:p>
            <a:r>
              <a:rPr lang="en-GB" sz="2800" b="1" dirty="0" smtClean="0"/>
              <a:t>Located in the </a:t>
            </a:r>
          </a:p>
          <a:p>
            <a:pPr>
              <a:buNone/>
            </a:pPr>
            <a:r>
              <a:rPr lang="en-GB" sz="2800" b="1" dirty="0" smtClean="0"/>
              <a:t>	</a:t>
            </a:r>
            <a:r>
              <a:rPr lang="en-GB" sz="2800" b="1" dirty="0" err="1" smtClean="0"/>
              <a:t>Shivalik</a:t>
            </a:r>
            <a:r>
              <a:rPr lang="en-GB" sz="2800" b="1" dirty="0" smtClean="0"/>
              <a:t> Belt of </a:t>
            </a:r>
          </a:p>
          <a:p>
            <a:pPr>
              <a:buNone/>
            </a:pPr>
            <a:r>
              <a:rPr lang="en-GB" sz="2800" b="1" dirty="0" smtClean="0"/>
              <a:t>	the Himalayas, </a:t>
            </a:r>
          </a:p>
          <a:p>
            <a:pPr>
              <a:buNone/>
            </a:pPr>
            <a:r>
              <a:rPr lang="en-GB" sz="2800" b="1" dirty="0" smtClean="0"/>
              <a:t>	</a:t>
            </a:r>
            <a:r>
              <a:rPr lang="en-GB" sz="2800" b="1" dirty="0" err="1" smtClean="0"/>
              <a:t>Udhampur</a:t>
            </a:r>
            <a:r>
              <a:rPr lang="en-GB" sz="2800" b="1" dirty="0" smtClean="0"/>
              <a:t> District </a:t>
            </a:r>
          </a:p>
          <a:p>
            <a:pPr algn="just">
              <a:buNone/>
            </a:pPr>
            <a:r>
              <a:rPr lang="en-GB" sz="2800" b="1" dirty="0" smtClean="0"/>
              <a:t>	on NH 1A, this beautiful town offers a unique atmosphere of the </a:t>
            </a:r>
            <a:r>
              <a:rPr lang="en-GB" sz="2800" b="1" dirty="0" err="1" smtClean="0"/>
              <a:t>Shivalik</a:t>
            </a:r>
            <a:r>
              <a:rPr lang="en-GB" sz="2800" b="1" dirty="0" smtClean="0"/>
              <a:t> range of the Himalayas.</a:t>
            </a:r>
          </a:p>
          <a:p>
            <a:pPr algn="just"/>
            <a:r>
              <a:rPr lang="en-GB" sz="2800" b="1" dirty="0" err="1" smtClean="0"/>
              <a:t>Patnitop</a:t>
            </a:r>
            <a:r>
              <a:rPr lang="en-GB" sz="2800" b="1" dirty="0" smtClean="0"/>
              <a:t> was earlier known as “</a:t>
            </a:r>
            <a:r>
              <a:rPr lang="en-GB" sz="2800" b="1" dirty="0" err="1" smtClean="0"/>
              <a:t>Patan</a:t>
            </a:r>
            <a:r>
              <a:rPr lang="en-GB" sz="2800" b="1" dirty="0" smtClean="0"/>
              <a:t> </a:t>
            </a:r>
            <a:r>
              <a:rPr lang="en-GB" sz="2800" b="1" dirty="0" err="1" smtClean="0"/>
              <a:t>da</a:t>
            </a:r>
            <a:r>
              <a:rPr lang="en-GB" sz="2800" b="1" dirty="0" smtClean="0"/>
              <a:t> </a:t>
            </a:r>
            <a:r>
              <a:rPr lang="en-GB" sz="2800" b="1" dirty="0" err="1" smtClean="0"/>
              <a:t>Talab</a:t>
            </a:r>
            <a:r>
              <a:rPr lang="en-GB" sz="2800" b="1" dirty="0" smtClean="0"/>
              <a:t>”, meaning “Pond of the Princess”</a:t>
            </a:r>
            <a:endParaRPr lang="en-GB" sz="2800" b="1" cap="all" dirty="0" smtClean="0"/>
          </a:p>
        </p:txBody>
      </p:sp>
      <p:pic>
        <p:nvPicPr>
          <p:cNvPr id="4" name="Picture 3" descr="patnitop.jpg"/>
          <p:cNvPicPr>
            <a:picLocks noChangeAspect="1"/>
          </p:cNvPicPr>
          <p:nvPr/>
        </p:nvPicPr>
        <p:blipFill>
          <a:blip r:embed="rId2"/>
          <a:stretch>
            <a:fillRect/>
          </a:stretch>
        </p:blipFill>
        <p:spPr>
          <a:xfrm>
            <a:off x="4214810" y="0"/>
            <a:ext cx="4929190" cy="3929066"/>
          </a:xfrm>
          <a:prstGeom prst="rect">
            <a:avLst/>
          </a:prstGeom>
          <a:ln>
            <a:noFill/>
          </a:ln>
          <a:effectLst>
            <a:softEdge rad="112500"/>
          </a:effectLst>
        </p:spPr>
      </p:pic>
      <p:pic>
        <p:nvPicPr>
          <p:cNvPr id="5" name="Picture 4" descr="nyks logo.jpg"/>
          <p:cNvPicPr>
            <a:picLocks noChangeAspect="1"/>
          </p:cNvPicPr>
          <p:nvPr/>
        </p:nvPicPr>
        <p:blipFill>
          <a:blip r:embed="rId3"/>
          <a:srcRect l="6299" t="13498" r="3780" b="13498"/>
          <a:stretch>
            <a:fillRect/>
          </a:stretch>
        </p:blipFill>
        <p:spPr>
          <a:xfrm>
            <a:off x="1" y="6143644"/>
            <a:ext cx="1571603" cy="714356"/>
          </a:xfrm>
          <a:prstGeom prst="rect">
            <a:avLst/>
          </a:prstGeom>
        </p:spPr>
      </p:pic>
      <p:pic>
        <p:nvPicPr>
          <p:cNvPr id="6" name="Picture 5" descr="ebsb logo.jpg"/>
          <p:cNvPicPr>
            <a:picLocks noChangeAspect="1"/>
          </p:cNvPicPr>
          <p:nvPr/>
        </p:nvPicPr>
        <p:blipFill>
          <a:blip r:embed="rId4" cstate="print"/>
          <a:stretch>
            <a:fillRect/>
          </a:stretch>
        </p:blipFill>
        <p:spPr>
          <a:xfrm>
            <a:off x="7929586" y="6215082"/>
            <a:ext cx="1214414" cy="642918"/>
          </a:xfrm>
          <a:prstGeom prst="rect">
            <a:avLst/>
          </a:prstGeom>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406" y="267494"/>
            <a:ext cx="8229600" cy="1399032"/>
          </a:xfrm>
        </p:spPr>
        <p:txBody>
          <a:bodyPr/>
          <a:lstStyle/>
          <a:p>
            <a:r>
              <a:rPr lang="en-GB" b="1" cap="all" dirty="0" smtClean="0"/>
              <a:t>SONMARG</a:t>
            </a:r>
            <a:br>
              <a:rPr lang="en-GB" b="1" cap="all" dirty="0" smtClean="0"/>
            </a:br>
            <a:endParaRPr lang="en-GB" dirty="0"/>
          </a:p>
        </p:txBody>
      </p:sp>
      <p:sp>
        <p:nvSpPr>
          <p:cNvPr id="3" name="Content Placeholder 2"/>
          <p:cNvSpPr>
            <a:spLocks noGrp="1"/>
          </p:cNvSpPr>
          <p:nvPr>
            <p:ph idx="1"/>
          </p:nvPr>
        </p:nvSpPr>
        <p:spPr>
          <a:xfrm>
            <a:off x="457200" y="1714488"/>
            <a:ext cx="8229600" cy="4572000"/>
          </a:xfrm>
        </p:spPr>
        <p:txBody>
          <a:bodyPr>
            <a:normAutofit lnSpcReduction="10000"/>
          </a:bodyPr>
          <a:lstStyle/>
          <a:p>
            <a:r>
              <a:rPr lang="en-GB" sz="2800" b="1" dirty="0" smtClean="0"/>
              <a:t>Known as the </a:t>
            </a:r>
          </a:p>
          <a:p>
            <a:pPr>
              <a:buNone/>
            </a:pPr>
            <a:r>
              <a:rPr lang="en-GB" sz="2800" b="1" dirty="0" smtClean="0"/>
              <a:t>	'Meadow of Gold', </a:t>
            </a:r>
          </a:p>
          <a:p>
            <a:pPr>
              <a:buNone/>
            </a:pPr>
            <a:r>
              <a:rPr lang="en-GB" sz="2800" b="1" dirty="0" smtClean="0"/>
              <a:t>	</a:t>
            </a:r>
            <a:r>
              <a:rPr lang="en-GB" sz="2800" b="1" dirty="0" err="1" smtClean="0"/>
              <a:t>Sonmarg</a:t>
            </a:r>
            <a:r>
              <a:rPr lang="en-GB" sz="2800" b="1" dirty="0" smtClean="0"/>
              <a:t> is set </a:t>
            </a:r>
          </a:p>
          <a:p>
            <a:pPr>
              <a:buNone/>
            </a:pPr>
            <a:r>
              <a:rPr lang="en-GB" sz="2800" b="1" dirty="0" smtClean="0"/>
              <a:t>	amidst a valley of </a:t>
            </a:r>
          </a:p>
          <a:p>
            <a:pPr algn="just">
              <a:buNone/>
            </a:pPr>
            <a:r>
              <a:rPr lang="en-GB" sz="2800" b="1" dirty="0" smtClean="0"/>
              <a:t>	flowers and lakes. The word “Son” literally means “Gold” in Hindi, and this golden beauty covered with white snow is most attractive in the spring.</a:t>
            </a:r>
          </a:p>
          <a:p>
            <a:pPr algn="just"/>
            <a:r>
              <a:rPr lang="en-GB" sz="2800" b="1" dirty="0" smtClean="0"/>
              <a:t>Enveloped by alpine trees, </a:t>
            </a:r>
            <a:r>
              <a:rPr lang="en-GB" sz="2800" b="1" dirty="0" err="1" smtClean="0"/>
              <a:t>Sonmarg</a:t>
            </a:r>
            <a:r>
              <a:rPr lang="en-GB" sz="2800" b="1" dirty="0" smtClean="0"/>
              <a:t> is a base camp for the holy Amarnath </a:t>
            </a:r>
            <a:r>
              <a:rPr lang="en-GB" sz="2800" b="1" dirty="0" err="1" smtClean="0"/>
              <a:t>yatra</a:t>
            </a:r>
            <a:r>
              <a:rPr lang="en-GB" sz="2800" b="1" dirty="0" smtClean="0"/>
              <a:t>.</a:t>
            </a:r>
            <a:endParaRPr lang="en-GB" sz="2800" b="1" cap="all" dirty="0" smtClean="0"/>
          </a:p>
        </p:txBody>
      </p:sp>
      <p:pic>
        <p:nvPicPr>
          <p:cNvPr id="4" name="Picture 3" descr="sonamarg.jpg"/>
          <p:cNvPicPr>
            <a:picLocks noChangeAspect="1"/>
          </p:cNvPicPr>
          <p:nvPr/>
        </p:nvPicPr>
        <p:blipFill>
          <a:blip r:embed="rId2"/>
          <a:stretch>
            <a:fillRect/>
          </a:stretch>
        </p:blipFill>
        <p:spPr>
          <a:xfrm>
            <a:off x="4214810" y="0"/>
            <a:ext cx="4929190" cy="3571876"/>
          </a:xfrm>
          <a:prstGeom prst="rect">
            <a:avLst/>
          </a:prstGeom>
        </p:spPr>
      </p:pic>
      <p:pic>
        <p:nvPicPr>
          <p:cNvPr id="5" name="Picture 4" descr="nyks logo.jpg"/>
          <p:cNvPicPr>
            <a:picLocks noChangeAspect="1"/>
          </p:cNvPicPr>
          <p:nvPr/>
        </p:nvPicPr>
        <p:blipFill>
          <a:blip r:embed="rId3"/>
          <a:srcRect l="6299" t="13498" r="3780" b="13498"/>
          <a:stretch>
            <a:fillRect/>
          </a:stretch>
        </p:blipFill>
        <p:spPr>
          <a:xfrm>
            <a:off x="1" y="6143644"/>
            <a:ext cx="1571603" cy="714356"/>
          </a:xfrm>
          <a:prstGeom prst="rect">
            <a:avLst/>
          </a:prstGeom>
        </p:spPr>
      </p:pic>
      <p:pic>
        <p:nvPicPr>
          <p:cNvPr id="6" name="Picture 5" descr="ebsb logo.jpg"/>
          <p:cNvPicPr>
            <a:picLocks noChangeAspect="1"/>
          </p:cNvPicPr>
          <p:nvPr/>
        </p:nvPicPr>
        <p:blipFill>
          <a:blip r:embed="rId4" cstate="print"/>
          <a:stretch>
            <a:fillRect/>
          </a:stretch>
        </p:blipFill>
        <p:spPr>
          <a:xfrm>
            <a:off x="7929586" y="6215082"/>
            <a:ext cx="1214414" cy="642918"/>
          </a:xfrm>
          <a:prstGeom prst="rect">
            <a:avLst/>
          </a:prstGeom>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 y="29704"/>
            <a:ext cx="8229600" cy="1399032"/>
          </a:xfrm>
        </p:spPr>
        <p:txBody>
          <a:bodyPr/>
          <a:lstStyle/>
          <a:p>
            <a:r>
              <a:rPr lang="en-GB" b="1" cap="all" dirty="0" smtClean="0"/>
              <a:t>KISHTWAR</a:t>
            </a:r>
            <a:br>
              <a:rPr lang="en-GB" b="1" cap="all" dirty="0" smtClean="0"/>
            </a:br>
            <a:endParaRPr lang="en-GB" dirty="0"/>
          </a:p>
        </p:txBody>
      </p:sp>
      <p:sp>
        <p:nvSpPr>
          <p:cNvPr id="3" name="Content Placeholder 2"/>
          <p:cNvSpPr>
            <a:spLocks noGrp="1"/>
          </p:cNvSpPr>
          <p:nvPr>
            <p:ph idx="1"/>
          </p:nvPr>
        </p:nvSpPr>
        <p:spPr>
          <a:xfrm>
            <a:off x="142844" y="785794"/>
            <a:ext cx="8786874" cy="5357850"/>
          </a:xfrm>
        </p:spPr>
        <p:txBody>
          <a:bodyPr>
            <a:noAutofit/>
          </a:bodyPr>
          <a:lstStyle/>
          <a:p>
            <a:r>
              <a:rPr lang="en-GB" sz="2800" b="1" dirty="0" err="1" smtClean="0"/>
              <a:t>Kishtwar</a:t>
            </a:r>
            <a:r>
              <a:rPr lang="en-GB" sz="2800" b="1" dirty="0" smtClean="0"/>
              <a:t> is a </a:t>
            </a:r>
          </a:p>
          <a:p>
            <a:pPr>
              <a:buNone/>
            </a:pPr>
            <a:r>
              <a:rPr lang="en-GB" sz="2800" b="1" dirty="0" smtClean="0"/>
              <a:t>	renowned hill </a:t>
            </a:r>
          </a:p>
          <a:p>
            <a:pPr>
              <a:buNone/>
            </a:pPr>
            <a:r>
              <a:rPr lang="en-GB" sz="2800" b="1" dirty="0" smtClean="0"/>
              <a:t>	station, known </a:t>
            </a:r>
          </a:p>
          <a:p>
            <a:pPr>
              <a:buNone/>
            </a:pPr>
            <a:r>
              <a:rPr lang="en-GB" sz="2800" b="1" dirty="0" smtClean="0"/>
              <a:t>	for its natural </a:t>
            </a:r>
          </a:p>
          <a:p>
            <a:pPr>
              <a:buNone/>
            </a:pPr>
            <a:r>
              <a:rPr lang="en-GB" sz="2800" b="1" dirty="0" smtClean="0"/>
              <a:t>	beauty, rich </a:t>
            </a:r>
          </a:p>
          <a:p>
            <a:pPr>
              <a:buNone/>
            </a:pPr>
            <a:r>
              <a:rPr lang="en-GB" sz="2800" b="1" dirty="0" smtClean="0"/>
              <a:t>	history and art. It is situated at an altitude of 1700m to 4800m.</a:t>
            </a:r>
          </a:p>
          <a:p>
            <a:r>
              <a:rPr lang="en-GB" sz="2800" b="1" dirty="0" smtClean="0"/>
              <a:t>The town lies above the Chenab River and below the </a:t>
            </a:r>
            <a:r>
              <a:rPr lang="en-GB" sz="2800" b="1" dirty="0" err="1" smtClean="0"/>
              <a:t>Nagin</a:t>
            </a:r>
            <a:r>
              <a:rPr lang="en-GB" sz="2800" b="1" dirty="0" smtClean="0"/>
              <a:t> Sheer Glacier. </a:t>
            </a:r>
          </a:p>
          <a:p>
            <a:r>
              <a:rPr lang="en-GB" sz="2800" b="1" dirty="0" smtClean="0"/>
              <a:t>Because of the large production of saffron, it is popularly called “the land of fine Saffron”.</a:t>
            </a:r>
            <a:endParaRPr lang="en-GB" sz="2800" b="1" cap="all" dirty="0" smtClean="0"/>
          </a:p>
        </p:txBody>
      </p:sp>
      <p:pic>
        <p:nvPicPr>
          <p:cNvPr id="4" name="Picture 3" descr="kishtwar.jpg"/>
          <p:cNvPicPr>
            <a:picLocks noChangeAspect="1"/>
          </p:cNvPicPr>
          <p:nvPr/>
        </p:nvPicPr>
        <p:blipFill>
          <a:blip r:embed="rId2"/>
          <a:stretch>
            <a:fillRect/>
          </a:stretch>
        </p:blipFill>
        <p:spPr>
          <a:xfrm>
            <a:off x="3571868" y="-1"/>
            <a:ext cx="5572164" cy="3482603"/>
          </a:xfrm>
          <a:prstGeom prst="rect">
            <a:avLst/>
          </a:prstGeom>
        </p:spPr>
      </p:pic>
      <p:pic>
        <p:nvPicPr>
          <p:cNvPr id="5" name="Picture 4" descr="nyks logo.jpg"/>
          <p:cNvPicPr>
            <a:picLocks noChangeAspect="1"/>
          </p:cNvPicPr>
          <p:nvPr/>
        </p:nvPicPr>
        <p:blipFill>
          <a:blip r:embed="rId3"/>
          <a:srcRect l="6299" t="13498" r="3780" b="13498"/>
          <a:stretch>
            <a:fillRect/>
          </a:stretch>
        </p:blipFill>
        <p:spPr>
          <a:xfrm>
            <a:off x="1" y="6143644"/>
            <a:ext cx="1571603" cy="714356"/>
          </a:xfrm>
          <a:prstGeom prst="rect">
            <a:avLst/>
          </a:prstGeom>
        </p:spPr>
      </p:pic>
      <p:pic>
        <p:nvPicPr>
          <p:cNvPr id="6" name="Picture 5" descr="ebsb logo.jpg"/>
          <p:cNvPicPr>
            <a:picLocks noChangeAspect="1"/>
          </p:cNvPicPr>
          <p:nvPr/>
        </p:nvPicPr>
        <p:blipFill>
          <a:blip r:embed="rId4" cstate="print"/>
          <a:stretch>
            <a:fillRect/>
          </a:stretch>
        </p:blipFill>
        <p:spPr>
          <a:xfrm>
            <a:off x="7929586" y="6215082"/>
            <a:ext cx="1214414" cy="642918"/>
          </a:xfrm>
          <a:prstGeom prst="rect">
            <a:avLst/>
          </a:prstGeom>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4346" y="172580"/>
            <a:ext cx="8229600" cy="1399032"/>
          </a:xfrm>
        </p:spPr>
        <p:txBody>
          <a:bodyPr/>
          <a:lstStyle/>
          <a:p>
            <a:r>
              <a:rPr lang="en-GB" b="1" dirty="0" smtClean="0"/>
              <a:t>SEVEN LAKES</a:t>
            </a:r>
            <a:br>
              <a:rPr lang="en-GB" b="1" dirty="0" smtClean="0"/>
            </a:br>
            <a:r>
              <a:rPr lang="en-GB" b="1" dirty="0" smtClean="0"/>
              <a:t>OF PIR PANJAL</a:t>
            </a:r>
            <a:endParaRPr lang="en-GB" b="1" dirty="0"/>
          </a:p>
        </p:txBody>
      </p:sp>
      <p:sp>
        <p:nvSpPr>
          <p:cNvPr id="3" name="Content Placeholder 2"/>
          <p:cNvSpPr>
            <a:spLocks noGrp="1"/>
          </p:cNvSpPr>
          <p:nvPr>
            <p:ph idx="1"/>
          </p:nvPr>
        </p:nvSpPr>
        <p:spPr>
          <a:xfrm>
            <a:off x="-32" y="2000240"/>
            <a:ext cx="8715436" cy="5072098"/>
          </a:xfrm>
        </p:spPr>
        <p:txBody>
          <a:bodyPr>
            <a:normAutofit/>
          </a:bodyPr>
          <a:lstStyle/>
          <a:p>
            <a:r>
              <a:rPr lang="en-GB" sz="2600" b="1" dirty="0" smtClean="0"/>
              <a:t>The </a:t>
            </a:r>
            <a:r>
              <a:rPr lang="en-GB" sz="2600" b="1" dirty="0" err="1" smtClean="0"/>
              <a:t>Pir</a:t>
            </a:r>
            <a:r>
              <a:rPr lang="en-GB" sz="2600" b="1" dirty="0" smtClean="0"/>
              <a:t> </a:t>
            </a:r>
            <a:r>
              <a:rPr lang="en-GB" sz="2600" b="1" dirty="0" err="1" smtClean="0"/>
              <a:t>Panjal</a:t>
            </a:r>
            <a:r>
              <a:rPr lang="en-GB" sz="2600" b="1" dirty="0" smtClean="0"/>
              <a:t> falling </a:t>
            </a:r>
          </a:p>
          <a:p>
            <a:pPr>
              <a:buNone/>
            </a:pPr>
            <a:r>
              <a:rPr lang="en-GB" sz="2600" b="1" dirty="0" smtClean="0"/>
              <a:t>	under the jurisdiction of </a:t>
            </a:r>
          </a:p>
          <a:p>
            <a:pPr>
              <a:buNone/>
            </a:pPr>
            <a:r>
              <a:rPr lang="en-GB" sz="2600" b="1" dirty="0" smtClean="0"/>
              <a:t>	Rajouri-Poonch districts </a:t>
            </a:r>
          </a:p>
          <a:p>
            <a:pPr>
              <a:buNone/>
            </a:pPr>
            <a:r>
              <a:rPr lang="en-GB" sz="2600" b="1" dirty="0" smtClean="0"/>
              <a:t>	is a repository of beautiful lakes situated at an altitude between 13000 ft. to 14500 ft.</a:t>
            </a:r>
          </a:p>
          <a:p>
            <a:r>
              <a:rPr lang="en-GB" sz="2600" b="1" dirty="0" smtClean="0"/>
              <a:t>These include </a:t>
            </a:r>
            <a:r>
              <a:rPr lang="en-GB" sz="2600" b="1" dirty="0" err="1" smtClean="0"/>
              <a:t>Nandan</a:t>
            </a:r>
            <a:r>
              <a:rPr lang="en-GB" sz="2600" b="1" dirty="0" smtClean="0"/>
              <a:t> </a:t>
            </a:r>
            <a:r>
              <a:rPr lang="en-GB" sz="2600" b="1" dirty="0" err="1" smtClean="0"/>
              <a:t>Sar</a:t>
            </a:r>
            <a:r>
              <a:rPr lang="en-GB" sz="2600" b="1" dirty="0" smtClean="0"/>
              <a:t>, Gum </a:t>
            </a:r>
            <a:r>
              <a:rPr lang="en-GB" sz="2600" b="1" dirty="0" err="1" smtClean="0"/>
              <a:t>Sar</a:t>
            </a:r>
            <a:r>
              <a:rPr lang="en-GB" sz="2600" b="1" dirty="0" smtClean="0"/>
              <a:t> (hidden lake), </a:t>
            </a:r>
            <a:r>
              <a:rPr lang="en-GB" sz="2600" b="1" dirty="0" err="1" smtClean="0"/>
              <a:t>Kal</a:t>
            </a:r>
            <a:r>
              <a:rPr lang="en-GB" sz="2600" b="1" dirty="0" smtClean="0"/>
              <a:t> </a:t>
            </a:r>
            <a:r>
              <a:rPr lang="en-GB" sz="2600" b="1" dirty="0" err="1" smtClean="0"/>
              <a:t>dachni</a:t>
            </a:r>
            <a:r>
              <a:rPr lang="en-GB" sz="2600" b="1" dirty="0" smtClean="0"/>
              <a:t> (dark water lake), </a:t>
            </a:r>
            <a:r>
              <a:rPr lang="en-GB" sz="2600" b="1" dirty="0" err="1" smtClean="0"/>
              <a:t>Sukh</a:t>
            </a:r>
            <a:r>
              <a:rPr lang="en-GB" sz="2600" b="1" dirty="0" smtClean="0"/>
              <a:t> </a:t>
            </a:r>
            <a:r>
              <a:rPr lang="en-GB" sz="2600" b="1" dirty="0" err="1" smtClean="0"/>
              <a:t>Sar</a:t>
            </a:r>
            <a:r>
              <a:rPr lang="en-GB" sz="2600" b="1" dirty="0" smtClean="0"/>
              <a:t> (dried lake) Neel </a:t>
            </a:r>
            <a:r>
              <a:rPr lang="en-GB" sz="2600" b="1" dirty="0" err="1" smtClean="0"/>
              <a:t>Sar</a:t>
            </a:r>
            <a:r>
              <a:rPr lang="en-GB" sz="2600" b="1" dirty="0" smtClean="0"/>
              <a:t> (blue lake), </a:t>
            </a:r>
            <a:r>
              <a:rPr lang="en-GB" sz="2600" b="1" dirty="0" err="1" smtClean="0"/>
              <a:t>Katori</a:t>
            </a:r>
            <a:r>
              <a:rPr lang="en-GB" sz="2600" b="1" dirty="0" smtClean="0"/>
              <a:t> </a:t>
            </a:r>
            <a:r>
              <a:rPr lang="en-GB" sz="2600" b="1" dirty="0" err="1" smtClean="0"/>
              <a:t>Sar</a:t>
            </a:r>
            <a:r>
              <a:rPr lang="en-GB" sz="2600" b="1" dirty="0" smtClean="0"/>
              <a:t> (bowel lake) and </a:t>
            </a:r>
            <a:r>
              <a:rPr lang="en-GB" sz="2600" b="1" dirty="0" err="1" smtClean="0"/>
              <a:t>Katanan</a:t>
            </a:r>
            <a:r>
              <a:rPr lang="en-GB" sz="2600" b="1" dirty="0" smtClean="0"/>
              <a:t> or </a:t>
            </a:r>
            <a:r>
              <a:rPr lang="en-GB" sz="2600" b="1" dirty="0" err="1" smtClean="0"/>
              <a:t>Sarota</a:t>
            </a:r>
            <a:r>
              <a:rPr lang="en-GB" sz="2600" b="1" dirty="0" smtClean="0"/>
              <a:t> </a:t>
            </a:r>
            <a:r>
              <a:rPr lang="en-GB" sz="2600" b="1" dirty="0" err="1" smtClean="0"/>
              <a:t>Sar</a:t>
            </a:r>
            <a:r>
              <a:rPr lang="en-GB" sz="2600" b="1" dirty="0" smtClean="0"/>
              <a:t> (blocked lake).</a:t>
            </a:r>
          </a:p>
        </p:txBody>
      </p:sp>
      <p:pic>
        <p:nvPicPr>
          <p:cNvPr id="5" name="Picture 4" descr="SEVEN LAKES 2.jpg"/>
          <p:cNvPicPr>
            <a:picLocks noChangeAspect="1"/>
          </p:cNvPicPr>
          <p:nvPr/>
        </p:nvPicPr>
        <p:blipFill>
          <a:blip r:embed="rId2"/>
          <a:srcRect l="4429" t="7736" b="19892"/>
          <a:stretch>
            <a:fillRect/>
          </a:stretch>
        </p:blipFill>
        <p:spPr>
          <a:xfrm>
            <a:off x="4357686" y="-24"/>
            <a:ext cx="4786314" cy="3286148"/>
          </a:xfrm>
          <a:prstGeom prst="rect">
            <a:avLst/>
          </a:prstGeom>
        </p:spPr>
      </p:pic>
      <p:pic>
        <p:nvPicPr>
          <p:cNvPr id="6" name="Picture 5" descr="nyks logo.jpg"/>
          <p:cNvPicPr>
            <a:picLocks noChangeAspect="1"/>
          </p:cNvPicPr>
          <p:nvPr/>
        </p:nvPicPr>
        <p:blipFill>
          <a:blip r:embed="rId3"/>
          <a:srcRect l="6299" t="13498" r="3780" b="13498"/>
          <a:stretch>
            <a:fillRect/>
          </a:stretch>
        </p:blipFill>
        <p:spPr>
          <a:xfrm>
            <a:off x="1" y="6143644"/>
            <a:ext cx="1571603" cy="714356"/>
          </a:xfrm>
          <a:prstGeom prst="rect">
            <a:avLst/>
          </a:prstGeom>
        </p:spPr>
      </p:pic>
      <p:pic>
        <p:nvPicPr>
          <p:cNvPr id="7" name="Picture 6" descr="ebsb logo.jpg"/>
          <p:cNvPicPr>
            <a:picLocks noChangeAspect="1"/>
          </p:cNvPicPr>
          <p:nvPr/>
        </p:nvPicPr>
        <p:blipFill>
          <a:blip r:embed="rId4" cstate="print"/>
          <a:stretch>
            <a:fillRect/>
          </a:stretch>
        </p:blipFill>
        <p:spPr>
          <a:xfrm>
            <a:off x="7929586" y="6215082"/>
            <a:ext cx="1214414" cy="642918"/>
          </a:xfrm>
          <a:prstGeom prst="rect">
            <a:avLst/>
          </a:prstGeom>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2844" y="267494"/>
            <a:ext cx="8186766" cy="1399032"/>
          </a:xfrm>
        </p:spPr>
        <p:txBody>
          <a:bodyPr/>
          <a:lstStyle/>
          <a:p>
            <a:r>
              <a:rPr lang="en-GB" b="1" cap="all" dirty="0" smtClean="0"/>
              <a:t>ARU</a:t>
            </a:r>
            <a:br>
              <a:rPr lang="en-GB" b="1" cap="all" dirty="0" smtClean="0"/>
            </a:br>
            <a:endParaRPr lang="en-GB" dirty="0"/>
          </a:p>
        </p:txBody>
      </p:sp>
      <p:sp>
        <p:nvSpPr>
          <p:cNvPr id="3" name="Content Placeholder 2"/>
          <p:cNvSpPr>
            <a:spLocks noGrp="1"/>
          </p:cNvSpPr>
          <p:nvPr>
            <p:ph idx="1"/>
          </p:nvPr>
        </p:nvSpPr>
        <p:spPr>
          <a:xfrm>
            <a:off x="214282" y="1643082"/>
            <a:ext cx="8229600" cy="4572000"/>
          </a:xfrm>
        </p:spPr>
        <p:txBody>
          <a:bodyPr>
            <a:normAutofit fontScale="92500"/>
          </a:bodyPr>
          <a:lstStyle/>
          <a:p>
            <a:r>
              <a:rPr lang="en-GB" sz="2800" b="1" dirty="0" smtClean="0"/>
              <a:t>A popular hill </a:t>
            </a:r>
          </a:p>
          <a:p>
            <a:pPr>
              <a:buNone/>
            </a:pPr>
            <a:r>
              <a:rPr lang="en-GB" sz="2800" b="1" dirty="0" smtClean="0"/>
              <a:t>	station in the </a:t>
            </a:r>
          </a:p>
          <a:p>
            <a:pPr>
              <a:buNone/>
            </a:pPr>
            <a:r>
              <a:rPr lang="en-GB" sz="2800" b="1" dirty="0" smtClean="0"/>
              <a:t>	trans-Himalayan </a:t>
            </a:r>
          </a:p>
          <a:p>
            <a:pPr>
              <a:buNone/>
            </a:pPr>
            <a:r>
              <a:rPr lang="en-GB" sz="2800" b="1" dirty="0" smtClean="0"/>
              <a:t>	region, </a:t>
            </a:r>
            <a:r>
              <a:rPr lang="en-GB" sz="2800" b="1" dirty="0" err="1" smtClean="0"/>
              <a:t>Aru</a:t>
            </a:r>
            <a:r>
              <a:rPr lang="en-GB" sz="2800" b="1" dirty="0" smtClean="0"/>
              <a:t>, </a:t>
            </a:r>
          </a:p>
          <a:p>
            <a:pPr>
              <a:buNone/>
            </a:pPr>
            <a:r>
              <a:rPr lang="en-GB" sz="2800" b="1" dirty="0" smtClean="0"/>
              <a:t>	located at an altitude of 2708 metres, is basically a vast grassland that is surrounded by a narrow valley or ravine on one side.</a:t>
            </a:r>
          </a:p>
          <a:p>
            <a:r>
              <a:rPr lang="en-GB" sz="2800" b="1" dirty="0" smtClean="0"/>
              <a:t>In </a:t>
            </a:r>
            <a:r>
              <a:rPr lang="en-GB" sz="2800" b="1" dirty="0" err="1" smtClean="0"/>
              <a:t>Aru</a:t>
            </a:r>
            <a:r>
              <a:rPr lang="en-GB" sz="2800" b="1" dirty="0" smtClean="0"/>
              <a:t>, the most beautiful part lies with the</a:t>
            </a:r>
          </a:p>
          <a:p>
            <a:pPr>
              <a:buNone/>
            </a:pPr>
            <a:r>
              <a:rPr lang="en-GB" sz="2800" b="1" dirty="0" smtClean="0"/>
              <a:t>	small village houses made of wood and stone,.</a:t>
            </a:r>
          </a:p>
        </p:txBody>
      </p:sp>
      <p:pic>
        <p:nvPicPr>
          <p:cNvPr id="4" name="Picture 3" descr="Aru hill station.jpg"/>
          <p:cNvPicPr>
            <a:picLocks noChangeAspect="1"/>
          </p:cNvPicPr>
          <p:nvPr/>
        </p:nvPicPr>
        <p:blipFill>
          <a:blip r:embed="rId2"/>
          <a:stretch>
            <a:fillRect/>
          </a:stretch>
        </p:blipFill>
        <p:spPr>
          <a:xfrm>
            <a:off x="3500430" y="1"/>
            <a:ext cx="5643570" cy="3545315"/>
          </a:xfrm>
          <a:prstGeom prst="rect">
            <a:avLst/>
          </a:prstGeom>
          <a:ln>
            <a:noFill/>
          </a:ln>
          <a:effectLst>
            <a:softEdge rad="112500"/>
          </a:effectLst>
        </p:spPr>
      </p:pic>
      <p:pic>
        <p:nvPicPr>
          <p:cNvPr id="5" name="Picture 4" descr="nyks logo.jpg"/>
          <p:cNvPicPr>
            <a:picLocks noChangeAspect="1"/>
          </p:cNvPicPr>
          <p:nvPr/>
        </p:nvPicPr>
        <p:blipFill>
          <a:blip r:embed="rId3"/>
          <a:srcRect l="6299" t="13498" r="3780" b="13498"/>
          <a:stretch>
            <a:fillRect/>
          </a:stretch>
        </p:blipFill>
        <p:spPr>
          <a:xfrm>
            <a:off x="1" y="6143644"/>
            <a:ext cx="1571603" cy="714356"/>
          </a:xfrm>
          <a:prstGeom prst="rect">
            <a:avLst/>
          </a:prstGeom>
        </p:spPr>
      </p:pic>
      <p:pic>
        <p:nvPicPr>
          <p:cNvPr id="6" name="Picture 5" descr="ebsb logo.jpg"/>
          <p:cNvPicPr>
            <a:picLocks noChangeAspect="1"/>
          </p:cNvPicPr>
          <p:nvPr/>
        </p:nvPicPr>
        <p:blipFill>
          <a:blip r:embed="rId4" cstate="print"/>
          <a:stretch>
            <a:fillRect/>
          </a:stretch>
        </p:blipFill>
        <p:spPr>
          <a:xfrm>
            <a:off x="7929586" y="6215082"/>
            <a:ext cx="1214414" cy="642918"/>
          </a:xfrm>
          <a:prstGeom prst="rect">
            <a:avLst/>
          </a:prstGeom>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470" y="267494"/>
            <a:ext cx="7929618" cy="1399032"/>
          </a:xfrm>
        </p:spPr>
        <p:txBody>
          <a:bodyPr/>
          <a:lstStyle/>
          <a:p>
            <a:r>
              <a:rPr lang="en-GB" b="1" cap="all" dirty="0" smtClean="0"/>
              <a:t>DHA AND </a:t>
            </a:r>
            <a:br>
              <a:rPr lang="en-GB" b="1" cap="all" dirty="0" smtClean="0"/>
            </a:br>
            <a:r>
              <a:rPr lang="en-GB" b="1" cap="all" dirty="0" smtClean="0"/>
              <a:t>HANU VALLEY</a:t>
            </a:r>
            <a:endParaRPr lang="en-GB" dirty="0"/>
          </a:p>
        </p:txBody>
      </p:sp>
      <p:sp>
        <p:nvSpPr>
          <p:cNvPr id="3" name="Content Placeholder 2"/>
          <p:cNvSpPr>
            <a:spLocks noGrp="1"/>
          </p:cNvSpPr>
          <p:nvPr>
            <p:ph idx="1"/>
          </p:nvPr>
        </p:nvSpPr>
        <p:spPr>
          <a:xfrm>
            <a:off x="457200" y="2000272"/>
            <a:ext cx="8229600" cy="4572000"/>
          </a:xfrm>
        </p:spPr>
        <p:txBody>
          <a:bodyPr>
            <a:normAutofit/>
          </a:bodyPr>
          <a:lstStyle/>
          <a:p>
            <a:r>
              <a:rPr lang="en-GB" sz="2800" b="1" dirty="0" smtClean="0"/>
              <a:t>The picturesque </a:t>
            </a:r>
          </a:p>
          <a:p>
            <a:pPr>
              <a:buNone/>
            </a:pPr>
            <a:r>
              <a:rPr lang="en-GB" sz="2800" b="1" dirty="0" smtClean="0"/>
              <a:t>	</a:t>
            </a:r>
            <a:r>
              <a:rPr lang="en-GB" sz="2800" b="1" dirty="0" err="1" smtClean="0"/>
              <a:t>Dah</a:t>
            </a:r>
            <a:r>
              <a:rPr lang="en-GB" sz="2800" b="1" dirty="0" smtClean="0"/>
              <a:t> and </a:t>
            </a:r>
            <a:r>
              <a:rPr lang="en-GB" sz="2800" b="1" dirty="0" err="1" smtClean="0"/>
              <a:t>Hanu</a:t>
            </a:r>
            <a:r>
              <a:rPr lang="en-GB" sz="2800" b="1" dirty="0" smtClean="0"/>
              <a:t> </a:t>
            </a:r>
          </a:p>
          <a:p>
            <a:pPr>
              <a:buNone/>
            </a:pPr>
            <a:r>
              <a:rPr lang="en-GB" sz="2800" b="1" dirty="0" smtClean="0"/>
              <a:t>	are the villages </a:t>
            </a:r>
          </a:p>
          <a:p>
            <a:pPr>
              <a:buNone/>
            </a:pPr>
            <a:r>
              <a:rPr lang="en-GB" sz="2800" b="1" dirty="0" smtClean="0"/>
              <a:t>	of the </a:t>
            </a:r>
            <a:r>
              <a:rPr lang="en-GB" sz="2800" b="1" dirty="0" err="1" smtClean="0"/>
              <a:t>Dard</a:t>
            </a:r>
            <a:r>
              <a:rPr lang="en-GB" sz="2800" b="1" dirty="0" smtClean="0"/>
              <a:t> tribes </a:t>
            </a:r>
          </a:p>
          <a:p>
            <a:pPr>
              <a:buNone/>
            </a:pPr>
            <a:r>
              <a:rPr lang="en-GB" sz="2800" b="1" dirty="0" smtClean="0"/>
              <a:t>	of Ladakh district.</a:t>
            </a:r>
          </a:p>
          <a:p>
            <a:r>
              <a:rPr lang="en-GB" sz="2800" b="1" dirty="0" smtClean="0"/>
              <a:t>Situated on a comparatively lower altitude, the region is slightly warmer than </a:t>
            </a:r>
            <a:r>
              <a:rPr lang="en-GB" sz="2800" b="1" dirty="0" err="1" smtClean="0"/>
              <a:t>Leh</a:t>
            </a:r>
            <a:r>
              <a:rPr lang="en-GB" sz="2800" b="1" dirty="0" smtClean="0"/>
              <a:t>.</a:t>
            </a:r>
            <a:endParaRPr lang="en-GB" sz="2800" b="1" cap="all" dirty="0" smtClean="0"/>
          </a:p>
        </p:txBody>
      </p:sp>
      <p:pic>
        <p:nvPicPr>
          <p:cNvPr id="4" name="Picture 3" descr="dha and hanu.jpg"/>
          <p:cNvPicPr>
            <a:picLocks noChangeAspect="1"/>
          </p:cNvPicPr>
          <p:nvPr/>
        </p:nvPicPr>
        <p:blipFill>
          <a:blip r:embed="rId2"/>
          <a:stretch>
            <a:fillRect/>
          </a:stretch>
        </p:blipFill>
        <p:spPr>
          <a:xfrm>
            <a:off x="4071934" y="0"/>
            <a:ext cx="5072066" cy="4000504"/>
          </a:xfrm>
          <a:prstGeom prst="rect">
            <a:avLst/>
          </a:prstGeom>
        </p:spPr>
      </p:pic>
      <p:pic>
        <p:nvPicPr>
          <p:cNvPr id="5" name="Picture 4" descr="nyks logo.jpg"/>
          <p:cNvPicPr>
            <a:picLocks noChangeAspect="1"/>
          </p:cNvPicPr>
          <p:nvPr/>
        </p:nvPicPr>
        <p:blipFill>
          <a:blip r:embed="rId3"/>
          <a:srcRect l="6299" t="13498" r="3780" b="13498"/>
          <a:stretch>
            <a:fillRect/>
          </a:stretch>
        </p:blipFill>
        <p:spPr>
          <a:xfrm>
            <a:off x="1" y="6143644"/>
            <a:ext cx="1571603" cy="714356"/>
          </a:xfrm>
          <a:prstGeom prst="rect">
            <a:avLst/>
          </a:prstGeom>
        </p:spPr>
      </p:pic>
      <p:pic>
        <p:nvPicPr>
          <p:cNvPr id="6" name="Picture 5" descr="ebsb logo.jpg"/>
          <p:cNvPicPr>
            <a:picLocks noChangeAspect="1"/>
          </p:cNvPicPr>
          <p:nvPr/>
        </p:nvPicPr>
        <p:blipFill>
          <a:blip r:embed="rId4" cstate="print"/>
          <a:stretch>
            <a:fillRect/>
          </a:stretch>
        </p:blipFill>
        <p:spPr>
          <a:xfrm>
            <a:off x="7929586" y="6215082"/>
            <a:ext cx="1214414" cy="642918"/>
          </a:xfrm>
          <a:prstGeom prst="rect">
            <a:avLst/>
          </a:prstGeom>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1785926"/>
            <a:ext cx="8229600" cy="2143140"/>
          </a:xfrm>
        </p:spPr>
        <p:txBody>
          <a:bodyPr>
            <a:normAutofit fontScale="90000"/>
          </a:bodyPr>
          <a:lstStyle/>
          <a:p>
            <a:r>
              <a:rPr lang="en-GB" sz="8900" b="1" dirty="0" smtClean="0"/>
              <a:t>CULTURE</a:t>
            </a:r>
            <a:r>
              <a:rPr lang="en-GB" sz="6000" b="1" dirty="0" smtClean="0"/>
              <a:t/>
            </a:r>
            <a:br>
              <a:rPr lang="en-GB" sz="6000" b="1" dirty="0" smtClean="0"/>
            </a:br>
            <a:r>
              <a:rPr lang="en-GB" sz="6000" b="1" dirty="0" smtClean="0"/>
              <a:t>TRADITIONAL DANCE</a:t>
            </a:r>
            <a:endParaRPr lang="en-GB" sz="6000" b="1" dirty="0"/>
          </a:p>
        </p:txBody>
      </p:sp>
      <p:pic>
        <p:nvPicPr>
          <p:cNvPr id="3" name="Picture 2" descr="nyks logo.jpg"/>
          <p:cNvPicPr>
            <a:picLocks noChangeAspect="1"/>
          </p:cNvPicPr>
          <p:nvPr/>
        </p:nvPicPr>
        <p:blipFill>
          <a:blip r:embed="rId2"/>
          <a:srcRect l="6299" t="13498" r="3780" b="13498"/>
          <a:stretch>
            <a:fillRect/>
          </a:stretch>
        </p:blipFill>
        <p:spPr>
          <a:xfrm>
            <a:off x="1" y="6143644"/>
            <a:ext cx="1571603" cy="714356"/>
          </a:xfrm>
          <a:prstGeom prst="rect">
            <a:avLst/>
          </a:prstGeom>
        </p:spPr>
      </p:pic>
      <p:pic>
        <p:nvPicPr>
          <p:cNvPr id="4" name="Picture 3" descr="ebsb logo.jpg"/>
          <p:cNvPicPr>
            <a:picLocks noChangeAspect="1"/>
          </p:cNvPicPr>
          <p:nvPr/>
        </p:nvPicPr>
        <p:blipFill>
          <a:blip r:embed="rId3" cstate="print"/>
          <a:stretch>
            <a:fillRect/>
          </a:stretch>
        </p:blipFill>
        <p:spPr>
          <a:xfrm>
            <a:off x="7929586" y="6215082"/>
            <a:ext cx="1214414" cy="642918"/>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214290"/>
            <a:ext cx="8229600" cy="785818"/>
          </a:xfrm>
        </p:spPr>
        <p:txBody>
          <a:bodyPr>
            <a:normAutofit/>
          </a:bodyPr>
          <a:lstStyle/>
          <a:p>
            <a:r>
              <a:rPr lang="en-GB" sz="4000" b="1" dirty="0" smtClean="0"/>
              <a:t>MAP OF J&amp;K AND LADAKH UTs</a:t>
            </a:r>
            <a:endParaRPr lang="en-GB" sz="4000" b="1" dirty="0"/>
          </a:p>
        </p:txBody>
      </p:sp>
      <p:pic>
        <p:nvPicPr>
          <p:cNvPr id="4" name="Content Placeholder 3" descr="new map.jpg"/>
          <p:cNvPicPr>
            <a:picLocks noGrp="1" noChangeAspect="1"/>
          </p:cNvPicPr>
          <p:nvPr>
            <p:ph idx="1"/>
          </p:nvPr>
        </p:nvPicPr>
        <p:blipFill>
          <a:blip r:embed="rId2"/>
          <a:stretch>
            <a:fillRect/>
          </a:stretch>
        </p:blipFill>
        <p:spPr>
          <a:xfrm>
            <a:off x="500034" y="1143016"/>
            <a:ext cx="8072494" cy="4572000"/>
          </a:xfrm>
        </p:spPr>
      </p:pic>
      <p:pic>
        <p:nvPicPr>
          <p:cNvPr id="7" name="Picture 6" descr="nyks logo.jpg"/>
          <p:cNvPicPr>
            <a:picLocks noChangeAspect="1"/>
          </p:cNvPicPr>
          <p:nvPr/>
        </p:nvPicPr>
        <p:blipFill>
          <a:blip r:embed="rId3"/>
          <a:srcRect l="6299" t="13498" r="3780" b="13498"/>
          <a:stretch>
            <a:fillRect/>
          </a:stretch>
        </p:blipFill>
        <p:spPr>
          <a:xfrm>
            <a:off x="1" y="6143644"/>
            <a:ext cx="1571603" cy="714356"/>
          </a:xfrm>
          <a:prstGeom prst="rect">
            <a:avLst/>
          </a:prstGeom>
        </p:spPr>
      </p:pic>
      <p:pic>
        <p:nvPicPr>
          <p:cNvPr id="8" name="Picture 7" descr="ebsb logo.jpg"/>
          <p:cNvPicPr>
            <a:picLocks noChangeAspect="1"/>
          </p:cNvPicPr>
          <p:nvPr/>
        </p:nvPicPr>
        <p:blipFill>
          <a:blip r:embed="rId4" cstate="print"/>
          <a:stretch>
            <a:fillRect/>
          </a:stretch>
        </p:blipFill>
        <p:spPr>
          <a:xfrm>
            <a:off x="7929586" y="6215082"/>
            <a:ext cx="1214414" cy="642918"/>
          </a:xfrm>
          <a:prstGeom prst="rect">
            <a:avLst/>
          </a:prstGeom>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406" y="267494"/>
            <a:ext cx="8229600" cy="946928"/>
          </a:xfrm>
        </p:spPr>
        <p:txBody>
          <a:bodyPr/>
          <a:lstStyle/>
          <a:p>
            <a:r>
              <a:rPr lang="en-GB" b="1" dirty="0" smtClean="0"/>
              <a:t>RAUF</a:t>
            </a:r>
            <a:endParaRPr lang="en-GB" b="1" dirty="0"/>
          </a:p>
        </p:txBody>
      </p:sp>
      <p:sp>
        <p:nvSpPr>
          <p:cNvPr id="3" name="Content Placeholder 2"/>
          <p:cNvSpPr>
            <a:spLocks noGrp="1"/>
          </p:cNvSpPr>
          <p:nvPr>
            <p:ph idx="1"/>
          </p:nvPr>
        </p:nvSpPr>
        <p:spPr>
          <a:xfrm>
            <a:off x="285720" y="1857364"/>
            <a:ext cx="8229600" cy="4572000"/>
          </a:xfrm>
        </p:spPr>
        <p:txBody>
          <a:bodyPr>
            <a:normAutofit/>
          </a:bodyPr>
          <a:lstStyle/>
          <a:p>
            <a:r>
              <a:rPr lang="en-GB" sz="2800" b="1" dirty="0" smtClean="0"/>
              <a:t>This dance form </a:t>
            </a:r>
          </a:p>
          <a:p>
            <a:pPr>
              <a:buNone/>
            </a:pPr>
            <a:r>
              <a:rPr lang="en-GB" sz="2800" b="1" dirty="0" smtClean="0"/>
              <a:t>	is practiced on </a:t>
            </a:r>
          </a:p>
          <a:p>
            <a:pPr>
              <a:buNone/>
            </a:pPr>
            <a:r>
              <a:rPr lang="en-GB" sz="2800" b="1" dirty="0" smtClean="0"/>
              <a:t>	festive occasions </a:t>
            </a:r>
          </a:p>
          <a:p>
            <a:pPr>
              <a:buNone/>
            </a:pPr>
            <a:r>
              <a:rPr lang="en-GB" sz="2800" b="1" dirty="0" smtClean="0"/>
              <a:t>	like </a:t>
            </a:r>
            <a:r>
              <a:rPr lang="en-GB" sz="2800" b="1" dirty="0" err="1" smtClean="0"/>
              <a:t>Eid</a:t>
            </a:r>
            <a:r>
              <a:rPr lang="en-GB" sz="2800" b="1" dirty="0" smtClean="0"/>
              <a:t> and </a:t>
            </a:r>
            <a:r>
              <a:rPr lang="en-GB" sz="2800" b="1" dirty="0" err="1" smtClean="0"/>
              <a:t>Ramzan</a:t>
            </a:r>
            <a:r>
              <a:rPr lang="en-GB" sz="2800" b="1" dirty="0" smtClean="0"/>
              <a:t>.</a:t>
            </a:r>
          </a:p>
          <a:p>
            <a:r>
              <a:rPr lang="en-GB" sz="2800" b="1" dirty="0" smtClean="0"/>
              <a:t>It is performed by group of women standing face to face to each other but the most notable feature of this dance form is the footwork of the dancers.</a:t>
            </a:r>
            <a:endParaRPr lang="en-GB" sz="2800" b="1" dirty="0"/>
          </a:p>
        </p:txBody>
      </p:sp>
      <p:pic>
        <p:nvPicPr>
          <p:cNvPr id="4" name="Picture 3" descr="rauf dance.jpg"/>
          <p:cNvPicPr>
            <a:picLocks noChangeAspect="1"/>
          </p:cNvPicPr>
          <p:nvPr/>
        </p:nvPicPr>
        <p:blipFill>
          <a:blip r:embed="rId2"/>
          <a:stretch>
            <a:fillRect/>
          </a:stretch>
        </p:blipFill>
        <p:spPr>
          <a:xfrm>
            <a:off x="4000496" y="-214338"/>
            <a:ext cx="4714876" cy="3571876"/>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pic>
        <p:nvPicPr>
          <p:cNvPr id="5" name="Picture 4" descr="nyks logo.jpg"/>
          <p:cNvPicPr>
            <a:picLocks noChangeAspect="1"/>
          </p:cNvPicPr>
          <p:nvPr/>
        </p:nvPicPr>
        <p:blipFill>
          <a:blip r:embed="rId3"/>
          <a:srcRect l="6299" t="13498" r="3780" b="13498"/>
          <a:stretch>
            <a:fillRect/>
          </a:stretch>
        </p:blipFill>
        <p:spPr>
          <a:xfrm>
            <a:off x="1" y="6143644"/>
            <a:ext cx="1571603" cy="714356"/>
          </a:xfrm>
          <a:prstGeom prst="rect">
            <a:avLst/>
          </a:prstGeom>
        </p:spPr>
      </p:pic>
      <p:pic>
        <p:nvPicPr>
          <p:cNvPr id="6" name="Picture 5" descr="ebsb logo.jpg"/>
          <p:cNvPicPr>
            <a:picLocks noChangeAspect="1"/>
          </p:cNvPicPr>
          <p:nvPr/>
        </p:nvPicPr>
        <p:blipFill>
          <a:blip r:embed="rId4" cstate="print"/>
          <a:stretch>
            <a:fillRect/>
          </a:stretch>
        </p:blipFill>
        <p:spPr>
          <a:xfrm>
            <a:off x="7929586" y="6215082"/>
            <a:ext cx="1214414" cy="642918"/>
          </a:xfrm>
          <a:prstGeom prst="rect">
            <a:avLst/>
          </a:prstGeom>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2844" y="71414"/>
            <a:ext cx="8229600" cy="1018366"/>
          </a:xfrm>
        </p:spPr>
        <p:txBody>
          <a:bodyPr>
            <a:normAutofit/>
          </a:bodyPr>
          <a:lstStyle/>
          <a:p>
            <a:r>
              <a:rPr lang="en-GB" sz="4400" b="1" dirty="0" err="1" smtClean="0"/>
              <a:t>Kud</a:t>
            </a:r>
            <a:endParaRPr lang="en-GB" sz="4400" b="1" dirty="0"/>
          </a:p>
        </p:txBody>
      </p:sp>
      <p:sp>
        <p:nvSpPr>
          <p:cNvPr id="3" name="Content Placeholder 2"/>
          <p:cNvSpPr>
            <a:spLocks noGrp="1"/>
          </p:cNvSpPr>
          <p:nvPr>
            <p:ph idx="1"/>
          </p:nvPr>
        </p:nvSpPr>
        <p:spPr>
          <a:xfrm>
            <a:off x="357158" y="1357298"/>
            <a:ext cx="8229600" cy="4857784"/>
          </a:xfrm>
        </p:spPr>
        <p:txBody>
          <a:bodyPr>
            <a:normAutofit lnSpcReduction="10000"/>
          </a:bodyPr>
          <a:lstStyle/>
          <a:p>
            <a:r>
              <a:rPr lang="en-GB" sz="2800" b="1" dirty="0" smtClean="0"/>
              <a:t>One of the </a:t>
            </a:r>
          </a:p>
          <a:p>
            <a:pPr>
              <a:buNone/>
            </a:pPr>
            <a:r>
              <a:rPr lang="en-GB" sz="2800" b="1" dirty="0" smtClean="0"/>
              <a:t>	famous dance </a:t>
            </a:r>
          </a:p>
          <a:p>
            <a:pPr>
              <a:buNone/>
            </a:pPr>
            <a:r>
              <a:rPr lang="en-GB" sz="2800" b="1" dirty="0" smtClean="0"/>
              <a:t>	forms of the UT </a:t>
            </a:r>
          </a:p>
          <a:p>
            <a:pPr>
              <a:buNone/>
            </a:pPr>
            <a:r>
              <a:rPr lang="en-GB" sz="2800" b="1" dirty="0" smtClean="0"/>
              <a:t>	is </a:t>
            </a:r>
            <a:r>
              <a:rPr lang="en-GB" sz="2800" b="1" dirty="0" err="1" smtClean="0"/>
              <a:t>Kud</a:t>
            </a:r>
            <a:r>
              <a:rPr lang="en-GB" sz="2800" b="1" dirty="0" smtClean="0"/>
              <a:t> dance. </a:t>
            </a:r>
          </a:p>
          <a:p>
            <a:pPr>
              <a:buNone/>
            </a:pPr>
            <a:r>
              <a:rPr lang="en-GB" sz="2800" b="1" dirty="0" smtClean="0"/>
              <a:t>	It is performed </a:t>
            </a:r>
          </a:p>
          <a:p>
            <a:pPr>
              <a:buNone/>
            </a:pPr>
            <a:r>
              <a:rPr lang="en-GB" sz="2800" b="1" dirty="0" smtClean="0"/>
              <a:t>	to </a:t>
            </a:r>
            <a:r>
              <a:rPr lang="en-GB" sz="2800" b="1" dirty="0" err="1" smtClean="0"/>
              <a:t>honor</a:t>
            </a:r>
            <a:r>
              <a:rPr lang="en-GB" sz="2800" b="1" dirty="0" smtClean="0"/>
              <a:t> the gods ‘</a:t>
            </a:r>
            <a:r>
              <a:rPr lang="en-GB" sz="2800" b="1" dirty="0" err="1" smtClean="0"/>
              <a:t>Lok</a:t>
            </a:r>
            <a:r>
              <a:rPr lang="en-GB" sz="2800" b="1" dirty="0" smtClean="0"/>
              <a:t> </a:t>
            </a:r>
            <a:r>
              <a:rPr lang="en-GB" sz="2800" b="1" dirty="0" err="1" smtClean="0"/>
              <a:t>Devtas</a:t>
            </a:r>
            <a:r>
              <a:rPr lang="en-GB" sz="2800" b="1" dirty="0" smtClean="0"/>
              <a:t>’ as a thanks giving ritual and is mostly done in nights.</a:t>
            </a:r>
          </a:p>
          <a:p>
            <a:r>
              <a:rPr lang="en-GB" sz="2800" b="1" dirty="0" smtClean="0"/>
              <a:t>This kind of dance is generally performed in centre of mountains in and around Jammu and is mostly performed during rainy season.</a:t>
            </a:r>
            <a:endParaRPr lang="en-GB" sz="2800" b="1" dirty="0"/>
          </a:p>
        </p:txBody>
      </p:sp>
      <p:pic>
        <p:nvPicPr>
          <p:cNvPr id="4" name="Picture 3" descr="kud-dance.jpg"/>
          <p:cNvPicPr>
            <a:picLocks noChangeAspect="1"/>
          </p:cNvPicPr>
          <p:nvPr/>
        </p:nvPicPr>
        <p:blipFill>
          <a:blip r:embed="rId2"/>
          <a:srcRect r="945" b="1442"/>
          <a:stretch>
            <a:fillRect/>
          </a:stretch>
        </p:blipFill>
        <p:spPr>
          <a:xfrm>
            <a:off x="3428992" y="12"/>
            <a:ext cx="5572165" cy="3714739"/>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5" name="Picture 4" descr="nyks logo.jpg"/>
          <p:cNvPicPr>
            <a:picLocks noChangeAspect="1"/>
          </p:cNvPicPr>
          <p:nvPr/>
        </p:nvPicPr>
        <p:blipFill>
          <a:blip r:embed="rId3"/>
          <a:srcRect l="6299" t="13498" r="3780" b="13498"/>
          <a:stretch>
            <a:fillRect/>
          </a:stretch>
        </p:blipFill>
        <p:spPr>
          <a:xfrm>
            <a:off x="1" y="6143644"/>
            <a:ext cx="1571603" cy="714356"/>
          </a:xfrm>
          <a:prstGeom prst="rect">
            <a:avLst/>
          </a:prstGeom>
        </p:spPr>
      </p:pic>
      <p:pic>
        <p:nvPicPr>
          <p:cNvPr id="6" name="Picture 5" descr="ebsb logo.jpg"/>
          <p:cNvPicPr>
            <a:picLocks noChangeAspect="1"/>
          </p:cNvPicPr>
          <p:nvPr/>
        </p:nvPicPr>
        <p:blipFill>
          <a:blip r:embed="rId4" cstate="print"/>
          <a:stretch>
            <a:fillRect/>
          </a:stretch>
        </p:blipFill>
        <p:spPr>
          <a:xfrm>
            <a:off x="7929586" y="6215082"/>
            <a:ext cx="1214414" cy="642918"/>
          </a:xfrm>
          <a:prstGeom prst="rect">
            <a:avLst/>
          </a:prstGeom>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406" y="214290"/>
            <a:ext cx="8258236" cy="1184742"/>
          </a:xfrm>
        </p:spPr>
        <p:txBody>
          <a:bodyPr>
            <a:normAutofit/>
          </a:bodyPr>
          <a:lstStyle/>
          <a:p>
            <a:r>
              <a:rPr lang="en-GB" sz="4400" b="1" dirty="0" smtClean="0"/>
              <a:t>DUMHAL</a:t>
            </a:r>
            <a:endParaRPr lang="en-GB" sz="4400" b="1" dirty="0"/>
          </a:p>
        </p:txBody>
      </p:sp>
      <p:sp>
        <p:nvSpPr>
          <p:cNvPr id="3" name="Content Placeholder 2"/>
          <p:cNvSpPr>
            <a:spLocks noGrp="1"/>
          </p:cNvSpPr>
          <p:nvPr>
            <p:ph idx="1"/>
          </p:nvPr>
        </p:nvSpPr>
        <p:spPr>
          <a:xfrm>
            <a:off x="414366" y="1643050"/>
            <a:ext cx="8229600" cy="4572000"/>
          </a:xfrm>
        </p:spPr>
        <p:txBody>
          <a:bodyPr>
            <a:normAutofit fontScale="92500" lnSpcReduction="10000"/>
          </a:bodyPr>
          <a:lstStyle/>
          <a:p>
            <a:r>
              <a:rPr lang="en-GB" sz="2800" b="1" dirty="0" smtClean="0"/>
              <a:t>There is a </a:t>
            </a:r>
          </a:p>
          <a:p>
            <a:pPr>
              <a:buNone/>
            </a:pPr>
            <a:r>
              <a:rPr lang="en-GB" sz="2800" b="1" dirty="0" smtClean="0"/>
              <a:t>	special ritual </a:t>
            </a:r>
          </a:p>
          <a:p>
            <a:pPr>
              <a:buNone/>
            </a:pPr>
            <a:r>
              <a:rPr lang="en-GB" sz="2800" b="1" dirty="0" smtClean="0"/>
              <a:t>	manner in </a:t>
            </a:r>
          </a:p>
          <a:p>
            <a:pPr>
              <a:buNone/>
            </a:pPr>
            <a:r>
              <a:rPr lang="en-GB" sz="2800" b="1" dirty="0" smtClean="0"/>
              <a:t>	which dancers </a:t>
            </a:r>
          </a:p>
          <a:p>
            <a:pPr>
              <a:buNone/>
            </a:pPr>
            <a:r>
              <a:rPr lang="en-GB" sz="2800" b="1" dirty="0" smtClean="0"/>
              <a:t>	have to dance and a banner is dig into the ground and dance generally takes off with group of men dancing around this banner. </a:t>
            </a:r>
          </a:p>
          <a:p>
            <a:r>
              <a:rPr lang="en-GB" sz="2800" b="1" dirty="0" smtClean="0"/>
              <a:t>Dancers performing this dance are dressed up wearing vibrant coloured robes and conical caps which are generally studded with beads and look really beautiful.</a:t>
            </a:r>
            <a:endParaRPr lang="en-GB" sz="2800" b="1" dirty="0"/>
          </a:p>
        </p:txBody>
      </p:sp>
      <p:pic>
        <p:nvPicPr>
          <p:cNvPr id="4" name="Picture 3" descr="dumhal dance.jpg"/>
          <p:cNvPicPr>
            <a:picLocks noChangeAspect="1"/>
          </p:cNvPicPr>
          <p:nvPr/>
        </p:nvPicPr>
        <p:blipFill>
          <a:blip r:embed="rId2"/>
          <a:srcRect l="945" t="25082" b="1672"/>
          <a:stretch>
            <a:fillRect/>
          </a:stretch>
        </p:blipFill>
        <p:spPr>
          <a:xfrm>
            <a:off x="3379383" y="-24"/>
            <a:ext cx="5764617" cy="3357586"/>
          </a:xfrm>
          <a:prstGeom prst="rect">
            <a:avLst/>
          </a:prstGeom>
          <a:ln>
            <a:noFill/>
          </a:ln>
          <a:effectLst>
            <a:softEdge rad="112500"/>
          </a:effectLst>
        </p:spPr>
      </p:pic>
      <p:pic>
        <p:nvPicPr>
          <p:cNvPr id="5" name="Picture 4" descr="nyks logo.jpg"/>
          <p:cNvPicPr>
            <a:picLocks noChangeAspect="1"/>
          </p:cNvPicPr>
          <p:nvPr/>
        </p:nvPicPr>
        <p:blipFill>
          <a:blip r:embed="rId3"/>
          <a:srcRect l="6299" t="13498" r="3780" b="13498"/>
          <a:stretch>
            <a:fillRect/>
          </a:stretch>
        </p:blipFill>
        <p:spPr>
          <a:xfrm>
            <a:off x="1" y="6143644"/>
            <a:ext cx="1571603" cy="714356"/>
          </a:xfrm>
          <a:prstGeom prst="rect">
            <a:avLst/>
          </a:prstGeom>
        </p:spPr>
      </p:pic>
      <p:pic>
        <p:nvPicPr>
          <p:cNvPr id="6" name="Picture 5" descr="ebsb logo.jpg"/>
          <p:cNvPicPr>
            <a:picLocks noChangeAspect="1"/>
          </p:cNvPicPr>
          <p:nvPr/>
        </p:nvPicPr>
        <p:blipFill>
          <a:blip r:embed="rId4" cstate="print"/>
          <a:stretch>
            <a:fillRect/>
          </a:stretch>
        </p:blipFill>
        <p:spPr>
          <a:xfrm>
            <a:off x="7929586" y="6215082"/>
            <a:ext cx="1214414" cy="642918"/>
          </a:xfrm>
          <a:prstGeom prst="rect">
            <a:avLst/>
          </a:prstGeom>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406" y="642918"/>
            <a:ext cx="8229600" cy="1161242"/>
          </a:xfrm>
        </p:spPr>
        <p:txBody>
          <a:bodyPr>
            <a:noAutofit/>
          </a:bodyPr>
          <a:lstStyle/>
          <a:p>
            <a:r>
              <a:rPr lang="en-GB" sz="4400" b="1" dirty="0" smtClean="0"/>
              <a:t>BHAND </a:t>
            </a:r>
            <a:br>
              <a:rPr lang="en-GB" sz="4400" b="1" dirty="0" smtClean="0"/>
            </a:br>
            <a:r>
              <a:rPr lang="en-GB" sz="4400" b="1" dirty="0" smtClean="0"/>
              <a:t>PATHER</a:t>
            </a:r>
            <a:r>
              <a:rPr lang="en-GB" sz="4400" dirty="0" smtClean="0"/>
              <a:t/>
            </a:r>
            <a:br>
              <a:rPr lang="en-GB" sz="4400" dirty="0" smtClean="0"/>
            </a:br>
            <a:endParaRPr lang="en-GB" sz="4400" dirty="0"/>
          </a:p>
        </p:txBody>
      </p:sp>
      <p:sp>
        <p:nvSpPr>
          <p:cNvPr id="3" name="Content Placeholder 2"/>
          <p:cNvSpPr>
            <a:spLocks noGrp="1"/>
          </p:cNvSpPr>
          <p:nvPr>
            <p:ph idx="1"/>
          </p:nvPr>
        </p:nvSpPr>
        <p:spPr>
          <a:xfrm>
            <a:off x="285720" y="1928834"/>
            <a:ext cx="8229600" cy="4572000"/>
          </a:xfrm>
        </p:spPr>
        <p:txBody>
          <a:bodyPr>
            <a:normAutofit/>
          </a:bodyPr>
          <a:lstStyle/>
          <a:p>
            <a:r>
              <a:rPr lang="en-GB" sz="2800" b="1" dirty="0" smtClean="0"/>
              <a:t>It is a form of </a:t>
            </a:r>
          </a:p>
          <a:p>
            <a:pPr>
              <a:buNone/>
            </a:pPr>
            <a:r>
              <a:rPr lang="en-GB" sz="2800" b="1" dirty="0" smtClean="0"/>
              <a:t>	Theatre dance </a:t>
            </a:r>
          </a:p>
          <a:p>
            <a:pPr>
              <a:buNone/>
            </a:pPr>
            <a:r>
              <a:rPr lang="en-GB" sz="2800" b="1" dirty="0" smtClean="0"/>
              <a:t>	performed in </a:t>
            </a:r>
          </a:p>
          <a:p>
            <a:pPr>
              <a:buNone/>
            </a:pPr>
            <a:r>
              <a:rPr lang="en-GB" sz="2800" b="1" dirty="0" smtClean="0"/>
              <a:t>	Kashmir which not only includes dance but also include plays between dances that captivates the audience. </a:t>
            </a:r>
          </a:p>
          <a:p>
            <a:r>
              <a:rPr lang="en-GB" sz="2800" b="1" dirty="0" smtClean="0"/>
              <a:t>It shows the normal lives, traditions and evils prevailing in the society.</a:t>
            </a:r>
            <a:endParaRPr lang="en-GB" sz="2800" b="1" dirty="0"/>
          </a:p>
        </p:txBody>
      </p:sp>
      <p:pic>
        <p:nvPicPr>
          <p:cNvPr id="4" name="Picture 3" descr="bhand pather.jpg"/>
          <p:cNvPicPr>
            <a:picLocks noChangeAspect="1"/>
          </p:cNvPicPr>
          <p:nvPr/>
        </p:nvPicPr>
        <p:blipFill>
          <a:blip r:embed="rId2"/>
          <a:stretch>
            <a:fillRect/>
          </a:stretch>
        </p:blipFill>
        <p:spPr>
          <a:xfrm>
            <a:off x="3428992" y="0"/>
            <a:ext cx="5715008" cy="3500438"/>
          </a:xfrm>
          <a:prstGeom prst="rect">
            <a:avLst/>
          </a:prstGeom>
          <a:ln>
            <a:noFill/>
          </a:ln>
          <a:effectLst>
            <a:softEdge rad="112500"/>
          </a:effectLst>
        </p:spPr>
      </p:pic>
      <p:pic>
        <p:nvPicPr>
          <p:cNvPr id="5" name="Picture 4" descr="nyks logo.jpg"/>
          <p:cNvPicPr>
            <a:picLocks noChangeAspect="1"/>
          </p:cNvPicPr>
          <p:nvPr/>
        </p:nvPicPr>
        <p:blipFill>
          <a:blip r:embed="rId3"/>
          <a:srcRect l="6299" t="13498" r="3780" b="13498"/>
          <a:stretch>
            <a:fillRect/>
          </a:stretch>
        </p:blipFill>
        <p:spPr>
          <a:xfrm>
            <a:off x="1" y="6143644"/>
            <a:ext cx="1571603" cy="714356"/>
          </a:xfrm>
          <a:prstGeom prst="rect">
            <a:avLst/>
          </a:prstGeom>
        </p:spPr>
      </p:pic>
      <p:pic>
        <p:nvPicPr>
          <p:cNvPr id="6" name="Picture 5" descr="ebsb logo.jpg"/>
          <p:cNvPicPr>
            <a:picLocks noChangeAspect="1"/>
          </p:cNvPicPr>
          <p:nvPr/>
        </p:nvPicPr>
        <p:blipFill>
          <a:blip r:embed="rId4" cstate="print"/>
          <a:stretch>
            <a:fillRect/>
          </a:stretch>
        </p:blipFill>
        <p:spPr>
          <a:xfrm>
            <a:off x="7929586" y="6215082"/>
            <a:ext cx="1214414" cy="642918"/>
          </a:xfrm>
          <a:prstGeom prst="rect">
            <a:avLst/>
          </a:prstGeom>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4282" y="2143116"/>
            <a:ext cx="8715436" cy="1399032"/>
          </a:xfrm>
        </p:spPr>
        <p:txBody>
          <a:bodyPr>
            <a:noAutofit/>
          </a:bodyPr>
          <a:lstStyle/>
          <a:p>
            <a:pPr algn="ctr"/>
            <a:r>
              <a:rPr lang="en-GB" sz="4800" b="1" dirty="0" smtClean="0"/>
              <a:t>DEVELOPMENTAL JOURNEY </a:t>
            </a:r>
            <a:br>
              <a:rPr lang="en-GB" sz="4800" b="1" dirty="0" smtClean="0"/>
            </a:br>
            <a:r>
              <a:rPr lang="en-GB" sz="4800" b="1" dirty="0" smtClean="0"/>
              <a:t>OF J&amp;K</a:t>
            </a:r>
            <a:endParaRPr lang="en-GB" sz="4800" b="1" dirty="0"/>
          </a:p>
        </p:txBody>
      </p:sp>
      <p:pic>
        <p:nvPicPr>
          <p:cNvPr id="3" name="Picture 2" descr="nyks logo.jpg"/>
          <p:cNvPicPr>
            <a:picLocks noChangeAspect="1"/>
          </p:cNvPicPr>
          <p:nvPr/>
        </p:nvPicPr>
        <p:blipFill>
          <a:blip r:embed="rId2"/>
          <a:srcRect l="6299" t="13498" r="3780" b="13498"/>
          <a:stretch>
            <a:fillRect/>
          </a:stretch>
        </p:blipFill>
        <p:spPr>
          <a:xfrm>
            <a:off x="1" y="6143644"/>
            <a:ext cx="1571603" cy="714356"/>
          </a:xfrm>
          <a:prstGeom prst="rect">
            <a:avLst/>
          </a:prstGeom>
        </p:spPr>
      </p:pic>
      <p:pic>
        <p:nvPicPr>
          <p:cNvPr id="4" name="Picture 3" descr="ebsb logo.jpg"/>
          <p:cNvPicPr>
            <a:picLocks noChangeAspect="1"/>
          </p:cNvPicPr>
          <p:nvPr/>
        </p:nvPicPr>
        <p:blipFill>
          <a:blip r:embed="rId3" cstate="print"/>
          <a:stretch>
            <a:fillRect/>
          </a:stretch>
        </p:blipFill>
        <p:spPr>
          <a:xfrm>
            <a:off x="7929586" y="6215082"/>
            <a:ext cx="1214414" cy="642918"/>
          </a:xfrm>
          <a:prstGeom prst="rect">
            <a:avLst/>
          </a:prstGeom>
        </p:spPr>
      </p:pic>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 y="458332"/>
            <a:ext cx="8229600" cy="1399032"/>
          </a:xfrm>
        </p:spPr>
        <p:txBody>
          <a:bodyPr>
            <a:normAutofit fontScale="90000"/>
          </a:bodyPr>
          <a:lstStyle/>
          <a:p>
            <a:r>
              <a:rPr lang="en-GB" b="1" dirty="0" smtClean="0"/>
              <a:t>JAMMU-</a:t>
            </a:r>
            <a:br>
              <a:rPr lang="en-GB" b="1" dirty="0" smtClean="0"/>
            </a:br>
            <a:r>
              <a:rPr lang="en-GB" b="1" dirty="0" smtClean="0"/>
              <a:t>SRINAGAR </a:t>
            </a:r>
            <a:br>
              <a:rPr lang="en-GB" b="1" dirty="0" smtClean="0"/>
            </a:br>
            <a:r>
              <a:rPr lang="en-GB" b="1" dirty="0" smtClean="0"/>
              <a:t>HIGHWAY</a:t>
            </a:r>
            <a:endParaRPr lang="en-GB" b="1" dirty="0"/>
          </a:p>
        </p:txBody>
      </p:sp>
      <p:sp>
        <p:nvSpPr>
          <p:cNvPr id="3" name="Content Placeholder 2"/>
          <p:cNvSpPr>
            <a:spLocks noGrp="1"/>
          </p:cNvSpPr>
          <p:nvPr>
            <p:ph idx="1"/>
          </p:nvPr>
        </p:nvSpPr>
        <p:spPr>
          <a:xfrm>
            <a:off x="71406" y="2357462"/>
            <a:ext cx="8229600" cy="4572000"/>
          </a:xfrm>
        </p:spPr>
        <p:txBody>
          <a:bodyPr>
            <a:normAutofit/>
          </a:bodyPr>
          <a:lstStyle/>
          <a:p>
            <a:r>
              <a:rPr lang="en-GB" sz="2400" b="1" dirty="0" smtClean="0"/>
              <a:t>THE JAMMU-SRINAGAR</a:t>
            </a:r>
          </a:p>
          <a:p>
            <a:pPr>
              <a:buNone/>
            </a:pPr>
            <a:r>
              <a:rPr lang="en-GB" sz="2400" b="1" dirty="0" smtClean="0"/>
              <a:t>	NATIONAL HIGHWAY IS </a:t>
            </a:r>
          </a:p>
          <a:p>
            <a:pPr>
              <a:buNone/>
            </a:pPr>
            <a:r>
              <a:rPr lang="en-GB" sz="2400" b="1" dirty="0" smtClean="0"/>
              <a:t>	THE NORTHERNMOST </a:t>
            </a:r>
          </a:p>
          <a:p>
            <a:pPr>
              <a:buNone/>
            </a:pPr>
            <a:r>
              <a:rPr lang="en-GB" sz="2400" b="1" dirty="0" smtClean="0"/>
              <a:t>	SEGMENT OF </a:t>
            </a:r>
            <a:r>
              <a:rPr lang="en-GB" sz="2400" b="1" dirty="0" smtClean="0">
                <a:hlinkClick r:id="rId2" tooltip="National Highway 44 (India)"/>
              </a:rPr>
              <a:t>NH 44</a:t>
            </a:r>
            <a:r>
              <a:rPr lang="en-GB" sz="2400" b="1" dirty="0" smtClean="0"/>
              <a:t>.</a:t>
            </a:r>
          </a:p>
          <a:p>
            <a:r>
              <a:rPr lang="en-GB" sz="2400" b="1" dirty="0" smtClean="0"/>
              <a:t>DR. SYAMA PRASAD MOOKERJEE TUNNEL, FORMERLY KNOWN AS THE CHENANI-NASHRI TUNNEL, IS A 9.2 KM TUNNEL ON THE HIGHWAY ALSO THE SOUTH ASIA’S LONGEST ROAD TUNNEL.</a:t>
            </a:r>
          </a:p>
        </p:txBody>
      </p:sp>
      <p:pic>
        <p:nvPicPr>
          <p:cNvPr id="4" name="Picture 3" descr="INFRA.jpg"/>
          <p:cNvPicPr>
            <a:picLocks noChangeAspect="1"/>
          </p:cNvPicPr>
          <p:nvPr/>
        </p:nvPicPr>
        <p:blipFill>
          <a:blip r:embed="rId3"/>
          <a:stretch>
            <a:fillRect/>
          </a:stretch>
        </p:blipFill>
        <p:spPr>
          <a:xfrm>
            <a:off x="4071934" y="1"/>
            <a:ext cx="5072066" cy="3786189"/>
          </a:xfrm>
          <a:prstGeom prst="rect">
            <a:avLst/>
          </a:prstGeom>
          <a:ln>
            <a:noFill/>
          </a:ln>
          <a:effectLst>
            <a:softEdge rad="112500"/>
          </a:effectLst>
        </p:spPr>
      </p:pic>
      <p:pic>
        <p:nvPicPr>
          <p:cNvPr id="5" name="Picture 4" descr="nyks logo.jpg"/>
          <p:cNvPicPr>
            <a:picLocks noChangeAspect="1"/>
          </p:cNvPicPr>
          <p:nvPr/>
        </p:nvPicPr>
        <p:blipFill>
          <a:blip r:embed="rId4"/>
          <a:srcRect l="6299" t="13498" r="3780" b="13498"/>
          <a:stretch>
            <a:fillRect/>
          </a:stretch>
        </p:blipFill>
        <p:spPr>
          <a:xfrm>
            <a:off x="1" y="6143644"/>
            <a:ext cx="1571603" cy="714356"/>
          </a:xfrm>
          <a:prstGeom prst="rect">
            <a:avLst/>
          </a:prstGeom>
        </p:spPr>
      </p:pic>
      <p:pic>
        <p:nvPicPr>
          <p:cNvPr id="6" name="Picture 5" descr="ebsb logo.jpg"/>
          <p:cNvPicPr>
            <a:picLocks noChangeAspect="1"/>
          </p:cNvPicPr>
          <p:nvPr/>
        </p:nvPicPr>
        <p:blipFill>
          <a:blip r:embed="rId5" cstate="print"/>
          <a:stretch>
            <a:fillRect/>
          </a:stretch>
        </p:blipFill>
        <p:spPr>
          <a:xfrm>
            <a:off x="7929586" y="6215082"/>
            <a:ext cx="1214414" cy="642918"/>
          </a:xfrm>
          <a:prstGeom prst="rect">
            <a:avLst/>
          </a:prstGeom>
        </p:spPr>
      </p:pic>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 y="71414"/>
            <a:ext cx="8229600" cy="1399032"/>
          </a:xfrm>
        </p:spPr>
        <p:txBody>
          <a:bodyPr/>
          <a:lstStyle/>
          <a:p>
            <a:r>
              <a:rPr lang="en-GB" b="1" dirty="0" smtClean="0"/>
              <a:t>RAILWAY </a:t>
            </a:r>
            <a:br>
              <a:rPr lang="en-GB" b="1" dirty="0" smtClean="0"/>
            </a:br>
            <a:r>
              <a:rPr lang="en-GB" b="1" dirty="0" smtClean="0"/>
              <a:t>LINE</a:t>
            </a:r>
            <a:endParaRPr lang="en-GB" b="1" dirty="0"/>
          </a:p>
        </p:txBody>
      </p:sp>
      <p:sp>
        <p:nvSpPr>
          <p:cNvPr id="3" name="Content Placeholder 2"/>
          <p:cNvSpPr>
            <a:spLocks noGrp="1"/>
          </p:cNvSpPr>
          <p:nvPr>
            <p:ph idx="1"/>
          </p:nvPr>
        </p:nvSpPr>
        <p:spPr>
          <a:xfrm>
            <a:off x="71406" y="1500174"/>
            <a:ext cx="8501122" cy="4857784"/>
          </a:xfrm>
        </p:spPr>
        <p:txBody>
          <a:bodyPr>
            <a:noAutofit/>
          </a:bodyPr>
          <a:lstStyle/>
          <a:p>
            <a:r>
              <a:rPr lang="en-GB" sz="2200" b="1" dirty="0" smtClean="0"/>
              <a:t>THE JAMMU–BARAMULLA </a:t>
            </a:r>
          </a:p>
          <a:p>
            <a:pPr>
              <a:buNone/>
            </a:pPr>
            <a:r>
              <a:rPr lang="en-GB" sz="2200" b="1" dirty="0" smtClean="0"/>
              <a:t>	LINE IS A RAILWAY TRACK</a:t>
            </a:r>
          </a:p>
          <a:p>
            <a:pPr algn="just">
              <a:buNone/>
            </a:pPr>
            <a:r>
              <a:rPr lang="en-GB" sz="2200" b="1" dirty="0" smtClean="0"/>
              <a:t>	BEING LAID TO CONNECT</a:t>
            </a:r>
          </a:p>
          <a:p>
            <a:pPr algn="just">
              <a:buNone/>
            </a:pPr>
            <a:r>
              <a:rPr lang="en-GB" sz="2200" b="1" dirty="0" smtClean="0"/>
              <a:t>	THE KASHMIR VALLEY WITH JAMMU RAILWAY STATION AND THENCE TO THE REST OF THE COUNTRY. THE 356 KM RAILWAY TRACK WILL START FROM JAMMU AND END AT BARAMULLA.</a:t>
            </a:r>
          </a:p>
          <a:p>
            <a:pPr algn="just"/>
            <a:r>
              <a:rPr lang="en-GB" sz="2200" b="1" dirty="0" smtClean="0"/>
              <a:t>THE STRETCH INCLUDES THE 11.215-KM (7-MILE) PIR PANJAL RAILWAY TUNNEL, ALSO KNOWN AS THE BANIHAL RAILWAY TUNNEL, INDIA'S LONGEST RAIL TUNNEL.</a:t>
            </a:r>
          </a:p>
          <a:p>
            <a:pPr algn="just"/>
            <a:r>
              <a:rPr lang="en-GB" sz="2200" b="1" dirty="0" smtClean="0"/>
              <a:t>THE LINE ALSO  INCLUDES THE WORLD’S HIGHEST RAILWAY BRIDGE OVER RIVER CHENAB, (359 METERS HIGH), 30 MTS HIGHER THAN THE EIFFEL TOWER.</a:t>
            </a:r>
            <a:endParaRPr lang="en-GB" sz="2200" b="1" dirty="0"/>
          </a:p>
        </p:txBody>
      </p:sp>
      <p:pic>
        <p:nvPicPr>
          <p:cNvPr id="5" name="Picture 4" descr="INFRA2.jpg"/>
          <p:cNvPicPr>
            <a:picLocks noChangeAspect="1"/>
          </p:cNvPicPr>
          <p:nvPr/>
        </p:nvPicPr>
        <p:blipFill>
          <a:blip r:embed="rId2"/>
          <a:stretch>
            <a:fillRect/>
          </a:stretch>
        </p:blipFill>
        <p:spPr>
          <a:xfrm>
            <a:off x="4143372" y="-71462"/>
            <a:ext cx="5000628" cy="2928933"/>
          </a:xfrm>
          <a:prstGeom prst="rect">
            <a:avLst/>
          </a:prstGeom>
          <a:ln>
            <a:noFill/>
          </a:ln>
          <a:effectLst>
            <a:softEdge rad="112500"/>
          </a:effectLst>
        </p:spPr>
      </p:pic>
      <p:pic>
        <p:nvPicPr>
          <p:cNvPr id="6" name="Picture 5" descr="nyks logo.jpg"/>
          <p:cNvPicPr>
            <a:picLocks noChangeAspect="1"/>
          </p:cNvPicPr>
          <p:nvPr/>
        </p:nvPicPr>
        <p:blipFill>
          <a:blip r:embed="rId3"/>
          <a:srcRect l="6299" t="13498" r="3780" b="13498"/>
          <a:stretch>
            <a:fillRect/>
          </a:stretch>
        </p:blipFill>
        <p:spPr>
          <a:xfrm>
            <a:off x="-31" y="6214200"/>
            <a:ext cx="1500198" cy="681900"/>
          </a:xfrm>
          <a:prstGeom prst="rect">
            <a:avLst/>
          </a:prstGeom>
        </p:spPr>
      </p:pic>
      <p:pic>
        <p:nvPicPr>
          <p:cNvPr id="7" name="Picture 6" descr="ebsb logo.jpg"/>
          <p:cNvPicPr>
            <a:picLocks noChangeAspect="1"/>
          </p:cNvPicPr>
          <p:nvPr/>
        </p:nvPicPr>
        <p:blipFill>
          <a:blip r:embed="rId4" cstate="print"/>
          <a:stretch>
            <a:fillRect/>
          </a:stretch>
        </p:blipFill>
        <p:spPr>
          <a:xfrm>
            <a:off x="7929586" y="6215082"/>
            <a:ext cx="1214414" cy="642918"/>
          </a:xfrm>
          <a:prstGeom prst="rect">
            <a:avLst/>
          </a:prstGeom>
        </p:spPr>
      </p:pic>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406" y="-24"/>
            <a:ext cx="8229600" cy="1399032"/>
          </a:xfrm>
        </p:spPr>
        <p:txBody>
          <a:bodyPr/>
          <a:lstStyle/>
          <a:p>
            <a:r>
              <a:rPr lang="en-GB" b="1" dirty="0" smtClean="0"/>
              <a:t>UNIVERSITIES</a:t>
            </a:r>
            <a:endParaRPr lang="en-GB" b="1" dirty="0"/>
          </a:p>
        </p:txBody>
      </p:sp>
      <p:sp>
        <p:nvSpPr>
          <p:cNvPr id="3" name="Content Placeholder 2"/>
          <p:cNvSpPr>
            <a:spLocks noGrp="1"/>
          </p:cNvSpPr>
          <p:nvPr>
            <p:ph idx="1"/>
          </p:nvPr>
        </p:nvSpPr>
        <p:spPr>
          <a:xfrm>
            <a:off x="-32" y="1214422"/>
            <a:ext cx="8929718" cy="5072098"/>
          </a:xfrm>
        </p:spPr>
        <p:txBody>
          <a:bodyPr>
            <a:normAutofit lnSpcReduction="10000"/>
          </a:bodyPr>
          <a:lstStyle/>
          <a:p>
            <a:r>
              <a:rPr lang="en-GB" b="1" dirty="0" smtClean="0"/>
              <a:t>UNIVERSITY OF JAMMU</a:t>
            </a:r>
          </a:p>
          <a:p>
            <a:r>
              <a:rPr lang="en-GB" b="1" dirty="0" smtClean="0"/>
              <a:t>UNIVERSITY OF KASHMIR</a:t>
            </a:r>
          </a:p>
          <a:p>
            <a:r>
              <a:rPr lang="en-GB" b="1" dirty="0" smtClean="0"/>
              <a:t>SKUAST-JAMMU</a:t>
            </a:r>
          </a:p>
          <a:p>
            <a:r>
              <a:rPr lang="en-GB" b="1" dirty="0" smtClean="0"/>
              <a:t>SKUAST-KASHMIR</a:t>
            </a:r>
          </a:p>
          <a:p>
            <a:r>
              <a:rPr lang="en-GB" b="1" dirty="0" smtClean="0"/>
              <a:t>CENTRAL UNIVERSITY OF JAMMU</a:t>
            </a:r>
          </a:p>
          <a:p>
            <a:r>
              <a:rPr lang="en-GB" b="1" dirty="0" smtClean="0"/>
              <a:t>CENTRAL UNIVERSITY OF KASHMIR.</a:t>
            </a:r>
          </a:p>
          <a:p>
            <a:r>
              <a:rPr lang="en-GB" b="1" dirty="0" smtClean="0"/>
              <a:t>SHRI MATA VAISHNO DEVI UNIVERSITY, KATRA</a:t>
            </a:r>
          </a:p>
          <a:p>
            <a:r>
              <a:rPr lang="en-GB" b="1" dirty="0" smtClean="0"/>
              <a:t>BABA GHULAM SHAH BADSHAH UNIVERSITY.</a:t>
            </a:r>
          </a:p>
          <a:p>
            <a:r>
              <a:rPr lang="en-GB" b="1" dirty="0" smtClean="0"/>
              <a:t>ISLAMIC UNIVERSITY OF SCIENCE AND TECHNOLOGY.</a:t>
            </a:r>
          </a:p>
          <a:p>
            <a:endParaRPr lang="en-GB" dirty="0"/>
          </a:p>
        </p:txBody>
      </p:sp>
      <p:pic>
        <p:nvPicPr>
          <p:cNvPr id="4" name="Picture 3" descr="Kashmir-University.jpg"/>
          <p:cNvPicPr>
            <a:picLocks noChangeAspect="1"/>
          </p:cNvPicPr>
          <p:nvPr/>
        </p:nvPicPr>
        <p:blipFill>
          <a:blip r:embed="rId2"/>
          <a:stretch>
            <a:fillRect/>
          </a:stretch>
        </p:blipFill>
        <p:spPr>
          <a:xfrm>
            <a:off x="4929191" y="0"/>
            <a:ext cx="4214810" cy="3357562"/>
          </a:xfrm>
          <a:prstGeom prst="rect">
            <a:avLst/>
          </a:prstGeom>
          <a:ln>
            <a:noFill/>
          </a:ln>
          <a:effectLst>
            <a:softEdge rad="112500"/>
          </a:effectLst>
        </p:spPr>
      </p:pic>
      <p:pic>
        <p:nvPicPr>
          <p:cNvPr id="5" name="Picture 4" descr="nyks logo.jpg"/>
          <p:cNvPicPr>
            <a:picLocks noChangeAspect="1"/>
          </p:cNvPicPr>
          <p:nvPr/>
        </p:nvPicPr>
        <p:blipFill>
          <a:blip r:embed="rId3"/>
          <a:srcRect l="6299" t="13498" r="3780" b="13498"/>
          <a:stretch>
            <a:fillRect/>
          </a:stretch>
        </p:blipFill>
        <p:spPr>
          <a:xfrm>
            <a:off x="1" y="6143644"/>
            <a:ext cx="1571603" cy="714356"/>
          </a:xfrm>
          <a:prstGeom prst="rect">
            <a:avLst/>
          </a:prstGeom>
        </p:spPr>
      </p:pic>
      <p:pic>
        <p:nvPicPr>
          <p:cNvPr id="6" name="Picture 5" descr="ebsb logo.jpg"/>
          <p:cNvPicPr>
            <a:picLocks noChangeAspect="1"/>
          </p:cNvPicPr>
          <p:nvPr/>
        </p:nvPicPr>
        <p:blipFill>
          <a:blip r:embed="rId4" cstate="print"/>
          <a:stretch>
            <a:fillRect/>
          </a:stretch>
        </p:blipFill>
        <p:spPr>
          <a:xfrm>
            <a:off x="7929586" y="6215082"/>
            <a:ext cx="1214414" cy="642918"/>
          </a:xfrm>
          <a:prstGeom prst="rect">
            <a:avLst/>
          </a:prstGeom>
        </p:spPr>
      </p:pic>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406" y="267494"/>
            <a:ext cx="8229600" cy="1399032"/>
          </a:xfrm>
        </p:spPr>
        <p:txBody>
          <a:bodyPr/>
          <a:lstStyle/>
          <a:p>
            <a:r>
              <a:rPr lang="en-GB" b="1" dirty="0" smtClean="0"/>
              <a:t>IIT JAMMU</a:t>
            </a:r>
            <a:endParaRPr lang="en-GB" b="1" dirty="0"/>
          </a:p>
        </p:txBody>
      </p:sp>
      <p:sp>
        <p:nvSpPr>
          <p:cNvPr id="3" name="Content Placeholder 2"/>
          <p:cNvSpPr>
            <a:spLocks noGrp="1"/>
          </p:cNvSpPr>
          <p:nvPr>
            <p:ph idx="1"/>
          </p:nvPr>
        </p:nvSpPr>
        <p:spPr>
          <a:xfrm>
            <a:off x="357158" y="1882808"/>
            <a:ext cx="8572560" cy="4572000"/>
          </a:xfrm>
        </p:spPr>
        <p:txBody>
          <a:bodyPr>
            <a:normAutofit fontScale="85000" lnSpcReduction="20000"/>
          </a:bodyPr>
          <a:lstStyle/>
          <a:p>
            <a:r>
              <a:rPr lang="en-GB" b="1" dirty="0" smtClean="0"/>
              <a:t>THE INDIAN </a:t>
            </a:r>
          </a:p>
          <a:p>
            <a:pPr>
              <a:buNone/>
            </a:pPr>
            <a:r>
              <a:rPr lang="en-GB" b="1" dirty="0" smtClean="0"/>
              <a:t>	INSTITUTE OF </a:t>
            </a:r>
          </a:p>
          <a:p>
            <a:pPr>
              <a:buNone/>
            </a:pPr>
            <a:r>
              <a:rPr lang="en-GB" b="1" dirty="0" smtClean="0"/>
              <a:t>	TECHNOLOGY </a:t>
            </a:r>
          </a:p>
          <a:p>
            <a:pPr>
              <a:buNone/>
            </a:pPr>
            <a:r>
              <a:rPr lang="en-GB" b="1" dirty="0" smtClean="0"/>
              <a:t>	JAMMU IS A PUBLIC RESEARCH UNIVERSITY LOCATED IN JAMMU.</a:t>
            </a:r>
          </a:p>
          <a:p>
            <a:r>
              <a:rPr lang="en-GB" b="1" dirty="0" smtClean="0"/>
              <a:t>THE INSTITUTE CAME INTO EXISTENCE IN 2016 WHEN A MEMORANDUM OF UNDERSTANDING (MOU) BETWEEN DEPARTMENT OF HIGHER EDUCATION, GOVERNMENT OF J&amp;K AND DEPARTMENT OF HIGHER EDUCATION, MINISTRY </a:t>
            </a:r>
          </a:p>
          <a:p>
            <a:pPr>
              <a:buNone/>
            </a:pPr>
            <a:r>
              <a:rPr lang="en-GB" b="1" dirty="0" smtClean="0"/>
              <a:t>	OF HUMAN RESOURCE DEVELOPMENT (MHRD), GOVERNMENT OF INDIA, WAS SIGNED.</a:t>
            </a:r>
            <a:endParaRPr lang="en-GB" b="1" dirty="0"/>
          </a:p>
        </p:txBody>
      </p:sp>
      <p:pic>
        <p:nvPicPr>
          <p:cNvPr id="5" name="Picture 4" descr="infra5.jpg"/>
          <p:cNvPicPr>
            <a:picLocks noChangeAspect="1"/>
          </p:cNvPicPr>
          <p:nvPr/>
        </p:nvPicPr>
        <p:blipFill>
          <a:blip r:embed="rId2"/>
          <a:stretch>
            <a:fillRect/>
          </a:stretch>
        </p:blipFill>
        <p:spPr>
          <a:xfrm>
            <a:off x="3571868" y="-24"/>
            <a:ext cx="5572132" cy="3084457"/>
          </a:xfrm>
          <a:prstGeom prst="rect">
            <a:avLst/>
          </a:prstGeom>
          <a:ln>
            <a:noFill/>
          </a:ln>
          <a:effectLst>
            <a:softEdge rad="112500"/>
          </a:effectLst>
        </p:spPr>
      </p:pic>
      <p:pic>
        <p:nvPicPr>
          <p:cNvPr id="6" name="Picture 5" descr="nyks logo.jpg"/>
          <p:cNvPicPr>
            <a:picLocks noChangeAspect="1"/>
          </p:cNvPicPr>
          <p:nvPr/>
        </p:nvPicPr>
        <p:blipFill>
          <a:blip r:embed="rId3"/>
          <a:srcRect l="6299" t="13498" r="3780" b="13498"/>
          <a:stretch>
            <a:fillRect/>
          </a:stretch>
        </p:blipFill>
        <p:spPr>
          <a:xfrm>
            <a:off x="1" y="6143644"/>
            <a:ext cx="1571603" cy="714356"/>
          </a:xfrm>
          <a:prstGeom prst="rect">
            <a:avLst/>
          </a:prstGeom>
        </p:spPr>
      </p:pic>
      <p:pic>
        <p:nvPicPr>
          <p:cNvPr id="7" name="Picture 6" descr="ebsb logo.jpg"/>
          <p:cNvPicPr>
            <a:picLocks noChangeAspect="1"/>
          </p:cNvPicPr>
          <p:nvPr/>
        </p:nvPicPr>
        <p:blipFill>
          <a:blip r:embed="rId4" cstate="print"/>
          <a:stretch>
            <a:fillRect/>
          </a:stretch>
        </p:blipFill>
        <p:spPr>
          <a:xfrm>
            <a:off x="7929586" y="6215082"/>
            <a:ext cx="1214414" cy="642918"/>
          </a:xfrm>
          <a:prstGeom prst="rect">
            <a:avLst/>
          </a:prstGeom>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14290"/>
            <a:ext cx="8229600" cy="1399032"/>
          </a:xfrm>
        </p:spPr>
        <p:txBody>
          <a:bodyPr/>
          <a:lstStyle/>
          <a:p>
            <a:r>
              <a:rPr lang="en-GB" b="1" dirty="0" smtClean="0"/>
              <a:t>IIM JAMMU</a:t>
            </a:r>
            <a:endParaRPr lang="en-GB" b="1" dirty="0"/>
          </a:p>
        </p:txBody>
      </p:sp>
      <p:sp>
        <p:nvSpPr>
          <p:cNvPr id="3" name="Content Placeholder 2"/>
          <p:cNvSpPr>
            <a:spLocks noGrp="1"/>
          </p:cNvSpPr>
          <p:nvPr>
            <p:ph idx="1"/>
          </p:nvPr>
        </p:nvSpPr>
        <p:spPr>
          <a:xfrm>
            <a:off x="342928" y="1882808"/>
            <a:ext cx="8229600" cy="4572000"/>
          </a:xfrm>
        </p:spPr>
        <p:txBody>
          <a:bodyPr>
            <a:normAutofit fontScale="92500" lnSpcReduction="10000"/>
          </a:bodyPr>
          <a:lstStyle/>
          <a:p>
            <a:r>
              <a:rPr lang="en-GB" sz="2800" b="1" dirty="0" smtClean="0"/>
              <a:t>INDIAN INSTITUTE </a:t>
            </a:r>
          </a:p>
          <a:p>
            <a:pPr>
              <a:buNone/>
            </a:pPr>
            <a:r>
              <a:rPr lang="en-GB" sz="2800" b="1" dirty="0" smtClean="0"/>
              <a:t>	OF MANAGEMENT</a:t>
            </a:r>
          </a:p>
          <a:p>
            <a:pPr>
              <a:buNone/>
            </a:pPr>
            <a:r>
              <a:rPr lang="en-GB" sz="2800" b="1" dirty="0" smtClean="0"/>
              <a:t>	JAMMU </a:t>
            </a:r>
          </a:p>
          <a:p>
            <a:pPr algn="just">
              <a:buNone/>
            </a:pPr>
            <a:r>
              <a:rPr lang="en-GB" sz="2800" b="1" dirty="0" smtClean="0"/>
              <a:t>	(IIM JAMMU) IS A PUBLIC, AUTONOMOUS </a:t>
            </a:r>
            <a:r>
              <a:rPr lang="en-GB" sz="2800" b="1" dirty="0" smtClean="0">
                <a:solidFill>
                  <a:srgbClr val="FFFFFF"/>
                </a:solidFill>
              </a:rPr>
              <a:t>BUSINESS SCHOOL</a:t>
            </a:r>
            <a:r>
              <a:rPr lang="en-GB" sz="2800" b="1" dirty="0" smtClean="0"/>
              <a:t> LOCATED IN JAMMU, JAMMU &amp; KASHMIR.</a:t>
            </a:r>
          </a:p>
          <a:p>
            <a:pPr algn="just"/>
            <a:r>
              <a:rPr lang="en-GB" sz="2800" b="1" dirty="0" smtClean="0"/>
              <a:t>ESTABLISHED IN 2016, IT IS, AS OF 2019, THE LATEST INDIAN INSTITUTE OF MANAGEMENT TO BE ESTABLISHED. </a:t>
            </a:r>
          </a:p>
          <a:p>
            <a:pPr algn="just"/>
            <a:r>
              <a:rPr lang="en-GB" sz="2800" b="1" dirty="0" smtClean="0"/>
              <a:t>PROF. B. S. SAHAY IS THE FOUNDER DIRECTOR OF IIM JAMMU.</a:t>
            </a:r>
            <a:endParaRPr lang="en-GB" sz="2800" b="1" dirty="0"/>
          </a:p>
        </p:txBody>
      </p:sp>
      <p:pic>
        <p:nvPicPr>
          <p:cNvPr id="4" name="Picture 3" descr="infra4.jpg"/>
          <p:cNvPicPr>
            <a:picLocks noChangeAspect="1"/>
          </p:cNvPicPr>
          <p:nvPr/>
        </p:nvPicPr>
        <p:blipFill>
          <a:blip r:embed="rId2"/>
          <a:stretch>
            <a:fillRect/>
          </a:stretch>
        </p:blipFill>
        <p:spPr>
          <a:xfrm>
            <a:off x="4000496" y="0"/>
            <a:ext cx="5143504" cy="3017517"/>
          </a:xfrm>
          <a:prstGeom prst="rect">
            <a:avLst/>
          </a:prstGeom>
          <a:ln>
            <a:noFill/>
          </a:ln>
          <a:effectLst>
            <a:softEdge rad="112500"/>
          </a:effectLst>
        </p:spPr>
      </p:pic>
      <p:pic>
        <p:nvPicPr>
          <p:cNvPr id="5" name="Picture 4" descr="nyks logo.jpg"/>
          <p:cNvPicPr>
            <a:picLocks noChangeAspect="1"/>
          </p:cNvPicPr>
          <p:nvPr/>
        </p:nvPicPr>
        <p:blipFill>
          <a:blip r:embed="rId3"/>
          <a:srcRect l="6299" t="13498" r="3780" b="13498"/>
          <a:stretch>
            <a:fillRect/>
          </a:stretch>
        </p:blipFill>
        <p:spPr>
          <a:xfrm>
            <a:off x="1" y="6143644"/>
            <a:ext cx="1571603" cy="714356"/>
          </a:xfrm>
          <a:prstGeom prst="rect">
            <a:avLst/>
          </a:prstGeom>
        </p:spPr>
      </p:pic>
      <p:pic>
        <p:nvPicPr>
          <p:cNvPr id="6" name="Picture 5" descr="ebsb logo.jpg"/>
          <p:cNvPicPr>
            <a:picLocks noChangeAspect="1"/>
          </p:cNvPicPr>
          <p:nvPr/>
        </p:nvPicPr>
        <p:blipFill>
          <a:blip r:embed="rId4" cstate="print"/>
          <a:stretch>
            <a:fillRect/>
          </a:stretch>
        </p:blipFill>
        <p:spPr>
          <a:xfrm>
            <a:off x="7929586" y="6215082"/>
            <a:ext cx="1214414" cy="642918"/>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82660"/>
          </a:xfrm>
        </p:spPr>
        <p:txBody>
          <a:bodyPr>
            <a:normAutofit/>
          </a:bodyPr>
          <a:lstStyle/>
          <a:p>
            <a:r>
              <a:rPr lang="en-GB" b="1" dirty="0" smtClean="0"/>
              <a:t>AREA  AND POPULATION</a:t>
            </a:r>
            <a:endParaRPr lang="en-GB" b="1" dirty="0"/>
          </a:p>
        </p:txBody>
      </p:sp>
      <p:sp>
        <p:nvSpPr>
          <p:cNvPr id="3" name="Content Placeholder 2"/>
          <p:cNvSpPr>
            <a:spLocks noGrp="1"/>
          </p:cNvSpPr>
          <p:nvPr>
            <p:ph idx="1"/>
          </p:nvPr>
        </p:nvSpPr>
        <p:spPr>
          <a:xfrm>
            <a:off x="457200" y="1785926"/>
            <a:ext cx="8229600" cy="4340237"/>
          </a:xfrm>
        </p:spPr>
        <p:txBody>
          <a:bodyPr>
            <a:normAutofit/>
          </a:bodyPr>
          <a:lstStyle/>
          <a:p>
            <a:r>
              <a:rPr lang="en-GB" sz="2400" b="1" dirty="0" smtClean="0"/>
              <a:t>Area (J&amp;K) – 42,241 sq. km.</a:t>
            </a:r>
          </a:p>
          <a:p>
            <a:r>
              <a:rPr lang="en-GB" sz="2400" b="1" dirty="0" smtClean="0"/>
              <a:t>Area (Ladakh) – 59,146 sq. km.</a:t>
            </a:r>
          </a:p>
          <a:p>
            <a:pPr>
              <a:buNone/>
            </a:pPr>
            <a:endParaRPr lang="en-GB" sz="2400" b="1" dirty="0" smtClean="0"/>
          </a:p>
          <a:p>
            <a:r>
              <a:rPr lang="en-GB" sz="2400" b="1" dirty="0" smtClean="0"/>
              <a:t>Population(J&amp;K)   -   99,44,283 (2011 census)</a:t>
            </a:r>
          </a:p>
          <a:p>
            <a:r>
              <a:rPr lang="en-GB" sz="2400" b="1" dirty="0" smtClean="0"/>
              <a:t>Population (Ladakh) – 2,74,289 (2011 census)</a:t>
            </a:r>
          </a:p>
          <a:p>
            <a:endParaRPr lang="en-GB" sz="2400" b="1" dirty="0" smtClean="0"/>
          </a:p>
          <a:p>
            <a:r>
              <a:rPr lang="en-GB" sz="2400" b="1" dirty="0" smtClean="0"/>
              <a:t>Population Density(J&amp;K) – 240 (persons per sq. km.)</a:t>
            </a:r>
          </a:p>
          <a:p>
            <a:r>
              <a:rPr lang="en-GB" sz="2400" b="1" dirty="0" smtClean="0"/>
              <a:t>Population Density (Ladakh) – 4.6 (persons per sq. km.)</a:t>
            </a:r>
          </a:p>
          <a:p>
            <a:endParaRPr lang="en-GB" sz="2000" dirty="0" smtClean="0"/>
          </a:p>
          <a:p>
            <a:pPr>
              <a:buNone/>
            </a:pPr>
            <a:endParaRPr lang="en-GB" sz="2000" dirty="0"/>
          </a:p>
        </p:txBody>
      </p:sp>
      <p:pic>
        <p:nvPicPr>
          <p:cNvPr id="6" name="Picture 5" descr="nyks logo.jpg"/>
          <p:cNvPicPr>
            <a:picLocks noChangeAspect="1"/>
          </p:cNvPicPr>
          <p:nvPr/>
        </p:nvPicPr>
        <p:blipFill>
          <a:blip r:embed="rId2"/>
          <a:srcRect l="6299" t="13498" r="3780" b="13498"/>
          <a:stretch>
            <a:fillRect/>
          </a:stretch>
        </p:blipFill>
        <p:spPr>
          <a:xfrm>
            <a:off x="1" y="6143644"/>
            <a:ext cx="1571603" cy="714356"/>
          </a:xfrm>
          <a:prstGeom prst="rect">
            <a:avLst/>
          </a:prstGeom>
        </p:spPr>
      </p:pic>
      <p:pic>
        <p:nvPicPr>
          <p:cNvPr id="7" name="Picture 6" descr="ebsb logo.jpg"/>
          <p:cNvPicPr>
            <a:picLocks noChangeAspect="1"/>
          </p:cNvPicPr>
          <p:nvPr/>
        </p:nvPicPr>
        <p:blipFill>
          <a:blip r:embed="rId3" cstate="print"/>
          <a:stretch>
            <a:fillRect/>
          </a:stretch>
        </p:blipFill>
        <p:spPr>
          <a:xfrm>
            <a:off x="7929586" y="6215082"/>
            <a:ext cx="1214414" cy="642918"/>
          </a:xfrm>
          <a:prstGeom prst="rect">
            <a:avLst/>
          </a:prstGeom>
        </p:spPr>
      </p:pic>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76" y="142852"/>
            <a:ext cx="8229600" cy="1399032"/>
          </a:xfrm>
        </p:spPr>
        <p:txBody>
          <a:bodyPr/>
          <a:lstStyle/>
          <a:p>
            <a:r>
              <a:rPr lang="en-GB" b="1" dirty="0" smtClean="0"/>
              <a:t>CABLE CAR</a:t>
            </a:r>
            <a:br>
              <a:rPr lang="en-GB" b="1" dirty="0" smtClean="0"/>
            </a:br>
            <a:r>
              <a:rPr lang="en-GB" b="1" dirty="0" smtClean="0"/>
              <a:t>PROJECTS</a:t>
            </a:r>
            <a:endParaRPr lang="en-GB" b="1" dirty="0"/>
          </a:p>
        </p:txBody>
      </p:sp>
      <p:sp>
        <p:nvSpPr>
          <p:cNvPr id="3" name="Content Placeholder 2"/>
          <p:cNvSpPr>
            <a:spLocks noGrp="1"/>
          </p:cNvSpPr>
          <p:nvPr>
            <p:ph idx="1"/>
          </p:nvPr>
        </p:nvSpPr>
        <p:spPr>
          <a:xfrm>
            <a:off x="71406" y="1500174"/>
            <a:ext cx="8715436" cy="4714908"/>
          </a:xfrm>
        </p:spPr>
        <p:txBody>
          <a:bodyPr>
            <a:noAutofit/>
          </a:bodyPr>
          <a:lstStyle/>
          <a:p>
            <a:r>
              <a:rPr lang="en-GB" sz="2400" b="1" dirty="0" smtClean="0"/>
              <a:t>CABLE CAR PROJECTS </a:t>
            </a:r>
          </a:p>
          <a:p>
            <a:pPr>
              <a:buNone/>
            </a:pPr>
            <a:r>
              <a:rPr lang="en-GB" sz="2400" b="1" dirty="0" smtClean="0"/>
              <a:t>	ARE AT VAISHNO DEVI,</a:t>
            </a:r>
          </a:p>
          <a:p>
            <a:pPr>
              <a:buNone/>
            </a:pPr>
            <a:r>
              <a:rPr lang="en-GB" sz="2400" b="1" dirty="0" smtClean="0"/>
              <a:t>	KATRA AND BAHU FORT, JAMMU.</a:t>
            </a:r>
          </a:p>
          <a:p>
            <a:pPr algn="just"/>
            <a:r>
              <a:rPr lang="en-GB" sz="2400" b="1" dirty="0" smtClean="0"/>
              <a:t>A ROPEWAY HAS BEEN OPENED FOR THE DEVOTEES TRAVERSING ACROSS VAISHNO DEVI BHAWAN AND BHAIRO MANDIR. THE NEWLY OPENED ROPEWAY WILL REDUCE THE TRAVEL TIME FROM 3 HOURS TO 5 MINUTES.</a:t>
            </a:r>
          </a:p>
          <a:p>
            <a:pPr algn="just"/>
            <a:r>
              <a:rPr lang="en-GB" sz="2400" b="1" dirty="0" smtClean="0"/>
              <a:t>IN JAMMU, THE 1.57-KM-LONG CABLE CAR PROJECT HAS TWO SECTIONS, ONE FROM PEER KHO TO MAHAMAYA PARK HAVING A LENGTH OF 1,184 MTR AND ANOTHER FROM BAHU TO MAHAMAYA PARK HAVING A LENGTH OF 484 MTRS.</a:t>
            </a:r>
          </a:p>
        </p:txBody>
      </p:sp>
      <p:pic>
        <p:nvPicPr>
          <p:cNvPr id="4" name="Picture 3" descr="infra6.jpg"/>
          <p:cNvPicPr>
            <a:picLocks noChangeAspect="1"/>
          </p:cNvPicPr>
          <p:nvPr/>
        </p:nvPicPr>
        <p:blipFill>
          <a:blip r:embed="rId2"/>
          <a:stretch>
            <a:fillRect/>
          </a:stretch>
        </p:blipFill>
        <p:spPr>
          <a:xfrm>
            <a:off x="4071934" y="0"/>
            <a:ext cx="5072066" cy="2571744"/>
          </a:xfrm>
          <a:prstGeom prst="rect">
            <a:avLst/>
          </a:prstGeom>
          <a:ln>
            <a:noFill/>
          </a:ln>
          <a:effectLst>
            <a:softEdge rad="112500"/>
          </a:effectLst>
        </p:spPr>
      </p:pic>
      <p:pic>
        <p:nvPicPr>
          <p:cNvPr id="5" name="Picture 4" descr="nyks logo.jpg"/>
          <p:cNvPicPr>
            <a:picLocks noChangeAspect="1"/>
          </p:cNvPicPr>
          <p:nvPr/>
        </p:nvPicPr>
        <p:blipFill>
          <a:blip r:embed="rId3"/>
          <a:srcRect l="6299" t="13498" r="3780" b="13498"/>
          <a:stretch>
            <a:fillRect/>
          </a:stretch>
        </p:blipFill>
        <p:spPr>
          <a:xfrm>
            <a:off x="1" y="6143644"/>
            <a:ext cx="1571603" cy="714356"/>
          </a:xfrm>
          <a:prstGeom prst="rect">
            <a:avLst/>
          </a:prstGeom>
        </p:spPr>
      </p:pic>
      <p:pic>
        <p:nvPicPr>
          <p:cNvPr id="6" name="Picture 5" descr="ebsb logo.jpg"/>
          <p:cNvPicPr>
            <a:picLocks noChangeAspect="1"/>
          </p:cNvPicPr>
          <p:nvPr/>
        </p:nvPicPr>
        <p:blipFill>
          <a:blip r:embed="rId4" cstate="print"/>
          <a:stretch>
            <a:fillRect/>
          </a:stretch>
        </p:blipFill>
        <p:spPr>
          <a:xfrm>
            <a:off x="7929586" y="6215082"/>
            <a:ext cx="1214414" cy="642918"/>
          </a:xfrm>
          <a:prstGeom prst="rect">
            <a:avLst/>
          </a:prstGeom>
        </p:spPr>
      </p:pic>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470" y="71414"/>
            <a:ext cx="8229600" cy="1399032"/>
          </a:xfrm>
        </p:spPr>
        <p:txBody>
          <a:bodyPr>
            <a:noAutofit/>
          </a:bodyPr>
          <a:lstStyle/>
          <a:p>
            <a:r>
              <a:rPr lang="en-GB" sz="3600" b="1" dirty="0" smtClean="0"/>
              <a:t>METRO RAIL </a:t>
            </a:r>
            <a:br>
              <a:rPr lang="en-GB" sz="3600" b="1" dirty="0" smtClean="0"/>
            </a:br>
            <a:r>
              <a:rPr lang="en-GB" sz="3600" b="1" dirty="0" smtClean="0"/>
              <a:t>PROJECTS</a:t>
            </a:r>
            <a:endParaRPr lang="en-GB" sz="3600" b="1" dirty="0"/>
          </a:p>
        </p:txBody>
      </p:sp>
      <p:sp>
        <p:nvSpPr>
          <p:cNvPr id="3" name="Content Placeholder 2"/>
          <p:cNvSpPr>
            <a:spLocks noGrp="1"/>
          </p:cNvSpPr>
          <p:nvPr>
            <p:ph idx="1"/>
          </p:nvPr>
        </p:nvSpPr>
        <p:spPr>
          <a:xfrm>
            <a:off x="142844" y="1428768"/>
            <a:ext cx="8715436" cy="5214942"/>
          </a:xfrm>
        </p:spPr>
        <p:txBody>
          <a:bodyPr>
            <a:noAutofit/>
          </a:bodyPr>
          <a:lstStyle/>
          <a:p>
            <a:r>
              <a:rPr lang="en-GB" sz="2200" b="1" dirty="0" smtClean="0"/>
              <a:t>TWO ELEVATED LIGHT </a:t>
            </a:r>
          </a:p>
          <a:p>
            <a:pPr>
              <a:buNone/>
            </a:pPr>
            <a:r>
              <a:rPr lang="en-GB" sz="2200" b="1" dirty="0" smtClean="0"/>
              <a:t>	RAIL SYSTEMS HAVE </a:t>
            </a:r>
          </a:p>
          <a:p>
            <a:pPr>
              <a:buNone/>
            </a:pPr>
            <a:r>
              <a:rPr lang="en-GB" sz="2200" b="1" dirty="0" smtClean="0"/>
              <a:t>	BEEN CONCEIVED </a:t>
            </a:r>
          </a:p>
          <a:p>
            <a:pPr>
              <a:buNone/>
            </a:pPr>
            <a:r>
              <a:rPr lang="en-GB" sz="2200" b="1" dirty="0" smtClean="0"/>
              <a:t>	FOR SRINAGAR AND </a:t>
            </a:r>
          </a:p>
          <a:p>
            <a:pPr>
              <a:buNone/>
            </a:pPr>
            <a:r>
              <a:rPr lang="en-GB" sz="2200" b="1" dirty="0" smtClean="0"/>
              <a:t>	JAMMU CITIES.</a:t>
            </a:r>
          </a:p>
          <a:p>
            <a:pPr algn="just"/>
            <a:r>
              <a:rPr lang="en-GB" sz="2200" b="1" dirty="0" smtClean="0"/>
              <a:t>IN JAMMU, THE SYSTEM WILL HAVE ITS ONE CORRIDOR FROM BANTALAB TO BARI BRAHMANA WITH AN ENTIRE LENGTH OF 23 KILOMETRES. IN SRINAGAR IT WILL HAVE TWO CORRIDORS, THE FIRST ONE FROM INDIRA NAGAR TO HMT JUNCTION AND THE SECONDFROM USMANABAD TO HAZURI BAGH, WITH AN ENTIRE LENGTH OF 25 KILOMETRES.</a:t>
            </a:r>
          </a:p>
          <a:p>
            <a:pPr algn="just"/>
            <a:r>
              <a:rPr lang="en-GB" sz="2200" b="1" dirty="0" smtClean="0"/>
              <a:t>THE INVESTMENT COST IS SUPPOSED TO BE RS 4,825 CRORE FOR JAMMU LIGHT METRO AND RS 5,734 CRORE FOR SRINAGAR LIGHT METRO.</a:t>
            </a:r>
          </a:p>
          <a:p>
            <a:endParaRPr lang="en-GB" sz="2200" b="1" dirty="0"/>
          </a:p>
        </p:txBody>
      </p:sp>
      <p:pic>
        <p:nvPicPr>
          <p:cNvPr id="4" name="Picture 3" descr="infra9.jpg"/>
          <p:cNvPicPr>
            <a:picLocks noChangeAspect="1"/>
          </p:cNvPicPr>
          <p:nvPr/>
        </p:nvPicPr>
        <p:blipFill>
          <a:blip r:embed="rId2"/>
          <a:stretch>
            <a:fillRect/>
          </a:stretch>
        </p:blipFill>
        <p:spPr>
          <a:xfrm>
            <a:off x="3571868" y="0"/>
            <a:ext cx="5572132" cy="3357562"/>
          </a:xfrm>
          <a:prstGeom prst="rect">
            <a:avLst/>
          </a:prstGeom>
          <a:ln>
            <a:noFill/>
          </a:ln>
          <a:effectLst>
            <a:softEdge rad="112500"/>
          </a:effectLst>
        </p:spPr>
      </p:pic>
      <p:pic>
        <p:nvPicPr>
          <p:cNvPr id="5" name="Picture 4" descr="nyks logo.jpg"/>
          <p:cNvPicPr>
            <a:picLocks noChangeAspect="1"/>
          </p:cNvPicPr>
          <p:nvPr/>
        </p:nvPicPr>
        <p:blipFill>
          <a:blip r:embed="rId3"/>
          <a:srcRect l="6299" t="13498" r="3780" b="13498"/>
          <a:stretch>
            <a:fillRect/>
          </a:stretch>
        </p:blipFill>
        <p:spPr>
          <a:xfrm>
            <a:off x="1" y="6143644"/>
            <a:ext cx="1571603" cy="714356"/>
          </a:xfrm>
          <a:prstGeom prst="rect">
            <a:avLst/>
          </a:prstGeom>
        </p:spPr>
      </p:pic>
      <p:pic>
        <p:nvPicPr>
          <p:cNvPr id="6" name="Picture 5" descr="ebsb logo.jpg"/>
          <p:cNvPicPr>
            <a:picLocks noChangeAspect="1"/>
          </p:cNvPicPr>
          <p:nvPr/>
        </p:nvPicPr>
        <p:blipFill>
          <a:blip r:embed="rId4" cstate="print"/>
          <a:stretch>
            <a:fillRect/>
          </a:stretch>
        </p:blipFill>
        <p:spPr>
          <a:xfrm>
            <a:off x="7929586" y="6215082"/>
            <a:ext cx="1214414" cy="642918"/>
          </a:xfrm>
          <a:prstGeom prst="rect">
            <a:avLst/>
          </a:prstGeom>
        </p:spPr>
      </p:pic>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 y="172580"/>
            <a:ext cx="8229600" cy="1399032"/>
          </a:xfrm>
        </p:spPr>
        <p:txBody>
          <a:bodyPr/>
          <a:lstStyle/>
          <a:p>
            <a:r>
              <a:rPr lang="en-GB" b="1" dirty="0" smtClean="0"/>
              <a:t>INT’L YOGA </a:t>
            </a:r>
            <a:br>
              <a:rPr lang="en-GB" b="1" dirty="0" smtClean="0"/>
            </a:br>
            <a:r>
              <a:rPr lang="en-GB" b="1" dirty="0" smtClean="0"/>
              <a:t>ASHRAM</a:t>
            </a:r>
            <a:endParaRPr lang="en-GB" b="1" dirty="0"/>
          </a:p>
        </p:txBody>
      </p:sp>
      <p:sp>
        <p:nvSpPr>
          <p:cNvPr id="16" name="Content Placeholder 15"/>
          <p:cNvSpPr>
            <a:spLocks noGrp="1"/>
          </p:cNvSpPr>
          <p:nvPr>
            <p:ph idx="1"/>
          </p:nvPr>
        </p:nvSpPr>
        <p:spPr>
          <a:xfrm>
            <a:off x="200052" y="1571612"/>
            <a:ext cx="8229600" cy="4572000"/>
          </a:xfrm>
        </p:spPr>
        <p:txBody>
          <a:bodyPr>
            <a:normAutofit fontScale="92500"/>
          </a:bodyPr>
          <a:lstStyle/>
          <a:p>
            <a:r>
              <a:rPr lang="en-GB" sz="2400" b="1" dirty="0" smtClean="0"/>
              <a:t>AN INTERNATIONAL </a:t>
            </a:r>
          </a:p>
          <a:p>
            <a:pPr>
              <a:buNone/>
            </a:pPr>
            <a:r>
              <a:rPr lang="en-GB" sz="2400" b="1" dirty="0" smtClean="0"/>
              <a:t>	YOGA CENTRE IS </a:t>
            </a:r>
          </a:p>
          <a:p>
            <a:pPr>
              <a:buNone/>
            </a:pPr>
            <a:r>
              <a:rPr lang="en-GB" sz="2400" b="1" dirty="0" smtClean="0"/>
              <a:t>	COMING UP OVER </a:t>
            </a:r>
          </a:p>
          <a:p>
            <a:pPr algn="just">
              <a:buNone/>
            </a:pPr>
            <a:r>
              <a:rPr lang="en-GB" sz="2400" b="1" dirty="0" smtClean="0"/>
              <a:t>	SPRAWLING 125 ACRE ASHRAM OF LATE SWAMI DHIRENDRA BRAHMACHAR AS PART OF THE 'INTEGRATED DEVELOPMENT OF TOURIST FACILITIES' PROJECT AT MANTALAI-SUDHMAHADEV-PATNITOP CIRCUIT.</a:t>
            </a:r>
          </a:p>
          <a:p>
            <a:pPr algn="just"/>
            <a:r>
              <a:rPr lang="en-GB" sz="2400" b="1" dirty="0" smtClean="0"/>
              <a:t>FACILITIES LIKE SWIMMING POOL, AIRSTRIPS, SPA, HELIPADS, GYMNASIUM, AUDITORIUM, HOSTELS AND BUSINESS CONVENTION CENTRE ARE COMING UP AT THE INTERNATIONAL YOGA CENTRE</a:t>
            </a:r>
          </a:p>
          <a:p>
            <a:pPr algn="just"/>
            <a:endParaRPr lang="en-GB" sz="2400" b="1" dirty="0" smtClean="0"/>
          </a:p>
          <a:p>
            <a:pPr>
              <a:buNone/>
            </a:pPr>
            <a:endParaRPr lang="en-GB" sz="2400" b="1" dirty="0" smtClean="0"/>
          </a:p>
          <a:p>
            <a:endParaRPr lang="en-GB" dirty="0"/>
          </a:p>
        </p:txBody>
      </p:sp>
      <p:pic>
        <p:nvPicPr>
          <p:cNvPr id="14" name="Picture 13" descr="infra12.png"/>
          <p:cNvPicPr>
            <a:picLocks noChangeAspect="1"/>
          </p:cNvPicPr>
          <p:nvPr/>
        </p:nvPicPr>
        <p:blipFill>
          <a:blip r:embed="rId2"/>
          <a:stretch>
            <a:fillRect/>
          </a:stretch>
        </p:blipFill>
        <p:spPr>
          <a:xfrm>
            <a:off x="3667561" y="0"/>
            <a:ext cx="5476440" cy="2786058"/>
          </a:xfrm>
          <a:prstGeom prst="rect">
            <a:avLst/>
          </a:prstGeom>
          <a:ln>
            <a:noFill/>
          </a:ln>
          <a:effectLst>
            <a:softEdge rad="112500"/>
          </a:effectLst>
        </p:spPr>
      </p:pic>
      <p:pic>
        <p:nvPicPr>
          <p:cNvPr id="5" name="Picture 4" descr="nyks logo.jpg"/>
          <p:cNvPicPr>
            <a:picLocks noChangeAspect="1"/>
          </p:cNvPicPr>
          <p:nvPr/>
        </p:nvPicPr>
        <p:blipFill>
          <a:blip r:embed="rId3"/>
          <a:srcRect l="6299" t="13498" r="3780" b="13498"/>
          <a:stretch>
            <a:fillRect/>
          </a:stretch>
        </p:blipFill>
        <p:spPr>
          <a:xfrm>
            <a:off x="1" y="6143644"/>
            <a:ext cx="1571603" cy="714356"/>
          </a:xfrm>
          <a:prstGeom prst="rect">
            <a:avLst/>
          </a:prstGeom>
        </p:spPr>
      </p:pic>
      <p:pic>
        <p:nvPicPr>
          <p:cNvPr id="6" name="Picture 5" descr="ebsb logo.jpg"/>
          <p:cNvPicPr>
            <a:picLocks noChangeAspect="1"/>
          </p:cNvPicPr>
          <p:nvPr/>
        </p:nvPicPr>
        <p:blipFill>
          <a:blip r:embed="rId4" cstate="print"/>
          <a:stretch>
            <a:fillRect/>
          </a:stretch>
        </p:blipFill>
        <p:spPr>
          <a:xfrm>
            <a:off x="7929586" y="6215082"/>
            <a:ext cx="1214414" cy="642918"/>
          </a:xfrm>
          <a:prstGeom prst="rect">
            <a:avLst/>
          </a:prstGeom>
        </p:spPr>
      </p:pic>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4" name="Content Placeholder 3" descr="BEAUTY.jpg"/>
          <p:cNvPicPr>
            <a:picLocks noGrp="1" noChangeAspect="1"/>
          </p:cNvPicPr>
          <p:nvPr>
            <p:ph idx="1"/>
          </p:nvPr>
        </p:nvPicPr>
        <p:blipFill>
          <a:blip r:embed="rId2"/>
          <a:stretch>
            <a:fillRect/>
          </a:stretch>
        </p:blipFill>
        <p:spPr>
          <a:xfrm>
            <a:off x="0" y="0"/>
            <a:ext cx="9144000" cy="6858000"/>
          </a:xfrm>
        </p:spPr>
      </p:pic>
      <p:sp>
        <p:nvSpPr>
          <p:cNvPr id="5" name="Rectangle 4"/>
          <p:cNvSpPr/>
          <p:nvPr/>
        </p:nvSpPr>
        <p:spPr>
          <a:xfrm>
            <a:off x="357158" y="5340"/>
            <a:ext cx="8332730" cy="923330"/>
          </a:xfrm>
          <a:prstGeom prst="rect">
            <a:avLst/>
          </a:prstGeom>
          <a:noFill/>
        </p:spPr>
        <p:txBody>
          <a:bodyPr wrap="none" lIns="91440" tIns="45720" rIns="91440" bIns="45720">
            <a:spAutoFit/>
          </a:bodyPr>
          <a:lstStyle/>
          <a:p>
            <a:pPr algn="ctr"/>
            <a:r>
              <a:rPr lang="en-US" sz="5400" b="1" dirty="0" smtClean="0">
                <a:ln w="12700">
                  <a:solidFill>
                    <a:schemeClr val="tx2">
                      <a:satMod val="155000"/>
                    </a:schemeClr>
                  </a:solidFill>
                  <a:prstDash val="solid"/>
                </a:ln>
                <a:effectLst>
                  <a:outerShdw blurRad="41275" dist="20320" dir="1800000" algn="tl" rotWithShape="0">
                    <a:srgbClr val="000000">
                      <a:alpha val="40000"/>
                    </a:srgbClr>
                  </a:outerShdw>
                </a:effectLst>
              </a:rPr>
              <a:t>NATURAL BEAUTY OF J&amp;K</a:t>
            </a:r>
            <a:endParaRPr lang="en-US" sz="5400" b="1" dirty="0">
              <a:ln w="12700">
                <a:solidFill>
                  <a:schemeClr val="tx2">
                    <a:satMod val="155000"/>
                  </a:schemeClr>
                </a:solidFill>
                <a:prstDash val="solid"/>
              </a:ln>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4" name="Content Placeholder 3" descr="BEAUTY2.jpg"/>
          <p:cNvPicPr>
            <a:picLocks noGrp="1" noChangeAspect="1"/>
          </p:cNvPicPr>
          <p:nvPr>
            <p:ph idx="1"/>
          </p:nvPr>
        </p:nvPicPr>
        <p:blipFill>
          <a:blip r:embed="rId2"/>
          <a:stretch>
            <a:fillRect/>
          </a:stretch>
        </p:blipFill>
        <p:spPr>
          <a:xfrm>
            <a:off x="1" y="0"/>
            <a:ext cx="9144000" cy="6858000"/>
          </a:xfrm>
        </p:spPr>
      </p:pic>
      <p:sp>
        <p:nvSpPr>
          <p:cNvPr id="5" name="Rectangle 4"/>
          <p:cNvSpPr/>
          <p:nvPr/>
        </p:nvSpPr>
        <p:spPr>
          <a:xfrm>
            <a:off x="96922" y="76778"/>
            <a:ext cx="8332730" cy="923330"/>
          </a:xfrm>
          <a:prstGeom prst="rect">
            <a:avLst/>
          </a:prstGeom>
          <a:noFill/>
        </p:spPr>
        <p:txBody>
          <a:bodyPr wrap="none" lIns="91440" tIns="45720" rIns="91440" bIns="45720">
            <a:spAutoFit/>
          </a:bodyPr>
          <a:lstStyle/>
          <a:p>
            <a:pPr algn="ctr"/>
            <a:r>
              <a:rPr lang="en-US" sz="5400" b="1" dirty="0" smtClean="0">
                <a:ln w="12700">
                  <a:solidFill>
                    <a:schemeClr val="tx2">
                      <a:satMod val="155000"/>
                    </a:schemeClr>
                  </a:solidFill>
                  <a:prstDash val="solid"/>
                </a:ln>
                <a:solidFill>
                  <a:schemeClr val="tx1">
                    <a:lumMod val="95000"/>
                  </a:schemeClr>
                </a:solidFill>
                <a:effectLst>
                  <a:outerShdw blurRad="41275" dist="20320" dir="1800000" algn="tl" rotWithShape="0">
                    <a:srgbClr val="000000">
                      <a:alpha val="40000"/>
                    </a:srgbClr>
                  </a:outerShdw>
                </a:effectLst>
              </a:rPr>
              <a:t>NATURAL BEAUTY OF J&amp;K</a:t>
            </a:r>
            <a:endParaRPr lang="en-US" sz="5400" b="1" dirty="0">
              <a:ln w="12700">
                <a:solidFill>
                  <a:schemeClr val="tx2">
                    <a:satMod val="155000"/>
                  </a:schemeClr>
                </a:solidFill>
                <a:prstDash val="solid"/>
              </a:ln>
              <a:solidFill>
                <a:schemeClr val="tx1">
                  <a:lumMod val="9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4" name="Content Placeholder 3" descr="BEAUTY3.jpg"/>
          <p:cNvPicPr>
            <a:picLocks noGrp="1" noChangeAspect="1"/>
          </p:cNvPicPr>
          <p:nvPr>
            <p:ph idx="1"/>
          </p:nvPr>
        </p:nvPicPr>
        <p:blipFill>
          <a:blip r:embed="rId2"/>
          <a:stretch>
            <a:fillRect/>
          </a:stretch>
        </p:blipFill>
        <p:spPr>
          <a:xfrm>
            <a:off x="0" y="0"/>
            <a:ext cx="9144000" cy="6858000"/>
          </a:xfrm>
        </p:spPr>
      </p:pic>
      <p:sp>
        <p:nvSpPr>
          <p:cNvPr id="5" name="Rectangle 4"/>
          <p:cNvSpPr/>
          <p:nvPr/>
        </p:nvSpPr>
        <p:spPr>
          <a:xfrm>
            <a:off x="285720" y="76778"/>
            <a:ext cx="8332730" cy="923330"/>
          </a:xfrm>
          <a:prstGeom prst="rect">
            <a:avLst/>
          </a:prstGeom>
          <a:noFill/>
        </p:spPr>
        <p:txBody>
          <a:bodyPr wrap="none" lIns="91440" tIns="45720" rIns="91440" bIns="45720">
            <a:spAutoFit/>
          </a:bodyPr>
          <a:lstStyle/>
          <a:p>
            <a:pPr algn="ctr"/>
            <a:r>
              <a:rPr lang="en-US" sz="5400" b="1" dirty="0" smtClean="0">
                <a:ln w="12700">
                  <a:solidFill>
                    <a:schemeClr val="tx2">
                      <a:satMod val="155000"/>
                    </a:schemeClr>
                  </a:solidFill>
                  <a:prstDash val="solid"/>
                </a:ln>
                <a:solidFill>
                  <a:schemeClr val="bg1">
                    <a:lumMod val="75000"/>
                    <a:lumOff val="25000"/>
                  </a:schemeClr>
                </a:solidFill>
                <a:effectLst>
                  <a:outerShdw blurRad="41275" dist="20320" dir="1800000" algn="tl" rotWithShape="0">
                    <a:srgbClr val="000000">
                      <a:alpha val="40000"/>
                    </a:srgbClr>
                  </a:outerShdw>
                </a:effectLst>
              </a:rPr>
              <a:t>NATURAL BEAUTY OF J&amp;K</a:t>
            </a:r>
            <a:endParaRPr lang="en-US" sz="5400" b="1" dirty="0">
              <a:ln w="12700">
                <a:solidFill>
                  <a:schemeClr val="tx2">
                    <a:satMod val="155000"/>
                  </a:schemeClr>
                </a:solidFill>
                <a:prstDash val="solid"/>
              </a:ln>
              <a:solidFill>
                <a:schemeClr val="bg1">
                  <a:lumMod val="75000"/>
                  <a:lumOff val="2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4" name="Content Placeholder 3" descr="BEAUTY4.jpg"/>
          <p:cNvPicPr>
            <a:picLocks noGrp="1" noChangeAspect="1"/>
          </p:cNvPicPr>
          <p:nvPr>
            <p:ph idx="1"/>
          </p:nvPr>
        </p:nvPicPr>
        <p:blipFill>
          <a:blip r:embed="rId2"/>
          <a:stretch>
            <a:fillRect/>
          </a:stretch>
        </p:blipFill>
        <p:spPr>
          <a:xfrm>
            <a:off x="0" y="0"/>
            <a:ext cx="9143999" cy="6858000"/>
          </a:xfrm>
        </p:spPr>
      </p:pic>
      <p:sp>
        <p:nvSpPr>
          <p:cNvPr id="5" name="Rectangle 4"/>
          <p:cNvSpPr/>
          <p:nvPr/>
        </p:nvSpPr>
        <p:spPr>
          <a:xfrm>
            <a:off x="382674" y="-137536"/>
            <a:ext cx="8332730" cy="923330"/>
          </a:xfrm>
          <a:prstGeom prst="rect">
            <a:avLst/>
          </a:prstGeom>
          <a:noFill/>
        </p:spPr>
        <p:txBody>
          <a:bodyPr wrap="none" lIns="91440" tIns="45720" rIns="91440" bIns="45720">
            <a:spAutoFit/>
          </a:bodyPr>
          <a:lstStyle/>
          <a:p>
            <a:pPr algn="ctr"/>
            <a:r>
              <a:rPr lang="en-US" sz="5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NATURAL BEAUTY OF J&amp;K</a:t>
            </a:r>
            <a:endParaRPr lang="en-US" sz="5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4" name="Content Placeholder 3" descr="BEAUTY5.jpg"/>
          <p:cNvPicPr>
            <a:picLocks noGrp="1" noChangeAspect="1"/>
          </p:cNvPicPr>
          <p:nvPr>
            <p:ph idx="1"/>
          </p:nvPr>
        </p:nvPicPr>
        <p:blipFill>
          <a:blip r:embed="rId2"/>
          <a:stretch>
            <a:fillRect/>
          </a:stretch>
        </p:blipFill>
        <p:spPr>
          <a:xfrm>
            <a:off x="0" y="0"/>
            <a:ext cx="9144000" cy="6858000"/>
          </a:xfrm>
        </p:spPr>
      </p:pic>
      <p:sp>
        <p:nvSpPr>
          <p:cNvPr id="5" name="Rectangle 4"/>
          <p:cNvSpPr/>
          <p:nvPr/>
        </p:nvSpPr>
        <p:spPr>
          <a:xfrm>
            <a:off x="285720" y="-71462"/>
            <a:ext cx="8332730" cy="923330"/>
          </a:xfrm>
          <a:prstGeom prst="rect">
            <a:avLst/>
          </a:prstGeom>
          <a:noFill/>
        </p:spPr>
        <p:txBody>
          <a:bodyPr wrap="none" lIns="91440" tIns="45720" rIns="91440" bIns="45720">
            <a:spAutoFit/>
          </a:bodyPr>
          <a:lstStyle/>
          <a:p>
            <a:pPr algn="ctr"/>
            <a:r>
              <a:rPr lang="en-US" sz="5400" b="1" dirty="0" smtClean="0">
                <a:ln w="12700">
                  <a:solidFill>
                    <a:schemeClr val="tx2">
                      <a:satMod val="155000"/>
                    </a:schemeClr>
                  </a:solidFill>
                  <a:prstDash val="solid"/>
                </a:ln>
                <a:solidFill>
                  <a:schemeClr val="tx1">
                    <a:lumMod val="95000"/>
                  </a:schemeClr>
                </a:solidFill>
                <a:effectLst>
                  <a:outerShdw blurRad="41275" dist="20320" dir="1800000" algn="tl" rotWithShape="0">
                    <a:srgbClr val="000000">
                      <a:alpha val="40000"/>
                    </a:srgbClr>
                  </a:outerShdw>
                </a:effectLst>
              </a:rPr>
              <a:t>NATURAL BEAUTY OF J&amp;K</a:t>
            </a:r>
            <a:endParaRPr lang="en-US" sz="5400" b="1" dirty="0">
              <a:ln w="12700">
                <a:solidFill>
                  <a:schemeClr val="tx2">
                    <a:satMod val="155000"/>
                  </a:schemeClr>
                </a:solidFill>
                <a:prstDash val="solid"/>
              </a:ln>
              <a:solidFill>
                <a:schemeClr val="tx1">
                  <a:lumMod val="9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4" name="Content Placeholder 3" descr="BEAUTY6.jpg"/>
          <p:cNvPicPr>
            <a:picLocks noGrp="1" noChangeAspect="1"/>
          </p:cNvPicPr>
          <p:nvPr>
            <p:ph idx="1"/>
          </p:nvPr>
        </p:nvPicPr>
        <p:blipFill>
          <a:blip r:embed="rId2"/>
          <a:stretch>
            <a:fillRect/>
          </a:stretch>
        </p:blipFill>
        <p:spPr>
          <a:xfrm>
            <a:off x="0" y="0"/>
            <a:ext cx="9144000" cy="6858000"/>
          </a:xfrm>
        </p:spPr>
      </p:pic>
      <p:sp>
        <p:nvSpPr>
          <p:cNvPr id="5" name="Rectangle 4"/>
          <p:cNvSpPr/>
          <p:nvPr/>
        </p:nvSpPr>
        <p:spPr>
          <a:xfrm>
            <a:off x="357158" y="5340"/>
            <a:ext cx="8332730" cy="923330"/>
          </a:xfrm>
          <a:prstGeom prst="rect">
            <a:avLst/>
          </a:prstGeom>
          <a:noFill/>
        </p:spPr>
        <p:txBody>
          <a:bodyPr wrap="none" lIns="91440" tIns="45720" rIns="91440" bIns="45720">
            <a:spAutoFit/>
          </a:bodyPr>
          <a:lstStyle/>
          <a:p>
            <a:pPr algn="ctr"/>
            <a:r>
              <a:rPr lang="en-US" sz="5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NATURAL BEAUTY OF J&amp;K</a:t>
            </a:r>
            <a:endParaRPr lang="en-US" sz="5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4" name="Content Placeholder 3" descr="BEAUTY7.jpg"/>
          <p:cNvPicPr>
            <a:picLocks noGrp="1" noChangeAspect="1"/>
          </p:cNvPicPr>
          <p:nvPr>
            <p:ph idx="1"/>
          </p:nvPr>
        </p:nvPicPr>
        <p:blipFill>
          <a:blip r:embed="rId2"/>
          <a:stretch>
            <a:fillRect/>
          </a:stretch>
        </p:blipFill>
        <p:spPr>
          <a:xfrm>
            <a:off x="0" y="0"/>
            <a:ext cx="9144000" cy="6858000"/>
          </a:xfrm>
        </p:spPr>
      </p:pic>
      <p:sp>
        <p:nvSpPr>
          <p:cNvPr id="5" name="Rectangle 4"/>
          <p:cNvSpPr/>
          <p:nvPr/>
        </p:nvSpPr>
        <p:spPr>
          <a:xfrm>
            <a:off x="382674" y="-137536"/>
            <a:ext cx="8332730" cy="923330"/>
          </a:xfrm>
          <a:prstGeom prst="rect">
            <a:avLst/>
          </a:prstGeom>
          <a:noFill/>
        </p:spPr>
        <p:txBody>
          <a:bodyPr wrap="none" lIns="91440" tIns="45720" rIns="91440" bIns="45720">
            <a:spAutoFit/>
          </a:bodyPr>
          <a:lstStyle/>
          <a:p>
            <a:pPr algn="ctr"/>
            <a:r>
              <a:rPr lang="en-US" sz="5400" b="1" dirty="0" smtClean="0">
                <a:ln w="12700">
                  <a:solidFill>
                    <a:schemeClr val="tx2">
                      <a:satMod val="155000"/>
                    </a:schemeClr>
                  </a:solidFill>
                  <a:prstDash val="solid"/>
                </a:ln>
                <a:solidFill>
                  <a:schemeClr val="tx1">
                    <a:lumMod val="95000"/>
                  </a:schemeClr>
                </a:solidFill>
                <a:effectLst>
                  <a:outerShdw blurRad="41275" dist="20320" dir="1800000" algn="tl" rotWithShape="0">
                    <a:srgbClr val="000000">
                      <a:alpha val="40000"/>
                    </a:srgbClr>
                  </a:outerShdw>
                </a:effectLst>
              </a:rPr>
              <a:t>NATURAL BEAUTY OF J&amp;K</a:t>
            </a:r>
            <a:endParaRPr lang="en-US" sz="5400" b="1" dirty="0">
              <a:ln w="12700">
                <a:solidFill>
                  <a:schemeClr val="tx2">
                    <a:satMod val="155000"/>
                  </a:schemeClr>
                </a:solidFill>
                <a:prstDash val="solid"/>
              </a:ln>
              <a:solidFill>
                <a:schemeClr val="tx1">
                  <a:lumMod val="9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470" y="142852"/>
            <a:ext cx="8229600" cy="1399032"/>
          </a:xfrm>
        </p:spPr>
        <p:txBody>
          <a:bodyPr/>
          <a:lstStyle/>
          <a:p>
            <a:r>
              <a:rPr lang="en-GB" b="1" dirty="0" smtClean="0"/>
              <a:t>GEOGRAPHY </a:t>
            </a:r>
            <a:br>
              <a:rPr lang="en-GB" b="1" dirty="0" smtClean="0"/>
            </a:br>
            <a:r>
              <a:rPr lang="en-GB" sz="2800" b="1" dirty="0" smtClean="0"/>
              <a:t>(J&amp;K, UT)</a:t>
            </a:r>
            <a:endParaRPr lang="en-GB" dirty="0"/>
          </a:p>
        </p:txBody>
      </p:sp>
      <p:sp>
        <p:nvSpPr>
          <p:cNvPr id="3" name="Content Placeholder 2"/>
          <p:cNvSpPr>
            <a:spLocks noGrp="1"/>
          </p:cNvSpPr>
          <p:nvPr>
            <p:ph idx="1"/>
          </p:nvPr>
        </p:nvSpPr>
        <p:spPr>
          <a:xfrm>
            <a:off x="142876" y="1643050"/>
            <a:ext cx="8858280" cy="4786346"/>
          </a:xfrm>
        </p:spPr>
        <p:txBody>
          <a:bodyPr>
            <a:noAutofit/>
          </a:bodyPr>
          <a:lstStyle/>
          <a:p>
            <a:r>
              <a:rPr lang="en-GB" sz="2800" b="1" dirty="0" smtClean="0"/>
              <a:t>JAMMU &amp; KASHMIR </a:t>
            </a:r>
          </a:p>
          <a:p>
            <a:pPr>
              <a:buNone/>
            </a:pPr>
            <a:r>
              <a:rPr lang="en-GB" sz="2800" b="1" dirty="0" smtClean="0"/>
              <a:t>	IS THE NORTHERNMOST </a:t>
            </a:r>
          </a:p>
          <a:p>
            <a:pPr>
              <a:buNone/>
            </a:pPr>
            <a:r>
              <a:rPr lang="en-GB" sz="2800" b="1" dirty="0" smtClean="0"/>
              <a:t>	REGION OF INDIA. </a:t>
            </a:r>
          </a:p>
          <a:p>
            <a:pPr>
              <a:buNone/>
            </a:pPr>
            <a:r>
              <a:rPr lang="en-GB" sz="2800" b="1" dirty="0" smtClean="0"/>
              <a:t>	THUS IT IS ALSO CALLED “THE CROWN OF INDIA”.</a:t>
            </a:r>
          </a:p>
          <a:p>
            <a:r>
              <a:rPr lang="en-GB" sz="2800" b="1" dirty="0" smtClean="0"/>
              <a:t>THE MOUNTAINOUS STATE IS BLESSED WITH LOFTY SNOW-CLAD PEAKS, DEEP GORGES GLACIERS</a:t>
            </a:r>
          </a:p>
          <a:p>
            <a:pPr>
              <a:buNone/>
            </a:pPr>
            <a:r>
              <a:rPr lang="en-GB" sz="2800" b="1" dirty="0" smtClean="0"/>
              <a:t>	LUSH GREEN MEADOWS AND VERDANT VALLEYS FULL OF CHINAR TREES BEAUTIFUL SILVERY LAKES, CHARMING FLORA AND FAUNA, MAKING IT “PARADISE ON EARTH.”</a:t>
            </a:r>
          </a:p>
          <a:p>
            <a:endParaRPr lang="en-GB" sz="2800" b="1" dirty="0" smtClean="0"/>
          </a:p>
        </p:txBody>
      </p:sp>
      <p:pic>
        <p:nvPicPr>
          <p:cNvPr id="4" name="Picture 3" descr="geography1.jpg"/>
          <p:cNvPicPr>
            <a:picLocks noChangeAspect="1"/>
          </p:cNvPicPr>
          <p:nvPr/>
        </p:nvPicPr>
        <p:blipFill>
          <a:blip r:embed="rId2"/>
          <a:stretch>
            <a:fillRect/>
          </a:stretch>
        </p:blipFill>
        <p:spPr>
          <a:xfrm>
            <a:off x="4572000" y="1"/>
            <a:ext cx="4571999" cy="3214686"/>
          </a:xfrm>
          <a:prstGeom prst="rect">
            <a:avLst/>
          </a:prstGeom>
          <a:ln>
            <a:noFill/>
          </a:ln>
          <a:effectLst>
            <a:softEdge rad="112500"/>
          </a:effectLst>
        </p:spPr>
      </p:pic>
      <p:pic>
        <p:nvPicPr>
          <p:cNvPr id="5" name="Picture 4" descr="nyks logo.jpg"/>
          <p:cNvPicPr>
            <a:picLocks noChangeAspect="1"/>
          </p:cNvPicPr>
          <p:nvPr/>
        </p:nvPicPr>
        <p:blipFill>
          <a:blip r:embed="rId3"/>
          <a:srcRect l="6299" t="13498" r="3780" b="13498"/>
          <a:stretch>
            <a:fillRect/>
          </a:stretch>
        </p:blipFill>
        <p:spPr>
          <a:xfrm>
            <a:off x="1" y="6143644"/>
            <a:ext cx="1571603" cy="714356"/>
          </a:xfrm>
          <a:prstGeom prst="rect">
            <a:avLst/>
          </a:prstGeom>
        </p:spPr>
      </p:pic>
      <p:pic>
        <p:nvPicPr>
          <p:cNvPr id="6" name="Picture 5" descr="ebsb logo.jpg"/>
          <p:cNvPicPr>
            <a:picLocks noChangeAspect="1"/>
          </p:cNvPicPr>
          <p:nvPr/>
        </p:nvPicPr>
        <p:blipFill>
          <a:blip r:embed="rId4" cstate="print"/>
          <a:stretch>
            <a:fillRect/>
          </a:stretch>
        </p:blipFill>
        <p:spPr>
          <a:xfrm>
            <a:off x="7929586" y="6215082"/>
            <a:ext cx="1214414" cy="642918"/>
          </a:xfrm>
          <a:prstGeom prst="rect">
            <a:avLst/>
          </a:prstGeom>
        </p:spPr>
      </p:pic>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6" name="Content Placeholder 5" descr="BEAUTY9.jpg"/>
          <p:cNvPicPr>
            <a:picLocks noGrp="1" noChangeAspect="1"/>
          </p:cNvPicPr>
          <p:nvPr>
            <p:ph idx="1"/>
          </p:nvPr>
        </p:nvPicPr>
        <p:blipFill>
          <a:blip r:embed="rId2"/>
          <a:stretch>
            <a:fillRect/>
          </a:stretch>
        </p:blipFill>
        <p:spPr>
          <a:xfrm>
            <a:off x="-32" y="0"/>
            <a:ext cx="9144032" cy="6858000"/>
          </a:xfrm>
        </p:spPr>
      </p:pic>
      <p:sp>
        <p:nvSpPr>
          <p:cNvPr id="4" name="Rectangle 3"/>
          <p:cNvSpPr/>
          <p:nvPr/>
        </p:nvSpPr>
        <p:spPr>
          <a:xfrm>
            <a:off x="500034" y="5715016"/>
            <a:ext cx="8332730" cy="923330"/>
          </a:xfrm>
          <a:prstGeom prst="rect">
            <a:avLst/>
          </a:prstGeom>
          <a:noFill/>
        </p:spPr>
        <p:txBody>
          <a:bodyPr wrap="none" lIns="91440" tIns="45720" rIns="91440" bIns="45720">
            <a:spAutoFit/>
          </a:bodyPr>
          <a:lstStyle/>
          <a:p>
            <a:pPr algn="ctr"/>
            <a:r>
              <a:rPr lang="en-US" sz="5400" b="1" dirty="0" smtClean="0">
                <a:ln w="12700">
                  <a:solidFill>
                    <a:schemeClr val="tx2">
                      <a:satMod val="155000"/>
                    </a:schemeClr>
                  </a:solidFill>
                  <a:prstDash val="solid"/>
                </a:ln>
                <a:solidFill>
                  <a:schemeClr val="bg2">
                    <a:lumMod val="75000"/>
                  </a:schemeClr>
                </a:solidFill>
                <a:effectLst>
                  <a:outerShdw blurRad="41275" dist="20320" dir="1800000" algn="tl" rotWithShape="0">
                    <a:srgbClr val="000000">
                      <a:alpha val="40000"/>
                    </a:srgbClr>
                  </a:outerShdw>
                </a:effectLst>
              </a:rPr>
              <a:t>NATURAL BEAUTY OF J&amp;K</a:t>
            </a:r>
            <a:endParaRPr lang="en-US" sz="5400" b="1" dirty="0">
              <a:ln w="12700">
                <a:solidFill>
                  <a:schemeClr val="tx2">
                    <a:satMod val="155000"/>
                  </a:schemeClr>
                </a:solidFill>
                <a:prstDash val="solid"/>
              </a:ln>
              <a:solidFill>
                <a:schemeClr val="bg2">
                  <a:lumMod val="7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endParaRPr lang="en-GB"/>
          </a:p>
        </p:txBody>
      </p:sp>
      <p:pic>
        <p:nvPicPr>
          <p:cNvPr id="4" name="Picture 3" descr="BEAUTY10.jpg"/>
          <p:cNvPicPr>
            <a:picLocks noChangeAspect="1"/>
          </p:cNvPicPr>
          <p:nvPr/>
        </p:nvPicPr>
        <p:blipFill>
          <a:blip r:embed="rId2"/>
          <a:stretch>
            <a:fillRect/>
          </a:stretch>
        </p:blipFill>
        <p:spPr>
          <a:xfrm>
            <a:off x="-29775" y="0"/>
            <a:ext cx="9173775" cy="6858000"/>
          </a:xfrm>
          <a:prstGeom prst="rect">
            <a:avLst/>
          </a:prstGeom>
        </p:spPr>
      </p:pic>
      <p:sp>
        <p:nvSpPr>
          <p:cNvPr id="6" name="Rectangle 5"/>
          <p:cNvSpPr/>
          <p:nvPr/>
        </p:nvSpPr>
        <p:spPr>
          <a:xfrm>
            <a:off x="357158" y="0"/>
            <a:ext cx="8332730" cy="923330"/>
          </a:xfrm>
          <a:prstGeom prst="rect">
            <a:avLst/>
          </a:prstGeom>
          <a:noFill/>
        </p:spPr>
        <p:txBody>
          <a:bodyPr wrap="none" lIns="91440" tIns="45720" rIns="91440" bIns="45720">
            <a:spAutoFit/>
          </a:bodyPr>
          <a:lstStyle/>
          <a:p>
            <a:pPr algn="ctr"/>
            <a:r>
              <a:rPr lang="en-US" sz="5400" b="1" dirty="0" smtClean="0">
                <a:ln w="12700">
                  <a:solidFill>
                    <a:schemeClr val="tx2">
                      <a:satMod val="155000"/>
                    </a:schemeClr>
                  </a:solidFill>
                  <a:prstDash val="solid"/>
                </a:ln>
                <a:solidFill>
                  <a:schemeClr val="tx1">
                    <a:lumMod val="95000"/>
                  </a:schemeClr>
                </a:solidFill>
                <a:effectLst>
                  <a:outerShdw blurRad="41275" dist="20320" dir="1800000" algn="tl" rotWithShape="0">
                    <a:srgbClr val="000000">
                      <a:alpha val="40000"/>
                    </a:srgbClr>
                  </a:outerShdw>
                </a:effectLst>
              </a:rPr>
              <a:t>NATURAL BEAUTY OF J&amp;K</a:t>
            </a:r>
            <a:endParaRPr lang="en-US" sz="5400" b="1" dirty="0">
              <a:ln w="12700">
                <a:solidFill>
                  <a:schemeClr val="tx2">
                    <a:satMod val="155000"/>
                  </a:schemeClr>
                </a:solidFill>
                <a:prstDash val="solid"/>
              </a:ln>
              <a:solidFill>
                <a:schemeClr val="tx1">
                  <a:lumMod val="9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6" name="Content Placeholder 5" descr="BEAUTY12.jpg"/>
          <p:cNvPicPr>
            <a:picLocks noGrp="1" noChangeAspect="1"/>
          </p:cNvPicPr>
          <p:nvPr>
            <p:ph idx="1"/>
          </p:nvPr>
        </p:nvPicPr>
        <p:blipFill>
          <a:blip r:embed="rId2"/>
          <a:stretch>
            <a:fillRect/>
          </a:stretch>
        </p:blipFill>
        <p:spPr>
          <a:xfrm>
            <a:off x="0" y="0"/>
            <a:ext cx="9144000" cy="6858000"/>
          </a:xfrm>
        </p:spPr>
      </p:pic>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 y="714356"/>
            <a:ext cx="9144000" cy="5786478"/>
          </a:xfrm>
        </p:spPr>
        <p:txBody>
          <a:bodyPr>
            <a:normAutofit/>
          </a:bodyPr>
          <a:lstStyle/>
          <a:p>
            <a:pPr algn="ctr">
              <a:buNone/>
            </a:pPr>
            <a:endParaRPr lang="en-GB" sz="3600" dirty="0" smtClean="0">
              <a:solidFill>
                <a:schemeClr val="accent1"/>
              </a:solidFill>
              <a:hlinkClick r:id="rId2"/>
            </a:endParaRPr>
          </a:p>
          <a:p>
            <a:pPr algn="ctr">
              <a:buNone/>
            </a:pPr>
            <a:r>
              <a:rPr lang="en-GB" sz="5200" dirty="0" smtClean="0">
                <a:solidFill>
                  <a:srgbClr val="FF9933"/>
                </a:solidFill>
                <a:latin typeface="Bernard MT Condensed" pitchFamily="18" charset="0"/>
              </a:rPr>
              <a:t>GAR FIRDAUS BAR-RUE ZAMIN AST</a:t>
            </a:r>
          </a:p>
          <a:p>
            <a:pPr algn="ctr">
              <a:buNone/>
            </a:pPr>
            <a:r>
              <a:rPr lang="en-GB" sz="4400" dirty="0" smtClean="0">
                <a:latin typeface="Bernard MT Condensed" pitchFamily="18" charset="0"/>
              </a:rPr>
              <a:t>HAMI ASTO, HAMI ASTO, HAMI AST</a:t>
            </a:r>
          </a:p>
          <a:p>
            <a:pPr algn="ctr">
              <a:buNone/>
            </a:pPr>
            <a:r>
              <a:rPr lang="en-GB" sz="4800" dirty="0" smtClean="0">
                <a:latin typeface="Bernard MT Condensed" pitchFamily="18" charset="0"/>
              </a:rPr>
              <a:t>IF THERE IS HEAVEN ON EARTH,</a:t>
            </a:r>
          </a:p>
          <a:p>
            <a:pPr algn="ctr">
              <a:buNone/>
            </a:pPr>
            <a:r>
              <a:rPr lang="en-GB" sz="5200" dirty="0" smtClean="0">
                <a:solidFill>
                  <a:srgbClr val="92D050"/>
                </a:solidFill>
                <a:latin typeface="Bernard MT Condensed" pitchFamily="18" charset="0"/>
              </a:rPr>
              <a:t>IT IS HERE, IT IS HERE, IT IS HERE</a:t>
            </a:r>
          </a:p>
          <a:p>
            <a:pPr algn="ctr">
              <a:buNone/>
            </a:pPr>
            <a:endParaRPr lang="en-GB" sz="5200" dirty="0" smtClean="0">
              <a:solidFill>
                <a:srgbClr val="92D050"/>
              </a:solidFill>
              <a:latin typeface="Bernard MT Condensed" pitchFamily="18" charset="0"/>
            </a:endParaRPr>
          </a:p>
          <a:p>
            <a:pPr algn="ctr">
              <a:buNone/>
            </a:pPr>
            <a:endParaRPr lang="en-GB" sz="5200" dirty="0">
              <a:solidFill>
                <a:srgbClr val="92D050"/>
              </a:solidFill>
              <a:latin typeface="Bernard MT Condensed" pitchFamily="18" charset="0"/>
            </a:endParaRP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571612"/>
            <a:ext cx="9144000" cy="1938992"/>
          </a:xfrm>
          <a:prstGeom prst="rect">
            <a:avLst/>
          </a:prstGeom>
          <a:noFill/>
        </p:spPr>
        <p:txBody>
          <a:bodyPr wrap="square" lIns="91440" tIns="45720" rIns="91440" bIns="45720">
            <a:spAutoFit/>
          </a:bodyPr>
          <a:lstStyle/>
          <a:p>
            <a:pPr algn="ctr"/>
            <a:r>
              <a:rPr lang="en-US" sz="12000" b="1" cap="all" dirty="0" smtClean="0">
                <a:ln w="9000" cmpd="sng">
                  <a:solidFill>
                    <a:schemeClr val="accent4">
                      <a:shade val="50000"/>
                      <a:satMod val="120000"/>
                    </a:schemeClr>
                  </a:solidFill>
                  <a:prstDash val="solid"/>
                </a:ln>
                <a:solidFill>
                  <a:srgbClr val="FF9933"/>
                </a:solidFill>
                <a:effectLst>
                  <a:reflection blurRad="12700" stA="28000" endPos="45000" dist="1000" dir="5400000" sy="-100000" algn="bl" rotWithShape="0"/>
                </a:effectLst>
              </a:rPr>
              <a:t>THA</a:t>
            </a:r>
            <a:r>
              <a:rPr lang="en-US" sz="12000" b="1" cap="all" dirty="0" smtClean="0">
                <a:ln w="9000" cmpd="sng">
                  <a:solidFill>
                    <a:schemeClr val="accent4">
                      <a:shade val="50000"/>
                      <a:satMod val="120000"/>
                    </a:schemeClr>
                  </a:solidFill>
                  <a:prstDash val="solid"/>
                </a:ln>
                <a:effectLst>
                  <a:reflection blurRad="12700" stA="28000" endPos="45000" dist="1000" dir="5400000" sy="-100000" algn="bl" rotWithShape="0"/>
                </a:effectLst>
              </a:rPr>
              <a:t>NK</a:t>
            </a:r>
            <a:r>
              <a:rPr lang="en-US" sz="1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12000" b="1" cap="all" dirty="0" smtClean="0">
                <a:ln w="9000" cmpd="sng">
                  <a:solidFill>
                    <a:schemeClr val="accent4">
                      <a:shade val="50000"/>
                      <a:satMod val="120000"/>
                    </a:schemeClr>
                  </a:solidFill>
                  <a:prstDash val="solid"/>
                </a:ln>
                <a:solidFill>
                  <a:srgbClr val="92D050"/>
                </a:solidFill>
                <a:effectLst>
                  <a:reflection blurRad="12700" stA="28000" endPos="45000" dist="1000" dir="5400000" sy="-100000" algn="bl" rotWithShape="0"/>
                </a:effectLst>
              </a:rPr>
              <a:t>YOU</a:t>
            </a:r>
            <a:endParaRPr lang="en-US" sz="12000" b="1" cap="all" dirty="0">
              <a:ln w="9000" cmpd="sng">
                <a:solidFill>
                  <a:schemeClr val="accent4">
                    <a:shade val="50000"/>
                    <a:satMod val="120000"/>
                  </a:schemeClr>
                </a:solidFill>
                <a:prstDash val="solid"/>
              </a:ln>
              <a:solidFill>
                <a:srgbClr val="92D050"/>
              </a:solidFill>
              <a:effectLst>
                <a:reflection blurRad="12700" stA="28000" endPos="45000" dist="1000" dir="5400000" sy="-100000" algn="bl" rotWithShape="0"/>
              </a:effectLst>
            </a:endParaRPr>
          </a:p>
        </p:txBody>
      </p:sp>
      <p:sp>
        <p:nvSpPr>
          <p:cNvPr id="5" name="Rectangle 4"/>
          <p:cNvSpPr/>
          <p:nvPr/>
        </p:nvSpPr>
        <p:spPr>
          <a:xfrm>
            <a:off x="0" y="5903893"/>
            <a:ext cx="9144000" cy="954107"/>
          </a:xfrm>
          <a:prstGeom prst="rect">
            <a:avLst/>
          </a:prstGeom>
          <a:noFill/>
        </p:spPr>
        <p:txBody>
          <a:bodyPr wrap="square" lIns="91440" tIns="45720" rIns="91440" bIns="45720">
            <a:spAutoFit/>
          </a:bodyPr>
          <a:lstStyle/>
          <a:p>
            <a:pPr algn="ctr"/>
            <a:r>
              <a:rPr lang="en-US" sz="2800" cap="none" spc="0" dirty="0" smtClean="0">
                <a:ln w="12700">
                  <a:solidFill>
                    <a:schemeClr val="tx2">
                      <a:satMod val="155000"/>
                    </a:schemeClr>
                  </a:solidFill>
                  <a:prstDash val="solid"/>
                </a:ln>
                <a:solidFill>
                  <a:schemeClr val="accent1">
                    <a:lumMod val="20000"/>
                    <a:lumOff val="80000"/>
                  </a:schemeClr>
                </a:solidFill>
                <a:effectLst>
                  <a:outerShdw blurRad="41275" dist="20320" dir="1800000" algn="tl" rotWithShape="0">
                    <a:srgbClr val="000000">
                      <a:alpha val="40000"/>
                    </a:srgbClr>
                  </a:outerShdw>
                </a:effectLst>
              </a:rPr>
              <a:t>HOSTED BY: NEHRU YUVA KENDRA SANGATHAN, JAMMU KASHMIR AND LADAKH – UT</a:t>
            </a:r>
            <a:endParaRPr lang="en-US" sz="5400" cap="none" spc="0" dirty="0">
              <a:ln w="12700">
                <a:solidFill>
                  <a:schemeClr val="tx2">
                    <a:satMod val="155000"/>
                  </a:schemeClr>
                </a:solidFill>
                <a:prstDash val="solid"/>
              </a:ln>
              <a:solidFill>
                <a:schemeClr val="accent1">
                  <a:lumMod val="20000"/>
                  <a:lumOff val="80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 y="142852"/>
            <a:ext cx="8229600" cy="1399032"/>
          </a:xfrm>
        </p:spPr>
        <p:txBody>
          <a:bodyPr/>
          <a:lstStyle/>
          <a:p>
            <a:r>
              <a:rPr lang="en-GB" b="1" dirty="0" smtClean="0"/>
              <a:t>GEOGRAPHY </a:t>
            </a:r>
            <a:br>
              <a:rPr lang="en-GB" b="1" dirty="0" smtClean="0"/>
            </a:br>
            <a:r>
              <a:rPr lang="en-GB" sz="3600" b="1" dirty="0" smtClean="0"/>
              <a:t>(J&amp;K, UT)</a:t>
            </a:r>
            <a:endParaRPr lang="en-GB" sz="3600" dirty="0"/>
          </a:p>
        </p:txBody>
      </p:sp>
      <p:sp>
        <p:nvSpPr>
          <p:cNvPr id="3" name="Content Placeholder 2"/>
          <p:cNvSpPr>
            <a:spLocks noGrp="1"/>
          </p:cNvSpPr>
          <p:nvPr>
            <p:ph idx="1"/>
          </p:nvPr>
        </p:nvSpPr>
        <p:spPr>
          <a:xfrm>
            <a:off x="285720" y="1714488"/>
            <a:ext cx="8229600" cy="4429156"/>
          </a:xfrm>
        </p:spPr>
        <p:txBody>
          <a:bodyPr>
            <a:noAutofit/>
          </a:bodyPr>
          <a:lstStyle/>
          <a:p>
            <a:r>
              <a:rPr lang="en-GB" sz="2800" b="1" dirty="0" smtClean="0"/>
              <a:t>J&amp;K IS DIVIDED </a:t>
            </a:r>
          </a:p>
          <a:p>
            <a:pPr>
              <a:buNone/>
            </a:pPr>
            <a:r>
              <a:rPr lang="en-GB" sz="2800" b="1" dirty="0" smtClean="0"/>
              <a:t>	INTO FIVE </a:t>
            </a:r>
          </a:p>
          <a:p>
            <a:pPr>
              <a:buNone/>
            </a:pPr>
            <a:r>
              <a:rPr lang="en-GB" sz="2800" b="1" dirty="0" smtClean="0"/>
              <a:t>	PHYSIOGRAPHIC </a:t>
            </a:r>
          </a:p>
          <a:p>
            <a:pPr>
              <a:buNone/>
            </a:pPr>
            <a:r>
              <a:rPr lang="en-GB" sz="2800" b="1" dirty="0" smtClean="0"/>
              <a:t>	ZONES: THE OUTER PLAINS, </a:t>
            </a:r>
          </a:p>
          <a:p>
            <a:pPr>
              <a:buNone/>
            </a:pPr>
            <a:r>
              <a:rPr lang="en-GB" sz="2800" b="1" dirty="0" smtClean="0"/>
              <a:t>	THE SHIVALIKS , THE MIDDLE HIMALAYAS , THE VALLEY OF KASHMIR AND THE GREAT HIMALAYAS.</a:t>
            </a:r>
            <a:endParaRPr lang="en-GB" sz="2800" dirty="0" smtClean="0"/>
          </a:p>
          <a:p>
            <a:r>
              <a:rPr lang="en-GB" sz="2800" b="1" dirty="0" smtClean="0"/>
              <a:t>THE WEATHER CONDITIONS OF JAMMU AND KASHMIR VARY. </a:t>
            </a:r>
          </a:p>
        </p:txBody>
      </p:sp>
      <p:pic>
        <p:nvPicPr>
          <p:cNvPr id="4" name="Picture 3" descr="geography2.jpg"/>
          <p:cNvPicPr>
            <a:picLocks noChangeAspect="1"/>
          </p:cNvPicPr>
          <p:nvPr/>
        </p:nvPicPr>
        <p:blipFill>
          <a:blip r:embed="rId2"/>
          <a:stretch>
            <a:fillRect/>
          </a:stretch>
        </p:blipFill>
        <p:spPr>
          <a:xfrm>
            <a:off x="4000496" y="0"/>
            <a:ext cx="5143504" cy="3286123"/>
          </a:xfrm>
          <a:prstGeom prst="rect">
            <a:avLst/>
          </a:prstGeom>
          <a:ln>
            <a:noFill/>
          </a:ln>
          <a:effectLst>
            <a:softEdge rad="112500"/>
          </a:effectLst>
        </p:spPr>
      </p:pic>
      <p:pic>
        <p:nvPicPr>
          <p:cNvPr id="5" name="Picture 4" descr="nyks logo.jpg"/>
          <p:cNvPicPr>
            <a:picLocks noChangeAspect="1"/>
          </p:cNvPicPr>
          <p:nvPr/>
        </p:nvPicPr>
        <p:blipFill>
          <a:blip r:embed="rId3"/>
          <a:srcRect l="6299" t="13498" r="3780" b="13498"/>
          <a:stretch>
            <a:fillRect/>
          </a:stretch>
        </p:blipFill>
        <p:spPr>
          <a:xfrm>
            <a:off x="1" y="6143644"/>
            <a:ext cx="1571603" cy="714356"/>
          </a:xfrm>
          <a:prstGeom prst="rect">
            <a:avLst/>
          </a:prstGeom>
        </p:spPr>
      </p:pic>
      <p:pic>
        <p:nvPicPr>
          <p:cNvPr id="6" name="Picture 5" descr="ebsb logo.jpg"/>
          <p:cNvPicPr>
            <a:picLocks noChangeAspect="1"/>
          </p:cNvPicPr>
          <p:nvPr/>
        </p:nvPicPr>
        <p:blipFill>
          <a:blip r:embed="rId4" cstate="print"/>
          <a:stretch>
            <a:fillRect/>
          </a:stretch>
        </p:blipFill>
        <p:spPr>
          <a:xfrm>
            <a:off x="7929586" y="6215082"/>
            <a:ext cx="1214414" cy="642918"/>
          </a:xfrm>
          <a:prstGeom prst="rect">
            <a:avLst/>
          </a:prstGeom>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Verve">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Verve">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Verve">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6811</TotalTime>
  <Words>721</Words>
  <Application>Microsoft Office PowerPoint</Application>
  <PresentationFormat>On-screen Show (4:3)</PresentationFormat>
  <Paragraphs>493</Paragraphs>
  <Slides>84</Slides>
  <Notes>0</Notes>
  <HiddenSlides>0</HiddenSlides>
  <MMClips>0</MMClips>
  <ScaleCrop>false</ScaleCrop>
  <HeadingPairs>
    <vt:vector size="4" baseType="variant">
      <vt:variant>
        <vt:lpstr>Theme</vt:lpstr>
      </vt:variant>
      <vt:variant>
        <vt:i4>1</vt:i4>
      </vt:variant>
      <vt:variant>
        <vt:lpstr>Slide Titles</vt:lpstr>
      </vt:variant>
      <vt:variant>
        <vt:i4>84</vt:i4>
      </vt:variant>
    </vt:vector>
  </HeadingPairs>
  <TitlesOfParts>
    <vt:vector size="85" baseType="lpstr">
      <vt:lpstr>Verve</vt:lpstr>
      <vt:lpstr>Slide 1</vt:lpstr>
      <vt:lpstr>Slide 2</vt:lpstr>
      <vt:lpstr> EK BHARAT SHRESHTHA BHARAT</vt:lpstr>
      <vt:lpstr>OBJECTIVES OF EK BHARAT SHRESHTHA BHARAT</vt:lpstr>
      <vt:lpstr>OBJECTIVES OF EK BHARAT SHRESHTHA BHARAT</vt:lpstr>
      <vt:lpstr>MAP OF J&amp;K AND LADAKH UTs</vt:lpstr>
      <vt:lpstr>AREA  AND POPULATION</vt:lpstr>
      <vt:lpstr>GEOGRAPHY  (J&amp;K, UT)</vt:lpstr>
      <vt:lpstr>GEOGRAPHY  (J&amp;K, UT)</vt:lpstr>
      <vt:lpstr>GEOGRAPHY  (J&amp;K, UT)</vt:lpstr>
      <vt:lpstr>GEOGRAPHY  (J&amp;K, UT)</vt:lpstr>
      <vt:lpstr>GEOGRAPHY  (J&amp;K, UT)</vt:lpstr>
      <vt:lpstr>GEOGRAPHY  (LADAKH, UT)</vt:lpstr>
      <vt:lpstr>GEOGRAPHY  (LADAKH, UT)</vt:lpstr>
      <vt:lpstr>GEOGRAPHY  (LADAKH, UT)</vt:lpstr>
      <vt:lpstr>STATE TREE</vt:lpstr>
      <vt:lpstr>STATE ANIMAL</vt:lpstr>
      <vt:lpstr>STATE BIRD</vt:lpstr>
      <vt:lpstr>NATIONAL  PARKS</vt:lpstr>
      <vt:lpstr>WILDLIFE SANCTUARIES</vt:lpstr>
      <vt:lpstr>HISTORY  (DYNASTIES)</vt:lpstr>
      <vt:lpstr>HISTORY  (DYNASTIES)</vt:lpstr>
      <vt:lpstr>HISTORY (J&amp;K) IMPORTANT EVENTS</vt:lpstr>
      <vt:lpstr>HISTORY (J&amp;K) IMPORTANT EVENTS</vt:lpstr>
      <vt:lpstr>HISTORY (J&amp;K) IMPORTANT EVENTS</vt:lpstr>
      <vt:lpstr>HISTORY (J&amp;K) IMPORTANT EVENTS</vt:lpstr>
      <vt:lpstr>HISTORY (J&amp;K) IMPORTANT EVENTS</vt:lpstr>
      <vt:lpstr>HISTORY  (LADAKH) IMPORTANT EVENTS</vt:lpstr>
      <vt:lpstr>HISTORY  (LADAKH) IMPORTANT EVENTS</vt:lpstr>
      <vt:lpstr>ADMINISTRATIVE SETUP (J&amp;K, UT)</vt:lpstr>
      <vt:lpstr>ADMINISTRATIVE SETUP (J&amp;K, UT)</vt:lpstr>
      <vt:lpstr>ADMINISTRATIVE SETUP (LADAKH, UT)</vt:lpstr>
      <vt:lpstr>DEMOGRAPHY (J&amp;K AND LADAKH)</vt:lpstr>
      <vt:lpstr>LANGUAGES</vt:lpstr>
      <vt:lpstr>CUISINE (J&amp;K)</vt:lpstr>
      <vt:lpstr>CUISINE (J&amp;K)</vt:lpstr>
      <vt:lpstr>CUISINE  (LADAKH)</vt:lpstr>
      <vt:lpstr>AGRICULTURE &amp;  HORTICULTURE  OF J&amp;K</vt:lpstr>
      <vt:lpstr>AGRICULTURE &amp;  HORTICULTURE  OF J&amp;K</vt:lpstr>
      <vt:lpstr>FESTIVALS OF J&amp;K</vt:lpstr>
      <vt:lpstr> </vt:lpstr>
      <vt:lpstr>FESTIVALS OF LADAKH</vt:lpstr>
      <vt:lpstr>Slide 43</vt:lpstr>
      <vt:lpstr>IMPORTANT PLACES (J&amp;K)</vt:lpstr>
      <vt:lpstr>HOLY  AMARNATH  CAVE</vt:lpstr>
      <vt:lpstr>DAL LAKE</vt:lpstr>
      <vt:lpstr>VAISHNO  DEVI  SHRINE </vt:lpstr>
      <vt:lpstr>HAZRATBAL  SHRINE</vt:lpstr>
      <vt:lpstr>SHALIMAR  BAGH</vt:lpstr>
      <vt:lpstr>PANGONG  LAKE</vt:lpstr>
      <vt:lpstr> Hill stations of J&amp;K</vt:lpstr>
      <vt:lpstr>GULMARG</vt:lpstr>
      <vt:lpstr>PATNITOP</vt:lpstr>
      <vt:lpstr>SONMARG </vt:lpstr>
      <vt:lpstr>KISHTWAR </vt:lpstr>
      <vt:lpstr>SEVEN LAKES OF PIR PANJAL</vt:lpstr>
      <vt:lpstr>ARU </vt:lpstr>
      <vt:lpstr>DHA AND  HANU VALLEY</vt:lpstr>
      <vt:lpstr>CULTURE TRADITIONAL DANCE</vt:lpstr>
      <vt:lpstr>RAUF</vt:lpstr>
      <vt:lpstr>Kud</vt:lpstr>
      <vt:lpstr>DUMHAL</vt:lpstr>
      <vt:lpstr>BHAND  PATHER </vt:lpstr>
      <vt:lpstr>DEVELOPMENTAL JOURNEY  OF J&amp;K</vt:lpstr>
      <vt:lpstr>JAMMU- SRINAGAR  HIGHWAY</vt:lpstr>
      <vt:lpstr>RAILWAY  LINE</vt:lpstr>
      <vt:lpstr>UNIVERSITIES</vt:lpstr>
      <vt:lpstr>IIT JAMMU</vt:lpstr>
      <vt:lpstr>IIM JAMMU</vt:lpstr>
      <vt:lpstr>CABLE CAR PROJECTS</vt:lpstr>
      <vt:lpstr>METRO RAIL  PROJECTS</vt:lpstr>
      <vt:lpstr>INT’L YOGA  ASHRAM</vt:lpstr>
      <vt:lpstr>Slide 73</vt:lpstr>
      <vt:lpstr>Slide 74</vt:lpstr>
      <vt:lpstr>Slide 75</vt:lpstr>
      <vt:lpstr>Slide 76</vt:lpstr>
      <vt:lpstr>Slide 77</vt:lpstr>
      <vt:lpstr>Slide 78</vt:lpstr>
      <vt:lpstr>Slide 79</vt:lpstr>
      <vt:lpstr>Slide 80</vt:lpstr>
      <vt:lpstr>Slide 81</vt:lpstr>
      <vt:lpstr>Slide 82</vt:lpstr>
      <vt:lpstr>Slide 83</vt:lpstr>
      <vt:lpstr>Slide 84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NYK RAJOURI</dc:creator>
  <cp:lastModifiedBy>NYK RAJOURI</cp:lastModifiedBy>
  <cp:revision>544</cp:revision>
  <dcterms:created xsi:type="dcterms:W3CDTF">2020-07-25T07:27:23Z</dcterms:created>
  <dcterms:modified xsi:type="dcterms:W3CDTF">2020-09-04T05:19:32Z</dcterms:modified>
</cp:coreProperties>
</file>