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8" r:id="rId2"/>
    <p:sldId id="317" r:id="rId3"/>
    <p:sldId id="315" r:id="rId4"/>
    <p:sldId id="316" r:id="rId5"/>
    <p:sldId id="259" r:id="rId6"/>
    <p:sldId id="261" r:id="rId7"/>
    <p:sldId id="263" r:id="rId8"/>
    <p:sldId id="297" r:id="rId9"/>
    <p:sldId id="355" r:id="rId10"/>
    <p:sldId id="356" r:id="rId11"/>
    <p:sldId id="357" r:id="rId12"/>
    <p:sldId id="358" r:id="rId13"/>
    <p:sldId id="359" r:id="rId14"/>
    <p:sldId id="360" r:id="rId15"/>
    <p:sldId id="319" r:id="rId16"/>
    <p:sldId id="323" r:id="rId17"/>
    <p:sldId id="267" r:id="rId18"/>
    <p:sldId id="279" r:id="rId19"/>
    <p:sldId id="271" r:id="rId20"/>
    <p:sldId id="272" r:id="rId21"/>
    <p:sldId id="270" r:id="rId22"/>
    <p:sldId id="268" r:id="rId23"/>
    <p:sldId id="269" r:id="rId24"/>
    <p:sldId id="273" r:id="rId25"/>
    <p:sldId id="274" r:id="rId26"/>
    <p:sldId id="275" r:id="rId27"/>
    <p:sldId id="302" r:id="rId28"/>
    <p:sldId id="276" r:id="rId29"/>
    <p:sldId id="296" r:id="rId30"/>
    <p:sldId id="313" r:id="rId31"/>
    <p:sldId id="305" r:id="rId32"/>
    <p:sldId id="300" r:id="rId33"/>
    <p:sldId id="303" r:id="rId34"/>
    <p:sldId id="304" r:id="rId35"/>
    <p:sldId id="307" r:id="rId36"/>
    <p:sldId id="325" r:id="rId37"/>
    <p:sldId id="298" r:id="rId38"/>
    <p:sldId id="341" r:id="rId39"/>
    <p:sldId id="324" r:id="rId40"/>
    <p:sldId id="326" r:id="rId41"/>
    <p:sldId id="309" r:id="rId42"/>
    <p:sldId id="363" r:id="rId43"/>
    <p:sldId id="310" r:id="rId44"/>
    <p:sldId id="311" r:id="rId45"/>
    <p:sldId id="362" r:id="rId46"/>
    <p:sldId id="352" r:id="rId47"/>
    <p:sldId id="353" r:id="rId48"/>
    <p:sldId id="354" r:id="rId49"/>
    <p:sldId id="365" r:id="rId50"/>
    <p:sldId id="314" r:id="rId51"/>
    <p:sldId id="347" r:id="rId52"/>
    <p:sldId id="348" r:id="rId53"/>
    <p:sldId id="349" r:id="rId54"/>
    <p:sldId id="351" r:id="rId55"/>
    <p:sldId id="350" r:id="rId56"/>
    <p:sldId id="320" r:id="rId57"/>
    <p:sldId id="321" r:id="rId58"/>
    <p:sldId id="322" r:id="rId59"/>
    <p:sldId id="335" r:id="rId60"/>
    <p:sldId id="336" r:id="rId61"/>
    <p:sldId id="337" r:id="rId62"/>
    <p:sldId id="339" r:id="rId63"/>
    <p:sldId id="340" r:id="rId64"/>
    <p:sldId id="328" r:id="rId65"/>
    <p:sldId id="327" r:id="rId66"/>
    <p:sldId id="330" r:id="rId67"/>
    <p:sldId id="331" r:id="rId68"/>
    <p:sldId id="332" r:id="rId69"/>
    <p:sldId id="334" r:id="rId70"/>
    <p:sldId id="333" r:id="rId71"/>
    <p:sldId id="289" r:id="rId7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24" autoAdjust="0"/>
  </p:normalViewPr>
  <p:slideViewPr>
    <p:cSldViewPr>
      <p:cViewPr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701901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1358734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76959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894325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410314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26602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339998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453582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659133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072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505654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32DA1-AFA2-48D9-A89F-2E800AC1EDDC}" type="datetimeFigureOut">
              <a:rPr lang="en-IN" smtClean="0"/>
              <a:pPr/>
              <a:t>9/8/2020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7B375-A3C2-4501-BF1A-4E4F6CB47A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xmlns="" val="2780541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hyperlink" Target="https://en.wikipedia.org/wiki/Shiva" TargetMode="Externa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Lord_Balaji" TargetMode="External"/><Relationship Id="rId2" Type="http://schemas.openxmlformats.org/officeDocument/2006/relationships/hyperlink" Target="https://en.wikipedia.org/wiki/Hindu_temple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8.jpeg"/><Relationship Id="rId5" Type="http://schemas.openxmlformats.org/officeDocument/2006/relationships/hyperlink" Target="https://en.wikipedia.org/wiki/Hyderabad" TargetMode="External"/><Relationship Id="rId4" Type="http://schemas.openxmlformats.org/officeDocument/2006/relationships/hyperlink" Target="https://en.wikipedia.org/wiki/Osman_Saga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aharashtra" TargetMode="External"/><Relationship Id="rId2" Type="http://schemas.openxmlformats.org/officeDocument/2006/relationships/hyperlink" Target="https://en.wikipedia.org/wiki/Godavari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jpeg"/><Relationship Id="rId5" Type="http://schemas.openxmlformats.org/officeDocument/2006/relationships/hyperlink" Target="https://en.wikipedia.org/wiki/Telangana" TargetMode="External"/><Relationship Id="rId4" Type="http://schemas.openxmlformats.org/officeDocument/2006/relationships/hyperlink" Target="https://en.wikipedia.org/wiki/Karnataka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hyperlink" Target="https://en.wikipedia.org/wiki/Godavari_River" TargetMode="External"/><Relationship Id="rId7" Type="http://schemas.openxmlformats.org/officeDocument/2006/relationships/hyperlink" Target="https://en.wikipedia.org/wiki/India" TargetMode="External"/><Relationship Id="rId2" Type="http://schemas.openxmlformats.org/officeDocument/2006/relationships/hyperlink" Target="https://en.wikipedia.org/wiki/Manjira_River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en.wikipedia.org/wiki/Telangana" TargetMode="External"/><Relationship Id="rId5" Type="http://schemas.openxmlformats.org/officeDocument/2006/relationships/hyperlink" Target="https://en.wikipedia.org/wiki/Kamareddy_district" TargetMode="External"/><Relationship Id="rId4" Type="http://schemas.openxmlformats.org/officeDocument/2006/relationships/hyperlink" Target="https://en.wikipedia.org/w/index.php?title=Achampet,_Nizamabad&amp;action=edit&amp;redlink=1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6002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7030A0"/>
                </a:solidFill>
              </a:rPr>
              <a:t>Ek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2060"/>
                </a:solidFill>
              </a:rPr>
              <a:t>Bharat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0070C0"/>
                </a:solidFill>
              </a:rPr>
              <a:t>Shrestha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92D050"/>
                </a:solidFill>
              </a:rPr>
              <a:t>Bharat</a:t>
            </a:r>
            <a:br>
              <a:rPr lang="en-US" dirty="0" smtClean="0">
                <a:solidFill>
                  <a:srgbClr val="92D050"/>
                </a:solidFill>
              </a:rPr>
            </a:b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14600"/>
            <a:ext cx="6858000" cy="2438400"/>
          </a:xfrm>
        </p:spPr>
        <p:txBody>
          <a:bodyPr>
            <a:noAutofit/>
          </a:bodyPr>
          <a:lstStyle/>
          <a:p>
            <a:r>
              <a:rPr lang="en-IN" sz="4400" dirty="0" smtClean="0">
                <a:solidFill>
                  <a:srgbClr val="FF0000"/>
                </a:solidFill>
              </a:rPr>
              <a:t>History, </a:t>
            </a:r>
            <a:r>
              <a:rPr lang="en-IN" sz="4400" dirty="0" smtClean="0">
                <a:solidFill>
                  <a:srgbClr val="FFC000"/>
                </a:solidFill>
              </a:rPr>
              <a:t>People</a:t>
            </a:r>
            <a:r>
              <a:rPr lang="en-IN" sz="4400" dirty="0" smtClean="0"/>
              <a:t> </a:t>
            </a:r>
            <a:r>
              <a:rPr lang="en-IN" sz="4400" dirty="0" smtClean="0">
                <a:solidFill>
                  <a:srgbClr val="92D050"/>
                </a:solidFill>
              </a:rPr>
              <a:t>and</a:t>
            </a:r>
            <a:r>
              <a:rPr lang="en-IN" sz="4400" dirty="0" smtClean="0"/>
              <a:t> </a:t>
            </a:r>
            <a:r>
              <a:rPr lang="en-IN" sz="4400" dirty="0" smtClean="0">
                <a:solidFill>
                  <a:srgbClr val="0070C0"/>
                </a:solidFill>
              </a:rPr>
              <a:t>Places</a:t>
            </a:r>
            <a:r>
              <a:rPr lang="en-IN" sz="4400" dirty="0" smtClean="0"/>
              <a:t> </a:t>
            </a:r>
            <a:r>
              <a:rPr lang="en-IN" sz="4400" dirty="0" smtClean="0">
                <a:solidFill>
                  <a:srgbClr val="00B0F0"/>
                </a:solidFill>
              </a:rPr>
              <a:t>of</a:t>
            </a:r>
            <a:r>
              <a:rPr lang="en-IN" sz="4400" dirty="0" smtClean="0"/>
              <a:t> </a:t>
            </a:r>
            <a:r>
              <a:rPr lang="en-IN" sz="4400" dirty="0" smtClean="0">
                <a:solidFill>
                  <a:srgbClr val="7030A0"/>
                </a:solidFill>
              </a:rPr>
              <a:t>Historical</a:t>
            </a:r>
            <a:r>
              <a:rPr lang="en-IN" sz="4400" dirty="0" smtClean="0"/>
              <a:t> </a:t>
            </a:r>
            <a:r>
              <a:rPr lang="en-IN" sz="4400" dirty="0" smtClean="0">
                <a:solidFill>
                  <a:srgbClr val="00B0F0"/>
                </a:solidFill>
              </a:rPr>
              <a:t>Importance</a:t>
            </a:r>
            <a:r>
              <a:rPr lang="en-IN" sz="4400" dirty="0" smtClean="0"/>
              <a:t> and </a:t>
            </a:r>
            <a:r>
              <a:rPr lang="en-IN" sz="4400" dirty="0" smtClean="0">
                <a:solidFill>
                  <a:srgbClr val="00B050"/>
                </a:solidFill>
              </a:rPr>
              <a:t>Tourist attractions</a:t>
            </a:r>
            <a:endParaRPr lang="en-US" sz="4400" dirty="0" smtClean="0">
              <a:solidFill>
                <a:srgbClr val="92D050"/>
              </a:solidFill>
              <a:latin typeface="+mj-lt"/>
            </a:endParaRPr>
          </a:p>
          <a:p>
            <a:r>
              <a:rPr lang="en-US" sz="4400" dirty="0" smtClean="0">
                <a:solidFill>
                  <a:srgbClr val="FFC000"/>
                </a:solidFill>
                <a:latin typeface="+mj-lt"/>
              </a:rPr>
              <a:t>Host State</a:t>
            </a:r>
            <a:r>
              <a:rPr lang="en-US" sz="4400" dirty="0" smtClean="0">
                <a:latin typeface="+mj-lt"/>
              </a:rPr>
              <a:t>: </a:t>
            </a:r>
            <a:r>
              <a:rPr lang="en-US" sz="4400" b="1" dirty="0" err="1" smtClean="0">
                <a:solidFill>
                  <a:srgbClr val="FF0000"/>
                </a:solidFill>
                <a:latin typeface="+mj-lt"/>
              </a:rPr>
              <a:t>Telangana</a:t>
            </a:r>
            <a:endParaRPr lang="en-US" sz="44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en-US" sz="4400" dirty="0" smtClean="0">
                <a:solidFill>
                  <a:srgbClr val="00B0F0"/>
                </a:solidFill>
                <a:latin typeface="+mj-lt"/>
              </a:rPr>
              <a:t>Guest State:</a:t>
            </a:r>
            <a:r>
              <a:rPr lang="en-US" sz="4400" dirty="0" smtClean="0">
                <a:latin typeface="+mj-lt"/>
              </a:rPr>
              <a:t> </a:t>
            </a:r>
            <a:r>
              <a:rPr lang="en-US" sz="4400" b="1" dirty="0" smtClean="0">
                <a:solidFill>
                  <a:srgbClr val="002060"/>
                </a:solidFill>
                <a:latin typeface="+mj-lt"/>
              </a:rPr>
              <a:t>Haryana</a:t>
            </a:r>
          </a:p>
          <a:p>
            <a:endParaRPr lang="en-IN" sz="4400" dirty="0"/>
          </a:p>
        </p:txBody>
      </p:sp>
      <p:pic>
        <p:nvPicPr>
          <p:cNvPr id="4" name="Picture 3" descr="nyks 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752600" cy="1447800"/>
          </a:xfrm>
          <a:prstGeom prst="rect">
            <a:avLst/>
          </a:prstGeom>
        </p:spPr>
      </p:pic>
      <p:pic>
        <p:nvPicPr>
          <p:cNvPr id="5" name="Picture 4" descr="ebsb log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0"/>
            <a:ext cx="2133600" cy="1447800"/>
          </a:xfrm>
          <a:prstGeom prst="rect">
            <a:avLst/>
          </a:prstGeom>
        </p:spPr>
      </p:pic>
      <p:pic>
        <p:nvPicPr>
          <p:cNvPr id="6" name="Picture 5" descr="dept 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6200" y="0"/>
            <a:ext cx="3048000" cy="1371600"/>
          </a:xfrm>
          <a:prstGeom prst="rect">
            <a:avLst/>
          </a:prstGeom>
        </p:spPr>
      </p:pic>
      <p:pic>
        <p:nvPicPr>
          <p:cNvPr id="7" name="Picture 6" descr="nss 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34200" y="0"/>
            <a:ext cx="2209799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en-IN" dirty="0" smtClean="0">
                <a:solidFill>
                  <a:srgbClr val="00B050"/>
                </a:solidFill>
              </a:rPr>
              <a:t>Cotton-producing units of </a:t>
            </a:r>
            <a:r>
              <a:rPr lang="en-IN" dirty="0" err="1" smtClean="0">
                <a:solidFill>
                  <a:srgbClr val="00B050"/>
                </a:solidFill>
              </a:rPr>
              <a:t>Telangana</a:t>
            </a:r>
            <a:endParaRPr lang="en-IN" dirty="0">
              <a:solidFill>
                <a:srgbClr val="00B05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en-IN" dirty="0" smtClean="0"/>
              <a:t>The cotton-producing units of </a:t>
            </a:r>
            <a:r>
              <a:rPr lang="en-IN" dirty="0" err="1" smtClean="0"/>
              <a:t>Telangana</a:t>
            </a:r>
            <a:r>
              <a:rPr lang="en-IN" dirty="0" smtClean="0"/>
              <a:t> are famous worldwide.</a:t>
            </a:r>
          </a:p>
        </p:txBody>
      </p:sp>
      <p:pic>
        <p:nvPicPr>
          <p:cNvPr id="9" name="Content Placeholder 8" descr="3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628800"/>
            <a:ext cx="4176464" cy="2333599"/>
          </a:xfrm>
        </p:spPr>
      </p:pic>
      <p:pic>
        <p:nvPicPr>
          <p:cNvPr id="10" name="Picture 9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628800"/>
            <a:ext cx="4252664" cy="4752528"/>
          </a:xfrm>
          <a:prstGeom prst="rect">
            <a:avLst/>
          </a:prstGeom>
        </p:spPr>
      </p:pic>
      <p:pic>
        <p:nvPicPr>
          <p:cNvPr id="11" name="Picture 10" descr="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962400"/>
            <a:ext cx="4176464" cy="2490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22114"/>
          </a:xfrm>
        </p:spPr>
        <p:txBody>
          <a:bodyPr/>
          <a:lstStyle/>
          <a:p>
            <a:r>
              <a:rPr lang="en-IN" b="1" dirty="0" smtClean="0">
                <a:solidFill>
                  <a:srgbClr val="0070C0"/>
                </a:solidFill>
              </a:rPr>
              <a:t>Traditional Dress of </a:t>
            </a:r>
            <a:r>
              <a:rPr lang="en-IN" b="1" dirty="0" err="1" smtClean="0">
                <a:solidFill>
                  <a:srgbClr val="0070C0"/>
                </a:solidFill>
              </a:rPr>
              <a:t>Telangana</a:t>
            </a:r>
            <a:endParaRPr lang="en-IN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92696"/>
            <a:ext cx="8077200" cy="5433467"/>
          </a:xfrm>
        </p:spPr>
        <p:txBody>
          <a:bodyPr/>
          <a:lstStyle/>
          <a:p>
            <a:r>
              <a:rPr lang="en-IN" dirty="0" smtClean="0"/>
              <a:t>Women generally wear saris, </a:t>
            </a:r>
            <a:r>
              <a:rPr lang="en-IN" dirty="0" err="1" smtClean="0"/>
              <a:t>churidars</a:t>
            </a:r>
            <a:r>
              <a:rPr lang="en-IN" dirty="0" smtClean="0"/>
              <a:t>, </a:t>
            </a:r>
            <a:r>
              <a:rPr lang="en-IN" dirty="0" err="1" smtClean="0"/>
              <a:t>Shalwar</a:t>
            </a:r>
            <a:r>
              <a:rPr lang="en-IN" dirty="0" smtClean="0"/>
              <a:t> </a:t>
            </a:r>
            <a:r>
              <a:rPr lang="en-IN" dirty="0" err="1" smtClean="0"/>
              <a:t>kameez</a:t>
            </a:r>
            <a:r>
              <a:rPr lang="en-IN" dirty="0" smtClean="0"/>
              <a:t> and </a:t>
            </a:r>
            <a:r>
              <a:rPr lang="en-IN" dirty="0" err="1" smtClean="0"/>
              <a:t>langa</a:t>
            </a:r>
            <a:r>
              <a:rPr lang="en-IN" dirty="0" smtClean="0"/>
              <a:t> </a:t>
            </a:r>
            <a:r>
              <a:rPr lang="en-IN" dirty="0" err="1" smtClean="0"/>
              <a:t>voni</a:t>
            </a:r>
            <a:r>
              <a:rPr lang="en-IN" dirty="0" smtClean="0"/>
              <a:t>.</a:t>
            </a:r>
          </a:p>
        </p:txBody>
      </p:sp>
      <p:pic>
        <p:nvPicPr>
          <p:cNvPr id="7" name="Content Placeholder 6" descr="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4024064" cy="2411296"/>
          </a:xfrm>
        </p:spPr>
      </p:pic>
      <p:pic>
        <p:nvPicPr>
          <p:cNvPr id="5" name="Picture 4" descr="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1628800"/>
            <a:ext cx="4256856" cy="2409800"/>
          </a:xfrm>
          <a:prstGeom prst="rect">
            <a:avLst/>
          </a:prstGeom>
        </p:spPr>
      </p:pic>
      <p:pic>
        <p:nvPicPr>
          <p:cNvPr id="6" name="Picture 5" descr="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962400"/>
            <a:ext cx="4024064" cy="2562944"/>
          </a:xfrm>
          <a:prstGeom prst="rect">
            <a:avLst/>
          </a:prstGeom>
        </p:spPr>
      </p:pic>
      <p:pic>
        <p:nvPicPr>
          <p:cNvPr id="8" name="Picture 7" descr="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19600" y="4038600"/>
            <a:ext cx="4256856" cy="24867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en-IN" dirty="0" err="1" smtClean="0"/>
              <a:t>Telangana</a:t>
            </a:r>
            <a:r>
              <a:rPr lang="en-IN" dirty="0" smtClean="0"/>
              <a:t> is well known for the production of silk </a:t>
            </a:r>
            <a:r>
              <a:rPr lang="en-IN" dirty="0" err="1" smtClean="0"/>
              <a:t>sarees</a:t>
            </a:r>
            <a:r>
              <a:rPr lang="en-IN" dirty="0" smtClean="0"/>
              <a:t>.</a:t>
            </a:r>
          </a:p>
          <a:p>
            <a:r>
              <a:rPr lang="en-IN" dirty="0" smtClean="0"/>
              <a:t>The most famous saris of </a:t>
            </a:r>
            <a:r>
              <a:rPr lang="en-IN" dirty="0" err="1" smtClean="0"/>
              <a:t>Telangana</a:t>
            </a:r>
            <a:r>
              <a:rPr lang="en-IN" dirty="0" smtClean="0"/>
              <a:t> culture and tradition include </a:t>
            </a:r>
            <a:r>
              <a:rPr lang="en-IN" dirty="0" err="1" smtClean="0"/>
              <a:t>Gadwal</a:t>
            </a:r>
            <a:r>
              <a:rPr lang="en-IN" dirty="0" smtClean="0"/>
              <a:t> Sari, </a:t>
            </a:r>
            <a:r>
              <a:rPr lang="en-IN" dirty="0" err="1" smtClean="0"/>
              <a:t>Pochampally</a:t>
            </a:r>
            <a:r>
              <a:rPr lang="en-IN" dirty="0" smtClean="0"/>
              <a:t> Silk Sari, and </a:t>
            </a:r>
            <a:r>
              <a:rPr lang="en-IN" dirty="0" err="1" smtClean="0"/>
              <a:t>Ikat</a:t>
            </a:r>
            <a:r>
              <a:rPr lang="en-IN" dirty="0" smtClean="0"/>
              <a:t> Sari.</a:t>
            </a:r>
            <a:endParaRPr lang="en-IN" dirty="0"/>
          </a:p>
        </p:txBody>
      </p:sp>
      <p:pic>
        <p:nvPicPr>
          <p:cNvPr id="6" name="Content Placeholder 5" descr="9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6" y="1628800"/>
            <a:ext cx="3947864" cy="3019400"/>
          </a:xfrm>
        </p:spPr>
      </p:pic>
      <p:pic>
        <p:nvPicPr>
          <p:cNvPr id="8" name="Picture 7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1628800"/>
            <a:ext cx="4333056" cy="3019400"/>
          </a:xfrm>
          <a:prstGeom prst="rect">
            <a:avLst/>
          </a:prstGeom>
        </p:spPr>
      </p:pic>
      <p:pic>
        <p:nvPicPr>
          <p:cNvPr id="9" name="Picture 8" descr="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648200"/>
            <a:ext cx="8280920" cy="19491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32656"/>
            <a:ext cx="8435280" cy="5793507"/>
          </a:xfrm>
        </p:spPr>
        <p:txBody>
          <a:bodyPr>
            <a:normAutofit/>
          </a:bodyPr>
          <a:lstStyle/>
          <a:p>
            <a:r>
              <a:rPr lang="en-IN" dirty="0" smtClean="0"/>
              <a:t>Traditional dress for men folk in </a:t>
            </a:r>
            <a:r>
              <a:rPr lang="en-IN" dirty="0" err="1" smtClean="0"/>
              <a:t>Telangana</a:t>
            </a:r>
            <a:r>
              <a:rPr lang="en-IN" dirty="0" smtClean="0"/>
              <a:t> includes the Dhoti, otherwise known as </a:t>
            </a:r>
            <a:r>
              <a:rPr lang="en-IN" i="1" dirty="0" err="1" smtClean="0"/>
              <a:t>pancha</a:t>
            </a:r>
            <a:r>
              <a:rPr lang="en-IN" i="1" dirty="0" smtClean="0"/>
              <a:t>.</a:t>
            </a:r>
          </a:p>
        </p:txBody>
      </p:sp>
      <p:pic>
        <p:nvPicPr>
          <p:cNvPr id="7" name="Content Placeholder 6" descr="1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8435280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32656"/>
            <a:ext cx="4040188" cy="5793507"/>
          </a:xfrm>
        </p:spPr>
        <p:txBody>
          <a:bodyPr>
            <a:normAutofit/>
          </a:bodyPr>
          <a:lstStyle/>
          <a:p>
            <a:r>
              <a:rPr lang="en-IN" dirty="0" smtClean="0"/>
              <a:t>In the earlier times, the </a:t>
            </a:r>
            <a:r>
              <a:rPr lang="en-IN" dirty="0" err="1" smtClean="0"/>
              <a:t>Nizams</a:t>
            </a:r>
            <a:r>
              <a:rPr lang="en-IN" dirty="0" smtClean="0"/>
              <a:t> and other nobles of Hyderabad preferred to wear </a:t>
            </a:r>
            <a:r>
              <a:rPr lang="en-IN" dirty="0" err="1" smtClean="0"/>
              <a:t>Hyderabadi</a:t>
            </a:r>
            <a:r>
              <a:rPr lang="en-IN" dirty="0" smtClean="0"/>
              <a:t> </a:t>
            </a:r>
            <a:r>
              <a:rPr lang="en-IN" dirty="0" err="1" smtClean="0"/>
              <a:t>sherwanis</a:t>
            </a:r>
            <a:r>
              <a:rPr lang="en-IN" dirty="0" smtClean="0"/>
              <a:t>.</a:t>
            </a:r>
          </a:p>
          <a:p>
            <a:r>
              <a:rPr lang="en-IN" dirty="0" smtClean="0"/>
              <a:t>It is usually worn by grooms during wedding ceremonies in </a:t>
            </a:r>
            <a:r>
              <a:rPr lang="en-IN" dirty="0" err="1" smtClean="0"/>
              <a:t>Telangana</a:t>
            </a:r>
            <a:r>
              <a:rPr lang="en-IN" dirty="0" smtClean="0"/>
              <a:t> today.</a:t>
            </a:r>
          </a:p>
        </p:txBody>
      </p:sp>
      <p:pic>
        <p:nvPicPr>
          <p:cNvPr id="5" name="Content Placeholder 4" descr="15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2" y="3068960"/>
            <a:ext cx="3888432" cy="3312368"/>
          </a:xfrm>
        </p:spPr>
      </p:pic>
      <p:pic>
        <p:nvPicPr>
          <p:cNvPr id="7" name="Picture 6" descr="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476672"/>
            <a:ext cx="4036640" cy="3666703"/>
          </a:xfrm>
          <a:prstGeom prst="rect">
            <a:avLst/>
          </a:prstGeom>
        </p:spPr>
      </p:pic>
      <p:pic>
        <p:nvPicPr>
          <p:cNvPr id="8" name="Picture 7" descr="17.jpg_large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9600" y="4191000"/>
            <a:ext cx="2057400" cy="2190328"/>
          </a:xfrm>
          <a:prstGeom prst="rect">
            <a:avLst/>
          </a:prstGeom>
        </p:spPr>
      </p:pic>
      <p:pic>
        <p:nvPicPr>
          <p:cNvPr id="9" name="Picture 8" descr="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77000" y="4114800"/>
            <a:ext cx="2055440" cy="2266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147248" cy="5793507"/>
          </a:xfrm>
        </p:spPr>
        <p:txBody>
          <a:bodyPr>
            <a:normAutofit/>
          </a:bodyPr>
          <a:lstStyle/>
          <a:p>
            <a:r>
              <a:rPr lang="en-IN" sz="2400" dirty="0" smtClean="0"/>
              <a:t>Total </a:t>
            </a:r>
            <a:r>
              <a:rPr lang="en-IN" sz="2400" dirty="0" smtClean="0">
                <a:solidFill>
                  <a:srgbClr val="7030A0"/>
                </a:solidFill>
              </a:rPr>
              <a:t>population of Telangana </a:t>
            </a:r>
            <a:r>
              <a:rPr lang="en-IN" sz="2400" dirty="0" smtClean="0"/>
              <a:t>is 3.5 </a:t>
            </a:r>
            <a:r>
              <a:rPr lang="en-IN" sz="2400" dirty="0" err="1" smtClean="0"/>
              <a:t>crores</a:t>
            </a:r>
            <a:r>
              <a:rPr lang="en-IN" sz="2400" dirty="0" smtClean="0"/>
              <a:t>.(2011 census)</a:t>
            </a:r>
          </a:p>
          <a:p>
            <a:pPr>
              <a:buNone/>
            </a:pPr>
            <a:r>
              <a:rPr lang="en-IN" sz="2400" dirty="0" smtClean="0"/>
              <a:t>                Male: 1.761 </a:t>
            </a:r>
            <a:r>
              <a:rPr lang="en-IN" sz="2400" dirty="0" err="1" smtClean="0"/>
              <a:t>crores</a:t>
            </a:r>
            <a:endParaRPr lang="en-IN" sz="2400" dirty="0" smtClean="0"/>
          </a:p>
          <a:p>
            <a:pPr>
              <a:buNone/>
            </a:pPr>
            <a:r>
              <a:rPr lang="en-IN" sz="2400" dirty="0" smtClean="0"/>
              <a:t>               Female: 1.739 </a:t>
            </a:r>
            <a:r>
              <a:rPr lang="en-IN" sz="2400" dirty="0" err="1" smtClean="0"/>
              <a:t>crores</a:t>
            </a:r>
            <a:endParaRPr lang="en-IN" sz="2400" dirty="0" smtClean="0"/>
          </a:p>
          <a:p>
            <a:pPr>
              <a:buNone/>
            </a:pPr>
            <a:r>
              <a:rPr lang="en-IN" sz="2400" dirty="0" smtClean="0"/>
              <a:t>              Literacy rate: 66.46%</a:t>
            </a:r>
          </a:p>
        </p:txBody>
      </p:sp>
      <p:pic>
        <p:nvPicPr>
          <p:cNvPr id="4" name="Content Placeholder 3" descr="pe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492896"/>
            <a:ext cx="8208911" cy="4104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>
                <a:solidFill>
                  <a:srgbClr val="FF0000"/>
                </a:solidFill>
              </a:rPr>
              <a:t>Languages Spoken in </a:t>
            </a:r>
            <a:r>
              <a:rPr lang="en-IN" dirty="0" err="1" smtClean="0">
                <a:solidFill>
                  <a:srgbClr val="FF0000"/>
                </a:solidFill>
              </a:rPr>
              <a:t>Telangana</a:t>
            </a:r>
            <a:endParaRPr lang="en-IN" dirty="0"/>
          </a:p>
        </p:txBody>
      </p:sp>
      <p:pic>
        <p:nvPicPr>
          <p:cNvPr id="5" name="Content Placeholder 4" descr="p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04864"/>
            <a:ext cx="4186808" cy="3816424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28800"/>
            <a:ext cx="4038600" cy="4032448"/>
          </a:xfrm>
        </p:spPr>
        <p:txBody>
          <a:bodyPr>
            <a:normAutofit lnSpcReduction="10000"/>
          </a:bodyPr>
          <a:lstStyle/>
          <a:p>
            <a:endParaRPr lang="en-IN" dirty="0" smtClean="0"/>
          </a:p>
          <a:p>
            <a:endParaRPr lang="en-IN" dirty="0" smtClean="0"/>
          </a:p>
          <a:p>
            <a:endParaRPr lang="en-IN" dirty="0" smtClean="0"/>
          </a:p>
          <a:p>
            <a:r>
              <a:rPr lang="en-IN" dirty="0" smtClean="0">
                <a:solidFill>
                  <a:srgbClr val="FFC000"/>
                </a:solidFill>
              </a:rPr>
              <a:t>Telugu (77%)</a:t>
            </a:r>
          </a:p>
          <a:p>
            <a:r>
              <a:rPr lang="en-IN" dirty="0" smtClean="0">
                <a:solidFill>
                  <a:srgbClr val="00B050"/>
                </a:solidFill>
              </a:rPr>
              <a:t>Urdu/Hindi (12%)</a:t>
            </a:r>
          </a:p>
          <a:p>
            <a:r>
              <a:rPr lang="en-IN" dirty="0" smtClean="0">
                <a:solidFill>
                  <a:srgbClr val="0070C0"/>
                </a:solidFill>
              </a:rPr>
              <a:t>Tamil (1%)</a:t>
            </a:r>
          </a:p>
          <a:p>
            <a:r>
              <a:rPr lang="en-IN" dirty="0" smtClean="0">
                <a:solidFill>
                  <a:srgbClr val="C00000"/>
                </a:solidFill>
              </a:rPr>
              <a:t>Marathi (2%)</a:t>
            </a:r>
          </a:p>
          <a:p>
            <a:r>
              <a:rPr lang="en-IN" dirty="0" smtClean="0">
                <a:solidFill>
                  <a:srgbClr val="7030A0"/>
                </a:solidFill>
              </a:rPr>
              <a:t>Others (9%)</a:t>
            </a:r>
            <a:endParaRPr lang="en-IN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>
                <a:solidFill>
                  <a:srgbClr val="7030A0"/>
                </a:solidFill>
              </a:rPr>
              <a:t>Composition of Religion in </a:t>
            </a:r>
            <a:r>
              <a:rPr lang="en-IN" dirty="0" err="1" smtClean="0">
                <a:solidFill>
                  <a:srgbClr val="7030A0"/>
                </a:solidFill>
              </a:rPr>
              <a:t>Telangana</a:t>
            </a:r>
            <a:endParaRPr lang="en-IN" dirty="0">
              <a:solidFill>
                <a:srgbClr val="7030A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671" y="1412776"/>
            <a:ext cx="8883825" cy="5285184"/>
          </a:xfrm>
        </p:spPr>
      </p:pic>
    </p:spTree>
    <p:extLst>
      <p:ext uri="{BB962C8B-B14F-4D97-AF65-F5344CB8AC3E}">
        <p14:creationId xmlns:p14="http://schemas.microsoft.com/office/powerpoint/2010/main" xmlns="" val="32173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MONUMENTS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C000"/>
                </a:solidFill>
              </a:rPr>
              <a:t>OF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F0"/>
                </a:solidFill>
              </a:rPr>
              <a:t>TELANGANA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Autofit/>
          </a:bodyPr>
          <a:lstStyle/>
          <a:p>
            <a:r>
              <a:rPr lang="en-GB" sz="2800" dirty="0"/>
              <a:t>The </a:t>
            </a:r>
            <a:r>
              <a:rPr lang="en-GB" sz="2800" dirty="0">
                <a:solidFill>
                  <a:srgbClr val="7030A0"/>
                </a:solidFill>
              </a:rPr>
              <a:t>Golconda </a:t>
            </a:r>
            <a:r>
              <a:rPr lang="en-GB" sz="2800" dirty="0" smtClean="0">
                <a:solidFill>
                  <a:srgbClr val="7030A0"/>
                </a:solidFill>
              </a:rPr>
              <a:t>fort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 built in </a:t>
            </a:r>
            <a:r>
              <a:rPr lang="en-GB" sz="2800" dirty="0"/>
              <a:t>the year 1143 under the </a:t>
            </a:r>
            <a:r>
              <a:rPr lang="en-GB" sz="2800" dirty="0" err="1" smtClean="0"/>
              <a:t>Kakatiya</a:t>
            </a:r>
            <a:r>
              <a:rPr lang="en-GB" sz="2800" dirty="0" smtClean="0"/>
              <a:t> Dynasty</a:t>
            </a:r>
            <a:r>
              <a:rPr lang="en-GB" sz="2800" dirty="0"/>
              <a:t>.</a:t>
            </a:r>
            <a:endParaRPr lang="en-IN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4814" y="1600200"/>
            <a:ext cx="6814371" cy="4525963"/>
          </a:xfrm>
        </p:spPr>
      </p:pic>
    </p:spTree>
    <p:extLst>
      <p:ext uri="{BB962C8B-B14F-4D97-AF65-F5344CB8AC3E}">
        <p14:creationId xmlns:p14="http://schemas.microsoft.com/office/powerpoint/2010/main" xmlns="" val="215288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728" y="908720"/>
            <a:ext cx="6858048" cy="5400600"/>
          </a:xfrm>
          <a:prstGeom prst="rect">
            <a:avLst/>
          </a:prstGeom>
        </p:spPr>
      </p:pic>
      <p:pic>
        <p:nvPicPr>
          <p:cNvPr id="1026" name="Picture 2" descr="C:\Users\User\Desktop\ebsb videos\moya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4191000" cy="1224136"/>
          </a:xfrm>
          <a:prstGeom prst="rect">
            <a:avLst/>
          </a:prstGeom>
          <a:noFill/>
        </p:spPr>
      </p:pic>
      <p:pic>
        <p:nvPicPr>
          <p:cNvPr id="1027" name="Picture 3" descr="C:\Users\User\Desktop\ebsb videos\nyks 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-27384"/>
            <a:ext cx="2880320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2800" dirty="0" err="1" smtClean="0">
                <a:solidFill>
                  <a:srgbClr val="00B0F0"/>
                </a:solidFill>
              </a:rPr>
              <a:t>Ramappa</a:t>
            </a:r>
            <a:r>
              <a:rPr lang="en-IN" sz="2800" dirty="0" smtClean="0">
                <a:solidFill>
                  <a:srgbClr val="00B0F0"/>
                </a:solidFill>
              </a:rPr>
              <a:t> temple </a:t>
            </a:r>
            <a:r>
              <a:rPr lang="en-IN" sz="2800" dirty="0" smtClean="0"/>
              <a:t/>
            </a:r>
            <a:br>
              <a:rPr lang="en-IN" sz="2800" dirty="0" smtClean="0"/>
            </a:br>
            <a:r>
              <a:rPr lang="en-GB" sz="2800" dirty="0" smtClean="0"/>
              <a:t>Built in the 11th century during the </a:t>
            </a:r>
            <a:r>
              <a:rPr lang="en-GB" sz="2800" dirty="0" err="1" smtClean="0"/>
              <a:t>Kakatiya</a:t>
            </a:r>
            <a:r>
              <a:rPr lang="en-GB" sz="2800" dirty="0" smtClean="0"/>
              <a:t> dynasty</a:t>
            </a:r>
            <a:endParaRPr lang="en-IN" sz="2800" dirty="0"/>
          </a:p>
        </p:txBody>
      </p:sp>
      <p:pic>
        <p:nvPicPr>
          <p:cNvPr id="6" name="Content Placeholder 5" descr="ra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600200"/>
            <a:ext cx="8064896" cy="4853136"/>
          </a:xfrm>
        </p:spPr>
      </p:pic>
    </p:spTree>
    <p:extLst>
      <p:ext uri="{BB962C8B-B14F-4D97-AF65-F5344CB8AC3E}">
        <p14:creationId xmlns:p14="http://schemas.microsoft.com/office/powerpoint/2010/main" xmlns="" val="143304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N" sz="2800" dirty="0" smtClean="0">
                <a:solidFill>
                  <a:srgbClr val="00B0F0"/>
                </a:solidFill>
              </a:rPr>
              <a:t>1000 pillar </a:t>
            </a:r>
            <a:r>
              <a:rPr lang="en-IN" sz="2800" dirty="0" smtClean="0"/>
              <a:t>temple </a:t>
            </a:r>
            <a:br>
              <a:rPr lang="en-IN" sz="2800" dirty="0" smtClean="0"/>
            </a:br>
            <a:r>
              <a:rPr lang="en-GB" sz="2800" dirty="0" smtClean="0"/>
              <a:t>Built in the 12th century during the </a:t>
            </a:r>
            <a:r>
              <a:rPr lang="en-GB" sz="2800" dirty="0" err="1" smtClean="0"/>
              <a:t>Kakatiya</a:t>
            </a:r>
            <a:r>
              <a:rPr lang="en-GB" sz="2800" dirty="0" smtClean="0"/>
              <a:t> dynasty</a:t>
            </a:r>
            <a:endParaRPr lang="en-IN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1844824"/>
            <a:ext cx="6783491" cy="4525963"/>
          </a:xfrm>
        </p:spPr>
      </p:pic>
    </p:spTree>
    <p:extLst>
      <p:ext uri="{BB962C8B-B14F-4D97-AF65-F5344CB8AC3E}">
        <p14:creationId xmlns:p14="http://schemas.microsoft.com/office/powerpoint/2010/main" xmlns="" val="56164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>
                <a:solidFill>
                  <a:srgbClr val="7030A0"/>
                </a:solidFill>
              </a:rPr>
              <a:t>Warangal Fort </a:t>
            </a:r>
            <a:r>
              <a:rPr lang="en-GB" dirty="0"/>
              <a:t>Built in the </a:t>
            </a:r>
            <a:r>
              <a:rPr lang="en-GB" b="1" dirty="0"/>
              <a:t>13th century</a:t>
            </a:r>
            <a:r>
              <a:rPr lang="en-GB" dirty="0"/>
              <a:t> during the </a:t>
            </a:r>
            <a:r>
              <a:rPr lang="en-GB" dirty="0" err="1"/>
              <a:t>Kakatiya</a:t>
            </a:r>
            <a:r>
              <a:rPr lang="en-GB" dirty="0"/>
              <a:t> dynasty</a:t>
            </a:r>
            <a:endParaRPr lang="en-IN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1772816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xmlns="" val="131950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err="1" smtClean="0">
                <a:solidFill>
                  <a:srgbClr val="C00000"/>
                </a:solidFill>
              </a:rPr>
              <a:t>Charminar</a:t>
            </a:r>
            <a:r>
              <a:rPr lang="en-IN" dirty="0" smtClean="0"/>
              <a:t> </a:t>
            </a:r>
            <a:r>
              <a:rPr lang="en-GB" dirty="0" smtClean="0"/>
              <a:t>Built in the 1591</a:t>
            </a:r>
            <a:r>
              <a:rPr lang="en-GB" b="1" dirty="0" smtClean="0"/>
              <a:t> </a:t>
            </a:r>
            <a:r>
              <a:rPr lang="en-GB" dirty="0" smtClean="0"/>
              <a:t>during the </a:t>
            </a:r>
            <a:r>
              <a:rPr lang="en-GB" dirty="0" err="1" smtClean="0"/>
              <a:t>Qutub</a:t>
            </a:r>
            <a:r>
              <a:rPr lang="en-GB" dirty="0" smtClean="0"/>
              <a:t> </a:t>
            </a:r>
            <a:r>
              <a:rPr lang="en-GB" dirty="0" err="1" smtClean="0"/>
              <a:t>Shahi</a:t>
            </a:r>
            <a:r>
              <a:rPr lang="en-GB" dirty="0" smtClean="0"/>
              <a:t> dynasty</a:t>
            </a:r>
            <a:endParaRPr lang="en-IN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xmlns="" val="350237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2800" dirty="0" err="1" smtClean="0">
                <a:solidFill>
                  <a:srgbClr val="FFC000"/>
                </a:solidFill>
              </a:rPr>
              <a:t>Elgandal</a:t>
            </a:r>
            <a:r>
              <a:rPr lang="en-IN" sz="2800" dirty="0" smtClean="0">
                <a:solidFill>
                  <a:srgbClr val="FFC000"/>
                </a:solidFill>
              </a:rPr>
              <a:t> Fort</a:t>
            </a:r>
            <a:r>
              <a:rPr lang="en-GB" sz="2800" dirty="0"/>
              <a:t/>
            </a:r>
            <a:br>
              <a:rPr lang="en-GB" sz="2800" dirty="0"/>
            </a:br>
            <a:r>
              <a:rPr lang="en-GB" sz="2800" dirty="0"/>
              <a:t> built in the </a:t>
            </a:r>
            <a:r>
              <a:rPr lang="en-GB" sz="2800" dirty="0" smtClean="0"/>
              <a:t>16</a:t>
            </a:r>
            <a:r>
              <a:rPr lang="en-GB" sz="2800" baseline="30000" dirty="0" smtClean="0"/>
              <a:t>th</a:t>
            </a:r>
            <a:r>
              <a:rPr lang="en-GB" sz="2800" dirty="0" smtClean="0"/>
              <a:t> century under </a:t>
            </a:r>
            <a:r>
              <a:rPr lang="en-GB" sz="2800" dirty="0"/>
              <a:t>the </a:t>
            </a:r>
            <a:r>
              <a:rPr lang="en-GB" sz="2800" dirty="0" err="1"/>
              <a:t>Kakatiya</a:t>
            </a:r>
            <a:r>
              <a:rPr lang="en-GB" sz="2800" dirty="0"/>
              <a:t> Dynasty</a:t>
            </a:r>
            <a:endParaRPr lang="en-IN" sz="2800" dirty="0"/>
          </a:p>
        </p:txBody>
      </p:sp>
      <p:pic>
        <p:nvPicPr>
          <p:cNvPr id="6" name="Content Placeholder 5" descr="e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6250" y="1268761"/>
            <a:ext cx="8191500" cy="5184576"/>
          </a:xfrm>
        </p:spPr>
      </p:pic>
    </p:spTree>
    <p:extLst>
      <p:ext uri="{BB962C8B-B14F-4D97-AF65-F5344CB8AC3E}">
        <p14:creationId xmlns:p14="http://schemas.microsoft.com/office/powerpoint/2010/main" xmlns="" val="416271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/>
              <a:t> </a:t>
            </a:r>
            <a:r>
              <a:rPr lang="en-GB" sz="3200" dirty="0" err="1" smtClean="0">
                <a:solidFill>
                  <a:srgbClr val="00B050"/>
                </a:solidFill>
              </a:rPr>
              <a:t>Mecaa</a:t>
            </a:r>
            <a:r>
              <a:rPr lang="en-GB" sz="3200" dirty="0" smtClean="0">
                <a:solidFill>
                  <a:srgbClr val="00B050"/>
                </a:solidFill>
              </a:rPr>
              <a:t> Masjid </a:t>
            </a:r>
            <a:r>
              <a:rPr lang="en-GB" sz="3200" dirty="0"/>
              <a:t>was built by Mohammed </a:t>
            </a:r>
            <a:r>
              <a:rPr lang="en-GB" sz="3200" dirty="0" err="1"/>
              <a:t>Quli</a:t>
            </a:r>
            <a:r>
              <a:rPr lang="en-GB" sz="3200" dirty="0"/>
              <a:t> </a:t>
            </a:r>
            <a:r>
              <a:rPr lang="en-GB" sz="3200" dirty="0" err="1"/>
              <a:t>Qutub</a:t>
            </a:r>
            <a:r>
              <a:rPr lang="en-GB" sz="3200" dirty="0"/>
              <a:t> Shah in 1614</a:t>
            </a:r>
            <a:endParaRPr lang="en-IN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2276872"/>
            <a:ext cx="5256584" cy="3937364"/>
          </a:xfrm>
        </p:spPr>
      </p:pic>
      <p:pic>
        <p:nvPicPr>
          <p:cNvPr id="1026" name="Picture 2" descr="C:\Users\electrobot\Desktop\mecca-masjid-hyderaba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427" y="1550240"/>
            <a:ext cx="8830009" cy="533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186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3200" dirty="0" err="1" smtClean="0">
                <a:solidFill>
                  <a:srgbClr val="0070C0"/>
                </a:solidFill>
              </a:rPr>
              <a:t>Dhulikatta</a:t>
            </a:r>
            <a:r>
              <a:rPr lang="en-IN" sz="3200" dirty="0" smtClean="0"/>
              <a:t> was established in 2nd </a:t>
            </a:r>
            <a:r>
              <a:rPr lang="en-IN" sz="3200" dirty="0"/>
              <a:t>century BC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250" y="2124869"/>
            <a:ext cx="8191500" cy="4184451"/>
          </a:xfrm>
        </p:spPr>
      </p:pic>
    </p:spTree>
    <p:extLst>
      <p:ext uri="{BB962C8B-B14F-4D97-AF65-F5344CB8AC3E}">
        <p14:creationId xmlns:p14="http://schemas.microsoft.com/office/powerpoint/2010/main" xmlns="" val="331201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291264" cy="5721499"/>
          </a:xfrm>
        </p:spPr>
        <p:txBody>
          <a:bodyPr/>
          <a:lstStyle/>
          <a:p>
            <a:r>
              <a:rPr lang="en-IN" dirty="0" smtClean="0">
                <a:solidFill>
                  <a:srgbClr val="7030A0"/>
                </a:solidFill>
              </a:rPr>
              <a:t>The </a:t>
            </a:r>
            <a:r>
              <a:rPr lang="en-IN" dirty="0" err="1" smtClean="0">
                <a:solidFill>
                  <a:srgbClr val="FFC000"/>
                </a:solidFill>
              </a:rPr>
              <a:t>Domakonda</a:t>
            </a:r>
            <a:r>
              <a:rPr lang="en-IN" dirty="0" smtClean="0">
                <a:solidFill>
                  <a:srgbClr val="FFC000"/>
                </a:solidFill>
              </a:rPr>
              <a:t> fort </a:t>
            </a:r>
            <a:r>
              <a:rPr lang="en-IN" dirty="0" smtClean="0"/>
              <a:t>was built during 18th Century.</a:t>
            </a:r>
          </a:p>
          <a:p>
            <a:r>
              <a:rPr lang="en-IN" dirty="0" smtClean="0"/>
              <a:t>The beautiful bungalow has a courtyard graced with a water garden pond and granite pillars drilled into earth, which guards this pond.</a:t>
            </a:r>
            <a:endParaRPr lang="en-IN" dirty="0"/>
          </a:p>
        </p:txBody>
      </p:sp>
      <p:pic>
        <p:nvPicPr>
          <p:cNvPr id="6" name="Content Placeholder 5" descr="domakonda_fort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5" y="2060849"/>
            <a:ext cx="8219256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3200" dirty="0" err="1" smtClean="0">
                <a:solidFill>
                  <a:srgbClr val="FF0000"/>
                </a:solidFill>
              </a:rPr>
              <a:t>Qutb</a:t>
            </a:r>
            <a:r>
              <a:rPr lang="en-IN" sz="3200" dirty="0" smtClean="0">
                <a:solidFill>
                  <a:srgbClr val="FF0000"/>
                </a:solidFill>
              </a:rPr>
              <a:t> </a:t>
            </a:r>
            <a:r>
              <a:rPr lang="en-IN" sz="3200" dirty="0" err="1" smtClean="0">
                <a:solidFill>
                  <a:srgbClr val="FF0000"/>
                </a:solidFill>
              </a:rPr>
              <a:t>Shahi</a:t>
            </a:r>
            <a:r>
              <a:rPr lang="en-IN" sz="3200" dirty="0" smtClean="0">
                <a:solidFill>
                  <a:srgbClr val="FF0000"/>
                </a:solidFill>
              </a:rPr>
              <a:t> Tombs </a:t>
            </a:r>
            <a:r>
              <a:rPr lang="en-IN" sz="3200" dirty="0" smtClean="0"/>
              <a:t>were built in the </a:t>
            </a:r>
            <a:r>
              <a:rPr lang="en-IN" sz="3200" dirty="0"/>
              <a:t>16th and </a:t>
            </a:r>
            <a:r>
              <a:rPr lang="en-IN" sz="3200" dirty="0" smtClean="0"/>
              <a:t>the 17th </a:t>
            </a:r>
            <a:r>
              <a:rPr lang="en-IN" sz="3200" dirty="0"/>
              <a:t>centuries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697427"/>
            <a:ext cx="8136904" cy="4467877"/>
          </a:xfrm>
        </p:spPr>
      </p:pic>
    </p:spTree>
    <p:extLst>
      <p:ext uri="{BB962C8B-B14F-4D97-AF65-F5344CB8AC3E}">
        <p14:creationId xmlns:p14="http://schemas.microsoft.com/office/powerpoint/2010/main" xmlns="" val="25869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332656"/>
            <a:ext cx="8291264" cy="4525963"/>
          </a:xfrm>
        </p:spPr>
        <p:txBody>
          <a:bodyPr/>
          <a:lstStyle/>
          <a:p>
            <a:r>
              <a:rPr lang="en-US" dirty="0" smtClean="0">
                <a:solidFill>
                  <a:srgbClr val="002060"/>
                </a:solidFill>
              </a:rPr>
              <a:t>The </a:t>
            </a:r>
            <a:r>
              <a:rPr lang="en-US" dirty="0" err="1" smtClean="0">
                <a:solidFill>
                  <a:srgbClr val="FF0000"/>
                </a:solidFill>
              </a:rPr>
              <a:t>Falaknuma</a:t>
            </a:r>
            <a:r>
              <a:rPr lang="en-US" dirty="0" smtClean="0">
                <a:solidFill>
                  <a:srgbClr val="FF0000"/>
                </a:solidFill>
              </a:rPr>
              <a:t> palace </a:t>
            </a:r>
            <a:r>
              <a:rPr lang="en-US" dirty="0" smtClean="0"/>
              <a:t>is once the royal residence of </a:t>
            </a:r>
            <a:r>
              <a:rPr lang="en-US" dirty="0" err="1" smtClean="0"/>
              <a:t>Nizam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palace is now converted to </a:t>
            </a:r>
            <a:r>
              <a:rPr lang="en-US" dirty="0" smtClean="0">
                <a:solidFill>
                  <a:srgbClr val="0070C0"/>
                </a:solidFill>
              </a:rPr>
              <a:t>5-star luxury heritage hotel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" name="Content Placeholder 6" descr="FALAKNUMA-(4)_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132856"/>
            <a:ext cx="8317432" cy="45091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64096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Telangana state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5" name="Content Placeholder 4" descr="Telangana-New-Map-33-Districts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636913"/>
            <a:ext cx="7741959" cy="4221088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7544" y="836712"/>
            <a:ext cx="8219256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The Telangana state lies at a Cross Road between </a:t>
            </a:r>
            <a:r>
              <a:rPr lang="en-US" dirty="0" smtClean="0">
                <a:solidFill>
                  <a:srgbClr val="7030A0"/>
                </a:solidFill>
              </a:rPr>
              <a:t>Northern and Southern India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state became </a:t>
            </a:r>
            <a:r>
              <a:rPr lang="en-US" dirty="0" smtClean="0">
                <a:solidFill>
                  <a:srgbClr val="0070C0"/>
                </a:solidFill>
              </a:rPr>
              <a:t>29</a:t>
            </a:r>
            <a:r>
              <a:rPr lang="en-US" baseline="30000" dirty="0" smtClean="0">
                <a:solidFill>
                  <a:srgbClr val="0070C0"/>
                </a:solidFill>
              </a:rPr>
              <a:t>th</a:t>
            </a:r>
            <a:r>
              <a:rPr lang="en-US" dirty="0" smtClean="0">
                <a:solidFill>
                  <a:srgbClr val="0070C0"/>
                </a:solidFill>
              </a:rPr>
              <a:t> state </a:t>
            </a:r>
            <a:r>
              <a:rPr lang="en-US" dirty="0" smtClean="0"/>
              <a:t>of India being carved out of Andhra </a:t>
            </a:r>
            <a:r>
              <a:rPr lang="en-US" dirty="0" err="1" smtClean="0"/>
              <a:t>pradesh</a:t>
            </a:r>
            <a:r>
              <a:rPr lang="en-US" dirty="0" smtClean="0"/>
              <a:t> in 2014.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/>
              <a:t>World’s Largest Film Studio complex by </a:t>
            </a:r>
            <a:r>
              <a:rPr lang="en-IN" dirty="0" smtClean="0">
                <a:solidFill>
                  <a:srgbClr val="00B0F0"/>
                </a:solidFill>
              </a:rPr>
              <a:t>Guinness World Records</a:t>
            </a:r>
            <a:r>
              <a:rPr lang="en-IN" dirty="0" smtClean="0"/>
              <a:t>, it spreads across 2000 acres.</a:t>
            </a:r>
            <a:endParaRPr lang="en-IN" dirty="0"/>
          </a:p>
        </p:txBody>
      </p:sp>
      <p:pic>
        <p:nvPicPr>
          <p:cNvPr id="6" name="Content Placeholder 5" descr="ramoji-film-city-720x415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7" y="1484784"/>
            <a:ext cx="8291264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32656"/>
            <a:ext cx="8507288" cy="5793507"/>
          </a:xfrm>
        </p:spPr>
        <p:txBody>
          <a:bodyPr/>
          <a:lstStyle/>
          <a:p>
            <a:r>
              <a:rPr lang="en-IN" dirty="0" err="1" smtClean="0">
                <a:solidFill>
                  <a:srgbClr val="92D050"/>
                </a:solidFill>
              </a:rPr>
              <a:t>Nampally</a:t>
            </a:r>
            <a:r>
              <a:rPr lang="en-IN" dirty="0" smtClean="0">
                <a:solidFill>
                  <a:srgbClr val="92D050"/>
                </a:solidFill>
              </a:rPr>
              <a:t> </a:t>
            </a:r>
            <a:r>
              <a:rPr lang="en-IN" dirty="0" err="1" smtClean="0">
                <a:solidFill>
                  <a:srgbClr val="92D050"/>
                </a:solidFill>
              </a:rPr>
              <a:t>gutta</a:t>
            </a:r>
            <a:r>
              <a:rPr lang="en-IN" dirty="0" smtClean="0">
                <a:solidFill>
                  <a:srgbClr val="92D050"/>
                </a:solidFill>
              </a:rPr>
              <a:t> </a:t>
            </a:r>
            <a:r>
              <a:rPr lang="en-IN" dirty="0" smtClean="0"/>
              <a:t>is a little place of worship devoted to Lord </a:t>
            </a:r>
            <a:r>
              <a:rPr lang="en-IN" dirty="0" err="1" smtClean="0"/>
              <a:t>Lakshmi</a:t>
            </a:r>
            <a:r>
              <a:rPr lang="en-IN" dirty="0" smtClean="0"/>
              <a:t> </a:t>
            </a:r>
            <a:r>
              <a:rPr lang="en-IN" dirty="0" err="1" smtClean="0"/>
              <a:t>Narasimha</a:t>
            </a:r>
            <a:r>
              <a:rPr lang="en-IN" dirty="0" smtClean="0"/>
              <a:t>, an incarnation of Lord Vishnu.</a:t>
            </a:r>
            <a:endParaRPr lang="en-IN" dirty="0"/>
          </a:p>
        </p:txBody>
      </p:sp>
      <p:pic>
        <p:nvPicPr>
          <p:cNvPr id="6" name="Content Placeholder 5" descr="nam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5" y="1412776"/>
            <a:ext cx="8219256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0648"/>
            <a:ext cx="8291264" cy="5865515"/>
          </a:xfrm>
        </p:spPr>
        <p:txBody>
          <a:bodyPr/>
          <a:lstStyle/>
          <a:p>
            <a:r>
              <a:rPr lang="en-IN" dirty="0" smtClean="0"/>
              <a:t>The temple boasts of impressive features resembling the </a:t>
            </a:r>
            <a:r>
              <a:rPr lang="en-IN" dirty="0" smtClean="0">
                <a:solidFill>
                  <a:srgbClr val="7030A0"/>
                </a:solidFill>
              </a:rPr>
              <a:t>Jain style of temple architecture.</a:t>
            </a:r>
            <a:endParaRPr lang="en-IN" dirty="0">
              <a:solidFill>
                <a:srgbClr val="7030A0"/>
              </a:solidFill>
            </a:endParaRPr>
          </a:p>
        </p:txBody>
      </p:sp>
      <p:pic>
        <p:nvPicPr>
          <p:cNvPr id="6" name="Content Placeholder 5" descr="jai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7" y="1268760"/>
            <a:ext cx="8291264" cy="55892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0648"/>
            <a:ext cx="8291264" cy="5865515"/>
          </a:xfrm>
        </p:spPr>
        <p:txBody>
          <a:bodyPr>
            <a:normAutofit/>
          </a:bodyPr>
          <a:lstStyle/>
          <a:p>
            <a:r>
              <a:rPr lang="en-IN" dirty="0" smtClean="0"/>
              <a:t>Lord Hanuman </a:t>
            </a:r>
            <a:r>
              <a:rPr lang="en-IN" dirty="0" err="1" smtClean="0"/>
              <a:t>Jayanti</a:t>
            </a:r>
            <a:r>
              <a:rPr lang="en-IN" dirty="0" smtClean="0"/>
              <a:t> and </a:t>
            </a:r>
            <a:r>
              <a:rPr lang="en-IN" dirty="0" err="1" smtClean="0"/>
              <a:t>Ramanavami</a:t>
            </a:r>
            <a:r>
              <a:rPr lang="en-IN" dirty="0" smtClean="0"/>
              <a:t> festivals are celebrated here in grand scale.</a:t>
            </a:r>
          </a:p>
          <a:p>
            <a:r>
              <a:rPr lang="en-IN" dirty="0" smtClean="0"/>
              <a:t>It is believed that the </a:t>
            </a:r>
            <a:r>
              <a:rPr lang="en-IN" dirty="0" smtClean="0">
                <a:solidFill>
                  <a:srgbClr val="FF0000"/>
                </a:solidFill>
              </a:rPr>
              <a:t>deity gives immense mental and physical strength to the devotees</a:t>
            </a:r>
            <a:r>
              <a:rPr lang="en-IN" dirty="0" smtClean="0"/>
              <a:t>.</a:t>
            </a:r>
            <a:endParaRPr lang="en-IN" dirty="0"/>
          </a:p>
        </p:txBody>
      </p:sp>
      <p:pic>
        <p:nvPicPr>
          <p:cNvPr id="8" name="Content Placeholder 7" descr="Hanuman-temple-Salangpur-696x522.pn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7" y="1844825"/>
            <a:ext cx="8291264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/>
              <a:t>This temple of </a:t>
            </a:r>
            <a:r>
              <a:rPr lang="en-IN" dirty="0" smtClean="0">
                <a:hlinkClick r:id="rId2" tooltip="Shiva"/>
              </a:rPr>
              <a:t>Shiva</a:t>
            </a:r>
            <a:r>
              <a:rPr lang="en-IN" dirty="0" smtClean="0"/>
              <a:t> in the form of </a:t>
            </a:r>
            <a:r>
              <a:rPr lang="en-IN" dirty="0" smtClean="0">
                <a:solidFill>
                  <a:srgbClr val="C00000"/>
                </a:solidFill>
              </a:rPr>
              <a:t>Raja </a:t>
            </a:r>
            <a:r>
              <a:rPr lang="en-IN" dirty="0" err="1" smtClean="0">
                <a:solidFill>
                  <a:srgbClr val="C00000"/>
                </a:solidFill>
              </a:rPr>
              <a:t>Rajeshwara</a:t>
            </a:r>
            <a:r>
              <a:rPr lang="en-IN" dirty="0" smtClean="0">
                <a:solidFill>
                  <a:srgbClr val="C00000"/>
                </a:solidFill>
              </a:rPr>
              <a:t> Swami </a:t>
            </a:r>
            <a:r>
              <a:rPr lang="en-IN" dirty="0" smtClean="0"/>
              <a:t>is very famous in this part of the region.</a:t>
            </a:r>
          </a:p>
          <a:p>
            <a:r>
              <a:rPr lang="en-IN" dirty="0" smtClean="0"/>
              <a:t>Located on the banks of </a:t>
            </a:r>
            <a:r>
              <a:rPr lang="en-IN" dirty="0" err="1" smtClean="0"/>
              <a:t>Mulavagu</a:t>
            </a:r>
            <a:r>
              <a:rPr lang="en-IN" dirty="0" smtClean="0"/>
              <a:t> stream.</a:t>
            </a:r>
            <a:endParaRPr lang="en-IN" dirty="0"/>
          </a:p>
        </p:txBody>
      </p:sp>
      <p:pic>
        <p:nvPicPr>
          <p:cNvPr id="6" name="Content Placeholder 5" descr="raja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67545" y="1844824"/>
            <a:ext cx="8219256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>
                <a:solidFill>
                  <a:srgbClr val="C00000"/>
                </a:solidFill>
              </a:rPr>
              <a:t>The </a:t>
            </a:r>
            <a:r>
              <a:rPr lang="en-IN" dirty="0" err="1" smtClean="0">
                <a:solidFill>
                  <a:srgbClr val="C00000"/>
                </a:solidFill>
              </a:rPr>
              <a:t>Koti</a:t>
            </a:r>
            <a:r>
              <a:rPr lang="en-IN" dirty="0" smtClean="0">
                <a:solidFill>
                  <a:srgbClr val="C00000"/>
                </a:solidFill>
              </a:rPr>
              <a:t> </a:t>
            </a:r>
            <a:r>
              <a:rPr lang="en-IN" dirty="0" err="1" smtClean="0">
                <a:solidFill>
                  <a:srgbClr val="C00000"/>
                </a:solidFill>
              </a:rPr>
              <a:t>Lingeshwara</a:t>
            </a:r>
            <a:r>
              <a:rPr lang="en-IN" dirty="0" smtClean="0">
                <a:solidFill>
                  <a:srgbClr val="C00000"/>
                </a:solidFill>
              </a:rPr>
              <a:t> </a:t>
            </a:r>
            <a:r>
              <a:rPr lang="en-IN" dirty="0" err="1" smtClean="0">
                <a:solidFill>
                  <a:srgbClr val="C00000"/>
                </a:solidFill>
              </a:rPr>
              <a:t>Swamy</a:t>
            </a:r>
            <a:r>
              <a:rPr lang="en-IN" dirty="0" smtClean="0">
                <a:solidFill>
                  <a:srgbClr val="C00000"/>
                </a:solidFill>
              </a:rPr>
              <a:t> temple </a:t>
            </a:r>
            <a:r>
              <a:rPr lang="en-IN" dirty="0" smtClean="0"/>
              <a:t>is one of the most ancient shrines.</a:t>
            </a:r>
          </a:p>
          <a:p>
            <a:r>
              <a:rPr lang="en-IN" dirty="0" smtClean="0"/>
              <a:t>The speciality of the temple is that it has more than a </a:t>
            </a:r>
            <a:r>
              <a:rPr lang="en-IN" dirty="0" err="1" smtClean="0"/>
              <a:t>Crore</a:t>
            </a:r>
            <a:r>
              <a:rPr lang="en-IN" dirty="0" smtClean="0"/>
              <a:t> (</a:t>
            </a:r>
            <a:r>
              <a:rPr lang="en-IN" dirty="0" err="1" smtClean="0"/>
              <a:t>Koti</a:t>
            </a:r>
            <a:r>
              <a:rPr lang="en-IN" dirty="0" smtClean="0"/>
              <a:t>) Shiva lingams.</a:t>
            </a:r>
          </a:p>
          <a:p>
            <a:pPr>
              <a:buNone/>
            </a:pPr>
            <a:endParaRPr lang="en-IN" dirty="0"/>
          </a:p>
        </p:txBody>
      </p:sp>
      <p:pic>
        <p:nvPicPr>
          <p:cNvPr id="6" name="Content Placeholder 5" descr="koti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5" y="2132856"/>
            <a:ext cx="8219256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err="1" smtClean="0">
                <a:solidFill>
                  <a:srgbClr val="0070C0"/>
                </a:solidFill>
              </a:rPr>
              <a:t>Jagannath</a:t>
            </a:r>
            <a:r>
              <a:rPr lang="en-IN" dirty="0" smtClean="0">
                <a:solidFill>
                  <a:srgbClr val="0070C0"/>
                </a:solidFill>
              </a:rPr>
              <a:t> Temple </a:t>
            </a:r>
            <a:r>
              <a:rPr lang="en-IN" dirty="0" smtClean="0"/>
              <a:t>is a modern Hindu temple built by the </a:t>
            </a:r>
            <a:r>
              <a:rPr lang="en-IN" dirty="0" err="1" smtClean="0"/>
              <a:t>Odia</a:t>
            </a:r>
            <a:r>
              <a:rPr lang="en-IN" dirty="0" smtClean="0"/>
              <a:t> community dedicated to Hindu God </a:t>
            </a:r>
            <a:r>
              <a:rPr lang="en-IN" dirty="0" err="1" smtClean="0"/>
              <a:t>Jagannath</a:t>
            </a:r>
            <a:r>
              <a:rPr lang="en-IN" dirty="0" smtClean="0"/>
              <a:t>- God of the Universe.</a:t>
            </a:r>
          </a:p>
        </p:txBody>
      </p:sp>
      <p:pic>
        <p:nvPicPr>
          <p:cNvPr id="6" name="Content Placeholder 5" descr="jaa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8136904" cy="49685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692696"/>
            <a:ext cx="8075240" cy="4525963"/>
          </a:xfrm>
        </p:spPr>
        <p:txBody>
          <a:bodyPr/>
          <a:lstStyle/>
          <a:p>
            <a:r>
              <a:rPr lang="en-IN" dirty="0" smtClean="0">
                <a:solidFill>
                  <a:srgbClr val="7030A0"/>
                </a:solidFill>
              </a:rPr>
              <a:t>Sri </a:t>
            </a:r>
            <a:r>
              <a:rPr lang="en-IN" dirty="0" err="1" smtClean="0">
                <a:solidFill>
                  <a:srgbClr val="7030A0"/>
                </a:solidFill>
              </a:rPr>
              <a:t>Gnana</a:t>
            </a:r>
            <a:r>
              <a:rPr lang="en-IN" dirty="0" smtClean="0">
                <a:solidFill>
                  <a:srgbClr val="7030A0"/>
                </a:solidFill>
              </a:rPr>
              <a:t> </a:t>
            </a:r>
            <a:r>
              <a:rPr lang="en-IN" dirty="0" err="1" smtClean="0">
                <a:solidFill>
                  <a:srgbClr val="7030A0"/>
                </a:solidFill>
              </a:rPr>
              <a:t>Saraswathi</a:t>
            </a:r>
            <a:r>
              <a:rPr lang="en-IN" dirty="0" smtClean="0">
                <a:solidFill>
                  <a:srgbClr val="7030A0"/>
                </a:solidFill>
              </a:rPr>
              <a:t> temple </a:t>
            </a:r>
            <a:r>
              <a:rPr lang="en-IN" dirty="0" smtClean="0"/>
              <a:t>at </a:t>
            </a:r>
            <a:r>
              <a:rPr lang="en-IN" dirty="0" err="1" smtClean="0"/>
              <a:t>Basara</a:t>
            </a:r>
            <a:r>
              <a:rPr lang="en-IN" dirty="0" smtClean="0"/>
              <a:t> on the banks of river Godavari is the only temple in South India dedicated to the Goddess of learning.</a:t>
            </a:r>
            <a:endParaRPr lang="en-IN" dirty="0"/>
          </a:p>
        </p:txBody>
      </p:sp>
      <p:pic>
        <p:nvPicPr>
          <p:cNvPr id="6" name="Content Placeholder 5" descr="Temple_at_basara.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5536" y="2060848"/>
            <a:ext cx="8291264" cy="4320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US" dirty="0" smtClean="0"/>
              <a:t>Goddess </a:t>
            </a:r>
            <a:r>
              <a:rPr lang="en-US" dirty="0" err="1" smtClean="0">
                <a:solidFill>
                  <a:srgbClr val="FF0000"/>
                </a:solidFill>
              </a:rPr>
              <a:t>Bhadrakali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is one of the ten great manifestations of the Supreme Goddess of Hindu cosmic mythology .</a:t>
            </a:r>
            <a:endParaRPr lang="en-IN" dirty="0" smtClean="0"/>
          </a:p>
        </p:txBody>
      </p:sp>
      <p:pic>
        <p:nvPicPr>
          <p:cNvPr id="6" name="Content Placeholder 5" descr="Bhadrakali_Temple_in_Warangal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28597" y="1214422"/>
            <a:ext cx="8258204" cy="54292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b="1" dirty="0" err="1" smtClean="0">
                <a:solidFill>
                  <a:srgbClr val="92D050"/>
                </a:solidFill>
              </a:rPr>
              <a:t>Chilkur</a:t>
            </a:r>
            <a:r>
              <a:rPr lang="en-IN" b="1" dirty="0" smtClean="0">
                <a:solidFill>
                  <a:srgbClr val="92D050"/>
                </a:solidFill>
              </a:rPr>
              <a:t> Balaji Temple</a:t>
            </a:r>
            <a:r>
              <a:rPr lang="en-IN" b="1" dirty="0" smtClean="0"/>
              <a:t>,</a:t>
            </a:r>
            <a:r>
              <a:rPr lang="en-IN" dirty="0" smtClean="0"/>
              <a:t> popularly known as </a:t>
            </a:r>
            <a:r>
              <a:rPr lang="en-IN" b="1" dirty="0" smtClean="0"/>
              <a:t>"Visa Balaji Temple''</a:t>
            </a:r>
            <a:r>
              <a:rPr lang="en-IN" dirty="0" smtClean="0"/>
              <a:t>, is an ancient </a:t>
            </a:r>
            <a:r>
              <a:rPr lang="en-IN" dirty="0" smtClean="0">
                <a:hlinkClick r:id="rId2" tooltip="Hindu temple"/>
              </a:rPr>
              <a:t>Hindu temple</a:t>
            </a:r>
            <a:r>
              <a:rPr lang="en-IN" dirty="0" smtClean="0"/>
              <a:t> of </a:t>
            </a:r>
            <a:r>
              <a:rPr lang="en-IN" dirty="0" smtClean="0">
                <a:hlinkClick r:id="rId3" tooltip="Lord Balaji"/>
              </a:rPr>
              <a:t>Lord Balaji</a:t>
            </a:r>
            <a:r>
              <a:rPr lang="en-IN" dirty="0" smtClean="0"/>
              <a:t> on the banks of </a:t>
            </a:r>
            <a:r>
              <a:rPr lang="en-IN" dirty="0" err="1" smtClean="0">
                <a:hlinkClick r:id="rId4" tooltip="Osman Sagar"/>
              </a:rPr>
              <a:t>Osman</a:t>
            </a:r>
            <a:r>
              <a:rPr lang="en-IN" dirty="0" smtClean="0">
                <a:hlinkClick r:id="rId4" tooltip="Osman Sagar"/>
              </a:rPr>
              <a:t> Sagar</a:t>
            </a:r>
            <a:r>
              <a:rPr lang="en-IN" dirty="0" smtClean="0"/>
              <a:t> in </a:t>
            </a:r>
            <a:r>
              <a:rPr lang="en-IN" dirty="0" smtClean="0">
                <a:hlinkClick r:id="rId5" tooltip="Hyderabad"/>
              </a:rPr>
              <a:t>Hyderabad</a:t>
            </a:r>
            <a:r>
              <a:rPr lang="en-IN" dirty="0" smtClean="0"/>
              <a:t>.</a:t>
            </a:r>
          </a:p>
        </p:txBody>
      </p:sp>
      <p:pic>
        <p:nvPicPr>
          <p:cNvPr id="7" name="Content Placeholder 6" descr="chi"/>
          <p:cNvPicPr>
            <a:picLocks noGrp="1" noChangeAspect="1"/>
          </p:cNvPicPr>
          <p:nvPr>
            <p:ph sz="quarter" idx="4"/>
          </p:nvPr>
        </p:nvPicPr>
        <p:blipFill>
          <a:blip r:embed="rId6" cstate="print"/>
          <a:stretch>
            <a:fillRect/>
          </a:stretch>
        </p:blipFill>
        <p:spPr>
          <a:xfrm>
            <a:off x="395536" y="1844824"/>
            <a:ext cx="8424936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History of Telangana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" name="Content Placeholder 6" descr="draksharama-temple-outsid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3068960"/>
            <a:ext cx="2232248" cy="3528392"/>
          </a:xfrm>
        </p:spPr>
      </p:pic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3528" y="980728"/>
            <a:ext cx="8640960" cy="530579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Name Telangana refers to </a:t>
            </a:r>
            <a:r>
              <a:rPr lang="en-US" sz="2400" dirty="0" err="1" smtClean="0">
                <a:solidFill>
                  <a:srgbClr val="0070C0"/>
                </a:solidFill>
              </a:rPr>
              <a:t>Trilinga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Desa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smtClean="0"/>
              <a:t>because of  the presence of three </a:t>
            </a:r>
            <a:r>
              <a:rPr lang="en-US" sz="2400" dirty="0" err="1" smtClean="0"/>
              <a:t>shiva</a:t>
            </a:r>
            <a:r>
              <a:rPr lang="en-US" sz="2400" dirty="0" smtClean="0"/>
              <a:t> temples at 1) </a:t>
            </a:r>
            <a:r>
              <a:rPr lang="en-US" sz="2400" dirty="0" err="1" smtClean="0">
                <a:solidFill>
                  <a:srgbClr val="92D050"/>
                </a:solidFill>
              </a:rPr>
              <a:t>Kaleswaram</a:t>
            </a:r>
            <a:r>
              <a:rPr lang="en-US" sz="2400" dirty="0" smtClean="0"/>
              <a:t>, 2)</a:t>
            </a:r>
            <a:r>
              <a:rPr lang="en-US" sz="2400" dirty="0" err="1" smtClean="0">
                <a:solidFill>
                  <a:srgbClr val="00B0F0"/>
                </a:solidFill>
              </a:rPr>
              <a:t>Srisailam</a:t>
            </a:r>
            <a:r>
              <a:rPr lang="en-US" sz="2400" dirty="0" smtClean="0">
                <a:solidFill>
                  <a:srgbClr val="00B0F0"/>
                </a:solidFill>
              </a:rPr>
              <a:t> </a:t>
            </a:r>
            <a:r>
              <a:rPr lang="en-US" sz="2400" dirty="0" smtClean="0"/>
              <a:t>and </a:t>
            </a:r>
            <a:r>
              <a:rPr lang="en-US" sz="2400" dirty="0" smtClean="0">
                <a:solidFill>
                  <a:srgbClr val="7030A0"/>
                </a:solidFill>
              </a:rPr>
              <a:t>3)</a:t>
            </a:r>
            <a:r>
              <a:rPr lang="en-US" sz="2400" dirty="0" err="1" smtClean="0">
                <a:solidFill>
                  <a:srgbClr val="7030A0"/>
                </a:solidFill>
              </a:rPr>
              <a:t>Draksharamam</a:t>
            </a:r>
            <a:r>
              <a:rPr lang="en-US" sz="2400" dirty="0" smtClean="0">
                <a:solidFill>
                  <a:srgbClr val="7030A0"/>
                </a:solidFill>
              </a:rPr>
              <a:t>.</a:t>
            </a:r>
          </a:p>
          <a:p>
            <a:r>
              <a:rPr lang="en-US" sz="2400" dirty="0" smtClean="0"/>
              <a:t>The word Telangana is also believed to be derived from the word “</a:t>
            </a:r>
            <a:r>
              <a:rPr lang="en-US" sz="2400" dirty="0" smtClean="0">
                <a:solidFill>
                  <a:srgbClr val="FF0000"/>
                </a:solidFill>
              </a:rPr>
              <a:t>Telugu </a:t>
            </a:r>
            <a:r>
              <a:rPr lang="en-US" sz="2400" dirty="0" err="1" smtClean="0">
                <a:solidFill>
                  <a:srgbClr val="FF0000"/>
                </a:solidFill>
              </a:rPr>
              <a:t>Angana</a:t>
            </a:r>
            <a:r>
              <a:rPr lang="en-US" sz="2400" dirty="0" smtClean="0"/>
              <a:t>” which means Telugu region.</a:t>
            </a:r>
            <a:endParaRPr lang="en-US" sz="2400" dirty="0"/>
          </a:p>
        </p:txBody>
      </p:sp>
      <p:pic>
        <p:nvPicPr>
          <p:cNvPr id="8" name="Picture 7" descr="kaleswar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3068960"/>
            <a:ext cx="2409056" cy="3528392"/>
          </a:xfrm>
          <a:prstGeom prst="rect">
            <a:avLst/>
          </a:prstGeom>
        </p:spPr>
      </p:pic>
      <p:pic>
        <p:nvPicPr>
          <p:cNvPr id="9" name="Picture 8" descr="srisaila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068960"/>
            <a:ext cx="3886200" cy="3493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>
                <a:solidFill>
                  <a:srgbClr val="92D050"/>
                </a:solidFill>
              </a:rPr>
              <a:t>ISKON</a:t>
            </a:r>
            <a:r>
              <a:rPr lang="en-IN" dirty="0" smtClean="0"/>
              <a:t> is known all over for being some of the most beautiful, active, spiritual and religious </a:t>
            </a:r>
            <a:r>
              <a:rPr lang="en-IN" dirty="0" err="1" smtClean="0"/>
              <a:t>centers</a:t>
            </a:r>
            <a:r>
              <a:rPr lang="en-IN" dirty="0" smtClean="0"/>
              <a:t> in the country.</a:t>
            </a:r>
          </a:p>
        </p:txBody>
      </p:sp>
      <p:pic>
        <p:nvPicPr>
          <p:cNvPr id="7" name="Content Placeholder 6" descr="is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12776"/>
            <a:ext cx="8103368" cy="52565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32656"/>
            <a:ext cx="8352928" cy="5038403"/>
          </a:xfrm>
        </p:spPr>
        <p:txBody>
          <a:bodyPr>
            <a:normAutofit/>
          </a:bodyPr>
          <a:lstStyle/>
          <a:p>
            <a:r>
              <a:rPr lang="en-IN" dirty="0" smtClean="0">
                <a:solidFill>
                  <a:srgbClr val="002060"/>
                </a:solidFill>
              </a:rPr>
              <a:t>The</a:t>
            </a:r>
            <a:r>
              <a:rPr lang="en-IN" dirty="0" smtClean="0">
                <a:solidFill>
                  <a:srgbClr val="00B050"/>
                </a:solidFill>
              </a:rPr>
              <a:t> </a:t>
            </a:r>
            <a:r>
              <a:rPr lang="en-IN" dirty="0" err="1" smtClean="0">
                <a:solidFill>
                  <a:srgbClr val="00B050"/>
                </a:solidFill>
              </a:rPr>
              <a:t>Medak</a:t>
            </a:r>
            <a:r>
              <a:rPr lang="en-IN" dirty="0" smtClean="0">
                <a:solidFill>
                  <a:srgbClr val="00B050"/>
                </a:solidFill>
              </a:rPr>
              <a:t> Cathedral </a:t>
            </a:r>
            <a:r>
              <a:rPr lang="en-IN" dirty="0" smtClean="0"/>
              <a:t>is one of the most visited church and single largest diocese in Asia and the second-largest in the world. </a:t>
            </a:r>
          </a:p>
          <a:p>
            <a:r>
              <a:rPr lang="en-IN" dirty="0" smtClean="0"/>
              <a:t>The biggest attraction of the Cathedral is its stained glass.</a:t>
            </a:r>
          </a:p>
        </p:txBody>
      </p:sp>
      <p:pic>
        <p:nvPicPr>
          <p:cNvPr id="6" name="Content Placeholder 5" descr="medak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5" y="2060848"/>
            <a:ext cx="8219256" cy="46085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>
            <a:normAutofit/>
          </a:bodyPr>
          <a:lstStyle/>
          <a:p>
            <a:r>
              <a:rPr lang="en-IN" dirty="0" smtClean="0"/>
              <a:t>The </a:t>
            </a:r>
            <a:r>
              <a:rPr lang="en-IN" dirty="0" err="1" smtClean="0">
                <a:solidFill>
                  <a:srgbClr val="C00000"/>
                </a:solidFill>
              </a:rPr>
              <a:t>Pocharam</a:t>
            </a:r>
            <a:r>
              <a:rPr lang="en-IN" dirty="0" smtClean="0">
                <a:solidFill>
                  <a:srgbClr val="C00000"/>
                </a:solidFill>
              </a:rPr>
              <a:t> lake</a:t>
            </a:r>
            <a:r>
              <a:rPr lang="en-IN" dirty="0" smtClean="0"/>
              <a:t> is spread over 130 sq.kms near </a:t>
            </a:r>
            <a:r>
              <a:rPr lang="en-IN" dirty="0" err="1" smtClean="0"/>
              <a:t>pocharam</a:t>
            </a:r>
            <a:r>
              <a:rPr lang="en-IN" dirty="0" smtClean="0"/>
              <a:t> dam on </a:t>
            </a:r>
            <a:r>
              <a:rPr lang="en-IN" dirty="0" err="1" smtClean="0"/>
              <a:t>Allair</a:t>
            </a:r>
            <a:r>
              <a:rPr lang="en-IN" dirty="0" smtClean="0"/>
              <a:t> river.</a:t>
            </a:r>
          </a:p>
          <a:p>
            <a:r>
              <a:rPr lang="en-IN" dirty="0" smtClean="0"/>
              <a:t> The lake is home to various animals especially Sloth Bear, </a:t>
            </a:r>
            <a:r>
              <a:rPr lang="en-IN" dirty="0" err="1" smtClean="0"/>
              <a:t>Sambar</a:t>
            </a:r>
            <a:r>
              <a:rPr lang="en-IN" dirty="0" smtClean="0"/>
              <a:t>, </a:t>
            </a:r>
            <a:r>
              <a:rPr lang="en-IN" dirty="0" err="1" smtClean="0"/>
              <a:t>Nilgai</a:t>
            </a:r>
            <a:r>
              <a:rPr lang="en-IN" dirty="0" smtClean="0"/>
              <a:t>, </a:t>
            </a:r>
            <a:r>
              <a:rPr lang="en-IN" dirty="0" err="1" smtClean="0"/>
              <a:t>Chinkara</a:t>
            </a:r>
            <a:r>
              <a:rPr lang="en-IN" dirty="0" smtClean="0"/>
              <a:t>, Chital and four-horned Antelope.</a:t>
            </a:r>
            <a:endParaRPr lang="en-IN" dirty="0"/>
          </a:p>
        </p:txBody>
      </p:sp>
      <p:pic>
        <p:nvPicPr>
          <p:cNvPr id="6" name="Content Placeholder 5" descr="Pocharam-wildlife-sanctuary-and-lake-Hyderabad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3" y="2204865"/>
            <a:ext cx="8147248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32656"/>
            <a:ext cx="8291264" cy="5793507"/>
          </a:xfrm>
        </p:spPr>
        <p:txBody>
          <a:bodyPr/>
          <a:lstStyle/>
          <a:p>
            <a:r>
              <a:rPr lang="en-IN" dirty="0" smtClean="0"/>
              <a:t>The </a:t>
            </a:r>
            <a:r>
              <a:rPr lang="en-IN" dirty="0" err="1" smtClean="0">
                <a:solidFill>
                  <a:srgbClr val="002060"/>
                </a:solidFill>
              </a:rPr>
              <a:t>Laknavaram</a:t>
            </a:r>
            <a:r>
              <a:rPr lang="en-IN" dirty="0" smtClean="0">
                <a:solidFill>
                  <a:srgbClr val="002060"/>
                </a:solidFill>
              </a:rPr>
              <a:t> lake </a:t>
            </a:r>
            <a:r>
              <a:rPr lang="en-IN" dirty="0" smtClean="0"/>
              <a:t>was built by the rulers of the </a:t>
            </a:r>
            <a:r>
              <a:rPr lang="en-IN" dirty="0" err="1" smtClean="0"/>
              <a:t>Kakatiya</a:t>
            </a:r>
            <a:r>
              <a:rPr lang="en-IN" dirty="0" smtClean="0"/>
              <a:t> dynasty in 13th Century A.D.</a:t>
            </a:r>
          </a:p>
          <a:p>
            <a:r>
              <a:rPr lang="en-IN" dirty="0" smtClean="0"/>
              <a:t>The hanging bridge takes you to the </a:t>
            </a:r>
            <a:r>
              <a:rPr lang="en-IN" dirty="0" smtClean="0">
                <a:solidFill>
                  <a:srgbClr val="FF0000"/>
                </a:solidFill>
              </a:rPr>
              <a:t>mini island in the lake</a:t>
            </a:r>
            <a:r>
              <a:rPr lang="en-IN" dirty="0" smtClean="0"/>
              <a:t>.</a:t>
            </a:r>
            <a:endParaRPr lang="en-IN" dirty="0"/>
          </a:p>
        </p:txBody>
      </p:sp>
      <p:pic>
        <p:nvPicPr>
          <p:cNvPr id="6" name="Content Placeholder 5" descr="lakn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3" y="1628800"/>
            <a:ext cx="8147248" cy="50405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32656"/>
            <a:ext cx="8363272" cy="5793507"/>
          </a:xfrm>
        </p:spPr>
        <p:txBody>
          <a:bodyPr/>
          <a:lstStyle/>
          <a:p>
            <a:r>
              <a:rPr lang="en-IN" dirty="0" smtClean="0">
                <a:solidFill>
                  <a:srgbClr val="002060"/>
                </a:solidFill>
              </a:rPr>
              <a:t>The</a:t>
            </a:r>
            <a:r>
              <a:rPr lang="en-IN" dirty="0" smtClean="0">
                <a:solidFill>
                  <a:srgbClr val="00B0F0"/>
                </a:solidFill>
              </a:rPr>
              <a:t> </a:t>
            </a:r>
            <a:r>
              <a:rPr lang="en-IN" dirty="0" err="1" smtClean="0">
                <a:solidFill>
                  <a:srgbClr val="00B0F0"/>
                </a:solidFill>
              </a:rPr>
              <a:t>Pakhal</a:t>
            </a:r>
            <a:r>
              <a:rPr lang="en-IN" dirty="0" smtClean="0">
                <a:solidFill>
                  <a:srgbClr val="00B0F0"/>
                </a:solidFill>
              </a:rPr>
              <a:t> lake </a:t>
            </a:r>
            <a:r>
              <a:rPr lang="en-IN" dirty="0" smtClean="0"/>
              <a:t>was constructed in the 1213 AD by the </a:t>
            </a:r>
            <a:r>
              <a:rPr lang="en-IN" dirty="0" err="1" smtClean="0"/>
              <a:t>Kakatiya</a:t>
            </a:r>
            <a:r>
              <a:rPr lang="en-IN" dirty="0" smtClean="0"/>
              <a:t> king </a:t>
            </a:r>
            <a:r>
              <a:rPr lang="en-IN" dirty="0" err="1" smtClean="0"/>
              <a:t>Ganapathi</a:t>
            </a:r>
            <a:r>
              <a:rPr lang="en-IN" dirty="0" smtClean="0"/>
              <a:t> Dev in </a:t>
            </a:r>
            <a:r>
              <a:rPr lang="en-IN" dirty="0" err="1" smtClean="0"/>
              <a:t>warangal</a:t>
            </a:r>
            <a:r>
              <a:rPr lang="en-IN" dirty="0" smtClean="0"/>
              <a:t> district and it is scenic forested hills, spread over an area of 30 </a:t>
            </a:r>
            <a:r>
              <a:rPr lang="en-IN" dirty="0" err="1" smtClean="0"/>
              <a:t>Sq.Kms</a:t>
            </a:r>
            <a:r>
              <a:rPr lang="en-IN" dirty="0" smtClean="0"/>
              <a:t>. </a:t>
            </a:r>
            <a:endParaRPr lang="en-IN" dirty="0"/>
          </a:p>
        </p:txBody>
      </p:sp>
      <p:pic>
        <p:nvPicPr>
          <p:cNvPr id="6" name="Content Placeholder 5" descr="pakhal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5" y="1628800"/>
            <a:ext cx="8219256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32656"/>
            <a:ext cx="8219256" cy="3951288"/>
          </a:xfrm>
        </p:spPr>
        <p:txBody>
          <a:bodyPr>
            <a:normAutofit/>
          </a:bodyPr>
          <a:lstStyle/>
          <a:p>
            <a:r>
              <a:rPr lang="en-IN" dirty="0" smtClean="0">
                <a:solidFill>
                  <a:srgbClr val="002060"/>
                </a:solidFill>
              </a:rPr>
              <a:t>The </a:t>
            </a:r>
            <a:r>
              <a:rPr lang="en-IN" dirty="0" err="1" smtClean="0">
                <a:solidFill>
                  <a:srgbClr val="FF0000"/>
                </a:solidFill>
              </a:rPr>
              <a:t>Kuntala</a:t>
            </a:r>
            <a:r>
              <a:rPr lang="en-IN" dirty="0" smtClean="0">
                <a:solidFill>
                  <a:srgbClr val="FF0000"/>
                </a:solidFill>
              </a:rPr>
              <a:t> waterfalls </a:t>
            </a:r>
            <a:r>
              <a:rPr lang="en-IN" dirty="0" smtClean="0"/>
              <a:t>is one of the highest in the state at 200 ft. &amp; is surrounded by dense vegetation.</a:t>
            </a:r>
            <a:endParaRPr lang="en-IN" dirty="0"/>
          </a:p>
        </p:txBody>
      </p:sp>
      <p:pic>
        <p:nvPicPr>
          <p:cNvPr id="7" name="Content Placeholder 6" descr="po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57159" y="1428736"/>
            <a:ext cx="8329642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32656"/>
            <a:ext cx="8219256" cy="3951288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>
                <a:solidFill>
                  <a:srgbClr val="00B0F0"/>
                </a:solidFill>
              </a:rPr>
              <a:t>Bogatha</a:t>
            </a:r>
            <a:r>
              <a:rPr lang="en-US" dirty="0" smtClean="0">
                <a:solidFill>
                  <a:srgbClr val="00B0F0"/>
                </a:solidFill>
              </a:rPr>
              <a:t> waterfalls is </a:t>
            </a:r>
            <a:r>
              <a:rPr lang="en-US" dirty="0" smtClean="0"/>
              <a:t>A magnificent waterfall in the district of Khammam and second biggest waterfall in the State.</a:t>
            </a:r>
            <a:endParaRPr lang="en-IN" dirty="0"/>
          </a:p>
        </p:txBody>
      </p:sp>
      <p:pic>
        <p:nvPicPr>
          <p:cNvPr id="6" name="Content Placeholder 5" descr="bog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28597" y="1428736"/>
            <a:ext cx="8258204" cy="5143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32656"/>
            <a:ext cx="8219256" cy="3951288"/>
          </a:xfrm>
        </p:spPr>
        <p:txBody>
          <a:bodyPr>
            <a:normAutofit/>
          </a:bodyPr>
          <a:lstStyle/>
          <a:p>
            <a:pPr algn="just"/>
            <a:r>
              <a:rPr lang="en-US" dirty="0" err="1" smtClean="0">
                <a:solidFill>
                  <a:srgbClr val="FF0000"/>
                </a:solidFill>
              </a:rPr>
              <a:t>Gayatri</a:t>
            </a:r>
            <a:r>
              <a:rPr lang="en-US" dirty="0" smtClean="0">
                <a:solidFill>
                  <a:srgbClr val="FF0000"/>
                </a:solidFill>
              </a:rPr>
              <a:t> waterfalls </a:t>
            </a:r>
            <a:r>
              <a:rPr lang="en-US" b="1" dirty="0" smtClean="0"/>
              <a:t>is </a:t>
            </a:r>
            <a:r>
              <a:rPr lang="en-US" dirty="0" smtClean="0"/>
              <a:t>Away from the human eye, the waterfalls found its habitat in a remote place inside a deep tropical forest. </a:t>
            </a:r>
            <a:endParaRPr lang="en-IN" dirty="0"/>
          </a:p>
        </p:txBody>
      </p:sp>
      <p:pic>
        <p:nvPicPr>
          <p:cNvPr id="7" name="Content Placeholder 6" descr="gay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71472" y="1643050"/>
            <a:ext cx="8001056" cy="478634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332656"/>
            <a:ext cx="8219256" cy="3951288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00B0F0"/>
                </a:solidFill>
              </a:rPr>
              <a:t>Mallela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err="1" smtClean="0">
                <a:solidFill>
                  <a:srgbClr val="00B0F0"/>
                </a:solidFill>
              </a:rPr>
              <a:t>Theertham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smtClean="0"/>
              <a:t>is in the middle of the dense forest. A walk down 350 steps is required to access the waterfall.</a:t>
            </a:r>
            <a:endParaRPr lang="en-IN" dirty="0"/>
          </a:p>
        </p:txBody>
      </p:sp>
      <p:pic>
        <p:nvPicPr>
          <p:cNvPr id="6" name="Content Placeholder 5" descr="m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00035" y="1214422"/>
            <a:ext cx="8186766" cy="52864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075240" cy="5721499"/>
          </a:xfrm>
        </p:spPr>
        <p:txBody>
          <a:bodyPr/>
          <a:lstStyle/>
          <a:p>
            <a:r>
              <a:rPr lang="en-IN" dirty="0" smtClean="0"/>
              <a:t>The perfect picnic getaway.</a:t>
            </a:r>
          </a:p>
          <a:p>
            <a:r>
              <a:rPr lang="en-IN" dirty="0" smtClean="0"/>
              <a:t>A sprawling 33 acres garden, complete with flora, a deer park and a lake, </a:t>
            </a:r>
            <a:r>
              <a:rPr lang="en-IN" b="1" dirty="0" err="1" smtClean="0">
                <a:solidFill>
                  <a:srgbClr val="FF0000"/>
                </a:solidFill>
              </a:rPr>
              <a:t>Alisagar</a:t>
            </a:r>
            <a:r>
              <a:rPr lang="en-IN" dirty="0" smtClean="0"/>
              <a:t>, built by the </a:t>
            </a:r>
            <a:r>
              <a:rPr lang="en-IN" dirty="0" err="1" smtClean="0"/>
              <a:t>Nizam</a:t>
            </a:r>
            <a:r>
              <a:rPr lang="en-IN" dirty="0" smtClean="0"/>
              <a:t> of Hyderabad.</a:t>
            </a:r>
            <a:endParaRPr lang="en-IN" dirty="0"/>
          </a:p>
        </p:txBody>
      </p:sp>
      <p:pic>
        <p:nvPicPr>
          <p:cNvPr id="7" name="Content Placeholder 6" descr="ali.jpe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3" y="1772816"/>
            <a:ext cx="8147248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2536" y="0"/>
            <a:ext cx="9717645" cy="6858000"/>
          </a:xfrm>
        </p:spPr>
      </p:pic>
    </p:spTree>
    <p:extLst>
      <p:ext uri="{BB962C8B-B14F-4D97-AF65-F5344CB8AC3E}">
        <p14:creationId xmlns:p14="http://schemas.microsoft.com/office/powerpoint/2010/main" xmlns="" val="238515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>
                <a:solidFill>
                  <a:srgbClr val="FFC000"/>
                </a:solidFill>
              </a:rPr>
              <a:t>A man-made reservoir </a:t>
            </a:r>
            <a:r>
              <a:rPr lang="en-IN" dirty="0" smtClean="0"/>
              <a:t>that was built in 1927 on the banks of </a:t>
            </a:r>
            <a:r>
              <a:rPr lang="en-IN" dirty="0" err="1" smtClean="0"/>
              <a:t>Esi</a:t>
            </a:r>
            <a:r>
              <a:rPr lang="en-IN" dirty="0" smtClean="0"/>
              <a:t> River.</a:t>
            </a:r>
          </a:p>
          <a:p>
            <a:r>
              <a:rPr lang="en-IN" dirty="0" smtClean="0"/>
              <a:t>It provides drinking water to the twin cities of Hyderabad and </a:t>
            </a:r>
            <a:r>
              <a:rPr lang="en-IN" dirty="0" err="1" smtClean="0"/>
              <a:t>Secunderabad</a:t>
            </a:r>
            <a:r>
              <a:rPr lang="en-IN" dirty="0" smtClean="0"/>
              <a:t>.</a:t>
            </a:r>
          </a:p>
          <a:p>
            <a:pPr>
              <a:buNone/>
            </a:pPr>
            <a:endParaRPr lang="en-IN" dirty="0"/>
          </a:p>
        </p:txBody>
      </p:sp>
      <p:pic>
        <p:nvPicPr>
          <p:cNvPr id="7" name="Content Placeholder 6" descr="hi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7" y="2132856"/>
            <a:ext cx="8291264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err="1" smtClean="0">
                <a:solidFill>
                  <a:srgbClr val="00B050"/>
                </a:solidFill>
              </a:rPr>
              <a:t>Nagarjunasagar</a:t>
            </a:r>
            <a:r>
              <a:rPr lang="en-IN" dirty="0" smtClean="0">
                <a:solidFill>
                  <a:srgbClr val="00B050"/>
                </a:solidFill>
              </a:rPr>
              <a:t> Dam </a:t>
            </a:r>
            <a:r>
              <a:rPr lang="en-IN" dirty="0" smtClean="0"/>
              <a:t>is</a:t>
            </a:r>
            <a:r>
              <a:rPr lang="en-IN" dirty="0" smtClean="0">
                <a:solidFill>
                  <a:srgbClr val="00B050"/>
                </a:solidFill>
              </a:rPr>
              <a:t> </a:t>
            </a:r>
            <a:r>
              <a:rPr lang="en-IN" dirty="0" smtClean="0"/>
              <a:t>World's largest dam with 26 gates and with an irrigation capacity for 10 acres of land</a:t>
            </a:r>
            <a:r>
              <a:rPr lang="en-IN" dirty="0" smtClean="0">
                <a:solidFill>
                  <a:srgbClr val="00B050"/>
                </a:solidFill>
              </a:rPr>
              <a:t>. </a:t>
            </a:r>
            <a:endParaRPr lang="en-IN" dirty="0" smtClean="0"/>
          </a:p>
        </p:txBody>
      </p:sp>
      <p:pic>
        <p:nvPicPr>
          <p:cNvPr id="6" name="Content Placeholder 5" descr="na.jpe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611561" y="1357298"/>
            <a:ext cx="8075240" cy="51680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US" dirty="0" smtClean="0"/>
              <a:t> </a:t>
            </a:r>
            <a:r>
              <a:rPr lang="en-US" b="1" dirty="0" err="1" smtClean="0">
                <a:solidFill>
                  <a:srgbClr val="00B050"/>
                </a:solidFill>
              </a:rPr>
              <a:t>Manjeera</a:t>
            </a:r>
            <a:r>
              <a:rPr lang="en-US" b="1" dirty="0" smtClean="0">
                <a:solidFill>
                  <a:srgbClr val="00B050"/>
                </a:solidFill>
              </a:rPr>
              <a:t> Reservoir and Dam</a:t>
            </a:r>
            <a:r>
              <a:rPr lang="en-US" dirty="0" smtClean="0"/>
              <a:t> is a tributary of the river </a:t>
            </a:r>
            <a:r>
              <a:rPr lang="en-US" dirty="0" smtClean="0">
                <a:hlinkClick r:id="rId2" tooltip="Godavari"/>
              </a:rPr>
              <a:t>Godavari</a:t>
            </a:r>
            <a:r>
              <a:rPr lang="en-US" dirty="0" smtClean="0"/>
              <a:t>. It passes through the states of </a:t>
            </a:r>
            <a:r>
              <a:rPr lang="en-US" dirty="0" smtClean="0">
                <a:hlinkClick r:id="rId3" tooltip="Maharashtra"/>
              </a:rPr>
              <a:t>Maharashtra</a:t>
            </a:r>
            <a:r>
              <a:rPr lang="en-US" dirty="0" smtClean="0"/>
              <a:t>, </a:t>
            </a:r>
            <a:r>
              <a:rPr lang="en-US" dirty="0" smtClean="0">
                <a:hlinkClick r:id="rId4" tooltip="Karnataka"/>
              </a:rPr>
              <a:t>Karnataka</a:t>
            </a:r>
            <a:r>
              <a:rPr lang="en-US" dirty="0" smtClean="0"/>
              <a:t> and </a:t>
            </a:r>
            <a:r>
              <a:rPr lang="en-US" dirty="0" smtClean="0">
                <a:hlinkClick r:id="rId5" tooltip="Telangana"/>
              </a:rPr>
              <a:t>Telangana</a:t>
            </a:r>
            <a:r>
              <a:rPr lang="en-US" dirty="0" smtClean="0"/>
              <a:t>.</a:t>
            </a:r>
            <a:endParaRPr lang="en-US" b="1" dirty="0" smtClean="0"/>
          </a:p>
          <a:p>
            <a:endParaRPr lang="en-IN" dirty="0" smtClean="0"/>
          </a:p>
        </p:txBody>
      </p:sp>
      <p:pic>
        <p:nvPicPr>
          <p:cNvPr id="7" name="Content Placeholder 6" descr="m.jpg"/>
          <p:cNvPicPr>
            <a:picLocks noGrp="1" noChangeAspect="1"/>
          </p:cNvPicPr>
          <p:nvPr>
            <p:ph sz="quarter" idx="4"/>
          </p:nvPr>
        </p:nvPicPr>
        <p:blipFill>
          <a:blip r:embed="rId6" cstate="print"/>
          <a:stretch>
            <a:fillRect/>
          </a:stretch>
        </p:blipFill>
        <p:spPr>
          <a:xfrm>
            <a:off x="357159" y="1571612"/>
            <a:ext cx="8329642" cy="5000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US" b="1" dirty="0" err="1" smtClean="0">
                <a:solidFill>
                  <a:srgbClr val="0070C0"/>
                </a:solidFill>
              </a:rPr>
              <a:t>Nizam</a:t>
            </a:r>
            <a:r>
              <a:rPr lang="en-US" b="1" dirty="0" smtClean="0">
                <a:solidFill>
                  <a:srgbClr val="0070C0"/>
                </a:solidFill>
              </a:rPr>
              <a:t> Sagar Dam</a:t>
            </a:r>
            <a:r>
              <a:rPr lang="en-US" dirty="0" smtClean="0"/>
              <a:t> constructed across the </a:t>
            </a:r>
            <a:r>
              <a:rPr lang="en-US" dirty="0" err="1" smtClean="0">
                <a:hlinkClick r:id="rId2" tooltip="Manjira River"/>
              </a:rPr>
              <a:t>Manjira</a:t>
            </a:r>
            <a:r>
              <a:rPr lang="en-US" dirty="0" smtClean="0">
                <a:hlinkClick r:id="rId2" tooltip="Manjira River"/>
              </a:rPr>
              <a:t> River</a:t>
            </a:r>
            <a:r>
              <a:rPr lang="en-US" dirty="0" smtClean="0"/>
              <a:t>, a tributary of the </a:t>
            </a:r>
            <a:r>
              <a:rPr lang="en-US" dirty="0" smtClean="0">
                <a:hlinkClick r:id="rId3" tooltip="Godavari River"/>
              </a:rPr>
              <a:t>Godavari </a:t>
            </a:r>
            <a:r>
              <a:rPr lang="en-US" dirty="0" err="1" smtClean="0">
                <a:hlinkClick r:id="rId3" tooltip="Godavari River"/>
              </a:rPr>
              <a:t>River</a:t>
            </a:r>
            <a:r>
              <a:rPr lang="en-US" dirty="0" err="1" smtClean="0"/>
              <a:t>,between</a:t>
            </a:r>
            <a:r>
              <a:rPr lang="en-US" dirty="0" smtClean="0"/>
              <a:t> </a:t>
            </a:r>
            <a:r>
              <a:rPr lang="en-US" dirty="0" err="1" smtClean="0">
                <a:hlinkClick r:id="rId4" tooltip="Achampet, Nizamabad (page does not exist)"/>
              </a:rPr>
              <a:t>Achampet</a:t>
            </a:r>
            <a:r>
              <a:rPr lang="en-US" dirty="0" smtClean="0"/>
              <a:t> and </a:t>
            </a:r>
            <a:r>
              <a:rPr lang="en-US" dirty="0" err="1" smtClean="0"/>
              <a:t>BanjePally</a:t>
            </a:r>
            <a:r>
              <a:rPr lang="en-US" dirty="0" smtClean="0"/>
              <a:t> villages of the </a:t>
            </a:r>
            <a:r>
              <a:rPr lang="en-US" dirty="0" err="1" smtClean="0">
                <a:hlinkClick r:id="rId5" tooltip="Kamareddy district"/>
              </a:rPr>
              <a:t>Kamareddydistrict</a:t>
            </a:r>
            <a:r>
              <a:rPr lang="en-US" dirty="0" smtClean="0"/>
              <a:t> in </a:t>
            </a:r>
            <a:r>
              <a:rPr lang="en-US" dirty="0" smtClean="0">
                <a:hlinkClick r:id="rId6" tooltip="Telangana"/>
              </a:rPr>
              <a:t>Telangana</a:t>
            </a:r>
            <a:r>
              <a:rPr lang="en-US" dirty="0" smtClean="0"/>
              <a:t>, </a:t>
            </a:r>
            <a:r>
              <a:rPr lang="en-US" dirty="0" smtClean="0">
                <a:hlinkClick r:id="rId7" tooltip="India"/>
              </a:rPr>
              <a:t>India</a:t>
            </a:r>
            <a:r>
              <a:rPr lang="en-US" dirty="0" smtClean="0"/>
              <a:t>.</a:t>
            </a:r>
            <a:endParaRPr lang="en-US" b="1" dirty="0" smtClean="0"/>
          </a:p>
          <a:p>
            <a:endParaRPr lang="en-IN" dirty="0" smtClean="0"/>
          </a:p>
        </p:txBody>
      </p:sp>
      <p:pic>
        <p:nvPicPr>
          <p:cNvPr id="8" name="Content Placeholder 7" descr="ni.jpg"/>
          <p:cNvPicPr>
            <a:picLocks noGrp="1" noChangeAspect="1"/>
          </p:cNvPicPr>
          <p:nvPr>
            <p:ph sz="quarter" idx="4"/>
          </p:nvPr>
        </p:nvPicPr>
        <p:blipFill>
          <a:blip r:embed="rId8" cstate="print"/>
          <a:stretch>
            <a:fillRect/>
          </a:stretch>
        </p:blipFill>
        <p:spPr>
          <a:xfrm>
            <a:off x="500035" y="1714488"/>
            <a:ext cx="8186766" cy="47863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Kadam</a:t>
            </a:r>
            <a:r>
              <a:rPr lang="en-US" b="1" dirty="0" smtClean="0">
                <a:solidFill>
                  <a:srgbClr val="FF0000"/>
                </a:solidFill>
              </a:rPr>
              <a:t> Dam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main purpose is to irrigate close to 25000 hectares in Adilabad district.</a:t>
            </a:r>
            <a:endParaRPr lang="en-US" b="1" dirty="0" smtClean="0"/>
          </a:p>
          <a:p>
            <a:endParaRPr lang="en-IN" dirty="0" smtClean="0"/>
          </a:p>
        </p:txBody>
      </p:sp>
      <p:pic>
        <p:nvPicPr>
          <p:cNvPr id="6" name="Content Placeholder 5" descr="kad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28597" y="1500174"/>
            <a:ext cx="8258204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US" b="1" dirty="0" err="1" smtClean="0">
                <a:solidFill>
                  <a:srgbClr val="7030A0"/>
                </a:solidFill>
              </a:rPr>
              <a:t>Pocharam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 dam </a:t>
            </a:r>
            <a:r>
              <a:rPr lang="en-US" dirty="0" smtClean="0"/>
              <a:t>was built between 1916-1922 over </a:t>
            </a:r>
            <a:r>
              <a:rPr lang="en-US" dirty="0" err="1" smtClean="0"/>
              <a:t>Allair</a:t>
            </a:r>
            <a:r>
              <a:rPr lang="en-US" dirty="0" smtClean="0"/>
              <a:t>, a tributary of the River </a:t>
            </a:r>
            <a:r>
              <a:rPr lang="en-US" dirty="0" err="1" smtClean="0"/>
              <a:t>Manjeera</a:t>
            </a:r>
            <a:r>
              <a:rPr lang="en-US" dirty="0" smtClean="0"/>
              <a:t>.  </a:t>
            </a:r>
            <a:endParaRPr lang="en-US" b="1" dirty="0" smtClean="0"/>
          </a:p>
          <a:p>
            <a:endParaRPr lang="en-IN" dirty="0" smtClean="0"/>
          </a:p>
        </p:txBody>
      </p:sp>
      <p:pic>
        <p:nvPicPr>
          <p:cNvPr id="6" name="Content Placeholder 5" descr="po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28597" y="1214422"/>
            <a:ext cx="8258204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err="1" smtClean="0">
                <a:solidFill>
                  <a:srgbClr val="FF0000"/>
                </a:solidFill>
              </a:rPr>
              <a:t>Hussain</a:t>
            </a:r>
            <a:r>
              <a:rPr lang="en-IN" dirty="0" smtClean="0">
                <a:solidFill>
                  <a:srgbClr val="FF0000"/>
                </a:solidFill>
              </a:rPr>
              <a:t> </a:t>
            </a:r>
            <a:r>
              <a:rPr lang="en-IN" dirty="0" err="1" smtClean="0">
                <a:solidFill>
                  <a:srgbClr val="FF0000"/>
                </a:solidFill>
              </a:rPr>
              <a:t>Sagar</a:t>
            </a:r>
            <a:r>
              <a:rPr lang="en-IN" dirty="0" smtClean="0">
                <a:solidFill>
                  <a:srgbClr val="FF0000"/>
                </a:solidFill>
              </a:rPr>
              <a:t> </a:t>
            </a:r>
            <a:r>
              <a:rPr lang="en-IN" dirty="0" smtClean="0"/>
              <a:t>is a heart-shaped lake across an area of 5.7 sq. </a:t>
            </a:r>
            <a:r>
              <a:rPr lang="en-IN" dirty="0" err="1" smtClean="0"/>
              <a:t>kms</a:t>
            </a:r>
            <a:r>
              <a:rPr lang="en-IN" dirty="0" smtClean="0"/>
              <a:t> in Hyderabad, </a:t>
            </a:r>
            <a:r>
              <a:rPr lang="en-IN" dirty="0" err="1" smtClean="0"/>
              <a:t>Telangana</a:t>
            </a:r>
            <a:r>
              <a:rPr lang="en-IN" dirty="0" smtClean="0"/>
              <a:t>, built by Ibrahim </a:t>
            </a:r>
            <a:r>
              <a:rPr lang="en-IN" dirty="0" err="1" smtClean="0"/>
              <a:t>Quli</a:t>
            </a:r>
            <a:r>
              <a:rPr lang="en-IN" dirty="0" smtClean="0"/>
              <a:t> </a:t>
            </a:r>
            <a:r>
              <a:rPr lang="en-IN" dirty="0" err="1" smtClean="0"/>
              <a:t>Qutb</a:t>
            </a:r>
            <a:r>
              <a:rPr lang="en-IN" dirty="0" smtClean="0"/>
              <a:t> Shah in 1563. </a:t>
            </a:r>
          </a:p>
        </p:txBody>
      </p:sp>
      <p:pic>
        <p:nvPicPr>
          <p:cNvPr id="6" name="Content Placeholder 5" descr="hu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7" y="1700809"/>
            <a:ext cx="8291264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/>
              <a:t>The </a:t>
            </a:r>
            <a:r>
              <a:rPr lang="en-IN" dirty="0" err="1" smtClean="0">
                <a:solidFill>
                  <a:srgbClr val="7030A0"/>
                </a:solidFill>
              </a:rPr>
              <a:t>Salar</a:t>
            </a:r>
            <a:r>
              <a:rPr lang="en-IN" dirty="0" smtClean="0">
                <a:solidFill>
                  <a:srgbClr val="7030A0"/>
                </a:solidFill>
              </a:rPr>
              <a:t> Jung Museum </a:t>
            </a:r>
            <a:r>
              <a:rPr lang="en-IN" dirty="0" smtClean="0"/>
              <a:t>is an art museum on the southern bank of the </a:t>
            </a:r>
            <a:r>
              <a:rPr lang="en-IN" dirty="0" err="1" smtClean="0"/>
              <a:t>Musi</a:t>
            </a:r>
            <a:r>
              <a:rPr lang="en-IN" dirty="0" smtClean="0"/>
              <a:t> River in the city of Hyderabad, </a:t>
            </a:r>
            <a:r>
              <a:rPr lang="en-IN" dirty="0" err="1" smtClean="0"/>
              <a:t>Telangana</a:t>
            </a:r>
            <a:r>
              <a:rPr lang="en-IN" dirty="0" smtClean="0"/>
              <a:t>, India. </a:t>
            </a:r>
          </a:p>
          <a:p>
            <a:r>
              <a:rPr lang="en-IN" dirty="0" smtClean="0"/>
              <a:t>It is one of the three National Museums of India.</a:t>
            </a:r>
          </a:p>
        </p:txBody>
      </p:sp>
      <p:pic>
        <p:nvPicPr>
          <p:cNvPr id="7" name="Content Placeholder 6" descr="Salar_jung_museum_hyderabad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5" y="1988840"/>
            <a:ext cx="8291265" cy="4608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>
                <a:solidFill>
                  <a:srgbClr val="00B0F0"/>
                </a:solidFill>
              </a:rPr>
              <a:t>Birla </a:t>
            </a:r>
            <a:r>
              <a:rPr lang="en-IN" dirty="0" err="1" smtClean="0">
                <a:solidFill>
                  <a:srgbClr val="00B0F0"/>
                </a:solidFill>
              </a:rPr>
              <a:t>Mandir</a:t>
            </a:r>
            <a:r>
              <a:rPr lang="en-IN" dirty="0" smtClean="0">
                <a:solidFill>
                  <a:srgbClr val="00B0F0"/>
                </a:solidFill>
              </a:rPr>
              <a:t> </a:t>
            </a:r>
            <a:r>
              <a:rPr lang="en-IN" dirty="0" smtClean="0"/>
              <a:t>is a Hindu temple, built on a 280 feet high hillock called </a:t>
            </a:r>
            <a:r>
              <a:rPr lang="en-IN" dirty="0" err="1" smtClean="0"/>
              <a:t>Naubath</a:t>
            </a:r>
            <a:r>
              <a:rPr lang="en-IN" dirty="0" smtClean="0"/>
              <a:t> </a:t>
            </a:r>
            <a:r>
              <a:rPr lang="en-IN" dirty="0" err="1" smtClean="0"/>
              <a:t>Pahad</a:t>
            </a:r>
            <a:r>
              <a:rPr lang="en-IN" dirty="0" smtClean="0"/>
              <a:t> on a 13 acres plot.</a:t>
            </a:r>
          </a:p>
        </p:txBody>
      </p:sp>
      <p:pic>
        <p:nvPicPr>
          <p:cNvPr id="7" name="Content Placeholder 6" descr="birl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3" y="1412776"/>
            <a:ext cx="8147248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0"/>
            <a:ext cx="8363272" cy="6126163"/>
          </a:xfrm>
        </p:spPr>
        <p:txBody>
          <a:bodyPr/>
          <a:lstStyle/>
          <a:p>
            <a:r>
              <a:rPr lang="en-IN" dirty="0" err="1" smtClean="0">
                <a:solidFill>
                  <a:srgbClr val="00B050"/>
                </a:solidFill>
              </a:rPr>
              <a:t>Jalavihar</a:t>
            </a:r>
            <a:r>
              <a:rPr lang="en-IN" dirty="0" smtClean="0">
                <a:solidFill>
                  <a:srgbClr val="00B050"/>
                </a:solidFill>
              </a:rPr>
              <a:t> </a:t>
            </a:r>
            <a:r>
              <a:rPr lang="en-IN" dirty="0" smtClean="0"/>
              <a:t>offers an amazing range of water activities are River ride, Tilt bucket, Mushroom Umbrella, Family slide, Mini aqua trailers, Float slide, Pendulum, etc.</a:t>
            </a:r>
          </a:p>
        </p:txBody>
      </p:sp>
      <p:pic>
        <p:nvPicPr>
          <p:cNvPr id="6" name="Content Placeholder 5" descr="jal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3" y="1412776"/>
            <a:ext cx="8147248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en-IN" dirty="0" smtClean="0">
                <a:solidFill>
                  <a:srgbClr val="7030A0"/>
                </a:solidFill>
              </a:rPr>
              <a:t>Boundaries</a:t>
            </a:r>
            <a:endParaRPr lang="en-IN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9883" y="692696"/>
            <a:ext cx="8229600" cy="5030019"/>
          </a:xfrm>
        </p:spPr>
        <p:txBody>
          <a:bodyPr/>
          <a:lstStyle/>
          <a:p>
            <a:r>
              <a:rPr lang="en-IN" dirty="0" err="1" smtClean="0"/>
              <a:t>Telangana</a:t>
            </a:r>
            <a:r>
              <a:rPr lang="en-IN" dirty="0" smtClean="0"/>
              <a:t> shares its borders with the states of </a:t>
            </a:r>
            <a:r>
              <a:rPr lang="en-IN" dirty="0" smtClean="0">
                <a:solidFill>
                  <a:srgbClr val="FFC000"/>
                </a:solidFill>
              </a:rPr>
              <a:t>Maharashtra</a:t>
            </a:r>
            <a:r>
              <a:rPr lang="en-IN" dirty="0" smtClean="0"/>
              <a:t> to the north</a:t>
            </a:r>
            <a:r>
              <a:rPr lang="en-IN" dirty="0" smtClean="0">
                <a:solidFill>
                  <a:srgbClr val="0070C0"/>
                </a:solidFill>
              </a:rPr>
              <a:t>, </a:t>
            </a:r>
            <a:r>
              <a:rPr lang="en-IN" dirty="0" err="1" smtClean="0">
                <a:solidFill>
                  <a:srgbClr val="0070C0"/>
                </a:solidFill>
              </a:rPr>
              <a:t>Chattisgarh</a:t>
            </a:r>
            <a:r>
              <a:rPr lang="en-IN" dirty="0" smtClean="0">
                <a:solidFill>
                  <a:srgbClr val="0070C0"/>
                </a:solidFill>
              </a:rPr>
              <a:t> and </a:t>
            </a:r>
            <a:r>
              <a:rPr lang="en-IN" dirty="0" err="1" smtClean="0">
                <a:solidFill>
                  <a:srgbClr val="0070C0"/>
                </a:solidFill>
              </a:rPr>
              <a:t>Odisha</a:t>
            </a:r>
            <a:r>
              <a:rPr lang="en-IN" dirty="0" smtClean="0">
                <a:solidFill>
                  <a:srgbClr val="FFFF00"/>
                </a:solidFill>
              </a:rPr>
              <a:t> </a:t>
            </a:r>
            <a:r>
              <a:rPr lang="en-IN" dirty="0" smtClean="0"/>
              <a:t>to the east, </a:t>
            </a:r>
            <a:r>
              <a:rPr lang="en-IN" dirty="0" smtClean="0">
                <a:solidFill>
                  <a:srgbClr val="00B050"/>
                </a:solidFill>
              </a:rPr>
              <a:t>Karnataka</a:t>
            </a:r>
            <a:r>
              <a:rPr lang="en-IN" dirty="0" smtClean="0"/>
              <a:t> to the west and </a:t>
            </a:r>
            <a:r>
              <a:rPr lang="en-IN" dirty="0" smtClean="0">
                <a:solidFill>
                  <a:srgbClr val="7030A0"/>
                </a:solidFill>
              </a:rPr>
              <a:t>Andhra Pradesh</a:t>
            </a:r>
            <a:r>
              <a:rPr lang="en-IN" dirty="0" smtClean="0"/>
              <a:t> to east and south. </a:t>
            </a:r>
            <a:endParaRPr lang="en-IN" dirty="0"/>
          </a:p>
        </p:txBody>
      </p:sp>
      <p:pic>
        <p:nvPicPr>
          <p:cNvPr id="2050" name="Picture 2" descr="C:\Users\electrobot\Desktop\telangana-ma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08920"/>
            <a:ext cx="7992888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417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0"/>
            <a:ext cx="8363272" cy="6126163"/>
          </a:xfrm>
        </p:spPr>
        <p:txBody>
          <a:bodyPr/>
          <a:lstStyle/>
          <a:p>
            <a:r>
              <a:rPr lang="en-IN" dirty="0" err="1" smtClean="0">
                <a:solidFill>
                  <a:srgbClr val="00B0F0"/>
                </a:solidFill>
              </a:rPr>
              <a:t>Lumbini</a:t>
            </a:r>
            <a:r>
              <a:rPr lang="en-IN" dirty="0" smtClean="0">
                <a:solidFill>
                  <a:srgbClr val="00B0F0"/>
                </a:solidFill>
              </a:rPr>
              <a:t> Park </a:t>
            </a:r>
            <a:r>
              <a:rPr lang="en-IN" dirty="0" smtClean="0"/>
              <a:t>has been named after birthplace of Lord Buddha.</a:t>
            </a:r>
          </a:p>
        </p:txBody>
      </p:sp>
      <p:pic>
        <p:nvPicPr>
          <p:cNvPr id="11" name="Content Placeholder 10" descr="luu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5" y="692697"/>
            <a:ext cx="8219256" cy="56886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0"/>
            <a:ext cx="8363272" cy="6126163"/>
          </a:xfrm>
        </p:spPr>
        <p:txBody>
          <a:bodyPr/>
          <a:lstStyle/>
          <a:p>
            <a:r>
              <a:rPr lang="en-IN" dirty="0" smtClean="0">
                <a:solidFill>
                  <a:srgbClr val="92D050"/>
                </a:solidFill>
              </a:rPr>
              <a:t>Nehru Zoological Park </a:t>
            </a:r>
            <a:r>
              <a:rPr lang="en-IN" dirty="0" smtClean="0"/>
              <a:t>is one of the largest animal parks in the country, acting as a museum as well as a zoo. </a:t>
            </a:r>
          </a:p>
        </p:txBody>
      </p:sp>
      <p:pic>
        <p:nvPicPr>
          <p:cNvPr id="8" name="Content Placeholder 7" descr="nehh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3" y="1124744"/>
            <a:ext cx="8147248" cy="54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0"/>
            <a:ext cx="8363272" cy="6126163"/>
          </a:xfrm>
        </p:spPr>
        <p:txBody>
          <a:bodyPr/>
          <a:lstStyle/>
          <a:p>
            <a:r>
              <a:rPr lang="en-IN" dirty="0" smtClean="0"/>
              <a:t>Spread over an area of 36 acres, the captivating </a:t>
            </a:r>
            <a:r>
              <a:rPr lang="en-IN" dirty="0" smtClean="0">
                <a:solidFill>
                  <a:srgbClr val="7030A0"/>
                </a:solidFill>
              </a:rPr>
              <a:t>NTR Gardens </a:t>
            </a:r>
            <a:r>
              <a:rPr lang="en-IN" dirty="0" smtClean="0"/>
              <a:t>was developed in the memory of late </a:t>
            </a:r>
            <a:r>
              <a:rPr lang="en-IN" dirty="0" err="1" smtClean="0"/>
              <a:t>Shri</a:t>
            </a:r>
            <a:r>
              <a:rPr lang="en-IN" dirty="0" smtClean="0"/>
              <a:t> N T Rama </a:t>
            </a:r>
            <a:r>
              <a:rPr lang="en-IN" dirty="0" err="1" smtClean="0"/>
              <a:t>Rao</a:t>
            </a:r>
            <a:r>
              <a:rPr lang="en-IN" dirty="0" smtClean="0"/>
              <a:t>.</a:t>
            </a:r>
          </a:p>
        </p:txBody>
      </p:sp>
      <p:pic>
        <p:nvPicPr>
          <p:cNvPr id="9" name="Content Placeholder 8" descr="ntr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5" y="1052736"/>
            <a:ext cx="8219256" cy="54726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0"/>
            <a:ext cx="8363272" cy="6126163"/>
          </a:xfrm>
        </p:spPr>
        <p:txBody>
          <a:bodyPr/>
          <a:lstStyle/>
          <a:p>
            <a:r>
              <a:rPr lang="en-IN" dirty="0" err="1" smtClean="0">
                <a:solidFill>
                  <a:srgbClr val="C00000"/>
                </a:solidFill>
              </a:rPr>
              <a:t>Taramati</a:t>
            </a:r>
            <a:r>
              <a:rPr lang="en-IN" dirty="0" smtClean="0">
                <a:solidFill>
                  <a:srgbClr val="C00000"/>
                </a:solidFill>
              </a:rPr>
              <a:t> </a:t>
            </a:r>
            <a:r>
              <a:rPr lang="en-IN" dirty="0" err="1" smtClean="0">
                <a:solidFill>
                  <a:srgbClr val="C00000"/>
                </a:solidFill>
              </a:rPr>
              <a:t>Baradari</a:t>
            </a:r>
            <a:r>
              <a:rPr lang="en-IN" dirty="0" smtClean="0">
                <a:solidFill>
                  <a:srgbClr val="C00000"/>
                </a:solidFill>
              </a:rPr>
              <a:t> </a:t>
            </a:r>
            <a:r>
              <a:rPr lang="en-IN" dirty="0" smtClean="0"/>
              <a:t>is consisted of a music hall with 12 entrances. </a:t>
            </a:r>
          </a:p>
        </p:txBody>
      </p:sp>
      <p:pic>
        <p:nvPicPr>
          <p:cNvPr id="7" name="Content Placeholder 6" descr="t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3" y="1124744"/>
            <a:ext cx="8147248" cy="54726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err="1" smtClean="0">
                <a:solidFill>
                  <a:srgbClr val="FF0000"/>
                </a:solidFill>
              </a:rPr>
              <a:t>Bathukamma</a:t>
            </a:r>
            <a:r>
              <a:rPr lang="en-IN" dirty="0" smtClean="0"/>
              <a:t> is a colourful and vibrant festival of </a:t>
            </a:r>
            <a:r>
              <a:rPr lang="en-IN" dirty="0" err="1" smtClean="0"/>
              <a:t>Telangana</a:t>
            </a:r>
            <a:r>
              <a:rPr lang="en-IN" dirty="0" smtClean="0"/>
              <a:t> and celebrated by women, with flowers that grow exclusively in each region. </a:t>
            </a:r>
          </a:p>
          <a:p>
            <a:r>
              <a:rPr lang="en-IN" dirty="0" smtClean="0"/>
              <a:t>This festival is a symbol of </a:t>
            </a:r>
            <a:r>
              <a:rPr lang="en-IN" dirty="0" err="1" smtClean="0"/>
              <a:t>Telangana’s</a:t>
            </a:r>
            <a:r>
              <a:rPr lang="en-IN" dirty="0" smtClean="0"/>
              <a:t> cultural identity.</a:t>
            </a:r>
          </a:p>
        </p:txBody>
      </p:sp>
      <p:pic>
        <p:nvPicPr>
          <p:cNvPr id="6" name="Content Placeholder 5" descr="bathu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3" y="2060848"/>
            <a:ext cx="8147248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err="1" smtClean="0">
                <a:solidFill>
                  <a:srgbClr val="0070C0"/>
                </a:solidFill>
              </a:rPr>
              <a:t>Bonalu</a:t>
            </a:r>
            <a:r>
              <a:rPr lang="en-IN" dirty="0" smtClean="0"/>
              <a:t> is a Hindu Festival where Goddess </a:t>
            </a:r>
            <a:r>
              <a:rPr lang="en-IN" dirty="0" err="1" smtClean="0"/>
              <a:t>Mahakali</a:t>
            </a:r>
            <a:r>
              <a:rPr lang="en-IN" dirty="0" smtClean="0"/>
              <a:t> is worshiped.</a:t>
            </a:r>
          </a:p>
        </p:txBody>
      </p:sp>
      <p:pic>
        <p:nvPicPr>
          <p:cNvPr id="6" name="Content Placeholder 5" descr="bo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5" y="1772816"/>
            <a:ext cx="8219256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err="1" smtClean="0">
                <a:solidFill>
                  <a:srgbClr val="FF0000"/>
                </a:solidFill>
              </a:rPr>
              <a:t>Vijayadashami</a:t>
            </a:r>
            <a:r>
              <a:rPr lang="en-IN" dirty="0" smtClean="0">
                <a:solidFill>
                  <a:srgbClr val="FF0000"/>
                </a:solidFill>
              </a:rPr>
              <a:t> (</a:t>
            </a:r>
            <a:r>
              <a:rPr lang="en-IN" dirty="0" err="1" smtClean="0">
                <a:solidFill>
                  <a:srgbClr val="FF0000"/>
                </a:solidFill>
              </a:rPr>
              <a:t>Dussehra</a:t>
            </a:r>
            <a:r>
              <a:rPr lang="en-IN" dirty="0" smtClean="0">
                <a:solidFill>
                  <a:srgbClr val="FF0000"/>
                </a:solidFill>
              </a:rPr>
              <a:t>) </a:t>
            </a:r>
            <a:r>
              <a:rPr lang="en-IN" dirty="0" smtClean="0"/>
              <a:t>a festival that symbolizes the victory of good over evil, is celebrated with traditional </a:t>
            </a:r>
            <a:r>
              <a:rPr lang="en-IN" dirty="0" err="1" smtClean="0"/>
              <a:t>fervor</a:t>
            </a:r>
            <a:r>
              <a:rPr lang="en-IN" dirty="0" smtClean="0"/>
              <a:t>, devotion and gaiety across </a:t>
            </a:r>
            <a:r>
              <a:rPr lang="en-IN" dirty="0" err="1" smtClean="0"/>
              <a:t>Telangana</a:t>
            </a:r>
            <a:r>
              <a:rPr lang="en-IN" dirty="0" smtClean="0"/>
              <a:t>.</a:t>
            </a:r>
          </a:p>
        </p:txBody>
      </p:sp>
      <p:pic>
        <p:nvPicPr>
          <p:cNvPr id="7" name="Content Placeholder 6" descr="d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611561" y="1556792"/>
            <a:ext cx="8075240" cy="50405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err="1" smtClean="0">
                <a:solidFill>
                  <a:srgbClr val="FF0000"/>
                </a:solidFill>
              </a:rPr>
              <a:t>Sammakka</a:t>
            </a:r>
            <a:r>
              <a:rPr lang="en-IN" dirty="0" smtClean="0">
                <a:solidFill>
                  <a:srgbClr val="FF0000"/>
                </a:solidFill>
              </a:rPr>
              <a:t> </a:t>
            </a:r>
            <a:r>
              <a:rPr lang="en-IN" dirty="0" err="1" smtClean="0">
                <a:solidFill>
                  <a:srgbClr val="FF0000"/>
                </a:solidFill>
              </a:rPr>
              <a:t>Saralamma</a:t>
            </a:r>
            <a:r>
              <a:rPr lang="en-IN" dirty="0" smtClean="0">
                <a:solidFill>
                  <a:srgbClr val="FF0000"/>
                </a:solidFill>
              </a:rPr>
              <a:t> </a:t>
            </a:r>
            <a:r>
              <a:rPr lang="en-IN" dirty="0" err="1" smtClean="0">
                <a:solidFill>
                  <a:srgbClr val="FF0000"/>
                </a:solidFill>
              </a:rPr>
              <a:t>Jathara</a:t>
            </a:r>
            <a:r>
              <a:rPr lang="en-IN" dirty="0" smtClean="0">
                <a:solidFill>
                  <a:srgbClr val="FF0000"/>
                </a:solidFill>
              </a:rPr>
              <a:t> </a:t>
            </a:r>
            <a:r>
              <a:rPr lang="en-IN" dirty="0" smtClean="0"/>
              <a:t>or </a:t>
            </a:r>
            <a:r>
              <a:rPr lang="en-IN" dirty="0" err="1" smtClean="0"/>
              <a:t>Medaram</a:t>
            </a:r>
            <a:r>
              <a:rPr lang="en-IN" dirty="0" smtClean="0"/>
              <a:t> </a:t>
            </a:r>
            <a:r>
              <a:rPr lang="en-IN" dirty="0" err="1" smtClean="0"/>
              <a:t>Jathara</a:t>
            </a:r>
            <a:r>
              <a:rPr lang="en-IN" dirty="0" smtClean="0"/>
              <a:t> is a tribal festival of honouring the goddesses celebrated in the state of </a:t>
            </a:r>
            <a:r>
              <a:rPr lang="en-IN" dirty="0" err="1" smtClean="0"/>
              <a:t>Telangana</a:t>
            </a:r>
            <a:r>
              <a:rPr lang="en-IN" dirty="0" smtClean="0"/>
              <a:t>, India.</a:t>
            </a:r>
          </a:p>
        </p:txBody>
      </p:sp>
      <p:pic>
        <p:nvPicPr>
          <p:cNvPr id="6" name="Content Placeholder 5" descr="s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8219256" cy="48284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>
                <a:solidFill>
                  <a:srgbClr val="00B0F0"/>
                </a:solidFill>
              </a:rPr>
              <a:t>Muharram</a:t>
            </a:r>
            <a:r>
              <a:rPr lang="en-IN" dirty="0" smtClean="0"/>
              <a:t>, also called </a:t>
            </a:r>
            <a:r>
              <a:rPr lang="en-IN" dirty="0" err="1" smtClean="0"/>
              <a:t>Peerla</a:t>
            </a:r>
            <a:r>
              <a:rPr lang="en-IN" dirty="0" smtClean="0"/>
              <a:t> </a:t>
            </a:r>
            <a:r>
              <a:rPr lang="en-IN" dirty="0" err="1" smtClean="0"/>
              <a:t>Panduga</a:t>
            </a:r>
            <a:r>
              <a:rPr lang="en-IN" dirty="0" smtClean="0"/>
              <a:t> is an important festival in the state of </a:t>
            </a:r>
            <a:r>
              <a:rPr lang="en-IN" dirty="0" err="1" smtClean="0"/>
              <a:t>Telangana</a:t>
            </a:r>
            <a:r>
              <a:rPr lang="en-IN" dirty="0" smtClean="0"/>
              <a:t>.</a:t>
            </a:r>
          </a:p>
        </p:txBody>
      </p:sp>
      <p:pic>
        <p:nvPicPr>
          <p:cNvPr id="7" name="Content Placeholder 6" descr="pe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5537" y="1772816"/>
            <a:ext cx="8291264" cy="47525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/>
              <a:t>The Muslim holy month of </a:t>
            </a:r>
            <a:r>
              <a:rPr lang="en-IN" dirty="0" smtClean="0">
                <a:solidFill>
                  <a:srgbClr val="FF0000"/>
                </a:solidFill>
              </a:rPr>
              <a:t>Ramadan</a:t>
            </a:r>
            <a:r>
              <a:rPr lang="en-IN" dirty="0" smtClean="0"/>
              <a:t> is observed with </a:t>
            </a:r>
            <a:r>
              <a:rPr lang="en-IN" dirty="0" err="1" smtClean="0"/>
              <a:t>fervor</a:t>
            </a:r>
            <a:r>
              <a:rPr lang="en-IN" dirty="0" smtClean="0"/>
              <a:t> by Muslim brethren in Hyderabad.</a:t>
            </a:r>
          </a:p>
        </p:txBody>
      </p:sp>
      <p:pic>
        <p:nvPicPr>
          <p:cNvPr id="7" name="Content Placeholder 6" descr="r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5" y="1700808"/>
            <a:ext cx="8219256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en-IN" dirty="0" smtClean="0">
                <a:solidFill>
                  <a:srgbClr val="92D050"/>
                </a:solidFill>
              </a:rPr>
              <a:t>State Symbols of </a:t>
            </a:r>
            <a:r>
              <a:rPr lang="en-IN" dirty="0" err="1" smtClean="0">
                <a:solidFill>
                  <a:srgbClr val="92D050"/>
                </a:solidFill>
              </a:rPr>
              <a:t>Telangana</a:t>
            </a:r>
            <a:endParaRPr lang="en-IN" dirty="0">
              <a:solidFill>
                <a:srgbClr val="92D05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52536" y="980728"/>
            <a:ext cx="9396536" cy="5877272"/>
          </a:xfrm>
        </p:spPr>
      </p:pic>
    </p:spTree>
    <p:extLst>
      <p:ext uri="{BB962C8B-B14F-4D97-AF65-F5344CB8AC3E}">
        <p14:creationId xmlns:p14="http://schemas.microsoft.com/office/powerpoint/2010/main" xmlns="" val="88198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04664"/>
            <a:ext cx="8363272" cy="5721499"/>
          </a:xfrm>
        </p:spPr>
        <p:txBody>
          <a:bodyPr/>
          <a:lstStyle/>
          <a:p>
            <a:r>
              <a:rPr lang="en-IN" dirty="0" smtClean="0">
                <a:solidFill>
                  <a:srgbClr val="FF0000"/>
                </a:solidFill>
              </a:rPr>
              <a:t>Sri </a:t>
            </a:r>
            <a:r>
              <a:rPr lang="en-IN" dirty="0" err="1" smtClean="0">
                <a:solidFill>
                  <a:srgbClr val="FF0000"/>
                </a:solidFill>
              </a:rPr>
              <a:t>Kurumurthy</a:t>
            </a:r>
            <a:r>
              <a:rPr lang="en-IN" dirty="0" smtClean="0">
                <a:solidFill>
                  <a:srgbClr val="FF0000"/>
                </a:solidFill>
              </a:rPr>
              <a:t> </a:t>
            </a:r>
            <a:r>
              <a:rPr lang="en-IN" dirty="0" err="1" smtClean="0">
                <a:solidFill>
                  <a:srgbClr val="FF0000"/>
                </a:solidFill>
              </a:rPr>
              <a:t>Srinivas</a:t>
            </a:r>
            <a:r>
              <a:rPr lang="en-IN" dirty="0" smtClean="0">
                <a:solidFill>
                  <a:srgbClr val="FF0000"/>
                </a:solidFill>
              </a:rPr>
              <a:t> </a:t>
            </a:r>
            <a:r>
              <a:rPr lang="en-IN" dirty="0" err="1" smtClean="0">
                <a:solidFill>
                  <a:srgbClr val="FF0000"/>
                </a:solidFill>
              </a:rPr>
              <a:t>Swamy</a:t>
            </a:r>
            <a:r>
              <a:rPr lang="en-IN" dirty="0" smtClean="0">
                <a:solidFill>
                  <a:srgbClr val="FF0000"/>
                </a:solidFill>
              </a:rPr>
              <a:t> Temple</a:t>
            </a:r>
            <a:r>
              <a:rPr lang="en-IN" dirty="0" smtClean="0"/>
              <a:t>, considered as one of the oldest temples in </a:t>
            </a:r>
            <a:r>
              <a:rPr lang="en-IN" dirty="0" err="1" smtClean="0"/>
              <a:t>Telangana</a:t>
            </a:r>
            <a:r>
              <a:rPr lang="en-IN" dirty="0" smtClean="0"/>
              <a:t> is a major attraction to the devotees of Lord Vishnu, else known as Lord </a:t>
            </a:r>
            <a:r>
              <a:rPr lang="en-IN" dirty="0" err="1" smtClean="0"/>
              <a:t>Venkateshwara</a:t>
            </a:r>
            <a:r>
              <a:rPr lang="en-IN" dirty="0" smtClean="0"/>
              <a:t>.</a:t>
            </a:r>
          </a:p>
        </p:txBody>
      </p:sp>
      <p:pic>
        <p:nvPicPr>
          <p:cNvPr id="7" name="Content Placeholder 6" descr="ku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9553" y="1916832"/>
            <a:ext cx="8147248" cy="4680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th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620688"/>
            <a:ext cx="4248472" cy="2646412"/>
          </a:xfrm>
        </p:spPr>
      </p:pic>
      <p:pic>
        <p:nvPicPr>
          <p:cNvPr id="4099" name="Picture 3" descr="C:\Users\electrobot\Desktop\telanagana-talli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1"/>
            <a:ext cx="3744416" cy="598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electrobot\Desktop\Namaste_COVID19_India_v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73016"/>
            <a:ext cx="4176464" cy="256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230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en-IN" dirty="0" smtClean="0">
                <a:solidFill>
                  <a:srgbClr val="0070C0"/>
                </a:solidFill>
              </a:rPr>
              <a:t>People of Telangana and their lifestyle</a:t>
            </a:r>
            <a:endParaRPr lang="en-IN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36712"/>
            <a:ext cx="8435280" cy="5289451"/>
          </a:xfrm>
        </p:spPr>
        <p:txBody>
          <a:bodyPr>
            <a:normAutofit/>
          </a:bodyPr>
          <a:lstStyle/>
          <a:p>
            <a:r>
              <a:rPr lang="en-IN" sz="2400" dirty="0" smtClean="0"/>
              <a:t>In </a:t>
            </a:r>
            <a:r>
              <a:rPr lang="en-IN" sz="2400" dirty="0" err="1" smtClean="0"/>
              <a:t>telangana</a:t>
            </a:r>
            <a:r>
              <a:rPr lang="en-IN" sz="2400" dirty="0" smtClean="0"/>
              <a:t> </a:t>
            </a:r>
            <a:r>
              <a:rPr lang="en-IN" sz="2400" dirty="0" err="1" smtClean="0">
                <a:solidFill>
                  <a:srgbClr val="7030A0"/>
                </a:solidFill>
              </a:rPr>
              <a:t>Lambadas</a:t>
            </a:r>
            <a:r>
              <a:rPr lang="en-IN" sz="2400" dirty="0" smtClean="0"/>
              <a:t>, </a:t>
            </a:r>
            <a:r>
              <a:rPr lang="en-IN" sz="2400" dirty="0" err="1" smtClean="0">
                <a:solidFill>
                  <a:srgbClr val="0070C0"/>
                </a:solidFill>
              </a:rPr>
              <a:t>Gonds</a:t>
            </a:r>
            <a:r>
              <a:rPr lang="en-IN" sz="2400" dirty="0" smtClean="0"/>
              <a:t> and </a:t>
            </a:r>
            <a:r>
              <a:rPr lang="en-IN" sz="2400" dirty="0" err="1" smtClean="0">
                <a:solidFill>
                  <a:srgbClr val="00B050"/>
                </a:solidFill>
              </a:rPr>
              <a:t>Chenchu</a:t>
            </a:r>
            <a:r>
              <a:rPr lang="en-IN" sz="2400" dirty="0" smtClean="0"/>
              <a:t> people leave with their traditional attire.</a:t>
            </a:r>
          </a:p>
        </p:txBody>
      </p:sp>
      <p:pic>
        <p:nvPicPr>
          <p:cNvPr id="8" name="Picture 7" descr="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7992888" cy="2376264"/>
          </a:xfrm>
          <a:prstGeom prst="rect">
            <a:avLst/>
          </a:prstGeom>
        </p:spPr>
      </p:pic>
      <p:pic>
        <p:nvPicPr>
          <p:cNvPr id="9" name="Picture 8" descr="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8072" y="4032448"/>
            <a:ext cx="3779912" cy="2492896"/>
          </a:xfrm>
          <a:prstGeom prst="rect">
            <a:avLst/>
          </a:prstGeom>
        </p:spPr>
      </p:pic>
      <p:pic>
        <p:nvPicPr>
          <p:cNvPr id="13" name="Picture 12" descr="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92488" y="4005064"/>
            <a:ext cx="4283968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en-IN" dirty="0" smtClean="0">
                <a:solidFill>
                  <a:srgbClr val="FF0000"/>
                </a:solidFill>
              </a:rPr>
              <a:t>Customs &amp; Dress Uniqueness</a:t>
            </a:r>
            <a:endParaRPr lang="en-IN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836712"/>
            <a:ext cx="8291264" cy="5289451"/>
          </a:xfrm>
        </p:spPr>
        <p:txBody>
          <a:bodyPr>
            <a:normAutofit/>
          </a:bodyPr>
          <a:lstStyle/>
          <a:p>
            <a:r>
              <a:rPr lang="en-IN" b="1" dirty="0" smtClean="0"/>
              <a:t>India</a:t>
            </a:r>
            <a:r>
              <a:rPr lang="en-IN" dirty="0" smtClean="0"/>
              <a:t> has 29 states and 7 union territories, Each state has its own</a:t>
            </a:r>
            <a:r>
              <a:rPr lang="en-IN" b="1" dirty="0" smtClean="0"/>
              <a:t> traditional clothes</a:t>
            </a:r>
            <a:r>
              <a:rPr lang="en-IN" dirty="0" smtClean="0"/>
              <a:t> and fashion culture. Here we are presenting a collection of dress codes of </a:t>
            </a:r>
            <a:r>
              <a:rPr lang="en-IN" dirty="0" err="1" smtClean="0"/>
              <a:t>Telangana</a:t>
            </a:r>
            <a:r>
              <a:rPr lang="en-IN" dirty="0" smtClean="0"/>
              <a:t> state.</a:t>
            </a:r>
          </a:p>
        </p:txBody>
      </p:sp>
      <p:pic>
        <p:nvPicPr>
          <p:cNvPr id="5" name="Content Placeholder 4" descr="1.PN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7544" y="2060848"/>
            <a:ext cx="8208912" cy="45426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1336</TotalTime>
  <Words>1283</Words>
  <Application>Microsoft Office PowerPoint</Application>
  <PresentationFormat>On-screen Show (4:3)</PresentationFormat>
  <Paragraphs>105</Paragraphs>
  <Slides>71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71</vt:i4>
      </vt:variant>
    </vt:vector>
  </HeadingPairs>
  <TitlesOfParts>
    <vt:vector size="72" baseType="lpstr">
      <vt:lpstr>Office Theme</vt:lpstr>
      <vt:lpstr>Ek Bharat Shrestha Bharat </vt:lpstr>
      <vt:lpstr>Slide 2</vt:lpstr>
      <vt:lpstr>Telangana state</vt:lpstr>
      <vt:lpstr>History of Telangana</vt:lpstr>
      <vt:lpstr>Slide 5</vt:lpstr>
      <vt:lpstr>Boundaries</vt:lpstr>
      <vt:lpstr>State Symbols of Telangana</vt:lpstr>
      <vt:lpstr>People of Telangana and their lifestyle</vt:lpstr>
      <vt:lpstr>Customs &amp; Dress Uniqueness</vt:lpstr>
      <vt:lpstr>Cotton-producing units of Telangana</vt:lpstr>
      <vt:lpstr>Traditional Dress of Telangana</vt:lpstr>
      <vt:lpstr>Slide 12</vt:lpstr>
      <vt:lpstr>Slide 13</vt:lpstr>
      <vt:lpstr>Slide 14</vt:lpstr>
      <vt:lpstr>Slide 15</vt:lpstr>
      <vt:lpstr>Languages Spoken in Telangana</vt:lpstr>
      <vt:lpstr>Composition of Religion in Telangana</vt:lpstr>
      <vt:lpstr>MONUMENTS OF TELANGANA</vt:lpstr>
      <vt:lpstr>The Golconda fort  built in the year 1143 under the Kakatiya Dynasty.</vt:lpstr>
      <vt:lpstr>Ramappa temple  Built in the 11th century during the Kakatiya dynasty</vt:lpstr>
      <vt:lpstr>1000 pillar temple  Built in the 12th century during the Kakatiya dynasty</vt:lpstr>
      <vt:lpstr>Warangal Fort Built in the 13th century during the Kakatiya dynasty</vt:lpstr>
      <vt:lpstr>Charminar Built in the 1591 during the Qutub Shahi dynasty</vt:lpstr>
      <vt:lpstr>Elgandal Fort  built in the 16th century under the Kakatiya Dynasty</vt:lpstr>
      <vt:lpstr> Mecaa Masjid was built by Mohammed Quli Qutub Shah in 1614</vt:lpstr>
      <vt:lpstr>Dhulikatta was established in 2nd century BC</vt:lpstr>
      <vt:lpstr>Slide 27</vt:lpstr>
      <vt:lpstr>Qutb Shahi Tombs were built in the 16th and the 17th centuries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electrobot</dc:creator>
  <cp:lastModifiedBy>test</cp:lastModifiedBy>
  <cp:revision>148</cp:revision>
  <dcterms:created xsi:type="dcterms:W3CDTF">2020-07-10T07:55:14Z</dcterms:created>
  <dcterms:modified xsi:type="dcterms:W3CDTF">2020-09-08T09:57:07Z</dcterms:modified>
</cp:coreProperties>
</file>