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 /><Relationship Id="rId2" Type="http://schemas.openxmlformats.org/package/2006/relationships/metadata/core-properties" Target="docProps/core.xml" /><Relationship Id="rId1"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5" r:id="rId1"/>
  </p:sldMasterIdLst>
  <p:sldIdLst>
    <p:sldId id="256" r:id="rId2"/>
    <p:sldId id="257" r:id="rId3"/>
    <p:sldId id="294" r:id="rId4"/>
    <p:sldId id="259" r:id="rId5"/>
    <p:sldId id="260" r:id="rId6"/>
    <p:sldId id="258" r:id="rId7"/>
    <p:sldId id="325" r:id="rId8"/>
    <p:sldId id="288" r:id="rId9"/>
    <p:sldId id="323" r:id="rId10"/>
    <p:sldId id="287" r:id="rId11"/>
    <p:sldId id="290" r:id="rId12"/>
    <p:sldId id="324" r:id="rId13"/>
    <p:sldId id="264" r:id="rId14"/>
    <p:sldId id="310" r:id="rId15"/>
    <p:sldId id="309" r:id="rId16"/>
    <p:sldId id="308" r:id="rId17"/>
    <p:sldId id="274" r:id="rId18"/>
    <p:sldId id="312" r:id="rId19"/>
    <p:sldId id="313" r:id="rId20"/>
    <p:sldId id="266" r:id="rId21"/>
    <p:sldId id="265" r:id="rId22"/>
    <p:sldId id="267" r:id="rId23"/>
    <p:sldId id="269" r:id="rId24"/>
    <p:sldId id="270" r:id="rId25"/>
    <p:sldId id="271" r:id="rId26"/>
    <p:sldId id="272" r:id="rId27"/>
    <p:sldId id="301" r:id="rId28"/>
    <p:sldId id="293" r:id="rId29"/>
    <p:sldId id="263" r:id="rId30"/>
    <p:sldId id="261" r:id="rId31"/>
    <p:sldId id="285" r:id="rId32"/>
    <p:sldId id="286" r:id="rId33"/>
    <p:sldId id="302" r:id="rId34"/>
    <p:sldId id="292" r:id="rId35"/>
    <p:sldId id="276" r:id="rId36"/>
    <p:sldId id="304" r:id="rId37"/>
    <p:sldId id="303" r:id="rId38"/>
    <p:sldId id="278" r:id="rId39"/>
    <p:sldId id="296" r:id="rId40"/>
    <p:sldId id="298" r:id="rId41"/>
    <p:sldId id="297" r:id="rId42"/>
    <p:sldId id="305" r:id="rId43"/>
    <p:sldId id="289" r:id="rId44"/>
    <p:sldId id="279" r:id="rId45"/>
    <p:sldId id="291" r:id="rId46"/>
    <p:sldId id="280" r:id="rId47"/>
    <p:sldId id="282" r:id="rId48"/>
    <p:sldId id="326" r:id="rId49"/>
    <p:sldId id="275" r:id="rId50"/>
    <p:sldId id="327" r:id="rId51"/>
    <p:sldId id="329" r:id="rId52"/>
    <p:sldId id="331" r:id="rId53"/>
    <p:sldId id="300"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99D66B8-6E44-4FA1-BF59-C14724C87815}">
          <p14:sldIdLst>
            <p14:sldId id="256"/>
            <p14:sldId id="257"/>
            <p14:sldId id="294"/>
            <p14:sldId id="259"/>
            <p14:sldId id="260"/>
            <p14:sldId id="258"/>
            <p14:sldId id="325"/>
            <p14:sldId id="288"/>
            <p14:sldId id="323"/>
            <p14:sldId id="287"/>
            <p14:sldId id="290"/>
            <p14:sldId id="324"/>
            <p14:sldId id="264"/>
            <p14:sldId id="310"/>
            <p14:sldId id="309"/>
            <p14:sldId id="308"/>
            <p14:sldId id="274"/>
            <p14:sldId id="312"/>
            <p14:sldId id="313"/>
            <p14:sldId id="266"/>
            <p14:sldId id="265"/>
            <p14:sldId id="267"/>
            <p14:sldId id="269"/>
            <p14:sldId id="270"/>
            <p14:sldId id="271"/>
            <p14:sldId id="272"/>
            <p14:sldId id="301"/>
            <p14:sldId id="293"/>
            <p14:sldId id="263"/>
            <p14:sldId id="261"/>
            <p14:sldId id="285"/>
            <p14:sldId id="286"/>
            <p14:sldId id="302"/>
            <p14:sldId id="292"/>
            <p14:sldId id="276"/>
            <p14:sldId id="304"/>
            <p14:sldId id="303"/>
            <p14:sldId id="278"/>
            <p14:sldId id="296"/>
            <p14:sldId id="298"/>
            <p14:sldId id="297"/>
            <p14:sldId id="305"/>
            <p14:sldId id="289"/>
            <p14:sldId id="279"/>
            <p14:sldId id="291"/>
            <p14:sldId id="280"/>
            <p14:sldId id="282"/>
            <p14:sldId id="326"/>
            <p14:sldId id="275"/>
            <p14:sldId id="327"/>
            <p14:sldId id="329"/>
            <p14:sldId id="331"/>
            <p14:sldId id="300"/>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704" autoAdjust="0"/>
    <p:restoredTop sz="91176" autoAdjust="0"/>
  </p:normalViewPr>
  <p:slideViewPr>
    <p:cSldViewPr snapToGrid="0">
      <p:cViewPr varScale="1">
        <p:scale>
          <a:sx n="83" d="100"/>
          <a:sy n="83" d="100"/>
        </p:scale>
        <p:origin x="518" y="5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 /><Relationship Id="rId18" Type="http://schemas.openxmlformats.org/officeDocument/2006/relationships/slide" Target="slides/slide17.xml" /><Relationship Id="rId26" Type="http://schemas.openxmlformats.org/officeDocument/2006/relationships/slide" Target="slides/slide25.xml" /><Relationship Id="rId39" Type="http://schemas.openxmlformats.org/officeDocument/2006/relationships/slide" Target="slides/slide38.xml" /><Relationship Id="rId21" Type="http://schemas.openxmlformats.org/officeDocument/2006/relationships/slide" Target="slides/slide20.xml" /><Relationship Id="rId34" Type="http://schemas.openxmlformats.org/officeDocument/2006/relationships/slide" Target="slides/slide33.xml" /><Relationship Id="rId42" Type="http://schemas.openxmlformats.org/officeDocument/2006/relationships/slide" Target="slides/slide41.xml" /><Relationship Id="rId47" Type="http://schemas.openxmlformats.org/officeDocument/2006/relationships/slide" Target="slides/slide46.xml" /><Relationship Id="rId50" Type="http://schemas.openxmlformats.org/officeDocument/2006/relationships/slide" Target="slides/slide49.xml" /><Relationship Id="rId55" Type="http://schemas.openxmlformats.org/officeDocument/2006/relationships/presProps" Target="presProps.xml" /><Relationship Id="rId7" Type="http://schemas.openxmlformats.org/officeDocument/2006/relationships/slide" Target="slides/slide6.xml" /><Relationship Id="rId12" Type="http://schemas.openxmlformats.org/officeDocument/2006/relationships/slide" Target="slides/slide11.xml" /><Relationship Id="rId17" Type="http://schemas.openxmlformats.org/officeDocument/2006/relationships/slide" Target="slides/slide16.xml" /><Relationship Id="rId25" Type="http://schemas.openxmlformats.org/officeDocument/2006/relationships/slide" Target="slides/slide24.xml" /><Relationship Id="rId33" Type="http://schemas.openxmlformats.org/officeDocument/2006/relationships/slide" Target="slides/slide32.xml" /><Relationship Id="rId38" Type="http://schemas.openxmlformats.org/officeDocument/2006/relationships/slide" Target="slides/slide37.xml" /><Relationship Id="rId46" Type="http://schemas.openxmlformats.org/officeDocument/2006/relationships/slide" Target="slides/slide45.xml" /><Relationship Id="rId2" Type="http://schemas.openxmlformats.org/officeDocument/2006/relationships/slide" Target="slides/slide1.xml" /><Relationship Id="rId16" Type="http://schemas.openxmlformats.org/officeDocument/2006/relationships/slide" Target="slides/slide15.xml" /><Relationship Id="rId20" Type="http://schemas.openxmlformats.org/officeDocument/2006/relationships/slide" Target="slides/slide19.xml" /><Relationship Id="rId29" Type="http://schemas.openxmlformats.org/officeDocument/2006/relationships/slide" Target="slides/slide28.xml" /><Relationship Id="rId41" Type="http://schemas.openxmlformats.org/officeDocument/2006/relationships/slide" Target="slides/slide40.xml" /><Relationship Id="rId54" Type="http://schemas.openxmlformats.org/officeDocument/2006/relationships/slide" Target="slides/slide53.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24" Type="http://schemas.openxmlformats.org/officeDocument/2006/relationships/slide" Target="slides/slide23.xml" /><Relationship Id="rId32" Type="http://schemas.openxmlformats.org/officeDocument/2006/relationships/slide" Target="slides/slide31.xml" /><Relationship Id="rId37" Type="http://schemas.openxmlformats.org/officeDocument/2006/relationships/slide" Target="slides/slide36.xml" /><Relationship Id="rId40" Type="http://schemas.openxmlformats.org/officeDocument/2006/relationships/slide" Target="slides/slide39.xml" /><Relationship Id="rId45" Type="http://schemas.openxmlformats.org/officeDocument/2006/relationships/slide" Target="slides/slide44.xml" /><Relationship Id="rId53" Type="http://schemas.openxmlformats.org/officeDocument/2006/relationships/slide" Target="slides/slide52.xml" /><Relationship Id="rId58" Type="http://schemas.openxmlformats.org/officeDocument/2006/relationships/tableStyles" Target="tableStyles.xml" /><Relationship Id="rId5" Type="http://schemas.openxmlformats.org/officeDocument/2006/relationships/slide" Target="slides/slide4.xml" /><Relationship Id="rId15" Type="http://schemas.openxmlformats.org/officeDocument/2006/relationships/slide" Target="slides/slide14.xml" /><Relationship Id="rId23" Type="http://schemas.openxmlformats.org/officeDocument/2006/relationships/slide" Target="slides/slide22.xml" /><Relationship Id="rId28" Type="http://schemas.openxmlformats.org/officeDocument/2006/relationships/slide" Target="slides/slide27.xml" /><Relationship Id="rId36" Type="http://schemas.openxmlformats.org/officeDocument/2006/relationships/slide" Target="slides/slide35.xml" /><Relationship Id="rId49" Type="http://schemas.openxmlformats.org/officeDocument/2006/relationships/slide" Target="slides/slide48.xml" /><Relationship Id="rId57" Type="http://schemas.openxmlformats.org/officeDocument/2006/relationships/theme" Target="theme/theme1.xml" /><Relationship Id="rId10" Type="http://schemas.openxmlformats.org/officeDocument/2006/relationships/slide" Target="slides/slide9.xml" /><Relationship Id="rId19" Type="http://schemas.openxmlformats.org/officeDocument/2006/relationships/slide" Target="slides/slide18.xml" /><Relationship Id="rId31" Type="http://schemas.openxmlformats.org/officeDocument/2006/relationships/slide" Target="slides/slide30.xml" /><Relationship Id="rId44" Type="http://schemas.openxmlformats.org/officeDocument/2006/relationships/slide" Target="slides/slide43.xml" /><Relationship Id="rId52" Type="http://schemas.openxmlformats.org/officeDocument/2006/relationships/slide" Target="slides/slide51.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slide" Target="slides/slide13.xml" /><Relationship Id="rId22" Type="http://schemas.openxmlformats.org/officeDocument/2006/relationships/slide" Target="slides/slide21.xml" /><Relationship Id="rId27" Type="http://schemas.openxmlformats.org/officeDocument/2006/relationships/slide" Target="slides/slide26.xml" /><Relationship Id="rId30" Type="http://schemas.openxmlformats.org/officeDocument/2006/relationships/slide" Target="slides/slide29.xml" /><Relationship Id="rId35" Type="http://schemas.openxmlformats.org/officeDocument/2006/relationships/slide" Target="slides/slide34.xml" /><Relationship Id="rId43" Type="http://schemas.openxmlformats.org/officeDocument/2006/relationships/slide" Target="slides/slide42.xml" /><Relationship Id="rId48" Type="http://schemas.openxmlformats.org/officeDocument/2006/relationships/slide" Target="slides/slide47.xml" /><Relationship Id="rId56" Type="http://schemas.openxmlformats.org/officeDocument/2006/relationships/viewProps" Target="viewProps.xml" /><Relationship Id="rId8" Type="http://schemas.openxmlformats.org/officeDocument/2006/relationships/slide" Target="slides/slide7.xml" /><Relationship Id="rId51" Type="http://schemas.openxmlformats.org/officeDocument/2006/relationships/slide" Target="slides/slide50.xml" /><Relationship Id="rId3" Type="http://schemas.openxmlformats.org/officeDocument/2006/relationships/slide" Target="slides/slide2.xml" /></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 /><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 /><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 /><Relationship Id="rId1" Type="http://schemas.openxmlformats.org/officeDocument/2006/relationships/slideMaster" Target="../slideMasters/slideMaster1.xml" /></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 /><Relationship Id="rId1" Type="http://schemas.openxmlformats.org/officeDocument/2006/relationships/slideMaster" Target="../slideMasters/slideMaster1.xml" /></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 /><Relationship Id="rId1" Type="http://schemas.openxmlformats.org/officeDocument/2006/relationships/slideMaster" Target="../slideMasters/slideMaster1.xml" /></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 /><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 /><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 /><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 /><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cstate="print">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1A84D829-8E57-477E-8E7C-430931B0CC1F}" type="datetimeFigureOut">
              <a:rPr lang="en-US" smtClean="0"/>
              <a:pPr/>
              <a:t>9/8/2020</a:t>
            </a:fld>
            <a:endParaRPr lang="en-US"/>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270C399F-EEAB-448D-9099-12F4E4B3EDD9}" type="slidenum">
              <a:rPr lang="en-US" smtClean="0"/>
              <a:pPr/>
              <a:t>‹#›</a:t>
            </a:fld>
            <a:endParaRPr lang="en-US"/>
          </a:p>
        </p:txBody>
      </p:sp>
    </p:spTree>
    <p:extLst>
      <p:ext uri="{BB962C8B-B14F-4D97-AF65-F5344CB8AC3E}">
        <p14:creationId xmlns:p14="http://schemas.microsoft.com/office/powerpoint/2010/main" val="22701027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cstate="print">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A84D829-8E57-477E-8E7C-430931B0CC1F}" type="datetimeFigureOut">
              <a:rPr lang="en-US" smtClean="0"/>
              <a:pPr/>
              <a:t>9/8/2020</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270C399F-EEAB-448D-9099-12F4E4B3EDD9}" type="slidenum">
              <a:rPr lang="en-US" smtClean="0"/>
              <a:pPr/>
              <a:t>‹#›</a:t>
            </a:fld>
            <a:endParaRPr lang="en-US"/>
          </a:p>
        </p:txBody>
      </p:sp>
    </p:spTree>
    <p:extLst>
      <p:ext uri="{BB962C8B-B14F-4D97-AF65-F5344CB8AC3E}">
        <p14:creationId xmlns:p14="http://schemas.microsoft.com/office/powerpoint/2010/main" val="2191967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cstate="print">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1A84D829-8E57-477E-8E7C-430931B0CC1F}" type="datetimeFigureOut">
              <a:rPr lang="en-US" smtClean="0"/>
              <a:pPr/>
              <a:t>9/8/2020</a:t>
            </a:fld>
            <a:endParaRPr lang="en-US"/>
          </a:p>
        </p:txBody>
      </p:sp>
      <p:sp>
        <p:nvSpPr>
          <p:cNvPr id="5" name="Footer Placeholder 4"/>
          <p:cNvSpPr>
            <a:spLocks noGrp="1"/>
          </p:cNvSpPr>
          <p:nvPr>
            <p:ph type="ftr" sz="quarter" idx="11"/>
          </p:nvPr>
        </p:nvSpPr>
        <p:spPr/>
        <p:txBody>
          <a:bodyPr/>
          <a:lstStyle/>
          <a:p>
            <a:endParaRPr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270C399F-EEAB-448D-9099-12F4E4B3EDD9}" type="slidenum">
              <a:rPr lang="en-US" smtClean="0"/>
              <a:pPr/>
              <a:t>‹#›</a:t>
            </a:fld>
            <a:endParaRPr lang="en-US"/>
          </a:p>
        </p:txBody>
      </p:sp>
    </p:spTree>
    <p:extLst>
      <p:ext uri="{BB962C8B-B14F-4D97-AF65-F5344CB8AC3E}">
        <p14:creationId xmlns:p14="http://schemas.microsoft.com/office/powerpoint/2010/main" val="18944505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cstate="print">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1A84D829-8E57-477E-8E7C-430931B0CC1F}" type="datetimeFigureOut">
              <a:rPr lang="en-US" smtClean="0"/>
              <a:pPr/>
              <a:t>9/8/2020</a:t>
            </a:fld>
            <a:endParaRPr lang="en-US"/>
          </a:p>
        </p:txBody>
      </p:sp>
      <p:sp>
        <p:nvSpPr>
          <p:cNvPr id="5" name="Footer Placeholder 4"/>
          <p:cNvSpPr>
            <a:spLocks noGrp="1"/>
          </p:cNvSpPr>
          <p:nvPr>
            <p:ph type="ftr" sz="quarter" idx="11"/>
          </p:nvPr>
        </p:nvSpPr>
        <p:spPr/>
        <p:txBody>
          <a:bodyPr/>
          <a:lstStyle/>
          <a:p>
            <a:endParaRPr lang="en-US"/>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270C399F-EEAB-448D-9099-12F4E4B3EDD9}" type="slidenum">
              <a:rPr lang="en-US" smtClean="0"/>
              <a:pPr/>
              <a:t>‹#›</a:t>
            </a:fld>
            <a:endParaRPr lang="en-US"/>
          </a:p>
        </p:txBody>
      </p:sp>
    </p:spTree>
    <p:extLst>
      <p:ext uri="{BB962C8B-B14F-4D97-AF65-F5344CB8AC3E}">
        <p14:creationId xmlns:p14="http://schemas.microsoft.com/office/powerpoint/2010/main" val="11880902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cstate="print">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A84D829-8E57-477E-8E7C-430931B0CC1F}" type="datetimeFigureOut">
              <a:rPr lang="en-US" smtClean="0"/>
              <a:pPr/>
              <a:t>9/8/2020</a:t>
            </a:fld>
            <a:endParaRPr lang="en-US"/>
          </a:p>
        </p:txBody>
      </p:sp>
      <p:sp>
        <p:nvSpPr>
          <p:cNvPr id="5" name="Footer Placeholder 4"/>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270C399F-EEAB-448D-9099-12F4E4B3EDD9}" type="slidenum">
              <a:rPr lang="en-US" smtClean="0"/>
              <a:pPr/>
              <a:t>‹#›</a:t>
            </a:fld>
            <a:endParaRPr lang="en-US"/>
          </a:p>
        </p:txBody>
      </p:sp>
    </p:spTree>
    <p:extLst>
      <p:ext uri="{BB962C8B-B14F-4D97-AF65-F5344CB8AC3E}">
        <p14:creationId xmlns:p14="http://schemas.microsoft.com/office/powerpoint/2010/main" val="13656850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1A84D829-8E57-477E-8E7C-430931B0CC1F}" type="datetimeFigureOut">
              <a:rPr lang="en-US" smtClean="0"/>
              <a:pPr/>
              <a:t>9/8/2020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0C399F-EEAB-448D-9099-12F4E4B3EDD9}" type="slidenum">
              <a:rPr lang="en-US" smtClean="0"/>
              <a:pPr/>
              <a:t>‹#›</a:t>
            </a:fld>
            <a:endParaRPr lang="en-US"/>
          </a:p>
        </p:txBody>
      </p:sp>
    </p:spTree>
    <p:extLst>
      <p:ext uri="{BB962C8B-B14F-4D97-AF65-F5344CB8AC3E}">
        <p14:creationId xmlns:p14="http://schemas.microsoft.com/office/powerpoint/2010/main" val="36490821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1A84D829-8E57-477E-8E7C-430931B0CC1F}" type="datetimeFigureOut">
              <a:rPr lang="en-US" smtClean="0"/>
              <a:pPr/>
              <a:t>9/8/2020</a:t>
            </a:fld>
            <a:endParaRPr lang="en-US"/>
          </a:p>
        </p:txBody>
      </p:sp>
      <p:sp>
        <p:nvSpPr>
          <p:cNvPr id="8" name="Footer Placeholder 7"/>
          <p:cNvSpPr>
            <a:spLocks noGrp="1"/>
          </p:cNvSpPr>
          <p:nvPr>
            <p:ph type="ftr" sz="quarter" idx="11"/>
          </p:nvPr>
        </p:nvSpPr>
        <p:spPr>
          <a:xfrm>
            <a:off x="561111" y="6391838"/>
            <a:ext cx="3644282" cy="304801"/>
          </a:xfrm>
        </p:spPr>
        <p:txBody>
          <a:bodyPr/>
          <a:lstStyle/>
          <a:p>
            <a:endParaRPr lang="en-US"/>
          </a:p>
        </p:txBody>
      </p:sp>
      <p:sp>
        <p:nvSpPr>
          <p:cNvPr id="9" name="Slide Number Placeholder 8"/>
          <p:cNvSpPr>
            <a:spLocks noGrp="1"/>
          </p:cNvSpPr>
          <p:nvPr>
            <p:ph type="sldNum" sz="quarter" idx="12"/>
          </p:nvPr>
        </p:nvSpPr>
        <p:spPr/>
        <p:txBody>
          <a:bodyPr/>
          <a:lstStyle/>
          <a:p>
            <a:fld id="{270C399F-EEAB-448D-9099-12F4E4B3EDD9}" type="slidenum">
              <a:rPr lang="en-US" smtClean="0"/>
              <a:pPr/>
              <a:t>‹#›</a:t>
            </a:fld>
            <a:endParaRPr lang="en-US"/>
          </a:p>
        </p:txBody>
      </p:sp>
    </p:spTree>
    <p:extLst>
      <p:ext uri="{BB962C8B-B14F-4D97-AF65-F5344CB8AC3E}">
        <p14:creationId xmlns:p14="http://schemas.microsoft.com/office/powerpoint/2010/main" val="24672932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1A84D829-8E57-477E-8E7C-430931B0CC1F}" type="datetimeFigureOut">
              <a:rPr lang="en-US" smtClean="0"/>
              <a:pPr/>
              <a:t>9/8/2020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0C399F-EEAB-448D-9099-12F4E4B3EDD9}" type="slidenum">
              <a:rPr lang="en-US" smtClean="0"/>
              <a:pPr/>
              <a:t>‹#›</a:t>
            </a:fld>
            <a:endParaRPr lang="en-US"/>
          </a:p>
        </p:txBody>
      </p:sp>
    </p:spTree>
    <p:extLst>
      <p:ext uri="{BB962C8B-B14F-4D97-AF65-F5344CB8AC3E}">
        <p14:creationId xmlns:p14="http://schemas.microsoft.com/office/powerpoint/2010/main" val="3376778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cstate="print">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1A84D829-8E57-477E-8E7C-430931B0CC1F}" type="datetimeFigureOut">
              <a:rPr lang="en-US" smtClean="0"/>
              <a:pPr/>
              <a:t>9/8/2020</a:t>
            </a:fld>
            <a:endParaRPr lang="en-US"/>
          </a:p>
        </p:txBody>
      </p:sp>
      <p:sp>
        <p:nvSpPr>
          <p:cNvPr id="5" name="Footer Placeholder 4"/>
          <p:cNvSpPr>
            <a:spLocks noGrp="1"/>
          </p:cNvSpPr>
          <p:nvPr>
            <p:ph type="ftr" sz="quarter" idx="11"/>
          </p:nvPr>
        </p:nvSpPr>
        <p:spPr/>
        <p:txBody>
          <a:bodyPr/>
          <a:lstStyle/>
          <a:p>
            <a:endParaRPr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270C399F-EEAB-448D-9099-12F4E4B3EDD9}" type="slidenum">
              <a:rPr lang="en-US" smtClean="0"/>
              <a:pPr/>
              <a:t>‹#›</a:t>
            </a:fld>
            <a:endParaRPr lang="en-US"/>
          </a:p>
        </p:txBody>
      </p:sp>
    </p:spTree>
    <p:extLst>
      <p:ext uri="{BB962C8B-B14F-4D97-AF65-F5344CB8AC3E}">
        <p14:creationId xmlns:p14="http://schemas.microsoft.com/office/powerpoint/2010/main" val="2075327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A84D829-8E57-477E-8E7C-430931B0CC1F}" type="datetimeFigureOut">
              <a:rPr lang="en-US" smtClean="0"/>
              <a:pPr/>
              <a:t>9/8/2020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0C399F-EEAB-448D-9099-12F4E4B3EDD9}" type="slidenum">
              <a:rPr lang="en-US" smtClean="0"/>
              <a:pPr/>
              <a:t>‹#›</a:t>
            </a:fld>
            <a:endParaRPr lang="en-US"/>
          </a:p>
        </p:txBody>
      </p:sp>
    </p:spTree>
    <p:extLst>
      <p:ext uri="{BB962C8B-B14F-4D97-AF65-F5344CB8AC3E}">
        <p14:creationId xmlns:p14="http://schemas.microsoft.com/office/powerpoint/2010/main" val="15953758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cstate="print">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A84D829-8E57-477E-8E7C-430931B0CC1F}" type="datetimeFigureOut">
              <a:rPr lang="en-US" smtClean="0"/>
              <a:pPr/>
              <a:t>9/8/2020</a:t>
            </a:fld>
            <a:endParaRPr lang="en-US"/>
          </a:p>
        </p:txBody>
      </p:sp>
      <p:sp>
        <p:nvSpPr>
          <p:cNvPr id="5" name="Footer Placeholder 4"/>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270C399F-EEAB-448D-9099-12F4E4B3EDD9}" type="slidenum">
              <a:rPr lang="en-US" smtClean="0"/>
              <a:pPr/>
              <a:t>‹#›</a:t>
            </a:fld>
            <a:endParaRPr lang="en-US"/>
          </a:p>
        </p:txBody>
      </p:sp>
    </p:spTree>
    <p:extLst>
      <p:ext uri="{BB962C8B-B14F-4D97-AF65-F5344CB8AC3E}">
        <p14:creationId xmlns:p14="http://schemas.microsoft.com/office/powerpoint/2010/main" val="299096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A84D829-8E57-477E-8E7C-430931B0CC1F}" type="datetimeFigureOut">
              <a:rPr lang="en-US" smtClean="0"/>
              <a:pPr/>
              <a:t>9/8/2020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0C399F-EEAB-448D-9099-12F4E4B3EDD9}" type="slidenum">
              <a:rPr lang="en-US" smtClean="0"/>
              <a:pPr/>
              <a:t>‹#›</a:t>
            </a:fld>
            <a:endParaRPr lang="en-US"/>
          </a:p>
        </p:txBody>
      </p:sp>
    </p:spTree>
    <p:extLst>
      <p:ext uri="{BB962C8B-B14F-4D97-AF65-F5344CB8AC3E}">
        <p14:creationId xmlns:p14="http://schemas.microsoft.com/office/powerpoint/2010/main" val="3437738530"/>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A84D829-8E57-477E-8E7C-430931B0CC1F}" type="datetimeFigureOut">
              <a:rPr lang="en-US" smtClean="0"/>
              <a:pPr/>
              <a:t>9/8/2020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0C399F-EEAB-448D-9099-12F4E4B3EDD9}" type="slidenum">
              <a:rPr lang="en-US" smtClean="0"/>
              <a:pPr/>
              <a:t>‹#›</a:t>
            </a:fld>
            <a:endParaRPr lang="en-US"/>
          </a:p>
        </p:txBody>
      </p:sp>
    </p:spTree>
    <p:extLst>
      <p:ext uri="{BB962C8B-B14F-4D97-AF65-F5344CB8AC3E}">
        <p14:creationId xmlns:p14="http://schemas.microsoft.com/office/powerpoint/2010/main" val="2225452348"/>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A84D829-8E57-477E-8E7C-430931B0CC1F}" type="datetimeFigureOut">
              <a:rPr lang="en-US" smtClean="0"/>
              <a:pPr/>
              <a:t>9/8/2020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70C399F-EEAB-448D-9099-12F4E4B3EDD9}" type="slidenum">
              <a:rPr lang="en-US" smtClean="0"/>
              <a:pPr/>
              <a:t>‹#›</a:t>
            </a:fld>
            <a:endParaRPr lang="en-US"/>
          </a:p>
        </p:txBody>
      </p:sp>
    </p:spTree>
    <p:extLst>
      <p:ext uri="{BB962C8B-B14F-4D97-AF65-F5344CB8AC3E}">
        <p14:creationId xmlns:p14="http://schemas.microsoft.com/office/powerpoint/2010/main" val="23007550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84D829-8E57-477E-8E7C-430931B0CC1F}" type="datetimeFigureOut">
              <a:rPr lang="en-US" smtClean="0"/>
              <a:pPr/>
              <a:t>9/8/2020</a:t>
            </a:fld>
            <a:endParaRPr lang="en-US"/>
          </a:p>
        </p:txBody>
      </p:sp>
      <p:sp>
        <p:nvSpPr>
          <p:cNvPr id="3" name="Footer Placeholder 2"/>
          <p:cNvSpPr>
            <a:spLocks noGrp="1"/>
          </p:cNvSpPr>
          <p:nvPr>
            <p:ph type="ftr" sz="quarter" idx="11"/>
          </p:nvPr>
        </p:nvSpPr>
        <p:spPr/>
        <p:txBody>
          <a:bodyPr/>
          <a:lstStyle/>
          <a:p>
            <a:endParaRPr lang="en-US"/>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270C399F-EEAB-448D-9099-12F4E4B3EDD9}" type="slidenum">
              <a:rPr lang="en-US" smtClean="0"/>
              <a:pPr/>
              <a:t>‹#›</a:t>
            </a:fld>
            <a:endParaRPr lang="en-US"/>
          </a:p>
        </p:txBody>
      </p:sp>
    </p:spTree>
    <p:extLst>
      <p:ext uri="{BB962C8B-B14F-4D97-AF65-F5344CB8AC3E}">
        <p14:creationId xmlns:p14="http://schemas.microsoft.com/office/powerpoint/2010/main" val="18578942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cstate="print">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A84D829-8E57-477E-8E7C-430931B0CC1F}" type="datetimeFigureOut">
              <a:rPr lang="en-US" smtClean="0"/>
              <a:pPr/>
              <a:t>9/8/2020</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270C399F-EEAB-448D-9099-12F4E4B3EDD9}" type="slidenum">
              <a:rPr lang="en-US" smtClean="0"/>
              <a:pPr/>
              <a:t>‹#›</a:t>
            </a:fld>
            <a:endParaRPr lang="en-US"/>
          </a:p>
        </p:txBody>
      </p:sp>
    </p:spTree>
    <p:extLst>
      <p:ext uri="{BB962C8B-B14F-4D97-AF65-F5344CB8AC3E}">
        <p14:creationId xmlns:p14="http://schemas.microsoft.com/office/powerpoint/2010/main" val="120425200"/>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cstate="print">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1A84D829-8E57-477E-8E7C-430931B0CC1F}" type="datetimeFigureOut">
              <a:rPr lang="en-US" smtClean="0"/>
              <a:pPr/>
              <a:t>9/8/2020</a:t>
            </a:fld>
            <a:endParaRPr lang="en-US"/>
          </a:p>
        </p:txBody>
      </p:sp>
      <p:sp>
        <p:nvSpPr>
          <p:cNvPr id="6" name="Footer Placeholder 5"/>
          <p:cNvSpPr>
            <a:spLocks noGrp="1"/>
          </p:cNvSpPr>
          <p:nvPr>
            <p:ph type="ftr" sz="quarter" idx="11"/>
          </p:nvPr>
        </p:nvSpPr>
        <p:spPr/>
        <p:txBody>
          <a:bodyPr/>
          <a:lstStyle/>
          <a:p>
            <a:endParaRPr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270C399F-EEAB-448D-9099-12F4E4B3EDD9}" type="slidenum">
              <a:rPr lang="en-US" smtClean="0"/>
              <a:pPr/>
              <a:t>‹#›</a:t>
            </a:fld>
            <a:endParaRPr lang="en-US"/>
          </a:p>
        </p:txBody>
      </p:sp>
    </p:spTree>
    <p:extLst>
      <p:ext uri="{BB962C8B-B14F-4D97-AF65-F5344CB8AC3E}">
        <p14:creationId xmlns:p14="http://schemas.microsoft.com/office/powerpoint/2010/main" val="4534707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13" Type="http://schemas.openxmlformats.org/officeDocument/2006/relationships/slideLayout" Target="../slideLayouts/slideLayout13.xml" /><Relationship Id="rId18" Type="http://schemas.openxmlformats.org/officeDocument/2006/relationships/theme" Target="../theme/theme1.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slideLayout" Target="../slideLayouts/slideLayout12.xml" /><Relationship Id="rId17" Type="http://schemas.openxmlformats.org/officeDocument/2006/relationships/slideLayout" Target="../slideLayouts/slideLayout17.xml" /><Relationship Id="rId2" Type="http://schemas.openxmlformats.org/officeDocument/2006/relationships/slideLayout" Target="../slideLayouts/slideLayout2.xml" /><Relationship Id="rId16" Type="http://schemas.openxmlformats.org/officeDocument/2006/relationships/slideLayout" Target="../slideLayouts/slideLayout16.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5" Type="http://schemas.openxmlformats.org/officeDocument/2006/relationships/slideLayout" Target="../slideLayouts/slideLayout15.xml" /><Relationship Id="rId10" Type="http://schemas.openxmlformats.org/officeDocument/2006/relationships/slideLayout" Target="../slideLayouts/slideLayout10.xml" /><Relationship Id="rId19" Type="http://schemas.openxmlformats.org/officeDocument/2006/relationships/image" Target="../media/image1.jpeg" /><Relationship Id="rId4" Type="http://schemas.openxmlformats.org/officeDocument/2006/relationships/slideLayout" Target="../slideLayouts/slideLayout4.xml" /><Relationship Id="rId9" Type="http://schemas.openxmlformats.org/officeDocument/2006/relationships/slideLayout" Target="../slideLayouts/slideLayout9.xml" /><Relationship Id="rId14" Type="http://schemas.openxmlformats.org/officeDocument/2006/relationships/slideLayout" Target="../slideLayouts/slideLayout14.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cstate="print">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1A84D829-8E57-477E-8E7C-430931B0CC1F}" type="datetimeFigureOut">
              <a:rPr lang="en-US" smtClean="0"/>
              <a:pPr/>
              <a:t>9/8/2020</a:t>
            </a:fld>
            <a:endParaRPr lang="en-US"/>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270C399F-EEAB-448D-9099-12F4E4B3EDD9}" type="slidenum">
              <a:rPr lang="en-US" smtClean="0"/>
              <a:pPr/>
              <a:t>‹#›</a:t>
            </a:fld>
            <a:endParaRPr lang="en-US"/>
          </a:p>
        </p:txBody>
      </p:sp>
    </p:spTree>
    <p:extLst>
      <p:ext uri="{BB962C8B-B14F-4D97-AF65-F5344CB8AC3E}">
        <p14:creationId xmlns:p14="http://schemas.microsoft.com/office/powerpoint/2010/main" val="242599654"/>
      </p:ext>
    </p:extLst>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 id="2147483827" r:id="rId12"/>
    <p:sldLayoutId id="2147483828" r:id="rId13"/>
    <p:sldLayoutId id="2147483829" r:id="rId14"/>
    <p:sldLayoutId id="2147483830" r:id="rId15"/>
    <p:sldLayoutId id="2147483831" r:id="rId16"/>
    <p:sldLayoutId id="2147483832"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g" /><Relationship Id="rId1" Type="http://schemas.openxmlformats.org/officeDocument/2006/relationships/slideLayout" Target="../slideLayouts/slideLayout1.xml" /></Relationships>
</file>

<file path=ppt/slides/_rels/slide10.xml.rels><?xml version="1.0" encoding="UTF-8" standalone="yes"?>
<Relationships xmlns="http://schemas.openxmlformats.org/package/2006/relationships"><Relationship Id="rId3" Type="http://schemas.openxmlformats.org/officeDocument/2006/relationships/image" Target="../media/image10.jpeg" /><Relationship Id="rId2" Type="http://schemas.openxmlformats.org/officeDocument/2006/relationships/image" Target="../media/image9.jpeg" /><Relationship Id="rId1" Type="http://schemas.openxmlformats.org/officeDocument/2006/relationships/slideLayout" Target="../slideLayouts/slideLayout2.xml" /><Relationship Id="rId4" Type="http://schemas.openxmlformats.org/officeDocument/2006/relationships/image" Target="../media/image11.jpeg" /></Relationships>
</file>

<file path=ppt/slides/_rels/slide11.xml.rels><?xml version="1.0" encoding="UTF-8" standalone="yes"?>
<Relationships xmlns="http://schemas.openxmlformats.org/package/2006/relationships"><Relationship Id="rId3" Type="http://schemas.openxmlformats.org/officeDocument/2006/relationships/image" Target="../media/image13.jpeg" /><Relationship Id="rId2" Type="http://schemas.openxmlformats.org/officeDocument/2006/relationships/image" Target="../media/image12.jpeg" /><Relationship Id="rId1" Type="http://schemas.openxmlformats.org/officeDocument/2006/relationships/slideLayout" Target="../slideLayouts/slideLayout2.xml" /><Relationship Id="rId4" Type="http://schemas.openxmlformats.org/officeDocument/2006/relationships/image" Target="../media/image14.jpeg" /></Relationships>
</file>

<file path=ppt/slides/_rels/slide12.xml.rels><?xml version="1.0" encoding="UTF-8" standalone="yes"?>
<Relationships xmlns="http://schemas.openxmlformats.org/package/2006/relationships"><Relationship Id="rId3" Type="http://schemas.openxmlformats.org/officeDocument/2006/relationships/image" Target="../media/image16.jpeg" /><Relationship Id="rId2" Type="http://schemas.openxmlformats.org/officeDocument/2006/relationships/image" Target="../media/image15.jpeg" /><Relationship Id="rId1" Type="http://schemas.openxmlformats.org/officeDocument/2006/relationships/slideLayout" Target="../slideLayouts/slideLayout2.xml" /></Relationships>
</file>

<file path=ppt/slides/_rels/slide13.xml.rels><?xml version="1.0" encoding="UTF-8" standalone="yes"?>
<Relationships xmlns="http://schemas.openxmlformats.org/package/2006/relationships"><Relationship Id="rId3" Type="http://schemas.openxmlformats.org/officeDocument/2006/relationships/image" Target="../media/image18.jpeg" /><Relationship Id="rId2" Type="http://schemas.openxmlformats.org/officeDocument/2006/relationships/image" Target="../media/image17.jpeg" /><Relationship Id="rId1" Type="http://schemas.openxmlformats.org/officeDocument/2006/relationships/slideLayout" Target="../slideLayouts/slideLayout2.xml" /><Relationship Id="rId4" Type="http://schemas.openxmlformats.org/officeDocument/2006/relationships/image" Target="../media/image19.jpeg" /></Relationships>
</file>

<file path=ppt/slides/_rels/slide14.xml.rels><?xml version="1.0" encoding="UTF-8" standalone="yes"?>
<Relationships xmlns="http://schemas.openxmlformats.org/package/2006/relationships"><Relationship Id="rId3" Type="http://schemas.openxmlformats.org/officeDocument/2006/relationships/image" Target="../media/image21.jpeg" /><Relationship Id="rId2" Type="http://schemas.openxmlformats.org/officeDocument/2006/relationships/image" Target="../media/image20.jpeg" /><Relationship Id="rId1" Type="http://schemas.openxmlformats.org/officeDocument/2006/relationships/slideLayout" Target="../slideLayouts/slideLayout6.xml" /></Relationships>
</file>

<file path=ppt/slides/_rels/slide15.xml.rels><?xml version="1.0" encoding="UTF-8" standalone="yes"?>
<Relationships xmlns="http://schemas.openxmlformats.org/package/2006/relationships"><Relationship Id="rId3" Type="http://schemas.openxmlformats.org/officeDocument/2006/relationships/image" Target="../media/image23.jpeg" /><Relationship Id="rId2" Type="http://schemas.openxmlformats.org/officeDocument/2006/relationships/image" Target="../media/image22.jpeg" /><Relationship Id="rId1" Type="http://schemas.openxmlformats.org/officeDocument/2006/relationships/slideLayout" Target="../slideLayouts/slideLayout2.xml" /><Relationship Id="rId4" Type="http://schemas.openxmlformats.org/officeDocument/2006/relationships/image" Target="../media/image24.jpeg" /></Relationships>
</file>

<file path=ppt/slides/_rels/slide16.xml.rels><?xml version="1.0" encoding="UTF-8" standalone="yes"?>
<Relationships xmlns="http://schemas.openxmlformats.org/package/2006/relationships"><Relationship Id="rId3" Type="http://schemas.openxmlformats.org/officeDocument/2006/relationships/image" Target="../media/image26.jpeg" /><Relationship Id="rId2" Type="http://schemas.openxmlformats.org/officeDocument/2006/relationships/image" Target="../media/image25.png" /><Relationship Id="rId1" Type="http://schemas.openxmlformats.org/officeDocument/2006/relationships/slideLayout" Target="../slideLayouts/slideLayout7.xml" /></Relationships>
</file>

<file path=ppt/slides/_rels/slide17.xml.rels><?xml version="1.0" encoding="UTF-8" standalone="yes"?>
<Relationships xmlns="http://schemas.openxmlformats.org/package/2006/relationships"><Relationship Id="rId2" Type="http://schemas.openxmlformats.org/officeDocument/2006/relationships/image" Target="../media/image27.png" /><Relationship Id="rId1" Type="http://schemas.openxmlformats.org/officeDocument/2006/relationships/slideLayout" Target="../slideLayouts/slideLayout2.xml" /></Relationships>
</file>

<file path=ppt/slides/_rels/slide18.xml.rels><?xml version="1.0" encoding="UTF-8" standalone="yes"?>
<Relationships xmlns="http://schemas.openxmlformats.org/package/2006/relationships"><Relationship Id="rId2" Type="http://schemas.openxmlformats.org/officeDocument/2006/relationships/image" Target="../media/image28.jpeg" /><Relationship Id="rId1" Type="http://schemas.openxmlformats.org/officeDocument/2006/relationships/slideLayout" Target="../slideLayouts/slideLayout2.xml" /></Relationships>
</file>

<file path=ppt/slides/_rels/slide19.xml.rels><?xml version="1.0" encoding="UTF-8" standalone="yes"?>
<Relationships xmlns="http://schemas.openxmlformats.org/package/2006/relationships"><Relationship Id="rId2" Type="http://schemas.openxmlformats.org/officeDocument/2006/relationships/image" Target="../media/image29.jpeg" /><Relationship Id="rId1" Type="http://schemas.openxmlformats.org/officeDocument/2006/relationships/slideLayout" Target="../slideLayouts/slideLayout2.xml" /></Relationships>
</file>

<file path=ppt/slides/_rels/slide2.xml.rels><?xml version="1.0" encoding="UTF-8" standalone="yes"?>
<Relationships xmlns="http://schemas.openxmlformats.org/package/2006/relationships"><Relationship Id="rId3" Type="http://schemas.microsoft.com/office/2007/relationships/hdphoto" Target="../media/hdphoto1.wdp" /><Relationship Id="rId2" Type="http://schemas.openxmlformats.org/officeDocument/2006/relationships/image" Target="../media/image3.png" /><Relationship Id="rId1" Type="http://schemas.openxmlformats.org/officeDocument/2006/relationships/slideLayout" Target="../slideLayouts/slideLayout1.xml" /></Relationships>
</file>

<file path=ppt/slides/_rels/slide20.xml.rels><?xml version="1.0" encoding="UTF-8" standalone="yes"?>
<Relationships xmlns="http://schemas.openxmlformats.org/package/2006/relationships"><Relationship Id="rId3" Type="http://schemas.openxmlformats.org/officeDocument/2006/relationships/image" Target="../media/image31.jpeg" /><Relationship Id="rId2" Type="http://schemas.openxmlformats.org/officeDocument/2006/relationships/image" Target="../media/image30.jpeg" /><Relationship Id="rId1" Type="http://schemas.openxmlformats.org/officeDocument/2006/relationships/slideLayout" Target="../slideLayouts/slideLayout2.xml" /></Relationships>
</file>

<file path=ppt/slides/_rels/slide21.xml.rels><?xml version="1.0" encoding="UTF-8" standalone="yes"?>
<Relationships xmlns="http://schemas.openxmlformats.org/package/2006/relationships"><Relationship Id="rId2" Type="http://schemas.openxmlformats.org/officeDocument/2006/relationships/image" Target="../media/image32.jpeg" /><Relationship Id="rId1" Type="http://schemas.openxmlformats.org/officeDocument/2006/relationships/slideLayout" Target="../slideLayouts/slideLayout2.xml" /></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3.xml.rels><?xml version="1.0" encoding="UTF-8" standalone="yes"?>
<Relationships xmlns="http://schemas.openxmlformats.org/package/2006/relationships"><Relationship Id="rId2" Type="http://schemas.openxmlformats.org/officeDocument/2006/relationships/image" Target="../media/image33.jpeg" /><Relationship Id="rId1" Type="http://schemas.openxmlformats.org/officeDocument/2006/relationships/slideLayout" Target="../slideLayouts/slideLayout9.xml" /></Relationships>
</file>

<file path=ppt/slides/_rels/slide24.xml.rels><?xml version="1.0" encoding="UTF-8" standalone="yes"?>
<Relationships xmlns="http://schemas.openxmlformats.org/package/2006/relationships"><Relationship Id="rId2" Type="http://schemas.openxmlformats.org/officeDocument/2006/relationships/image" Target="../media/image34.jpeg" /><Relationship Id="rId1" Type="http://schemas.openxmlformats.org/officeDocument/2006/relationships/slideLayout" Target="../slideLayouts/slideLayout9.xml" /></Relationships>
</file>

<file path=ppt/slides/_rels/slide25.xml.rels><?xml version="1.0" encoding="UTF-8" standalone="yes"?>
<Relationships xmlns="http://schemas.openxmlformats.org/package/2006/relationships"><Relationship Id="rId2" Type="http://schemas.openxmlformats.org/officeDocument/2006/relationships/image" Target="../media/image35.jpeg" /><Relationship Id="rId1" Type="http://schemas.openxmlformats.org/officeDocument/2006/relationships/slideLayout" Target="../slideLayouts/slideLayout9.xml" /></Relationships>
</file>

<file path=ppt/slides/_rels/slide26.xml.rels><?xml version="1.0" encoding="UTF-8" standalone="yes"?>
<Relationships xmlns="http://schemas.openxmlformats.org/package/2006/relationships"><Relationship Id="rId2" Type="http://schemas.openxmlformats.org/officeDocument/2006/relationships/image" Target="../media/image36.jpeg" /><Relationship Id="rId1" Type="http://schemas.openxmlformats.org/officeDocument/2006/relationships/slideLayout" Target="../slideLayouts/slideLayout9.xml" /></Relationships>
</file>

<file path=ppt/slides/_rels/slide27.xml.rels><?xml version="1.0" encoding="UTF-8" standalone="yes"?>
<Relationships xmlns="http://schemas.openxmlformats.org/package/2006/relationships"><Relationship Id="rId3" Type="http://schemas.openxmlformats.org/officeDocument/2006/relationships/image" Target="../media/image38.jpeg" /><Relationship Id="rId2" Type="http://schemas.openxmlformats.org/officeDocument/2006/relationships/image" Target="../media/image37.jpeg" /><Relationship Id="rId1" Type="http://schemas.openxmlformats.org/officeDocument/2006/relationships/slideLayout" Target="../slideLayouts/slideLayout6.xml" /></Relationships>
</file>

<file path=ppt/slides/_rels/slide28.xml.rels><?xml version="1.0" encoding="UTF-8" standalone="yes"?>
<Relationships xmlns="http://schemas.openxmlformats.org/package/2006/relationships"><Relationship Id="rId3" Type="http://schemas.openxmlformats.org/officeDocument/2006/relationships/image" Target="../media/image40.jpeg" /><Relationship Id="rId2" Type="http://schemas.openxmlformats.org/officeDocument/2006/relationships/image" Target="../media/image39.jpeg" /><Relationship Id="rId1" Type="http://schemas.openxmlformats.org/officeDocument/2006/relationships/slideLayout" Target="../slideLayouts/slideLayout2.xml" /><Relationship Id="rId4" Type="http://schemas.openxmlformats.org/officeDocument/2006/relationships/image" Target="../media/image41.jpeg" /></Relationships>
</file>

<file path=ppt/slides/_rels/slide29.xml.rels><?xml version="1.0" encoding="UTF-8" standalone="yes"?>
<Relationships xmlns="http://schemas.openxmlformats.org/package/2006/relationships"><Relationship Id="rId3" Type="http://schemas.openxmlformats.org/officeDocument/2006/relationships/image" Target="../media/image43.jpeg" /><Relationship Id="rId2" Type="http://schemas.openxmlformats.org/officeDocument/2006/relationships/image" Target="../media/image42.jpeg" /><Relationship Id="rId1" Type="http://schemas.openxmlformats.org/officeDocument/2006/relationships/slideLayout" Target="../slideLayouts/slideLayout2.xml" /><Relationship Id="rId4" Type="http://schemas.openxmlformats.org/officeDocument/2006/relationships/image" Target="../media/image44.jpeg" /></Relationships>
</file>

<file path=ppt/slides/_rels/slide3.xml.rels><?xml version="1.0" encoding="UTF-8" standalone="yes"?>
<Relationships xmlns="http://schemas.openxmlformats.org/package/2006/relationships"><Relationship Id="rId2" Type="http://schemas.openxmlformats.org/officeDocument/2006/relationships/image" Target="../media/image4.jpeg" /><Relationship Id="rId1" Type="http://schemas.openxmlformats.org/officeDocument/2006/relationships/slideLayout" Target="../slideLayouts/slideLayout2.xml" /></Relationships>
</file>

<file path=ppt/slides/_rels/slide30.xml.rels><?xml version="1.0" encoding="UTF-8" standalone="yes"?>
<Relationships xmlns="http://schemas.openxmlformats.org/package/2006/relationships"><Relationship Id="rId3" Type="http://schemas.openxmlformats.org/officeDocument/2006/relationships/image" Target="../media/image46.jpeg" /><Relationship Id="rId2" Type="http://schemas.openxmlformats.org/officeDocument/2006/relationships/image" Target="../media/image45.jpeg" /><Relationship Id="rId1" Type="http://schemas.openxmlformats.org/officeDocument/2006/relationships/slideLayout" Target="../slideLayouts/slideLayout2.xml" /></Relationships>
</file>

<file path=ppt/slides/_rels/slide31.xml.rels><?xml version="1.0" encoding="UTF-8" standalone="yes"?>
<Relationships xmlns="http://schemas.openxmlformats.org/package/2006/relationships"><Relationship Id="rId2" Type="http://schemas.openxmlformats.org/officeDocument/2006/relationships/image" Target="../media/image47.jpeg" /><Relationship Id="rId1" Type="http://schemas.openxmlformats.org/officeDocument/2006/relationships/slideLayout" Target="../slideLayouts/slideLayout2.xml" /></Relationships>
</file>

<file path=ppt/slides/_rels/slide32.xml.rels><?xml version="1.0" encoding="UTF-8" standalone="yes"?>
<Relationships xmlns="http://schemas.openxmlformats.org/package/2006/relationships"><Relationship Id="rId2" Type="http://schemas.openxmlformats.org/officeDocument/2006/relationships/image" Target="../media/image48.jpeg" /><Relationship Id="rId1" Type="http://schemas.openxmlformats.org/officeDocument/2006/relationships/slideLayout" Target="../slideLayouts/slideLayout2.xml" /></Relationships>
</file>

<file path=ppt/slides/_rels/slide33.xml.rels><?xml version="1.0" encoding="UTF-8" standalone="yes"?>
<Relationships xmlns="http://schemas.openxmlformats.org/package/2006/relationships"><Relationship Id="rId3" Type="http://schemas.openxmlformats.org/officeDocument/2006/relationships/image" Target="../media/image50.jpeg" /><Relationship Id="rId2" Type="http://schemas.openxmlformats.org/officeDocument/2006/relationships/image" Target="../media/image49.jpeg" /><Relationship Id="rId1" Type="http://schemas.openxmlformats.org/officeDocument/2006/relationships/slideLayout" Target="../slideLayouts/slideLayout6.xml" /></Relationships>
</file>

<file path=ppt/slides/_rels/slide34.xml.rels><?xml version="1.0" encoding="UTF-8" standalone="yes"?>
<Relationships xmlns="http://schemas.openxmlformats.org/package/2006/relationships"><Relationship Id="rId3" Type="http://schemas.openxmlformats.org/officeDocument/2006/relationships/image" Target="../media/image52.jpeg" /><Relationship Id="rId2" Type="http://schemas.openxmlformats.org/officeDocument/2006/relationships/image" Target="../media/image51.jpeg" /><Relationship Id="rId1" Type="http://schemas.openxmlformats.org/officeDocument/2006/relationships/slideLayout" Target="../slideLayouts/slideLayout4.xml" /></Relationships>
</file>

<file path=ppt/slides/_rels/slide35.xml.rels><?xml version="1.0" encoding="UTF-8" standalone="yes"?>
<Relationships xmlns="http://schemas.openxmlformats.org/package/2006/relationships"><Relationship Id="rId3" Type="http://schemas.openxmlformats.org/officeDocument/2006/relationships/image" Target="../media/image54.jpeg" /><Relationship Id="rId2" Type="http://schemas.openxmlformats.org/officeDocument/2006/relationships/image" Target="../media/image53.jpeg" /><Relationship Id="rId1" Type="http://schemas.openxmlformats.org/officeDocument/2006/relationships/slideLayout" Target="../slideLayouts/slideLayout2.xml" /></Relationships>
</file>

<file path=ppt/slides/_rels/slide36.xml.rels><?xml version="1.0" encoding="UTF-8" standalone="yes"?>
<Relationships xmlns="http://schemas.openxmlformats.org/package/2006/relationships"><Relationship Id="rId2" Type="http://schemas.openxmlformats.org/officeDocument/2006/relationships/image" Target="../media/image55.png" /><Relationship Id="rId1" Type="http://schemas.openxmlformats.org/officeDocument/2006/relationships/slideLayout" Target="../slideLayouts/slideLayout6.xml" /></Relationships>
</file>

<file path=ppt/slides/_rels/slide37.xml.rels><?xml version="1.0" encoding="UTF-8" standalone="yes"?>
<Relationships xmlns="http://schemas.openxmlformats.org/package/2006/relationships"><Relationship Id="rId2" Type="http://schemas.openxmlformats.org/officeDocument/2006/relationships/image" Target="../media/image56.png" /><Relationship Id="rId1" Type="http://schemas.openxmlformats.org/officeDocument/2006/relationships/slideLayout" Target="../slideLayouts/slideLayout2.xml" /></Relationships>
</file>

<file path=ppt/slides/_rels/slide38.xml.rels><?xml version="1.0" encoding="UTF-8" standalone="yes"?>
<Relationships xmlns="http://schemas.openxmlformats.org/package/2006/relationships"><Relationship Id="rId2" Type="http://schemas.openxmlformats.org/officeDocument/2006/relationships/image" Target="../media/image57.jpeg" /><Relationship Id="rId1" Type="http://schemas.openxmlformats.org/officeDocument/2006/relationships/slideLayout" Target="../slideLayouts/slideLayout9.xml" /></Relationships>
</file>

<file path=ppt/slides/_rels/slide39.xml.rels><?xml version="1.0" encoding="UTF-8" standalone="yes"?>
<Relationships xmlns="http://schemas.openxmlformats.org/package/2006/relationships"><Relationship Id="rId2" Type="http://schemas.openxmlformats.org/officeDocument/2006/relationships/image" Target="../media/image58.jpeg" /><Relationship Id="rId1" Type="http://schemas.openxmlformats.org/officeDocument/2006/relationships/slideLayout" Target="../slideLayouts/slideLayout9.xml" /></Relationships>
</file>

<file path=ppt/slides/_rels/slide4.xml.rels><?xml version="1.0" encoding="UTF-8" standalone="yes"?>
<Relationships xmlns="http://schemas.openxmlformats.org/package/2006/relationships"><Relationship Id="rId2" Type="http://schemas.openxmlformats.org/officeDocument/2006/relationships/image" Target="../media/image5.jpg" /><Relationship Id="rId1" Type="http://schemas.openxmlformats.org/officeDocument/2006/relationships/slideLayout" Target="../slideLayouts/slideLayout2.xml" /></Relationships>
</file>

<file path=ppt/slides/_rels/slide40.xml.rels><?xml version="1.0" encoding="UTF-8" standalone="yes"?>
<Relationships xmlns="http://schemas.openxmlformats.org/package/2006/relationships"><Relationship Id="rId2" Type="http://schemas.openxmlformats.org/officeDocument/2006/relationships/image" Target="../media/image59.jpeg" /><Relationship Id="rId1" Type="http://schemas.openxmlformats.org/officeDocument/2006/relationships/slideLayout" Target="../slideLayouts/slideLayout9.xml" /></Relationships>
</file>

<file path=ppt/slides/_rels/slide41.xml.rels><?xml version="1.0" encoding="UTF-8" standalone="yes"?>
<Relationships xmlns="http://schemas.openxmlformats.org/package/2006/relationships"><Relationship Id="rId2" Type="http://schemas.openxmlformats.org/officeDocument/2006/relationships/image" Target="../media/image60.jpeg" /><Relationship Id="rId1" Type="http://schemas.openxmlformats.org/officeDocument/2006/relationships/slideLayout" Target="../slideLayouts/slideLayout9.xml" /></Relationships>
</file>

<file path=ppt/slides/_rels/slide42.xml.rels><?xml version="1.0" encoding="UTF-8" standalone="yes"?>
<Relationships xmlns="http://schemas.openxmlformats.org/package/2006/relationships"><Relationship Id="rId3" Type="http://schemas.openxmlformats.org/officeDocument/2006/relationships/image" Target="../media/image62.jpeg" /><Relationship Id="rId2" Type="http://schemas.openxmlformats.org/officeDocument/2006/relationships/image" Target="../media/image61.jpeg" /><Relationship Id="rId1" Type="http://schemas.openxmlformats.org/officeDocument/2006/relationships/slideLayout" Target="../slideLayouts/slideLayout6.xml" /></Relationships>
</file>

<file path=ppt/slides/_rels/slide43.xml.rels><?xml version="1.0" encoding="UTF-8" standalone="yes"?>
<Relationships xmlns="http://schemas.openxmlformats.org/package/2006/relationships"><Relationship Id="rId2" Type="http://schemas.openxmlformats.org/officeDocument/2006/relationships/image" Target="../media/image63.jpeg" /><Relationship Id="rId1" Type="http://schemas.openxmlformats.org/officeDocument/2006/relationships/slideLayout" Target="../slideLayouts/slideLayout9.xml" /></Relationships>
</file>

<file path=ppt/slides/_rels/slide44.xml.rels><?xml version="1.0" encoding="UTF-8" standalone="yes"?>
<Relationships xmlns="http://schemas.openxmlformats.org/package/2006/relationships"><Relationship Id="rId2" Type="http://schemas.openxmlformats.org/officeDocument/2006/relationships/image" Target="../media/image64.jpeg" /><Relationship Id="rId1" Type="http://schemas.openxmlformats.org/officeDocument/2006/relationships/slideLayout" Target="../slideLayouts/slideLayout9.xml" /></Relationships>
</file>

<file path=ppt/slides/_rels/slide45.xml.rels><?xml version="1.0" encoding="UTF-8" standalone="yes"?>
<Relationships xmlns="http://schemas.openxmlformats.org/package/2006/relationships"><Relationship Id="rId3" Type="http://schemas.openxmlformats.org/officeDocument/2006/relationships/hyperlink" Target="https://en.wikipedia.org/wiki/Aravali_Range" TargetMode="External" /><Relationship Id="rId2" Type="http://schemas.openxmlformats.org/officeDocument/2006/relationships/hyperlink" Target="https://en.wikipedia.org/wiki/Extinct_volcano" TargetMode="External" /><Relationship Id="rId1" Type="http://schemas.openxmlformats.org/officeDocument/2006/relationships/slideLayout" Target="../slideLayouts/slideLayout2.xml" /><Relationship Id="rId4" Type="http://schemas.openxmlformats.org/officeDocument/2006/relationships/image" Target="../media/image65.jpeg" /></Relationships>
</file>

<file path=ppt/slides/_rels/slide46.xml.rels><?xml version="1.0" encoding="UTF-8" standalone="yes"?>
<Relationships xmlns="http://schemas.openxmlformats.org/package/2006/relationships"><Relationship Id="rId2" Type="http://schemas.openxmlformats.org/officeDocument/2006/relationships/image" Target="../media/image66.jpeg" /><Relationship Id="rId1" Type="http://schemas.openxmlformats.org/officeDocument/2006/relationships/slideLayout" Target="../slideLayouts/slideLayout9.xml" /></Relationships>
</file>

<file path=ppt/slides/_rels/slide47.xml.rels><?xml version="1.0" encoding="UTF-8" standalone="yes"?>
<Relationships xmlns="http://schemas.openxmlformats.org/package/2006/relationships"><Relationship Id="rId3" Type="http://schemas.openxmlformats.org/officeDocument/2006/relationships/hyperlink" Target="https://www.holidify.com/places/karna/karna-lake-sightseeing-1254398.html" TargetMode="External" /><Relationship Id="rId2" Type="http://schemas.openxmlformats.org/officeDocument/2006/relationships/image" Target="../media/image67.png" /><Relationship Id="rId1" Type="http://schemas.openxmlformats.org/officeDocument/2006/relationships/slideLayout" Target="../slideLayouts/slideLayout9.xml" /></Relationships>
</file>

<file path=ppt/slides/_rels/slide48.xml.rels><?xml version="1.0" encoding="UTF-8" standalone="yes"?>
<Relationships xmlns="http://schemas.openxmlformats.org/package/2006/relationships"><Relationship Id="rId3" Type="http://schemas.openxmlformats.org/officeDocument/2006/relationships/image" Target="../media/image69.jpeg" /><Relationship Id="rId2" Type="http://schemas.openxmlformats.org/officeDocument/2006/relationships/image" Target="../media/image68.jpeg" /><Relationship Id="rId1" Type="http://schemas.openxmlformats.org/officeDocument/2006/relationships/slideLayout" Target="../slideLayouts/slideLayout2.xml" /><Relationship Id="rId4" Type="http://schemas.openxmlformats.org/officeDocument/2006/relationships/image" Target="../media/image70.jpeg" /></Relationships>
</file>

<file path=ppt/slides/_rels/slide49.xml.rels><?xml version="1.0" encoding="UTF-8" standalone="yes"?>
<Relationships xmlns="http://schemas.openxmlformats.org/package/2006/relationships"><Relationship Id="rId3" Type="http://schemas.openxmlformats.org/officeDocument/2006/relationships/image" Target="../media/image72.jpeg" /><Relationship Id="rId2" Type="http://schemas.openxmlformats.org/officeDocument/2006/relationships/image" Target="../media/image71.jpeg" /><Relationship Id="rId1" Type="http://schemas.openxmlformats.org/officeDocument/2006/relationships/slideLayout" Target="../slideLayouts/slideLayout2.xml" /></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50.xml.rels><?xml version="1.0" encoding="UTF-8" standalone="yes"?>
<Relationships xmlns="http://schemas.openxmlformats.org/package/2006/relationships"><Relationship Id="rId2" Type="http://schemas.openxmlformats.org/officeDocument/2006/relationships/image" Target="../media/image73.jpeg" /><Relationship Id="rId1" Type="http://schemas.openxmlformats.org/officeDocument/2006/relationships/slideLayout" Target="../slideLayouts/slideLayout2.xml" /></Relationships>
</file>

<file path=ppt/slides/_rels/slide51.xml.rels><?xml version="1.0" encoding="UTF-8" standalone="yes"?>
<Relationships xmlns="http://schemas.openxmlformats.org/package/2006/relationships"><Relationship Id="rId3" Type="http://schemas.openxmlformats.org/officeDocument/2006/relationships/image" Target="../media/image75.jpeg" /><Relationship Id="rId2" Type="http://schemas.openxmlformats.org/officeDocument/2006/relationships/image" Target="../media/image74.jpeg" /><Relationship Id="rId1" Type="http://schemas.openxmlformats.org/officeDocument/2006/relationships/slideLayout" Target="../slideLayouts/slideLayout2.xml" /></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53.xml.rels><?xml version="1.0" encoding="UTF-8" standalone="yes"?>
<Relationships xmlns="http://schemas.openxmlformats.org/package/2006/relationships"><Relationship Id="rId2" Type="http://schemas.openxmlformats.org/officeDocument/2006/relationships/image" Target="../media/image76.png" /><Relationship Id="rId1" Type="http://schemas.openxmlformats.org/officeDocument/2006/relationships/slideLayout" Target="../slideLayouts/slideLayout6.xml" /></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8.xml.rels><?xml version="1.0" encoding="UTF-8" standalone="yes"?>
<Relationships xmlns="http://schemas.openxmlformats.org/package/2006/relationships"><Relationship Id="rId3" Type="http://schemas.openxmlformats.org/officeDocument/2006/relationships/image" Target="../media/image7.jpeg" /><Relationship Id="rId2" Type="http://schemas.openxmlformats.org/officeDocument/2006/relationships/image" Target="../media/image6.jpeg" /><Relationship Id="rId1" Type="http://schemas.openxmlformats.org/officeDocument/2006/relationships/slideLayout" Target="../slideLayouts/slideLayout2.xml" /></Relationships>
</file>

<file path=ppt/slides/_rels/slide9.xml.rels><?xml version="1.0" encoding="UTF-8" standalone="yes"?>
<Relationships xmlns="http://schemas.openxmlformats.org/package/2006/relationships"><Relationship Id="rId2" Type="http://schemas.openxmlformats.org/officeDocument/2006/relationships/image" Target="../media/image8.jpeg" /><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5788" y="271472"/>
            <a:ext cx="10987087" cy="6472231"/>
          </a:xfrm>
          <a:prstGeom prst="rect">
            <a:avLst/>
          </a:prstGeom>
        </p:spPr>
      </p:pic>
    </p:spTree>
    <p:extLst>
      <p:ext uri="{BB962C8B-B14F-4D97-AF65-F5344CB8AC3E}">
        <p14:creationId xmlns:p14="http://schemas.microsoft.com/office/powerpoint/2010/main" val="10274222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7936" y="798177"/>
            <a:ext cx="10536069" cy="706964"/>
          </a:xfrm>
        </p:spPr>
        <p:txBody>
          <a:bodyPr/>
          <a:lstStyle/>
          <a:p>
            <a:r>
              <a:rPr lang="en-US" b="1" dirty="0" err="1"/>
              <a:t>Hansi</a:t>
            </a:r>
            <a:endParaRPr lang="en-US" b="1" dirty="0"/>
          </a:p>
        </p:txBody>
      </p:sp>
      <p:sp>
        <p:nvSpPr>
          <p:cNvPr id="3" name="Content Placeholder 2"/>
          <p:cNvSpPr>
            <a:spLocks noGrp="1"/>
          </p:cNvSpPr>
          <p:nvPr>
            <p:ph idx="1"/>
          </p:nvPr>
        </p:nvSpPr>
        <p:spPr>
          <a:xfrm>
            <a:off x="838200" y="2235201"/>
            <a:ext cx="2865582" cy="2438400"/>
          </a:xfrm>
        </p:spPr>
        <p:txBody>
          <a:bodyPr>
            <a:normAutofit/>
          </a:bodyPr>
          <a:lstStyle/>
          <a:p>
            <a:pPr marL="0" indent="0">
              <a:buNone/>
            </a:pPr>
            <a:endParaRPr lang="en-US" b="1" dirty="0"/>
          </a:p>
          <a:p>
            <a:r>
              <a:rPr lang="en-US" b="1" dirty="0" err="1"/>
              <a:t>Hansi</a:t>
            </a:r>
            <a:r>
              <a:rPr lang="en-US" b="1" dirty="0"/>
              <a:t> Fort</a:t>
            </a:r>
          </a:p>
          <a:p>
            <a:r>
              <a:rPr lang="en-US" b="1" dirty="0"/>
              <a:t>Char Qutub</a:t>
            </a:r>
          </a:p>
          <a:p>
            <a:r>
              <a:rPr lang="en-US" b="1" dirty="0" err="1"/>
              <a:t>Barsi</a:t>
            </a:r>
            <a:r>
              <a:rPr lang="en-US" b="1" dirty="0"/>
              <a:t> Gate</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b="1" i="1" dirty="0">
              <a:solidFill>
                <a:schemeClr val="tx1">
                  <a:lumMod val="95000"/>
                  <a:lumOff val="5000"/>
                </a:schemeClr>
              </a:solidFill>
              <a:effectLst>
                <a:outerShdw blurRad="38100" dist="38100" dir="2700000" algn="tl">
                  <a:srgbClr val="000000">
                    <a:alpha val="43137"/>
                  </a:srgbClr>
                </a:outerShdw>
              </a:effectLst>
            </a:endParaRPr>
          </a:p>
          <a:p>
            <a:pPr marL="0" indent="0">
              <a:buNone/>
            </a:pPr>
            <a:endParaRPr lang="en-US" b="1" i="1" dirty="0">
              <a:solidFill>
                <a:schemeClr val="tx1">
                  <a:lumMod val="95000"/>
                  <a:lumOff val="5000"/>
                </a:schemeClr>
              </a:solidFill>
              <a:effectLst>
                <a:outerShdw blurRad="38100" dist="38100" dir="2700000" algn="tl">
                  <a:srgbClr val="000000">
                    <a:alpha val="43137"/>
                  </a:srgbClr>
                </a:outerShdw>
              </a:effectLst>
            </a:endParaRPr>
          </a:p>
        </p:txBody>
      </p:sp>
      <p:pic>
        <p:nvPicPr>
          <p:cNvPr id="3074" name="Picture 2" descr="Heritage of Haryana: Grand Barsi Gate of Hansi">
            <a:extLst>
              <a:ext uri="{FF2B5EF4-FFF2-40B4-BE49-F238E27FC236}">
                <a16:creationId xmlns:a16="http://schemas.microsoft.com/office/drawing/2014/main" id="{8A8A780C-0783-4C99-8960-5828C738E32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21923" y="4265852"/>
            <a:ext cx="3232727" cy="242454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3E9A5306-6BC4-4612-8DFF-707A28C048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44186" y="2503437"/>
            <a:ext cx="3556386" cy="3556386"/>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Dargahinfo - Complete Collection of Dargahs World Wide">
            <a:extLst>
              <a:ext uri="{FF2B5EF4-FFF2-40B4-BE49-F238E27FC236}">
                <a16:creationId xmlns:a16="http://schemas.microsoft.com/office/drawing/2014/main" id="{B51A82B6-6F63-430A-A163-854986920B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7755" y="1711611"/>
            <a:ext cx="3556386" cy="23477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71681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Hisar</a:t>
            </a:r>
          </a:p>
        </p:txBody>
      </p:sp>
      <p:sp>
        <p:nvSpPr>
          <p:cNvPr id="3" name="Content Placeholder 2"/>
          <p:cNvSpPr>
            <a:spLocks noGrp="1"/>
          </p:cNvSpPr>
          <p:nvPr>
            <p:ph idx="1"/>
          </p:nvPr>
        </p:nvSpPr>
        <p:spPr>
          <a:xfrm>
            <a:off x="705451" y="3084945"/>
            <a:ext cx="1963858" cy="3214254"/>
          </a:xfrm>
        </p:spPr>
        <p:txBody>
          <a:bodyPr/>
          <a:lstStyle/>
          <a:p>
            <a:r>
              <a:rPr lang="en-US" b="1" i="1" dirty="0"/>
              <a:t>Lat </a:t>
            </a:r>
            <a:r>
              <a:rPr lang="en-US" b="1" i="1" dirty="0" err="1"/>
              <a:t>ki</a:t>
            </a:r>
            <a:r>
              <a:rPr lang="en-US" b="1" i="1" dirty="0"/>
              <a:t> Masjid, Hisar Fort</a:t>
            </a:r>
          </a:p>
          <a:p>
            <a:r>
              <a:rPr lang="en-US" b="1" i="1" dirty="0" err="1"/>
              <a:t>Gujri</a:t>
            </a:r>
            <a:r>
              <a:rPr lang="en-US" b="1" i="1" dirty="0"/>
              <a:t> Mahal</a:t>
            </a:r>
          </a:p>
          <a:p>
            <a:r>
              <a:rPr lang="en-US" b="1" i="1" dirty="0" err="1"/>
              <a:t>Jahaj</a:t>
            </a:r>
            <a:r>
              <a:rPr lang="en-US" b="1" i="1" dirty="0"/>
              <a:t> Kothi</a:t>
            </a:r>
          </a:p>
        </p:txBody>
      </p:sp>
      <p:pic>
        <p:nvPicPr>
          <p:cNvPr id="4098" name="Picture 2" descr="Hisar-i Firuza">
            <a:extLst>
              <a:ext uri="{FF2B5EF4-FFF2-40B4-BE49-F238E27FC236}">
                <a16:creationId xmlns:a16="http://schemas.microsoft.com/office/drawing/2014/main" id="{9A61AF06-6B86-4A1B-8B96-E3C4EEC1FA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9101" y="1564870"/>
            <a:ext cx="4355664" cy="283288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VMIS - Timeline">
            <a:extLst>
              <a:ext uri="{FF2B5EF4-FFF2-40B4-BE49-F238E27FC236}">
                <a16:creationId xmlns:a16="http://schemas.microsoft.com/office/drawing/2014/main" id="{AAD69C9F-430E-4409-A5CD-A72174D69F1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44764" y="1564796"/>
            <a:ext cx="4261896" cy="2832957"/>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Jahaj Kothi | Places of Interest | Hisar | Destinations | Haryana Tourism  Corporation Limited.">
            <a:extLst>
              <a:ext uri="{FF2B5EF4-FFF2-40B4-BE49-F238E27FC236}">
                <a16:creationId xmlns:a16="http://schemas.microsoft.com/office/drawing/2014/main" id="{137D15FD-7BD6-46B8-8DB4-E66FBF6809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6017" y="4397753"/>
            <a:ext cx="6880643" cy="2190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6511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3706F-013B-494A-BC8D-42F3ACC5E9A8}"/>
              </a:ext>
            </a:extLst>
          </p:cNvPr>
          <p:cNvSpPr>
            <a:spLocks noGrp="1"/>
          </p:cNvSpPr>
          <p:nvPr>
            <p:ph type="title"/>
          </p:nvPr>
        </p:nvSpPr>
        <p:spPr/>
        <p:txBody>
          <a:bodyPr/>
          <a:lstStyle/>
          <a:p>
            <a:r>
              <a:rPr lang="en-US" dirty="0" err="1"/>
              <a:t>Narnaul</a:t>
            </a:r>
            <a:endParaRPr lang="en-US" dirty="0"/>
          </a:p>
        </p:txBody>
      </p:sp>
      <p:sp>
        <p:nvSpPr>
          <p:cNvPr id="3" name="Content Placeholder 2">
            <a:extLst>
              <a:ext uri="{FF2B5EF4-FFF2-40B4-BE49-F238E27FC236}">
                <a16:creationId xmlns:a16="http://schemas.microsoft.com/office/drawing/2014/main" id="{1B88DA4E-077A-4371-ACA9-BEB5A71F59D8}"/>
              </a:ext>
            </a:extLst>
          </p:cNvPr>
          <p:cNvSpPr>
            <a:spLocks noGrp="1"/>
          </p:cNvSpPr>
          <p:nvPr>
            <p:ph idx="1"/>
          </p:nvPr>
        </p:nvSpPr>
        <p:spPr>
          <a:xfrm>
            <a:off x="1154954" y="2318327"/>
            <a:ext cx="2862863" cy="1246909"/>
          </a:xfrm>
        </p:spPr>
        <p:txBody>
          <a:bodyPr/>
          <a:lstStyle/>
          <a:p>
            <a:r>
              <a:rPr lang="en-US" dirty="0"/>
              <a:t>Tomb of Ibrahim Sur</a:t>
            </a:r>
          </a:p>
          <a:p>
            <a:r>
              <a:rPr lang="en-US" dirty="0"/>
              <a:t>Jal Mahal</a:t>
            </a:r>
          </a:p>
        </p:txBody>
      </p:sp>
      <p:pic>
        <p:nvPicPr>
          <p:cNvPr id="7170" name="Picture 2" descr="5 BEST Places to Visit in Narnaul - UPDATED 2020 (with Photos &amp; Reviews) -  Tripadvisor">
            <a:extLst>
              <a:ext uri="{FF2B5EF4-FFF2-40B4-BE49-F238E27FC236}">
                <a16:creationId xmlns:a16="http://schemas.microsoft.com/office/drawing/2014/main" id="{515CCAFF-7A09-4B32-92D8-B297C52C83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9833" y="3632344"/>
            <a:ext cx="4145521" cy="2932014"/>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Monuments at Narnaul">
            <a:extLst>
              <a:ext uri="{FF2B5EF4-FFF2-40B4-BE49-F238E27FC236}">
                <a16:creationId xmlns:a16="http://schemas.microsoft.com/office/drawing/2014/main" id="{874E77C0-4C00-456F-BF54-19A3BCEEFF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1401" y="3632344"/>
            <a:ext cx="4270488" cy="30443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61941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3354" y="650329"/>
            <a:ext cx="8761413" cy="583324"/>
          </a:xfrm>
        </p:spPr>
        <p:txBody>
          <a:bodyPr/>
          <a:lstStyle/>
          <a:p>
            <a:r>
              <a:rPr lang="en-US" b="1" dirty="0">
                <a:effectLst>
                  <a:outerShdw blurRad="38100" dist="38100" dir="2700000" algn="tl">
                    <a:srgbClr val="000000">
                      <a:alpha val="43137"/>
                    </a:srgbClr>
                  </a:outerShdw>
                </a:effectLst>
              </a:rPr>
              <a:t>AGRICULTURE</a:t>
            </a:r>
            <a:r>
              <a:rPr lang="en-US" b="1" i="1" u="sng" dirty="0">
                <a:effectLst>
                  <a:outerShdw blurRad="38100" dist="38100" dir="2700000" algn="tl">
                    <a:srgbClr val="000000">
                      <a:alpha val="43137"/>
                    </a:srgbClr>
                  </a:outerShdw>
                </a:effectLst>
              </a:rPr>
              <a:t> </a:t>
            </a:r>
          </a:p>
        </p:txBody>
      </p:sp>
      <p:sp>
        <p:nvSpPr>
          <p:cNvPr id="3" name="Content Placeholder 2"/>
          <p:cNvSpPr>
            <a:spLocks noGrp="1"/>
          </p:cNvSpPr>
          <p:nvPr>
            <p:ph idx="1"/>
          </p:nvPr>
        </p:nvSpPr>
        <p:spPr>
          <a:xfrm>
            <a:off x="619259" y="3626069"/>
            <a:ext cx="10515600" cy="2608475"/>
          </a:xfrm>
        </p:spPr>
        <p:txBody>
          <a:bodyPr>
            <a:normAutofit/>
          </a:bodyPr>
          <a:lstStyle/>
          <a:p>
            <a:pPr algn="just"/>
            <a:r>
              <a:rPr lang="en-US" sz="1600" dirty="0"/>
              <a:t>Agriculture is the mainstay of about 80 per cent population in Haryana with the second largest contribution to the food bowl of the country. Haryana is often called the “Food Mine” of the country. The world famous Basmati Rice is produced here in abundance. The major cereals produced in the state include wheat, rice, maize and </a:t>
            </a:r>
            <a:r>
              <a:rPr lang="en-US" sz="1600" dirty="0" err="1"/>
              <a:t>bajra</a:t>
            </a:r>
            <a:r>
              <a:rPr lang="en-US" sz="1600" dirty="0"/>
              <a:t>. </a:t>
            </a:r>
          </a:p>
          <a:p>
            <a:pPr algn="just"/>
            <a:r>
              <a:rPr lang="en-US" sz="1600" dirty="0"/>
              <a:t> Under the diversification of crops, more and more area is being brought under cash crops like sugarcane, cotton and oilseeds, vegetable and fruits. </a:t>
            </a:r>
          </a:p>
          <a:p>
            <a:pPr algn="just"/>
            <a:r>
              <a:rPr lang="en-US" sz="1600" dirty="0"/>
              <a:t>Sustainable agriculture is being promoted through the propagation of resource conserving technologies and organic farming.</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47436" y="1332187"/>
            <a:ext cx="3321676" cy="2065282"/>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69112" y="1253360"/>
            <a:ext cx="3503054" cy="2159874"/>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2166" y="1253360"/>
            <a:ext cx="3934496" cy="2175640"/>
          </a:xfrm>
          <a:prstGeom prst="rect">
            <a:avLst/>
          </a:prstGeom>
        </p:spPr>
      </p:pic>
    </p:spTree>
    <p:extLst>
      <p:ext uri="{BB962C8B-B14F-4D97-AF65-F5344CB8AC3E}">
        <p14:creationId xmlns:p14="http://schemas.microsoft.com/office/powerpoint/2010/main" val="36853142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effectLst>
                  <a:outerShdw blurRad="38100" dist="38100" dir="2700000" algn="tl">
                    <a:srgbClr val="000000">
                      <a:alpha val="43137"/>
                    </a:srgbClr>
                  </a:outerShdw>
                </a:effectLst>
              </a:rPr>
              <a:t>Green Revolution in Haryana</a:t>
            </a:r>
            <a:r>
              <a:rPr lang="en-US" b="1" i="1" u="sng" dirty="0">
                <a:effectLst>
                  <a:outerShdw blurRad="38100" dist="38100" dir="2700000" algn="tl">
                    <a:srgbClr val="000000">
                      <a:alpha val="43137"/>
                    </a:srgbClr>
                  </a:outerShdw>
                </a:effectLst>
              </a:rPr>
              <a:t>:</a:t>
            </a:r>
            <a:br>
              <a:rPr lang="en-US" b="1" i="1" u="sng" dirty="0">
                <a:effectLst>
                  <a:outerShdw blurRad="38100" dist="38100" dir="2700000" algn="tl">
                    <a:srgbClr val="000000">
                      <a:alpha val="43137"/>
                    </a:srgbClr>
                  </a:outerShdw>
                </a:effectLst>
              </a:rPr>
            </a:br>
            <a:r>
              <a:rPr lang="en-US" sz="2000" b="1" i="1" u="sng" dirty="0">
                <a:effectLst>
                  <a:outerShdw blurRad="38100" dist="38100" dir="2700000" algn="tl">
                    <a:srgbClr val="000000">
                      <a:alpha val="43137"/>
                    </a:srgbClr>
                  </a:outerShdw>
                </a:effectLst>
              </a:rPr>
              <a:t>M</a:t>
            </a:r>
            <a:r>
              <a:rPr lang="en-US" sz="2000" dirty="0">
                <a:effectLst>
                  <a:outerShdw blurRad="38100" dist="38100" dir="2700000" algn="tl">
                    <a:srgbClr val="000000">
                      <a:alpha val="43137"/>
                    </a:srgbClr>
                  </a:outerShdw>
                </a:effectLst>
              </a:rPr>
              <a:t>odern day agriculture practices</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200" y="1864734"/>
            <a:ext cx="5110018" cy="4452938"/>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06836" y="1864734"/>
            <a:ext cx="5583383" cy="4452938"/>
          </a:xfrm>
          <a:prstGeom prst="rect">
            <a:avLst/>
          </a:prstGeom>
        </p:spPr>
      </p:pic>
    </p:spTree>
    <p:extLst>
      <p:ext uri="{BB962C8B-B14F-4D97-AF65-F5344CB8AC3E}">
        <p14:creationId xmlns:p14="http://schemas.microsoft.com/office/powerpoint/2010/main" val="11916894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69531" y="1828767"/>
            <a:ext cx="4221019" cy="283271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35783" y="1793852"/>
            <a:ext cx="5107710" cy="5064148"/>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4954" y="4337070"/>
            <a:ext cx="4237894" cy="2382384"/>
          </a:xfrm>
          <a:prstGeom prst="rect">
            <a:avLst/>
          </a:prstGeom>
        </p:spPr>
      </p:pic>
      <p:sp>
        <p:nvSpPr>
          <p:cNvPr id="5" name="Title 4">
            <a:extLst>
              <a:ext uri="{FF2B5EF4-FFF2-40B4-BE49-F238E27FC236}">
                <a16:creationId xmlns:a16="http://schemas.microsoft.com/office/drawing/2014/main" id="{5CF87124-7207-45E4-BF18-95202347040D}"/>
              </a:ext>
            </a:extLst>
          </p:cNvPr>
          <p:cNvSpPr>
            <a:spLocks noGrp="1"/>
          </p:cNvSpPr>
          <p:nvPr>
            <p:ph type="title"/>
          </p:nvPr>
        </p:nvSpPr>
        <p:spPr/>
        <p:txBody>
          <a:bodyPr/>
          <a:lstStyle/>
          <a:p>
            <a:r>
              <a:rPr lang="en-US" b="1" dirty="0"/>
              <a:t>Growth of Economy and Industry</a:t>
            </a:r>
          </a:p>
        </p:txBody>
      </p:sp>
    </p:spTree>
    <p:extLst>
      <p:ext uri="{BB962C8B-B14F-4D97-AF65-F5344CB8AC3E}">
        <p14:creationId xmlns:p14="http://schemas.microsoft.com/office/powerpoint/2010/main" val="37285874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3424" y="443344"/>
            <a:ext cx="5271089" cy="5929745"/>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97237" y="272017"/>
            <a:ext cx="6345382" cy="610107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300367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8635" y="457200"/>
            <a:ext cx="10515600" cy="488732"/>
          </a:xfrm>
        </p:spPr>
        <p:txBody>
          <a:bodyPr>
            <a:normAutofit/>
          </a:bodyPr>
          <a:lstStyle/>
          <a:p>
            <a:r>
              <a:rPr lang="en-US" sz="2400" b="1" dirty="0"/>
              <a:t>ECONOMIC DATA OF HARYANA</a:t>
            </a:r>
          </a:p>
        </p:txBody>
      </p:sp>
      <p:sp>
        <p:nvSpPr>
          <p:cNvPr id="3" name="Content Placeholder 2"/>
          <p:cNvSpPr>
            <a:spLocks noGrp="1"/>
          </p:cNvSpPr>
          <p:nvPr>
            <p:ph idx="1"/>
          </p:nvPr>
        </p:nvSpPr>
        <p:spPr>
          <a:xfrm>
            <a:off x="678873" y="3683718"/>
            <a:ext cx="10515600" cy="4878569"/>
          </a:xfrm>
        </p:spPr>
        <p:txBody>
          <a:bodyPr>
            <a:normAutofit/>
          </a:bodyPr>
          <a:lstStyle/>
          <a:p>
            <a:r>
              <a:rPr lang="en-US" sz="1600" dirty="0"/>
              <a:t>Haryana is one of the leading states in terms of </a:t>
            </a:r>
            <a:r>
              <a:rPr lang="en-US" sz="1600" b="1" dirty="0"/>
              <a:t>industrial production</a:t>
            </a:r>
            <a:r>
              <a:rPr lang="en-US" sz="1600" dirty="0"/>
              <a:t>, especially passenger cars, two- wheelers, mobile cranes, and tractors.</a:t>
            </a:r>
          </a:p>
          <a:p>
            <a:r>
              <a:rPr lang="en-US" sz="1600" dirty="0"/>
              <a:t>Haryana is the </a:t>
            </a:r>
            <a:r>
              <a:rPr lang="en-US" sz="1600" b="1" dirty="0"/>
              <a:t>second-largest contributor of food grains</a:t>
            </a:r>
            <a:r>
              <a:rPr lang="en-US" sz="1600" dirty="0"/>
              <a:t> to India’s central pool and accounts for more than 60 per cent of the export of Basmati rice in the country, </a:t>
            </a:r>
            <a:r>
              <a:rPr lang="en-US" sz="1600" b="1" dirty="0"/>
              <a:t>third- largest exporter of software </a:t>
            </a:r>
            <a:r>
              <a:rPr lang="en-US" sz="1600" dirty="0"/>
              <a:t>and one of the preferred destinations for IT/</a:t>
            </a:r>
            <a:r>
              <a:rPr lang="en-US" sz="1600" dirty="0" err="1"/>
              <a:t>ITeS</a:t>
            </a:r>
            <a:r>
              <a:rPr lang="en-US" sz="1600" dirty="0"/>
              <a:t> facilities.</a:t>
            </a:r>
          </a:p>
          <a:p>
            <a:r>
              <a:rPr lang="en-US" sz="1600" dirty="0"/>
              <a:t>Haryana is among the states having almost </a:t>
            </a:r>
            <a:r>
              <a:rPr lang="en-US" sz="1600" b="1" dirty="0"/>
              <a:t>100 percent connectivity to rural areas</a:t>
            </a:r>
            <a:r>
              <a:rPr lang="en-US" sz="1600" dirty="0"/>
              <a:t> with </a:t>
            </a:r>
            <a:r>
              <a:rPr lang="en-US" sz="1600" dirty="0" err="1"/>
              <a:t>metalled</a:t>
            </a:r>
            <a:r>
              <a:rPr lang="en-US" sz="1600" dirty="0"/>
              <a:t> roads.</a:t>
            </a:r>
          </a:p>
          <a:p>
            <a:r>
              <a:rPr lang="en-US" sz="1600" dirty="0"/>
              <a:t>Haryana enriched </a:t>
            </a:r>
            <a:r>
              <a:rPr lang="en-US" sz="1600" b="1" dirty="0"/>
              <a:t>100 percent of its villages with electric supply</a:t>
            </a:r>
            <a:r>
              <a:rPr lang="en-US" sz="1600" dirty="0"/>
              <a:t> on November 10</a:t>
            </a:r>
            <a:r>
              <a:rPr lang="en-US" sz="1600" baseline="30000" dirty="0"/>
              <a:t>th</a:t>
            </a:r>
            <a:r>
              <a:rPr lang="en-US" sz="1600" dirty="0"/>
              <a:t>, 1970.</a:t>
            </a:r>
          </a:p>
          <a:p>
            <a:r>
              <a:rPr lang="en-US" sz="1600" b="1" dirty="0"/>
              <a:t>Haryana Roadways</a:t>
            </a:r>
            <a:r>
              <a:rPr lang="en-US" sz="1600" dirty="0"/>
              <a:t>, with its fleet of nearly 3,651 buses, is one of India’s biggest state road transport undertakings. </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20472" y="945932"/>
            <a:ext cx="4951158" cy="2737786"/>
          </a:xfrm>
          <a:prstGeom prst="rect">
            <a:avLst/>
          </a:prstGeom>
        </p:spPr>
      </p:pic>
    </p:spTree>
    <p:extLst>
      <p:ext uri="{BB962C8B-B14F-4D97-AF65-F5344CB8AC3E}">
        <p14:creationId xmlns:p14="http://schemas.microsoft.com/office/powerpoint/2010/main" val="12918396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GROSS STATE DOMESTIC PRODUCT</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671144" y="2333296"/>
            <a:ext cx="7788165" cy="38625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567960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NET STATE DOMESTIC PRODUCT</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44566" y="2632842"/>
            <a:ext cx="7993117" cy="3909848"/>
          </a:xfrm>
          <a:prstGeom prst="rect">
            <a:avLst/>
          </a:prstGeom>
        </p:spPr>
      </p:pic>
    </p:spTree>
    <p:extLst>
      <p:ext uri="{BB962C8B-B14F-4D97-AF65-F5344CB8AC3E}">
        <p14:creationId xmlns:p14="http://schemas.microsoft.com/office/powerpoint/2010/main" val="21767439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pic>
        <p:nvPicPr>
          <p:cNvPr id="4" name="Picture 3"/>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8932" r="91368"/>
                    </a14:imgEffect>
                  </a14:imgLayer>
                </a14:imgProps>
              </a:ext>
              <a:ext uri="{28A0092B-C50C-407E-A947-70E740481C1C}">
                <a14:useLocalDpi xmlns:a14="http://schemas.microsoft.com/office/drawing/2010/main" val="0"/>
              </a:ext>
            </a:extLst>
          </a:blip>
          <a:stretch>
            <a:fillRect/>
          </a:stretch>
        </p:blipFill>
        <p:spPr>
          <a:xfrm>
            <a:off x="0" y="615460"/>
            <a:ext cx="12192000" cy="5695188"/>
          </a:xfrm>
          <a:prstGeom prst="rect">
            <a:avLst/>
          </a:prstGeom>
        </p:spPr>
      </p:pic>
    </p:spTree>
    <p:extLst>
      <p:ext uri="{BB962C8B-B14F-4D97-AF65-F5344CB8AC3E}">
        <p14:creationId xmlns:p14="http://schemas.microsoft.com/office/powerpoint/2010/main" val="42415323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7018"/>
            <a:ext cx="10515600" cy="1168545"/>
          </a:xfrm>
        </p:spPr>
        <p:txBody>
          <a:bodyPr/>
          <a:lstStyle/>
          <a:p>
            <a:r>
              <a:rPr lang="en-US" b="1" dirty="0">
                <a:effectLst>
                  <a:outerShdw blurRad="38100" dist="38100" dir="2700000" algn="tl">
                    <a:srgbClr val="000000">
                      <a:alpha val="43137"/>
                    </a:srgbClr>
                  </a:outerShdw>
                </a:effectLst>
              </a:rPr>
              <a:t>Culture</a:t>
            </a:r>
          </a:p>
        </p:txBody>
      </p:sp>
      <p:sp>
        <p:nvSpPr>
          <p:cNvPr id="3" name="Content Placeholder 2"/>
          <p:cNvSpPr>
            <a:spLocks noGrp="1"/>
          </p:cNvSpPr>
          <p:nvPr>
            <p:ph idx="1"/>
          </p:nvPr>
        </p:nvSpPr>
        <p:spPr>
          <a:xfrm>
            <a:off x="632138" y="4082473"/>
            <a:ext cx="10515600" cy="2775527"/>
          </a:xfrm>
        </p:spPr>
        <p:txBody>
          <a:bodyPr>
            <a:normAutofit/>
          </a:bodyPr>
          <a:lstStyle/>
          <a:p>
            <a:r>
              <a:rPr lang="en-US" sz="1600" dirty="0"/>
              <a:t>Haryana’s culture is deeply rooted in a pluralistic ethos of age -old history providing creative expression, value- sustenance and belief patterns to thousands of communities which constitute the contemporary Indian Society.</a:t>
            </a:r>
          </a:p>
          <a:p>
            <a:r>
              <a:rPr lang="en-US" sz="1600" dirty="0"/>
              <a:t>Music and poetry exist in tune, painting and architecture in space. The dance is just not a form of recreation but something needed to release the physical and emotional energy.</a:t>
            </a:r>
          </a:p>
          <a:p>
            <a:r>
              <a:rPr lang="en-US" sz="1600" dirty="0"/>
              <a:t>The people of Haryana have preserved their old religious and social traditions. They celebrate festivals with great enthusiasm and traditional fervor. Their culture and popular art are </a:t>
            </a:r>
            <a:r>
              <a:rPr lang="en-US" sz="1600" b="1" dirty="0" err="1"/>
              <a:t>Saangs</a:t>
            </a:r>
            <a:r>
              <a:rPr lang="en-US" sz="1600" b="1" dirty="0"/>
              <a:t>, dramas, ballads and songs </a:t>
            </a:r>
            <a:r>
              <a:rPr lang="en-US" sz="1600" dirty="0"/>
              <a:t>in which they take great delight.</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2745" y="1166544"/>
            <a:ext cx="4048257" cy="251681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60641" y="1115822"/>
            <a:ext cx="5473521" cy="261825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27629832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623" y="302655"/>
            <a:ext cx="10515600" cy="1022908"/>
          </a:xfrm>
        </p:spPr>
        <p:txBody>
          <a:bodyPr/>
          <a:lstStyle/>
          <a:p>
            <a:r>
              <a:rPr lang="en-US" b="1" dirty="0"/>
              <a:t>CUISINE OF HARYANA</a:t>
            </a:r>
          </a:p>
        </p:txBody>
      </p:sp>
      <p:sp>
        <p:nvSpPr>
          <p:cNvPr id="3" name="Content Placeholder 2"/>
          <p:cNvSpPr>
            <a:spLocks noGrp="1"/>
          </p:cNvSpPr>
          <p:nvPr>
            <p:ph idx="1"/>
          </p:nvPr>
        </p:nvSpPr>
        <p:spPr>
          <a:xfrm>
            <a:off x="580623" y="1187777"/>
            <a:ext cx="10997484" cy="5367568"/>
          </a:xfrm>
        </p:spPr>
        <p:txBody>
          <a:bodyPr>
            <a:normAutofit/>
          </a:bodyPr>
          <a:lstStyle/>
          <a:p>
            <a:r>
              <a:rPr lang="en-US" sz="1600" dirty="0">
                <a:solidFill>
                  <a:schemeClr val="bg1"/>
                </a:solidFill>
              </a:rPr>
              <a:t>The </a:t>
            </a:r>
            <a:r>
              <a:rPr lang="en-US" sz="1600" b="1" dirty="0">
                <a:solidFill>
                  <a:schemeClr val="bg1"/>
                </a:solidFill>
              </a:rPr>
              <a:t>'Land of </a:t>
            </a:r>
            <a:r>
              <a:rPr lang="en-US" sz="1600" b="1" dirty="0" err="1">
                <a:solidFill>
                  <a:schemeClr val="bg1"/>
                </a:solidFill>
              </a:rPr>
              <a:t>Rotis</a:t>
            </a:r>
            <a:r>
              <a:rPr lang="en-US" sz="1600" b="1" dirty="0">
                <a:solidFill>
                  <a:schemeClr val="bg1"/>
                </a:solidFill>
              </a:rPr>
              <a:t>' </a:t>
            </a:r>
            <a:r>
              <a:rPr lang="en-US" sz="1600" dirty="0">
                <a:solidFill>
                  <a:schemeClr val="bg1"/>
                </a:solidFill>
              </a:rPr>
              <a:t>is an apt title for Haryana, as people are fond of eating different kinds of </a:t>
            </a:r>
            <a:r>
              <a:rPr lang="en-US" sz="1600" dirty="0" err="1">
                <a:solidFill>
                  <a:schemeClr val="bg1"/>
                </a:solidFill>
              </a:rPr>
              <a:t>rotis</a:t>
            </a:r>
            <a:r>
              <a:rPr lang="en-US" sz="1600" dirty="0">
                <a:solidFill>
                  <a:schemeClr val="bg1"/>
                </a:solidFill>
              </a:rPr>
              <a:t> here. Wheat </a:t>
            </a:r>
            <a:r>
              <a:rPr lang="en-US" sz="1600" dirty="0" err="1">
                <a:solidFill>
                  <a:schemeClr val="bg1"/>
                </a:solidFill>
              </a:rPr>
              <a:t>rotis</a:t>
            </a:r>
            <a:r>
              <a:rPr lang="en-US" sz="1600" dirty="0">
                <a:solidFill>
                  <a:schemeClr val="bg1"/>
                </a:solidFill>
              </a:rPr>
              <a:t> are common and so are </a:t>
            </a:r>
            <a:r>
              <a:rPr lang="en-US" sz="1600" dirty="0" err="1">
                <a:solidFill>
                  <a:schemeClr val="bg1"/>
                </a:solidFill>
              </a:rPr>
              <a:t>baajre</a:t>
            </a:r>
            <a:r>
              <a:rPr lang="en-US" sz="1600" dirty="0">
                <a:solidFill>
                  <a:schemeClr val="bg1"/>
                </a:solidFill>
              </a:rPr>
              <a:t> </a:t>
            </a:r>
            <a:r>
              <a:rPr lang="en-US" sz="1600" dirty="0" err="1">
                <a:solidFill>
                  <a:schemeClr val="bg1"/>
                </a:solidFill>
              </a:rPr>
              <a:t>ki</a:t>
            </a:r>
            <a:r>
              <a:rPr lang="en-US" sz="1600" dirty="0">
                <a:solidFill>
                  <a:schemeClr val="bg1"/>
                </a:solidFill>
              </a:rPr>
              <a:t> roti.  Earlier </a:t>
            </a:r>
            <a:r>
              <a:rPr lang="en-US" sz="1600" dirty="0" err="1">
                <a:solidFill>
                  <a:schemeClr val="bg1"/>
                </a:solidFill>
              </a:rPr>
              <a:t>rotis</a:t>
            </a:r>
            <a:r>
              <a:rPr lang="en-US" sz="1600" dirty="0">
                <a:solidFill>
                  <a:schemeClr val="bg1"/>
                </a:solidFill>
              </a:rPr>
              <a:t> would be made from a flour of wheat, gram and barley, a truly nutritious and healthy combination. </a:t>
            </a:r>
            <a:r>
              <a:rPr lang="en-US" sz="1600" dirty="0" err="1">
                <a:solidFill>
                  <a:schemeClr val="bg1"/>
                </a:solidFill>
              </a:rPr>
              <a:t>Gochini</a:t>
            </a:r>
            <a:r>
              <a:rPr lang="en-US" sz="1600" dirty="0">
                <a:solidFill>
                  <a:schemeClr val="bg1"/>
                </a:solidFill>
              </a:rPr>
              <a:t> atta is made from wheat and gram flour.</a:t>
            </a:r>
          </a:p>
          <a:p>
            <a:pPr marL="0" indent="0" fontAlgn="base">
              <a:buNone/>
            </a:pPr>
            <a:endParaRPr lang="en-US" sz="1600" b="1" dirty="0"/>
          </a:p>
          <a:p>
            <a:pPr marL="0" indent="0" fontAlgn="base">
              <a:buNone/>
            </a:pPr>
            <a:r>
              <a:rPr lang="en-US" sz="1600" b="1" dirty="0"/>
              <a:t>Some of the famous dishes from the cuisine of Haryana are :</a:t>
            </a:r>
          </a:p>
          <a:p>
            <a:pPr fontAlgn="base"/>
            <a:r>
              <a:rPr lang="en-US" sz="1600" dirty="0" err="1"/>
              <a:t>Kachri</a:t>
            </a:r>
            <a:r>
              <a:rPr lang="en-US" sz="1600" dirty="0"/>
              <a:t> Ki Sabzi</a:t>
            </a:r>
          </a:p>
          <a:p>
            <a:pPr fontAlgn="base"/>
            <a:r>
              <a:rPr lang="en-US" sz="1600" dirty="0"/>
              <a:t>Kheer </a:t>
            </a:r>
            <a:r>
              <a:rPr lang="en-US" sz="1600" dirty="0" err="1"/>
              <a:t>Churma</a:t>
            </a:r>
            <a:endParaRPr lang="en-US" sz="1600" dirty="0"/>
          </a:p>
          <a:p>
            <a:pPr fontAlgn="base"/>
            <a:r>
              <a:rPr lang="en-US" sz="1600" dirty="0" err="1"/>
              <a:t>Singri</a:t>
            </a:r>
            <a:r>
              <a:rPr lang="en-US" sz="1600" dirty="0"/>
              <a:t> Ki </a:t>
            </a:r>
            <a:r>
              <a:rPr lang="en-US" sz="1600" dirty="0" err="1"/>
              <a:t>Sabzi</a:t>
            </a:r>
            <a:endParaRPr lang="en-US" sz="1600" dirty="0"/>
          </a:p>
          <a:p>
            <a:pPr fontAlgn="base"/>
            <a:r>
              <a:rPr lang="en-US" sz="1600" dirty="0"/>
              <a:t>Hara </a:t>
            </a:r>
            <a:r>
              <a:rPr lang="en-US" sz="1600" dirty="0" err="1"/>
              <a:t>Dhania</a:t>
            </a:r>
            <a:r>
              <a:rPr lang="en-US" sz="1600" dirty="0"/>
              <a:t> </a:t>
            </a:r>
            <a:r>
              <a:rPr lang="en-US" sz="1600" dirty="0" err="1"/>
              <a:t>Cholia</a:t>
            </a:r>
            <a:endParaRPr lang="en-US" sz="1600" dirty="0"/>
          </a:p>
          <a:p>
            <a:pPr fontAlgn="base"/>
            <a:r>
              <a:rPr lang="en-US" sz="1600" dirty="0" err="1"/>
              <a:t>Methi</a:t>
            </a:r>
            <a:r>
              <a:rPr lang="en-US" sz="1600" dirty="0"/>
              <a:t> </a:t>
            </a:r>
            <a:r>
              <a:rPr lang="en-US" sz="1600" dirty="0" err="1"/>
              <a:t>Gajjar</a:t>
            </a:r>
            <a:endParaRPr lang="en-US" sz="1600" dirty="0"/>
          </a:p>
          <a:p>
            <a:pPr fontAlgn="base"/>
            <a:r>
              <a:rPr lang="en-US" sz="1600" dirty="0" err="1"/>
              <a:t>Kadhi</a:t>
            </a:r>
            <a:r>
              <a:rPr lang="en-US" sz="1600" dirty="0"/>
              <a:t> </a:t>
            </a:r>
            <a:r>
              <a:rPr lang="en-US" sz="1600" dirty="0" err="1"/>
              <a:t>Pakora</a:t>
            </a:r>
            <a:endParaRPr lang="en-US" sz="1600" dirty="0"/>
          </a:p>
          <a:p>
            <a:pPr fontAlgn="base"/>
            <a:r>
              <a:rPr lang="en-US" sz="1600" dirty="0"/>
              <a:t>Mixed Dal</a:t>
            </a:r>
          </a:p>
          <a:p>
            <a:pPr fontAlgn="base"/>
            <a:r>
              <a:rPr lang="en-US" sz="1600" dirty="0"/>
              <a:t>Khichri</a:t>
            </a:r>
          </a:p>
          <a:p>
            <a:pPr fontAlgn="base"/>
            <a:r>
              <a:rPr lang="en-US" sz="1600" dirty="0" err="1"/>
              <a:t>Bathua</a:t>
            </a:r>
            <a:r>
              <a:rPr lang="en-US" sz="1600" dirty="0"/>
              <a:t> Raita</a:t>
            </a:r>
          </a:p>
          <a:p>
            <a:pPr fontAlgn="base"/>
            <a:r>
              <a:rPr lang="en-US" sz="1600" dirty="0" err="1"/>
              <a:t>Tamatar</a:t>
            </a:r>
            <a:r>
              <a:rPr lang="en-US" sz="1600" dirty="0"/>
              <a:t> Chutney</a:t>
            </a:r>
          </a:p>
          <a:p>
            <a:endParaRPr lang="en-US" sz="1800" b="1" i="1"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03975" y="2852059"/>
            <a:ext cx="6883680" cy="3703286"/>
          </a:xfrm>
          <a:prstGeom prst="rect">
            <a:avLst/>
          </a:prstGeom>
          <a:ln>
            <a:no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2341365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chemeClr val="bg1"/>
                </a:solidFill>
              </a:rPr>
              <a:t>                     Festivals of  Haryana  </a:t>
            </a:r>
          </a:p>
        </p:txBody>
      </p:sp>
      <p:sp>
        <p:nvSpPr>
          <p:cNvPr id="3" name="Content Placeholder 2"/>
          <p:cNvSpPr>
            <a:spLocks noGrp="1"/>
          </p:cNvSpPr>
          <p:nvPr>
            <p:ph idx="1"/>
          </p:nvPr>
        </p:nvSpPr>
        <p:spPr/>
        <p:txBody>
          <a:bodyPr>
            <a:normAutofit/>
          </a:bodyPr>
          <a:lstStyle/>
          <a:p>
            <a:r>
              <a:rPr lang="en-US" sz="1900" dirty="0"/>
              <a:t>Haryana is a state of great multi cultural diversity. The state embraces festivals of all cultures, like Id of the Muslims, Christmas and New Year of the Christians as well as Hindu festivals like Baisakhi, </a:t>
            </a:r>
            <a:r>
              <a:rPr lang="en-US" sz="1900" dirty="0" err="1"/>
              <a:t>Rakhi</a:t>
            </a:r>
            <a:r>
              <a:rPr lang="en-US" sz="1900" dirty="0"/>
              <a:t> and Holi. </a:t>
            </a:r>
          </a:p>
          <a:p>
            <a:r>
              <a:rPr lang="en-US" sz="1900" dirty="0"/>
              <a:t>To celebrate various occasions and events, a number of vibrant festivals take place in Haryana. </a:t>
            </a:r>
          </a:p>
          <a:p>
            <a:r>
              <a:rPr lang="en-US" sz="1900" dirty="0"/>
              <a:t>These festivals include </a:t>
            </a:r>
            <a:r>
              <a:rPr lang="en-US" sz="1900" dirty="0" err="1"/>
              <a:t>Teej</a:t>
            </a:r>
            <a:r>
              <a:rPr lang="en-US" sz="1900" dirty="0"/>
              <a:t>, </a:t>
            </a:r>
            <a:r>
              <a:rPr lang="en-US" sz="1900" dirty="0" err="1"/>
              <a:t>Lohri</a:t>
            </a:r>
            <a:r>
              <a:rPr lang="en-US" sz="1900" dirty="0"/>
              <a:t>, </a:t>
            </a:r>
            <a:r>
              <a:rPr lang="en-US" sz="1900" dirty="0" err="1"/>
              <a:t>Basant</a:t>
            </a:r>
            <a:r>
              <a:rPr lang="en-US" sz="1900" dirty="0"/>
              <a:t> Panchami, </a:t>
            </a:r>
            <a:r>
              <a:rPr lang="en-US" sz="1900" dirty="0" err="1"/>
              <a:t>Gangore</a:t>
            </a:r>
            <a:r>
              <a:rPr lang="en-US" sz="1900" dirty="0"/>
              <a:t>, Makar Sankranti. </a:t>
            </a:r>
            <a:r>
              <a:rPr lang="en-US" sz="1900" dirty="0" err="1"/>
              <a:t>Guga</a:t>
            </a:r>
            <a:r>
              <a:rPr lang="en-US" sz="1900" dirty="0"/>
              <a:t> </a:t>
            </a:r>
            <a:r>
              <a:rPr lang="en-US" sz="1900" dirty="0" err="1"/>
              <a:t>Navmi</a:t>
            </a:r>
            <a:r>
              <a:rPr lang="en-US" sz="1900" dirty="0"/>
              <a:t>, Gita </a:t>
            </a:r>
            <a:r>
              <a:rPr lang="en-US" sz="1900" dirty="0" err="1"/>
              <a:t>Jayanti</a:t>
            </a:r>
            <a:r>
              <a:rPr lang="en-US" sz="1900" dirty="0"/>
              <a:t>, </a:t>
            </a:r>
            <a:r>
              <a:rPr lang="en-US" sz="1900" dirty="0" err="1"/>
              <a:t>Kaartik</a:t>
            </a:r>
            <a:r>
              <a:rPr lang="en-US" sz="1900" dirty="0"/>
              <a:t> Cultural Festival and a unique celebration known as </a:t>
            </a:r>
            <a:r>
              <a:rPr lang="en-US" sz="1900" dirty="0" err="1"/>
              <a:t>Sohna</a:t>
            </a:r>
            <a:r>
              <a:rPr lang="en-US" sz="1900" dirty="0"/>
              <a:t> Car Rally.</a:t>
            </a:r>
          </a:p>
          <a:p>
            <a:endParaRPr lang="en-US" b="1" i="1" dirty="0"/>
          </a:p>
          <a:p>
            <a:endParaRPr lang="en-US" b="1" i="1" dirty="0"/>
          </a:p>
        </p:txBody>
      </p:sp>
    </p:spTree>
    <p:extLst>
      <p:ext uri="{BB962C8B-B14F-4D97-AF65-F5344CB8AC3E}">
        <p14:creationId xmlns:p14="http://schemas.microsoft.com/office/powerpoint/2010/main" val="4505973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7" y="187325"/>
            <a:ext cx="3932237" cy="1600200"/>
          </a:xfrm>
        </p:spPr>
        <p:txBody>
          <a:bodyPr>
            <a:normAutofit/>
          </a:bodyPr>
          <a:lstStyle/>
          <a:p>
            <a:r>
              <a:rPr lang="en-US" sz="3200" b="1" dirty="0"/>
              <a:t>LOHRI - SAKRANTI</a:t>
            </a:r>
          </a:p>
        </p:txBody>
      </p:sp>
      <p:pic>
        <p:nvPicPr>
          <p:cNvPr id="7" name="Picture Placeholder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31084" r="31084"/>
          <a:stretch>
            <a:fillRect/>
          </a:stretch>
        </p:blipFill>
        <p:spPr>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4" name="Text Placeholder 3"/>
          <p:cNvSpPr>
            <a:spLocks noGrp="1"/>
          </p:cNvSpPr>
          <p:nvPr>
            <p:ph type="body" sz="half" idx="2"/>
          </p:nvPr>
        </p:nvSpPr>
        <p:spPr>
          <a:xfrm>
            <a:off x="839787" y="2535382"/>
            <a:ext cx="3859212" cy="1371600"/>
          </a:xfrm>
        </p:spPr>
        <p:txBody>
          <a:bodyPr>
            <a:noAutofit/>
          </a:bodyPr>
          <a:lstStyle/>
          <a:p>
            <a:pPr marL="285750" indent="-285750">
              <a:buFont typeface="Arial" panose="020B0604020202020204" pitchFamily="34" charset="0"/>
              <a:buChar char="•"/>
            </a:pPr>
            <a:r>
              <a:rPr lang="en-US" sz="1600" dirty="0" err="1">
                <a:solidFill>
                  <a:schemeClr val="bg1"/>
                </a:solidFill>
              </a:rPr>
              <a:t>Lohri</a:t>
            </a:r>
            <a:r>
              <a:rPr lang="en-US" sz="1600" dirty="0">
                <a:solidFill>
                  <a:schemeClr val="bg1"/>
                </a:solidFill>
              </a:rPr>
              <a:t> is celebrated annually in the state of Haryana. It is held on the day of Hindu festival of Makar Sankranti. </a:t>
            </a:r>
            <a:r>
              <a:rPr lang="en-US" sz="1600" dirty="0" err="1">
                <a:solidFill>
                  <a:schemeClr val="bg1"/>
                </a:solidFill>
              </a:rPr>
              <a:t>Lohri</a:t>
            </a:r>
            <a:r>
              <a:rPr lang="en-US" sz="1600" dirty="0">
                <a:solidFill>
                  <a:schemeClr val="bg1"/>
                </a:solidFill>
              </a:rPr>
              <a:t> is an auspicious festival that celebrates joy, </a:t>
            </a:r>
            <a:r>
              <a:rPr lang="en-US" sz="1600" dirty="0" err="1">
                <a:solidFill>
                  <a:schemeClr val="bg1"/>
                </a:solidFill>
              </a:rPr>
              <a:t>peace,fertility</a:t>
            </a:r>
            <a:r>
              <a:rPr lang="en-US" sz="1600" dirty="0">
                <a:solidFill>
                  <a:schemeClr val="bg1"/>
                </a:solidFill>
              </a:rPr>
              <a:t> and the harmony of life. </a:t>
            </a:r>
          </a:p>
          <a:p>
            <a:pPr marL="285750" indent="-285750">
              <a:buFont typeface="Arial" panose="020B0604020202020204" pitchFamily="34" charset="0"/>
              <a:buChar char="•"/>
            </a:pPr>
            <a:r>
              <a:rPr lang="en-US" sz="1600" dirty="0">
                <a:solidFill>
                  <a:schemeClr val="bg1"/>
                </a:solidFill>
              </a:rPr>
              <a:t>A bonfire is created and the locals surround it to throw puffed rice and sweets and popcorn into the flames as offerings. The religious rites are traditionally observed all over Haryana.</a:t>
            </a:r>
          </a:p>
        </p:txBody>
      </p:sp>
    </p:spTree>
    <p:extLst>
      <p:ext uri="{BB962C8B-B14F-4D97-AF65-F5344CB8AC3E}">
        <p14:creationId xmlns:p14="http://schemas.microsoft.com/office/powerpoint/2010/main" val="25096117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5369" y="96592"/>
            <a:ext cx="3932237" cy="1600200"/>
          </a:xfrm>
        </p:spPr>
        <p:txBody>
          <a:bodyPr>
            <a:normAutofit/>
          </a:bodyPr>
          <a:lstStyle/>
          <a:p>
            <a:r>
              <a:rPr lang="en-US" sz="3200" b="1" dirty="0"/>
              <a:t>TEEJ</a:t>
            </a:r>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32559" r="32559"/>
          <a:stretch>
            <a:fillRect/>
          </a:stretch>
        </p:blipFill>
        <p:spPr>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Text Placeholder 3"/>
          <p:cNvSpPr>
            <a:spLocks noGrp="1"/>
          </p:cNvSpPr>
          <p:nvPr>
            <p:ph type="body" sz="half" idx="2"/>
          </p:nvPr>
        </p:nvSpPr>
        <p:spPr>
          <a:xfrm>
            <a:off x="865545" y="1877096"/>
            <a:ext cx="3932237" cy="3811588"/>
          </a:xfrm>
        </p:spPr>
        <p:txBody>
          <a:bodyPr>
            <a:normAutofit/>
          </a:bodyPr>
          <a:lstStyle/>
          <a:p>
            <a:r>
              <a:rPr lang="en-US" sz="1800" dirty="0" err="1">
                <a:solidFill>
                  <a:schemeClr val="bg1"/>
                </a:solidFill>
              </a:rPr>
              <a:t>Teej</a:t>
            </a:r>
            <a:r>
              <a:rPr lang="en-US" sz="1800" dirty="0">
                <a:solidFill>
                  <a:schemeClr val="bg1"/>
                </a:solidFill>
              </a:rPr>
              <a:t> is celebrated every year in the state of Haryana. The festivities are held on </a:t>
            </a:r>
            <a:r>
              <a:rPr lang="en-US" sz="1800" dirty="0" err="1">
                <a:solidFill>
                  <a:schemeClr val="bg1"/>
                </a:solidFill>
              </a:rPr>
              <a:t>Sawan</a:t>
            </a:r>
            <a:r>
              <a:rPr lang="en-US" sz="1800" dirty="0">
                <a:solidFill>
                  <a:schemeClr val="bg1"/>
                </a:solidFill>
              </a:rPr>
              <a:t> </a:t>
            </a:r>
            <a:r>
              <a:rPr lang="en-US" sz="1800" dirty="0" err="1">
                <a:solidFill>
                  <a:schemeClr val="bg1"/>
                </a:solidFill>
              </a:rPr>
              <a:t>Sudi</a:t>
            </a:r>
            <a:r>
              <a:rPr lang="en-US" sz="1800" dirty="0">
                <a:solidFill>
                  <a:schemeClr val="bg1"/>
                </a:solidFill>
              </a:rPr>
              <a:t>. It welcomes the monsoon season and looks forward to the first showers of the south west monsoons. </a:t>
            </a:r>
          </a:p>
          <a:p>
            <a:r>
              <a:rPr lang="en-US" sz="1800" dirty="0">
                <a:solidFill>
                  <a:schemeClr val="bg1"/>
                </a:solidFill>
              </a:rPr>
              <a:t>The girls apply henna on their hands and receive new clothes from the members of the household. The boys are excused from work. Feasts are prepared.</a:t>
            </a:r>
          </a:p>
        </p:txBody>
      </p:sp>
    </p:spTree>
    <p:extLst>
      <p:ext uri="{BB962C8B-B14F-4D97-AF65-F5344CB8AC3E}">
        <p14:creationId xmlns:p14="http://schemas.microsoft.com/office/powerpoint/2010/main" val="17514617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5369" y="187325"/>
            <a:ext cx="3932237" cy="1600200"/>
          </a:xfrm>
        </p:spPr>
        <p:txBody>
          <a:bodyPr/>
          <a:lstStyle/>
          <a:p>
            <a:r>
              <a:rPr lang="en-US" sz="3200" b="1" dirty="0"/>
              <a:t>Baisakhi Festival</a:t>
            </a:r>
            <a:br>
              <a:rPr lang="en-US" dirty="0"/>
            </a:b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30958" r="30958"/>
          <a:stretch>
            <a:fillRect/>
          </a:stretch>
        </p:blipFill>
        <p:spPr>
          <a:prstGeom prst="rect">
            <a:avLst/>
          </a:prstGeom>
          <a:ln>
            <a:noFill/>
          </a:ln>
          <a:effectLst>
            <a:outerShdw blurRad="292100" dist="139700" dir="2700000" algn="tl" rotWithShape="0">
              <a:srgbClr val="333333">
                <a:alpha val="65000"/>
              </a:srgbClr>
            </a:outerShdw>
          </a:effectLst>
        </p:spPr>
      </p:pic>
      <p:sp>
        <p:nvSpPr>
          <p:cNvPr id="4" name="Text Placeholder 3"/>
          <p:cNvSpPr>
            <a:spLocks noGrp="1"/>
          </p:cNvSpPr>
          <p:nvPr>
            <p:ph type="body" sz="half" idx="2"/>
          </p:nvPr>
        </p:nvSpPr>
        <p:spPr>
          <a:xfrm>
            <a:off x="1045368" y="1656988"/>
            <a:ext cx="3932237" cy="3811588"/>
          </a:xfrm>
        </p:spPr>
        <p:txBody>
          <a:bodyPr>
            <a:normAutofit fontScale="92500" lnSpcReduction="20000"/>
          </a:bodyPr>
          <a:lstStyle/>
          <a:p>
            <a:r>
              <a:rPr lang="en-US" sz="1800" dirty="0">
                <a:solidFill>
                  <a:schemeClr val="bg1"/>
                </a:solidFill>
              </a:rPr>
              <a:t>This festival marks the Hindu New Year. It is the beginning of the harvest season and is celebrated at the peak of summer. This is a very important festival in the agricultural state of Haryana. </a:t>
            </a:r>
          </a:p>
          <a:p>
            <a:r>
              <a:rPr lang="en-US" sz="1800" dirty="0">
                <a:solidFill>
                  <a:schemeClr val="bg1"/>
                </a:solidFill>
              </a:rPr>
              <a:t>It is celebrated on the 13th of April. The Sikhs offer prayers at the </a:t>
            </a:r>
            <a:r>
              <a:rPr lang="en-US" sz="1800" dirty="0" err="1">
                <a:solidFill>
                  <a:schemeClr val="bg1"/>
                </a:solidFill>
              </a:rPr>
              <a:t>gurudwaras</a:t>
            </a:r>
            <a:r>
              <a:rPr lang="en-US" sz="1800" dirty="0">
                <a:solidFill>
                  <a:schemeClr val="bg1"/>
                </a:solidFill>
              </a:rPr>
              <a:t> on this day. Feasts are prepared and these are consumed after the religious rites of the festival are complete. The community lunch or </a:t>
            </a:r>
            <a:r>
              <a:rPr lang="en-US" sz="1800" dirty="0" err="1">
                <a:solidFill>
                  <a:schemeClr val="bg1"/>
                </a:solidFill>
              </a:rPr>
              <a:t>langar</a:t>
            </a:r>
            <a:r>
              <a:rPr lang="en-US" sz="1800" dirty="0">
                <a:solidFill>
                  <a:schemeClr val="bg1"/>
                </a:solidFill>
              </a:rPr>
              <a:t> ends the ceremonies. Fairs, song and dance are an integral part of this celebration.</a:t>
            </a:r>
          </a:p>
        </p:txBody>
      </p:sp>
    </p:spTree>
    <p:extLst>
      <p:ext uri="{BB962C8B-B14F-4D97-AF65-F5344CB8AC3E}">
        <p14:creationId xmlns:p14="http://schemas.microsoft.com/office/powerpoint/2010/main" val="10870574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7" y="187325"/>
            <a:ext cx="3932237" cy="1600200"/>
          </a:xfrm>
        </p:spPr>
        <p:txBody>
          <a:bodyPr/>
          <a:lstStyle/>
          <a:p>
            <a:r>
              <a:rPr lang="en-US" b="1" dirty="0"/>
              <a:t>GANGORE</a:t>
            </a:r>
          </a:p>
        </p:txBody>
      </p:sp>
      <p:pic>
        <p:nvPicPr>
          <p:cNvPr id="5" name="Picture Placeholder 4"/>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l="23936" r="23936"/>
          <a:stretch/>
        </p:blipFill>
        <p:spPr>
          <a:prstGeom prst="roundRect">
            <a:avLst>
              <a:gd name="adj" fmla="val 8594"/>
            </a:avLst>
          </a:prstGeom>
          <a:solidFill>
            <a:srgbClr val="FFFFFF">
              <a:shade val="85000"/>
            </a:srgbClr>
          </a:solidFill>
          <a:ln>
            <a:noFill/>
          </a:ln>
          <a:effectLst>
            <a:outerShdw blurRad="63500" sx="102000" sy="102000" algn="ctr" rotWithShape="0">
              <a:prstClr val="black">
                <a:alpha val="40000"/>
              </a:prstClr>
            </a:outerShdw>
            <a:reflection blurRad="12700" stA="38000" endPos="28000" dist="5000" dir="5400000" sy="-100000" algn="bl" rotWithShape="0"/>
          </a:effectLst>
        </p:spPr>
      </p:pic>
      <p:sp>
        <p:nvSpPr>
          <p:cNvPr id="4" name="Text Placeholder 3"/>
          <p:cNvSpPr>
            <a:spLocks noGrp="1"/>
          </p:cNvSpPr>
          <p:nvPr>
            <p:ph type="body" sz="half" idx="2"/>
          </p:nvPr>
        </p:nvSpPr>
        <p:spPr>
          <a:xfrm>
            <a:off x="839786" y="1928611"/>
            <a:ext cx="3932237" cy="3811588"/>
          </a:xfrm>
        </p:spPr>
        <p:txBody>
          <a:bodyPr>
            <a:normAutofit fontScale="92500" lnSpcReduction="20000"/>
          </a:bodyPr>
          <a:lstStyle/>
          <a:p>
            <a:pPr marL="285750" indent="-285750">
              <a:buFont typeface="Arial" panose="020B0604020202020204" pitchFamily="34" charset="0"/>
              <a:buChar char="•"/>
            </a:pPr>
            <a:r>
              <a:rPr lang="en-US" sz="1800" dirty="0">
                <a:solidFill>
                  <a:schemeClr val="bg1"/>
                </a:solidFill>
              </a:rPr>
              <a:t>The festival of </a:t>
            </a:r>
            <a:r>
              <a:rPr lang="en-US" sz="1800" dirty="0" err="1">
                <a:solidFill>
                  <a:schemeClr val="bg1"/>
                </a:solidFill>
              </a:rPr>
              <a:t>Gangore</a:t>
            </a:r>
            <a:r>
              <a:rPr lang="en-US" sz="1800" dirty="0">
                <a:solidFill>
                  <a:schemeClr val="bg1"/>
                </a:solidFill>
              </a:rPr>
              <a:t> is annually celebrated in the state of Haryana. It is celebrated in the months of March and April, or in the month of Chet Sudi-3 by the Punjabi calendar. The idols of </a:t>
            </a:r>
            <a:r>
              <a:rPr lang="en-US" sz="1800" dirty="0" err="1">
                <a:solidFill>
                  <a:schemeClr val="bg1"/>
                </a:solidFill>
              </a:rPr>
              <a:t>Gangore</a:t>
            </a:r>
            <a:r>
              <a:rPr lang="en-US" sz="1800" dirty="0">
                <a:solidFill>
                  <a:schemeClr val="bg1"/>
                </a:solidFill>
              </a:rPr>
              <a:t> and </a:t>
            </a:r>
            <a:r>
              <a:rPr lang="en-US" sz="1800" dirty="0" err="1">
                <a:solidFill>
                  <a:schemeClr val="bg1"/>
                </a:solidFill>
              </a:rPr>
              <a:t>Ishar</a:t>
            </a:r>
            <a:r>
              <a:rPr lang="en-US" sz="1800" dirty="0">
                <a:solidFill>
                  <a:schemeClr val="bg1"/>
                </a:solidFill>
              </a:rPr>
              <a:t> are decorated. </a:t>
            </a:r>
          </a:p>
          <a:p>
            <a:pPr marL="285750" indent="-285750">
              <a:buFont typeface="Arial" panose="020B0604020202020204" pitchFamily="34" charset="0"/>
              <a:buChar char="•"/>
            </a:pPr>
            <a:r>
              <a:rPr lang="en-US" sz="1800" dirty="0">
                <a:solidFill>
                  <a:schemeClr val="bg1"/>
                </a:solidFill>
              </a:rPr>
              <a:t>They are taken out as a part of a procession. There are devotional melodies sung by the women in praise of the Lord. This is a festival that celebrates the advent of spring. Goddess </a:t>
            </a:r>
            <a:r>
              <a:rPr lang="en-US" sz="1800" dirty="0" err="1">
                <a:solidFill>
                  <a:schemeClr val="bg1"/>
                </a:solidFill>
              </a:rPr>
              <a:t>Gauri</a:t>
            </a:r>
            <a:r>
              <a:rPr lang="en-US" sz="1800" dirty="0">
                <a:solidFill>
                  <a:schemeClr val="bg1"/>
                </a:solidFill>
              </a:rPr>
              <a:t> is worshipped in this festival by the unmarried women of the household.</a:t>
            </a:r>
          </a:p>
        </p:txBody>
      </p:sp>
    </p:spTree>
    <p:extLst>
      <p:ext uri="{BB962C8B-B14F-4D97-AF65-F5344CB8AC3E}">
        <p14:creationId xmlns:p14="http://schemas.microsoft.com/office/powerpoint/2010/main" val="14780497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54954" y="700087"/>
            <a:ext cx="8761413" cy="980545"/>
          </a:xfrm>
        </p:spPr>
        <p:txBody>
          <a:bodyPr/>
          <a:lstStyle/>
          <a:p>
            <a:r>
              <a:rPr lang="en-US" b="1" dirty="0"/>
              <a:t>TRADITIONAL DRESSES</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200" y="1690688"/>
            <a:ext cx="5209309" cy="4467225"/>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6455" y="1690688"/>
            <a:ext cx="4693660" cy="474734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879022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SPORTS PERSONS AND MEDALS</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91837" y="1996589"/>
            <a:ext cx="3003136" cy="2675250"/>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35660" y="1996589"/>
            <a:ext cx="6334125" cy="428625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80844" y="4139714"/>
            <a:ext cx="2854816" cy="2602515"/>
          </a:xfrm>
          <a:prstGeom prst="rect">
            <a:avLst/>
          </a:prstGeom>
        </p:spPr>
      </p:pic>
    </p:spTree>
    <p:extLst>
      <p:ext uri="{BB962C8B-B14F-4D97-AF65-F5344CB8AC3E}">
        <p14:creationId xmlns:p14="http://schemas.microsoft.com/office/powerpoint/2010/main" val="24012464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3457"/>
            <a:ext cx="10515600" cy="1325563"/>
          </a:xfrm>
        </p:spPr>
        <p:txBody>
          <a:bodyPr/>
          <a:lstStyle/>
          <a:p>
            <a:r>
              <a:rPr lang="en-US" b="1" dirty="0"/>
              <a:t>FLORA AND FAUNA OF HARYANA</a:t>
            </a:r>
          </a:p>
        </p:txBody>
      </p:sp>
      <p:sp>
        <p:nvSpPr>
          <p:cNvPr id="3" name="Content Placeholder 2"/>
          <p:cNvSpPr>
            <a:spLocks noGrp="1"/>
          </p:cNvSpPr>
          <p:nvPr>
            <p:ph idx="1"/>
          </p:nvPr>
        </p:nvSpPr>
        <p:spPr>
          <a:xfrm>
            <a:off x="606380" y="4174835"/>
            <a:ext cx="10515600" cy="4053043"/>
          </a:xfrm>
        </p:spPr>
        <p:txBody>
          <a:bodyPr>
            <a:normAutofit/>
          </a:bodyPr>
          <a:lstStyle/>
          <a:p>
            <a:pPr algn="just"/>
            <a:r>
              <a:rPr lang="en-US" sz="1600" i="1" dirty="0">
                <a:solidFill>
                  <a:schemeClr val="tx1"/>
                </a:solidFill>
                <a:latin typeface="+mj-lt"/>
              </a:rPr>
              <a:t>Forest cover in the state in 2013 was 3.59% (1586 km</a:t>
            </a:r>
            <a:r>
              <a:rPr lang="en-US" sz="1600" i="1" baseline="30000" dirty="0">
                <a:solidFill>
                  <a:schemeClr val="tx1"/>
                </a:solidFill>
                <a:latin typeface="+mj-lt"/>
              </a:rPr>
              <a:t>2</a:t>
            </a:r>
            <a:r>
              <a:rPr lang="en-US" sz="1600" i="1" dirty="0">
                <a:solidFill>
                  <a:schemeClr val="tx1"/>
                </a:solidFill>
                <a:latin typeface="+mj-lt"/>
              </a:rPr>
              <a:t>) and the Tree Cover in the state was 2.90% (1282 km</a:t>
            </a:r>
            <a:r>
              <a:rPr lang="en-US" sz="1600" i="1" baseline="30000" dirty="0">
                <a:solidFill>
                  <a:schemeClr val="tx1"/>
                </a:solidFill>
                <a:latin typeface="+mj-lt"/>
              </a:rPr>
              <a:t>2</a:t>
            </a:r>
            <a:r>
              <a:rPr lang="en-US" sz="1600" i="1" dirty="0">
                <a:solidFill>
                  <a:schemeClr val="tx1"/>
                </a:solidFill>
                <a:latin typeface="+mj-lt"/>
              </a:rPr>
              <a:t>), giving a total forest and tree cover of 6.49%. In 2016–17, 18,412 hectares were brought under tree cover by planting 14.1 million seedlings.</a:t>
            </a:r>
            <a:r>
              <a:rPr lang="en-US" sz="1600" dirty="0">
                <a:solidFill>
                  <a:schemeClr val="tx1"/>
                </a:solidFill>
                <a:latin typeface="+mj-lt"/>
              </a:rPr>
              <a:t> </a:t>
            </a:r>
            <a:r>
              <a:rPr lang="en-US" sz="1600" i="1" dirty="0">
                <a:solidFill>
                  <a:schemeClr val="tx1"/>
                </a:solidFill>
                <a:latin typeface="+mj-lt"/>
              </a:rPr>
              <a:t>Haryana’s total forest cover has increased by 14.44 </a:t>
            </a:r>
            <a:r>
              <a:rPr lang="en-US" sz="1600" i="1" dirty="0" err="1">
                <a:solidFill>
                  <a:schemeClr val="tx1"/>
                </a:solidFill>
                <a:latin typeface="+mj-lt"/>
              </a:rPr>
              <a:t>sq</a:t>
            </a:r>
            <a:r>
              <a:rPr lang="en-US" sz="1600" i="1" dirty="0">
                <a:solidFill>
                  <a:schemeClr val="tx1"/>
                </a:solidFill>
                <a:latin typeface="+mj-lt"/>
              </a:rPr>
              <a:t> km, because of conservation measures and plantation campaigns.</a:t>
            </a:r>
          </a:p>
          <a:p>
            <a:pPr algn="just"/>
            <a:r>
              <a:rPr lang="en-US" sz="1600" i="1" dirty="0">
                <a:solidFill>
                  <a:schemeClr val="tx1"/>
                </a:solidFill>
                <a:latin typeface="+mj-lt"/>
              </a:rPr>
              <a:t>Thorny, dry, deciduous forest and thorny shrubs can be found all over the state. During the monsoon, a carpet of grass covers the hills. Mulberry, eucalyptus, pine, </a:t>
            </a:r>
            <a:r>
              <a:rPr lang="en-US" sz="1600" i="1" dirty="0" err="1">
                <a:solidFill>
                  <a:schemeClr val="tx1"/>
                </a:solidFill>
                <a:latin typeface="+mj-lt"/>
              </a:rPr>
              <a:t>kikar</a:t>
            </a:r>
            <a:r>
              <a:rPr lang="en-US" sz="1600" i="1" dirty="0">
                <a:solidFill>
                  <a:schemeClr val="tx1"/>
                </a:solidFill>
                <a:latin typeface="+mj-lt"/>
              </a:rPr>
              <a:t>, </a:t>
            </a:r>
            <a:r>
              <a:rPr lang="en-US" sz="1600" i="1" dirty="0" err="1">
                <a:solidFill>
                  <a:schemeClr val="tx1"/>
                </a:solidFill>
                <a:latin typeface="+mj-lt"/>
              </a:rPr>
              <a:t>shisham</a:t>
            </a:r>
            <a:r>
              <a:rPr lang="en-US" sz="1600" i="1" dirty="0">
                <a:solidFill>
                  <a:schemeClr val="tx1"/>
                </a:solidFill>
                <a:latin typeface="+mj-lt"/>
              </a:rPr>
              <a:t> and babul are some of the trees found here. The species of fauna found in the state of Haryana include black buck, nilgai, panther, fox, mongoose, jackal and wild dog. More than 450 species of birds are found here.</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15496" y="1417287"/>
            <a:ext cx="4248955" cy="2491056"/>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1417288"/>
            <a:ext cx="3477296" cy="2491056"/>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64451" y="1417287"/>
            <a:ext cx="3116687" cy="2466238"/>
          </a:xfrm>
          <a:prstGeom prst="rect">
            <a:avLst/>
          </a:prstGeom>
        </p:spPr>
      </p:pic>
    </p:spTree>
    <p:extLst>
      <p:ext uri="{BB962C8B-B14F-4D97-AF65-F5344CB8AC3E}">
        <p14:creationId xmlns:p14="http://schemas.microsoft.com/office/powerpoint/2010/main" val="3810826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4758"/>
          <a:stretch/>
        </p:blipFill>
        <p:spPr>
          <a:xfrm>
            <a:off x="0" y="0"/>
            <a:ext cx="12192000" cy="6860142"/>
          </a:xfrm>
        </p:spPr>
      </p:pic>
    </p:spTree>
    <p:extLst>
      <p:ext uri="{BB962C8B-B14F-4D97-AF65-F5344CB8AC3E}">
        <p14:creationId xmlns:p14="http://schemas.microsoft.com/office/powerpoint/2010/main" val="4249300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STATE ANIMAL/BIRD OF HARYANA</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52464" y="2334922"/>
            <a:ext cx="3199942" cy="2593211"/>
          </a:xfrm>
        </p:spPr>
      </p:pic>
      <p:sp>
        <p:nvSpPr>
          <p:cNvPr id="6" name="Rectangle 5"/>
          <p:cNvSpPr/>
          <p:nvPr/>
        </p:nvSpPr>
        <p:spPr>
          <a:xfrm>
            <a:off x="554425" y="5093455"/>
            <a:ext cx="4550236" cy="1077218"/>
          </a:xfrm>
          <a:prstGeom prst="rect">
            <a:avLst/>
          </a:prstGeom>
        </p:spPr>
        <p:txBody>
          <a:bodyPr wrap="square">
            <a:spAutoFit/>
          </a:bodyPr>
          <a:lstStyle/>
          <a:p>
            <a:r>
              <a:rPr lang="en-US" sz="1600" b="1" dirty="0">
                <a:solidFill>
                  <a:srgbClr val="222222"/>
                </a:solidFill>
                <a:latin typeface="+mj-lt"/>
              </a:rPr>
              <a:t>Blackbuck</a:t>
            </a:r>
            <a:r>
              <a:rPr lang="en-US" sz="1600" dirty="0">
                <a:solidFill>
                  <a:srgbClr val="222222"/>
                </a:solidFill>
                <a:latin typeface="+mj-lt"/>
              </a:rPr>
              <a:t> is the State Animal of Haryana. Blackbucks were once found abundantly throughout Haryana, but now they are limited to the south–west part of the state.</a:t>
            </a:r>
            <a:endParaRPr lang="en-US" sz="1600" dirty="0">
              <a:latin typeface="+mj-lt"/>
            </a:endParaRPr>
          </a:p>
        </p:txBody>
      </p:sp>
      <p:pic>
        <p:nvPicPr>
          <p:cNvPr id="5" name="Content Placeholder 3">
            <a:extLst>
              <a:ext uri="{FF2B5EF4-FFF2-40B4-BE49-F238E27FC236}">
                <a16:creationId xmlns:a16="http://schemas.microsoft.com/office/drawing/2014/main" id="{8F06F665-D8E0-41D7-B8FC-E9035D0A33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17160" y="2338276"/>
            <a:ext cx="3405730" cy="2589857"/>
          </a:xfrm>
          <a:prstGeom prst="rect">
            <a:avLst/>
          </a:prstGeom>
        </p:spPr>
      </p:pic>
      <p:sp>
        <p:nvSpPr>
          <p:cNvPr id="9" name="Rectangle 8">
            <a:extLst>
              <a:ext uri="{FF2B5EF4-FFF2-40B4-BE49-F238E27FC236}">
                <a16:creationId xmlns:a16="http://schemas.microsoft.com/office/drawing/2014/main" id="{79996AEB-AF4D-4DC3-A4BE-02593183884E}"/>
              </a:ext>
            </a:extLst>
          </p:cNvPr>
          <p:cNvSpPr/>
          <p:nvPr/>
        </p:nvSpPr>
        <p:spPr>
          <a:xfrm>
            <a:off x="6095999" y="5093455"/>
            <a:ext cx="4752513" cy="584775"/>
          </a:xfrm>
          <a:prstGeom prst="rect">
            <a:avLst/>
          </a:prstGeom>
        </p:spPr>
        <p:txBody>
          <a:bodyPr wrap="square">
            <a:spAutoFit/>
          </a:bodyPr>
          <a:lstStyle/>
          <a:p>
            <a:r>
              <a:rPr lang="en-US" sz="1600" b="1" dirty="0">
                <a:solidFill>
                  <a:srgbClr val="222222"/>
                </a:solidFill>
                <a:latin typeface="+mj-lt"/>
              </a:rPr>
              <a:t>Black francolin </a:t>
            </a:r>
            <a:r>
              <a:rPr lang="en-US" sz="1600" dirty="0">
                <a:solidFill>
                  <a:srgbClr val="222222"/>
                </a:solidFill>
                <a:latin typeface="+mj-lt"/>
              </a:rPr>
              <a:t>the state bird of Haryana, is locally known as Kaala </a:t>
            </a:r>
            <a:r>
              <a:rPr lang="en-US" sz="1600" dirty="0" err="1">
                <a:solidFill>
                  <a:srgbClr val="222222"/>
                </a:solidFill>
                <a:latin typeface="+mj-lt"/>
              </a:rPr>
              <a:t>Teetar</a:t>
            </a:r>
            <a:r>
              <a:rPr lang="en-US" sz="1600" dirty="0">
                <a:solidFill>
                  <a:srgbClr val="222222"/>
                </a:solidFill>
                <a:latin typeface="+mj-lt"/>
              </a:rPr>
              <a:t>.</a:t>
            </a:r>
            <a:endParaRPr lang="en-US" sz="1600" dirty="0">
              <a:latin typeface="+mj-lt"/>
            </a:endParaRPr>
          </a:p>
        </p:txBody>
      </p:sp>
    </p:spTree>
    <p:extLst>
      <p:ext uri="{BB962C8B-B14F-4D97-AF65-F5344CB8AC3E}">
        <p14:creationId xmlns:p14="http://schemas.microsoft.com/office/powerpoint/2010/main" val="14991653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470" y="609600"/>
            <a:ext cx="10412569" cy="478221"/>
          </a:xfrm>
        </p:spPr>
        <p:txBody>
          <a:bodyPr/>
          <a:lstStyle/>
          <a:p>
            <a:r>
              <a:rPr lang="en-US" b="1" dirty="0"/>
              <a:t>Forest Reserves of Haryana</a:t>
            </a:r>
          </a:p>
        </p:txBody>
      </p:sp>
      <p:sp>
        <p:nvSpPr>
          <p:cNvPr id="3" name="Content Placeholder 2"/>
          <p:cNvSpPr>
            <a:spLocks noGrp="1"/>
          </p:cNvSpPr>
          <p:nvPr>
            <p:ph idx="1"/>
          </p:nvPr>
        </p:nvSpPr>
        <p:spPr>
          <a:xfrm>
            <a:off x="490471" y="3740727"/>
            <a:ext cx="10515600" cy="3930186"/>
          </a:xfrm>
        </p:spPr>
        <p:txBody>
          <a:bodyPr>
            <a:normAutofit/>
          </a:bodyPr>
          <a:lstStyle/>
          <a:p>
            <a:r>
              <a:rPr lang="en-US" sz="1600" dirty="0"/>
              <a:t>The state has about 33000 Ha. area. under Protected Area Network, which consists of 2 National Parks, 8 Wildlife Sanctuaries and 2 Conservation Reserves.</a:t>
            </a:r>
          </a:p>
          <a:p>
            <a:r>
              <a:rPr lang="en-US" sz="1600" dirty="0"/>
              <a:t>National Parks, Wildlife sanctuaries of Haryana are </a:t>
            </a:r>
          </a:p>
          <a:p>
            <a:r>
              <a:rPr lang="en-US" sz="1600" dirty="0" err="1"/>
              <a:t>Kalesar</a:t>
            </a:r>
            <a:r>
              <a:rPr lang="en-US" sz="1600" dirty="0"/>
              <a:t> National park, </a:t>
            </a:r>
            <a:r>
              <a:rPr lang="en-US" sz="1600" dirty="0" err="1"/>
              <a:t>Yamunanagar</a:t>
            </a:r>
            <a:endParaRPr lang="en-US" sz="1600" dirty="0"/>
          </a:p>
          <a:p>
            <a:r>
              <a:rPr lang="en-US" sz="1600" dirty="0" err="1"/>
              <a:t>Bir</a:t>
            </a:r>
            <a:r>
              <a:rPr lang="en-US" sz="1600" dirty="0"/>
              <a:t> </a:t>
            </a:r>
            <a:r>
              <a:rPr lang="en-US" sz="1600" dirty="0" err="1"/>
              <a:t>Shikargah</a:t>
            </a:r>
            <a:r>
              <a:rPr lang="en-US" sz="1600" dirty="0"/>
              <a:t>, </a:t>
            </a:r>
            <a:r>
              <a:rPr lang="en-US" sz="1600" dirty="0" err="1"/>
              <a:t>Pinjore</a:t>
            </a:r>
            <a:endParaRPr lang="en-US" sz="1600" dirty="0"/>
          </a:p>
          <a:p>
            <a:r>
              <a:rPr lang="en-US" sz="1600" dirty="0"/>
              <a:t>Lake reserved forest, Chandigarh</a:t>
            </a:r>
          </a:p>
          <a:p>
            <a:r>
              <a:rPr lang="en-US" sz="1600" dirty="0" err="1"/>
              <a:t>Sultanpur</a:t>
            </a:r>
            <a:r>
              <a:rPr lang="en-US" sz="1600" dirty="0"/>
              <a:t> national park, </a:t>
            </a:r>
            <a:r>
              <a:rPr lang="en-US" sz="1600" dirty="0" err="1"/>
              <a:t>gurugram</a:t>
            </a:r>
            <a:r>
              <a:rPr lang="en-US" sz="1600" dirty="0"/>
              <a:t> </a:t>
            </a:r>
          </a:p>
          <a:p>
            <a:r>
              <a:rPr lang="en-US" sz="1600" dirty="0" err="1"/>
              <a:t>Bhindwas</a:t>
            </a:r>
            <a:r>
              <a:rPr lang="en-US" sz="1600" dirty="0"/>
              <a:t> bird sanctuary</a:t>
            </a:r>
          </a:p>
          <a:p>
            <a:pPr marL="0" indent="0">
              <a:buNone/>
            </a:pPr>
            <a:endParaRPr lang="en-US" sz="24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73147" y="1514763"/>
            <a:ext cx="6581104" cy="2002221"/>
          </a:xfrm>
          <a:prstGeom prst="rect">
            <a:avLst/>
          </a:prstGeom>
        </p:spPr>
      </p:pic>
    </p:spTree>
    <p:extLst>
      <p:ext uri="{BB962C8B-B14F-4D97-AF65-F5344CB8AC3E}">
        <p14:creationId xmlns:p14="http://schemas.microsoft.com/office/powerpoint/2010/main" val="19357393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0318" y="519672"/>
            <a:ext cx="10515600" cy="1325563"/>
          </a:xfrm>
        </p:spPr>
        <p:txBody>
          <a:bodyPr>
            <a:normAutofit/>
          </a:bodyPr>
          <a:lstStyle/>
          <a:p>
            <a:r>
              <a:rPr lang="en-US" b="1" dirty="0"/>
              <a:t>Water bodies and lakes of Haryana</a:t>
            </a:r>
            <a:br>
              <a:rPr lang="en-US" b="1" i="1" u="sng" dirty="0">
                <a:effectLst>
                  <a:outerShdw blurRad="38100" dist="38100" dir="2700000" algn="tl">
                    <a:srgbClr val="000000">
                      <a:alpha val="43137"/>
                    </a:srgbClr>
                  </a:outerShdw>
                </a:effectLst>
              </a:rPr>
            </a:br>
            <a:r>
              <a:rPr lang="en-US" sz="2800" dirty="0"/>
              <a:t>M</a:t>
            </a:r>
            <a:r>
              <a:rPr lang="en-US" sz="2800" i="1" dirty="0">
                <a:effectLst>
                  <a:outerShdw blurRad="38100" dist="38100" dir="2700000" algn="tl">
                    <a:srgbClr val="000000">
                      <a:alpha val="43137"/>
                    </a:srgbClr>
                  </a:outerShdw>
                </a:effectLst>
              </a:rPr>
              <a:t>ajor lakes of Haryana</a:t>
            </a:r>
          </a:p>
        </p:txBody>
      </p:sp>
      <p:sp>
        <p:nvSpPr>
          <p:cNvPr id="3" name="Content Placeholder 2"/>
          <p:cNvSpPr>
            <a:spLocks noGrp="1"/>
          </p:cNvSpPr>
          <p:nvPr>
            <p:ph idx="1"/>
          </p:nvPr>
        </p:nvSpPr>
        <p:spPr>
          <a:xfrm>
            <a:off x="838200" y="2207172"/>
            <a:ext cx="10515600" cy="4343278"/>
          </a:xfrm>
        </p:spPr>
        <p:txBody>
          <a:bodyPr/>
          <a:lstStyle/>
          <a:p>
            <a:endParaRPr lang="en-US" b="1" dirty="0"/>
          </a:p>
          <a:p>
            <a:r>
              <a:rPr lang="en-US" b="1" dirty="0" err="1"/>
              <a:t>Sukhna</a:t>
            </a:r>
            <a:r>
              <a:rPr lang="en-US" b="1" dirty="0"/>
              <a:t> Lake</a:t>
            </a:r>
          </a:p>
          <a:p>
            <a:r>
              <a:rPr lang="en-US" b="1" dirty="0" err="1"/>
              <a:t>Tilyar</a:t>
            </a:r>
            <a:r>
              <a:rPr lang="en-US" b="1" dirty="0"/>
              <a:t> Lake</a:t>
            </a:r>
          </a:p>
          <a:p>
            <a:r>
              <a:rPr lang="en-US" b="1" dirty="0" err="1"/>
              <a:t>Tikkar</a:t>
            </a:r>
            <a:r>
              <a:rPr lang="en-US" b="1" dirty="0"/>
              <a:t> Lake</a:t>
            </a:r>
          </a:p>
          <a:p>
            <a:r>
              <a:rPr lang="en-US" b="1" dirty="0" err="1"/>
              <a:t>Surajkund</a:t>
            </a:r>
            <a:r>
              <a:rPr lang="en-US" b="1" dirty="0"/>
              <a:t> Lake </a:t>
            </a:r>
          </a:p>
          <a:p>
            <a:r>
              <a:rPr lang="en-US" b="1" dirty="0"/>
              <a:t>The Lost Lake</a:t>
            </a:r>
          </a:p>
          <a:p>
            <a:r>
              <a:rPr lang="en-US" b="1" dirty="0"/>
              <a:t>CITM Lake </a:t>
            </a:r>
          </a:p>
          <a:p>
            <a:r>
              <a:rPr lang="en-US" b="1" dirty="0"/>
              <a:t>Chui </a:t>
            </a:r>
            <a:r>
              <a:rPr lang="en-US" b="1" dirty="0" err="1"/>
              <a:t>Mui</a:t>
            </a:r>
            <a:r>
              <a:rPr lang="en-US" b="1" dirty="0"/>
              <a:t> Pond</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69644" y="2427889"/>
            <a:ext cx="7586491" cy="352999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135232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SUKHNA LAKE</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6154" y="2078758"/>
            <a:ext cx="4822537" cy="3586214"/>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67054" y="2078758"/>
            <a:ext cx="4987576" cy="358621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268076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GHAGGHAR AND YAMUNA RIVER</a:t>
            </a:r>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658860" y="2338243"/>
            <a:ext cx="4876800" cy="4351338"/>
          </a:xfrm>
        </p:spPr>
      </p:pic>
      <p:pic>
        <p:nvPicPr>
          <p:cNvPr id="6" name="Content Placeholder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612520" y="2338242"/>
            <a:ext cx="5741065" cy="4351338"/>
          </a:xfrm>
        </p:spPr>
      </p:pic>
    </p:spTree>
    <p:extLst>
      <p:ext uri="{BB962C8B-B14F-4D97-AF65-F5344CB8AC3E}">
        <p14:creationId xmlns:p14="http://schemas.microsoft.com/office/powerpoint/2010/main" val="5828939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6636" y="581891"/>
            <a:ext cx="10515600" cy="1325563"/>
          </a:xfrm>
        </p:spPr>
        <p:txBody>
          <a:bodyPr/>
          <a:lstStyle/>
          <a:p>
            <a:r>
              <a:rPr lang="en-US" b="1" dirty="0">
                <a:effectLst>
                  <a:outerShdw blurRad="38100" dist="38100" dir="2700000" algn="tl">
                    <a:srgbClr val="000000">
                      <a:alpha val="43137"/>
                    </a:srgbClr>
                  </a:outerShdw>
                </a:effectLst>
              </a:rPr>
              <a:t>TOURIST PLACES OF HARYANA</a:t>
            </a:r>
          </a:p>
        </p:txBody>
      </p:sp>
      <p:sp>
        <p:nvSpPr>
          <p:cNvPr id="3" name="Content Placeholder 2"/>
          <p:cNvSpPr>
            <a:spLocks noGrp="1"/>
          </p:cNvSpPr>
          <p:nvPr>
            <p:ph idx="1"/>
          </p:nvPr>
        </p:nvSpPr>
        <p:spPr>
          <a:xfrm>
            <a:off x="580622" y="4544291"/>
            <a:ext cx="10515600" cy="4247084"/>
          </a:xfrm>
        </p:spPr>
        <p:txBody>
          <a:bodyPr/>
          <a:lstStyle/>
          <a:p>
            <a:pPr marL="0" indent="0">
              <a:buNone/>
            </a:pPr>
            <a:endParaRPr lang="en-US" b="1" i="1" dirty="0">
              <a:effectLst>
                <a:outerShdw blurRad="38100" dist="38100" dir="2700000" algn="tl">
                  <a:srgbClr val="000000">
                    <a:alpha val="43137"/>
                  </a:srgbClr>
                </a:outerShdw>
              </a:effectLst>
            </a:endParaRPr>
          </a:p>
          <a:p>
            <a:pPr marL="0" indent="0">
              <a:buNone/>
            </a:pPr>
            <a:endParaRPr lang="en-US" b="1" i="1" dirty="0">
              <a:effectLst>
                <a:outerShdw blurRad="38100" dist="38100" dir="2700000" algn="tl">
                  <a:srgbClr val="000000">
                    <a:alpha val="43137"/>
                  </a:srgbClr>
                </a:outerShdw>
              </a:effectLst>
            </a:endParaRPr>
          </a:p>
          <a:p>
            <a:pPr marL="0" indent="0">
              <a:buNone/>
            </a:pPr>
            <a:r>
              <a:rPr lang="en-US" dirty="0"/>
              <a:t>Haryana gifts you with a variety of experiences, ranging from heritage and religious to spiritual. Nature lovers will also be delighted during their stay here, as the lakes, gardens and the lush countryside places them in the company of nature. The rich history of the state can also be explored in its historical monuments, which range from tombs to palaces.</a:t>
            </a: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0622" y="2004436"/>
            <a:ext cx="4377744" cy="3114474"/>
          </a:xfrm>
          <a:prstGeom prst="rect">
            <a:avLst/>
          </a:prstGeom>
          <a:ln>
            <a:no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9736" y="2108428"/>
            <a:ext cx="5306486" cy="301048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717022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dirty="0"/>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2198" t="6525" r="1386"/>
          <a:stretch/>
        </p:blipFill>
        <p:spPr>
          <a:xfrm>
            <a:off x="528034" y="218941"/>
            <a:ext cx="11230377" cy="5801271"/>
          </a:xfrm>
          <a:prstGeom prst="rect">
            <a:avLst/>
          </a:prstGeom>
        </p:spPr>
      </p:pic>
    </p:spTree>
    <p:extLst>
      <p:ext uri="{BB962C8B-B14F-4D97-AF65-F5344CB8AC3E}">
        <p14:creationId xmlns:p14="http://schemas.microsoft.com/office/powerpoint/2010/main" val="8129012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1500" t="3669" r="360" b="5049"/>
          <a:stretch/>
        </p:blipFill>
        <p:spPr>
          <a:xfrm>
            <a:off x="656822" y="365125"/>
            <a:ext cx="10947042" cy="54992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276284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2980" y="275166"/>
            <a:ext cx="3865134" cy="1735667"/>
          </a:xfrm>
        </p:spPr>
        <p:txBody>
          <a:bodyPr>
            <a:normAutofit fontScale="90000"/>
          </a:bodyPr>
          <a:lstStyle/>
          <a:p>
            <a:r>
              <a:rPr lang="en-US" b="1" dirty="0" err="1"/>
              <a:t>Kurukshetra</a:t>
            </a:r>
            <a:br>
              <a:rPr lang="en-US" dirty="0"/>
            </a:br>
            <a:br>
              <a:rPr lang="en-US" dirty="0"/>
            </a:br>
            <a:endParaRPr lang="en-US" dirty="0"/>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23529" r="23529"/>
          <a:stretch>
            <a:fillRect/>
          </a:stretch>
        </p:blipFill>
        <p:spPr/>
      </p:pic>
      <p:sp>
        <p:nvSpPr>
          <p:cNvPr id="4" name="Text Placeholder 3"/>
          <p:cNvSpPr>
            <a:spLocks noGrp="1"/>
          </p:cNvSpPr>
          <p:nvPr>
            <p:ph type="body" sz="half" idx="2"/>
          </p:nvPr>
        </p:nvSpPr>
        <p:spPr>
          <a:xfrm>
            <a:off x="562980" y="1267691"/>
            <a:ext cx="3932237" cy="4922949"/>
          </a:xfrm>
        </p:spPr>
        <p:txBody>
          <a:bodyPr>
            <a:normAutofit lnSpcReduction="10000"/>
          </a:bodyPr>
          <a:lstStyle/>
          <a:p>
            <a:pPr marL="285750" indent="-285750">
              <a:buFont typeface="Arial" panose="020B0604020202020204" pitchFamily="34" charset="0"/>
              <a:buChar char="•"/>
            </a:pPr>
            <a:r>
              <a:rPr lang="en-US" sz="1800" dirty="0">
                <a:solidFill>
                  <a:schemeClr val="bg1"/>
                </a:solidFill>
              </a:rPr>
              <a:t>A city in the state of Haryana, </a:t>
            </a:r>
            <a:r>
              <a:rPr lang="en-US" sz="1800" dirty="0" err="1">
                <a:solidFill>
                  <a:schemeClr val="bg1"/>
                </a:solidFill>
              </a:rPr>
              <a:t>Kurukshetra</a:t>
            </a:r>
            <a:r>
              <a:rPr lang="en-US" sz="1800" dirty="0">
                <a:solidFill>
                  <a:schemeClr val="bg1"/>
                </a:solidFill>
              </a:rPr>
              <a:t>, also known as </a:t>
            </a:r>
            <a:r>
              <a:rPr lang="en-US" sz="1800" dirty="0" err="1">
                <a:solidFill>
                  <a:schemeClr val="bg1"/>
                </a:solidFill>
              </a:rPr>
              <a:t>Dharmakshetra</a:t>
            </a:r>
            <a:r>
              <a:rPr lang="en-US" sz="1800" dirty="0">
                <a:solidFill>
                  <a:schemeClr val="bg1"/>
                </a:solidFill>
              </a:rPr>
              <a:t> is known as the "Land of the Bhagavad Gita". Situated 170 km north to Delhi, the place is famous for the battle between the </a:t>
            </a:r>
            <a:r>
              <a:rPr lang="en-US" sz="1800" dirty="0" err="1">
                <a:solidFill>
                  <a:schemeClr val="bg1"/>
                </a:solidFill>
              </a:rPr>
              <a:t>Kauvaras</a:t>
            </a:r>
            <a:r>
              <a:rPr lang="en-US" sz="1800" dirty="0">
                <a:solidFill>
                  <a:schemeClr val="bg1"/>
                </a:solidFill>
              </a:rPr>
              <a:t> and the </a:t>
            </a:r>
            <a:r>
              <a:rPr lang="en-US" sz="1800" dirty="0" err="1">
                <a:solidFill>
                  <a:schemeClr val="bg1"/>
                </a:solidFill>
              </a:rPr>
              <a:t>Pandavas</a:t>
            </a:r>
            <a:r>
              <a:rPr lang="en-US" sz="1800" dirty="0">
                <a:solidFill>
                  <a:schemeClr val="bg1"/>
                </a:solidFill>
              </a:rPr>
              <a:t> in the Hindu epic, Mahabharata. It is the place where Lord Krishna is said to have recited the Bhagavad Gita to </a:t>
            </a:r>
            <a:r>
              <a:rPr lang="en-US" sz="1800" dirty="0" err="1">
                <a:solidFill>
                  <a:schemeClr val="bg1"/>
                </a:solidFill>
              </a:rPr>
              <a:t>Arjuna</a:t>
            </a:r>
            <a:r>
              <a:rPr lang="en-US" dirty="0">
                <a:solidFill>
                  <a:schemeClr val="bg1"/>
                </a:solidFill>
              </a:rPr>
              <a:t>. </a:t>
            </a:r>
          </a:p>
          <a:p>
            <a:pPr marL="285750" indent="-285750">
              <a:buFont typeface="Arial" panose="020B0604020202020204" pitchFamily="34" charset="0"/>
              <a:buChar char="•"/>
            </a:pPr>
            <a:r>
              <a:rPr lang="en-US" sz="1800" dirty="0">
                <a:solidFill>
                  <a:schemeClr val="bg1"/>
                </a:solidFill>
              </a:rPr>
              <a:t>In the past, </a:t>
            </a:r>
            <a:r>
              <a:rPr lang="en-US" sz="1800" dirty="0" err="1">
                <a:solidFill>
                  <a:schemeClr val="bg1"/>
                </a:solidFill>
              </a:rPr>
              <a:t>Kurukshetra</a:t>
            </a:r>
            <a:r>
              <a:rPr lang="en-US" sz="1800" dirty="0">
                <a:solidFill>
                  <a:schemeClr val="bg1"/>
                </a:solidFill>
              </a:rPr>
              <a:t> was one of the most important </a:t>
            </a:r>
            <a:r>
              <a:rPr lang="en-US" sz="1800" dirty="0" err="1">
                <a:solidFill>
                  <a:schemeClr val="bg1"/>
                </a:solidFill>
              </a:rPr>
              <a:t>centres</a:t>
            </a:r>
            <a:r>
              <a:rPr lang="en-US" sz="1800" dirty="0">
                <a:solidFill>
                  <a:schemeClr val="bg1"/>
                </a:solidFill>
              </a:rPr>
              <a:t> for Vedic civilization as well as education. Lord Buddha and several Sikh Gurus are known to have visited and spent time in </a:t>
            </a:r>
            <a:r>
              <a:rPr lang="en-US" sz="1800" dirty="0" err="1">
                <a:solidFill>
                  <a:schemeClr val="bg1"/>
                </a:solidFill>
              </a:rPr>
              <a:t>Kurukshetra</a:t>
            </a:r>
            <a:r>
              <a:rPr lang="en-US" sz="1800" dirty="0">
                <a:solidFill>
                  <a:schemeClr val="bg1"/>
                </a:solidFill>
              </a:rPr>
              <a:t>.</a:t>
            </a:r>
          </a:p>
        </p:txBody>
      </p:sp>
    </p:spTree>
    <p:extLst>
      <p:ext uri="{BB962C8B-B14F-4D97-AF65-F5344CB8AC3E}">
        <p14:creationId xmlns:p14="http://schemas.microsoft.com/office/powerpoint/2010/main" val="29950262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5369" y="0"/>
            <a:ext cx="3932237" cy="1600200"/>
          </a:xfrm>
        </p:spPr>
        <p:txBody>
          <a:bodyPr>
            <a:normAutofit/>
          </a:bodyPr>
          <a:lstStyle/>
          <a:p>
            <a:r>
              <a:rPr lang="en-US" b="1" i="1" u="sng" dirty="0">
                <a:effectLst>
                  <a:outerShdw blurRad="38100" dist="38100" dir="2700000" algn="tl">
                    <a:srgbClr val="000000">
                      <a:alpha val="43137"/>
                    </a:srgbClr>
                  </a:outerShdw>
                </a:effectLst>
              </a:rPr>
              <a:t>JYOTISAR</a:t>
            </a:r>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23497" r="23497"/>
          <a:stretch>
            <a:fillRect/>
          </a:stretch>
        </p:blipFill>
        <p:spPr>
          <a:xfrm>
            <a:off x="6274676" y="614855"/>
            <a:ext cx="5659821" cy="5675585"/>
          </a:xfrm>
          <a:prstGeom prst="rect">
            <a:avLst/>
          </a:prstGeom>
          <a:ln>
            <a:noFill/>
          </a:ln>
          <a:effectLst>
            <a:outerShdw blurRad="292100" dist="139700" dir="2700000" algn="tl" rotWithShape="0">
              <a:srgbClr val="333333">
                <a:alpha val="65000"/>
              </a:srgbClr>
            </a:outerShdw>
          </a:effectLst>
        </p:spPr>
      </p:pic>
      <p:sp>
        <p:nvSpPr>
          <p:cNvPr id="4" name="Text Placeholder 3"/>
          <p:cNvSpPr>
            <a:spLocks noGrp="1"/>
          </p:cNvSpPr>
          <p:nvPr>
            <p:ph type="body" sz="half" idx="2"/>
          </p:nvPr>
        </p:nvSpPr>
        <p:spPr>
          <a:xfrm>
            <a:off x="1154954" y="3029527"/>
            <a:ext cx="3859212" cy="1999673"/>
          </a:xfrm>
        </p:spPr>
        <p:txBody>
          <a:bodyPr>
            <a:normAutofit/>
          </a:bodyPr>
          <a:lstStyle/>
          <a:p>
            <a:r>
              <a:rPr lang="en-US" sz="1800" dirty="0" err="1">
                <a:solidFill>
                  <a:schemeClr val="bg1"/>
                </a:solidFill>
              </a:rPr>
              <a:t>Jyotisar</a:t>
            </a:r>
            <a:r>
              <a:rPr lang="en-US" sz="1800" dirty="0">
                <a:solidFill>
                  <a:schemeClr val="bg1"/>
                </a:solidFill>
              </a:rPr>
              <a:t> is known as place where lord Krishna gave the </a:t>
            </a:r>
            <a:r>
              <a:rPr lang="en-US" sz="1800" dirty="0" err="1">
                <a:solidFill>
                  <a:schemeClr val="bg1"/>
                </a:solidFill>
              </a:rPr>
              <a:t>Geeta</a:t>
            </a:r>
            <a:r>
              <a:rPr lang="en-US" sz="1800" dirty="0">
                <a:solidFill>
                  <a:schemeClr val="bg1"/>
                </a:solidFill>
              </a:rPr>
              <a:t> Preaching to </a:t>
            </a:r>
            <a:r>
              <a:rPr lang="en-US" sz="1800" dirty="0" err="1">
                <a:solidFill>
                  <a:schemeClr val="bg1"/>
                </a:solidFill>
              </a:rPr>
              <a:t>Arjuna</a:t>
            </a:r>
            <a:r>
              <a:rPr lang="en-US" sz="1800" dirty="0">
                <a:solidFill>
                  <a:schemeClr val="bg1"/>
                </a:solidFill>
              </a:rPr>
              <a:t> before the battle of </a:t>
            </a:r>
            <a:r>
              <a:rPr lang="en-US" sz="1800" dirty="0" err="1">
                <a:solidFill>
                  <a:schemeClr val="bg1"/>
                </a:solidFill>
              </a:rPr>
              <a:t>Mahabharta</a:t>
            </a:r>
            <a:r>
              <a:rPr lang="en-US" sz="1800" dirty="0">
                <a:solidFill>
                  <a:schemeClr val="bg1"/>
                </a:solidFill>
              </a:rPr>
              <a:t>.</a:t>
            </a:r>
          </a:p>
        </p:txBody>
      </p:sp>
    </p:spTree>
    <p:extLst>
      <p:ext uri="{BB962C8B-B14F-4D97-AF65-F5344CB8AC3E}">
        <p14:creationId xmlns:p14="http://schemas.microsoft.com/office/powerpoint/2010/main" val="37077231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59379"/>
            <a:ext cx="10515600" cy="1325563"/>
          </a:xfrm>
        </p:spPr>
        <p:txBody>
          <a:bodyPr/>
          <a:lstStyle/>
          <a:p>
            <a:r>
              <a:rPr lang="en-US" b="1" dirty="0"/>
              <a:t>Formation of Haryana as state </a:t>
            </a:r>
            <a:r>
              <a:rPr lang="en-US" dirty="0"/>
              <a:t>(1966)</a:t>
            </a:r>
          </a:p>
        </p:txBody>
      </p:sp>
      <p:graphicFrame>
        <p:nvGraphicFramePr>
          <p:cNvPr id="5" name="Table 4"/>
          <p:cNvGraphicFramePr>
            <a:graphicFrameLocks noGrp="1"/>
          </p:cNvGraphicFramePr>
          <p:nvPr>
            <p:extLst>
              <p:ext uri="{D42A27DB-BD31-4B8C-83A1-F6EECF244321}">
                <p14:modId xmlns:p14="http://schemas.microsoft.com/office/powerpoint/2010/main" val="2612722285"/>
              </p:ext>
            </p:extLst>
          </p:nvPr>
        </p:nvGraphicFramePr>
        <p:xfrm>
          <a:off x="5065817" y="3160368"/>
          <a:ext cx="3181083" cy="3352800"/>
        </p:xfrm>
        <a:graphic>
          <a:graphicData uri="http://schemas.openxmlformats.org/drawingml/2006/table">
            <a:tbl>
              <a:tblPr>
                <a:tableStyleId>{2D5ABB26-0587-4C30-8999-92F81FD0307C}</a:tableStyleId>
              </a:tblPr>
              <a:tblGrid>
                <a:gridCol w="3181083">
                  <a:extLst>
                    <a:ext uri="{9D8B030D-6E8A-4147-A177-3AD203B41FA5}">
                      <a16:colId xmlns:a16="http://schemas.microsoft.com/office/drawing/2014/main" val="3387182714"/>
                    </a:ext>
                  </a:extLst>
                </a:gridCol>
              </a:tblGrid>
              <a:tr h="3269515">
                <a:tc>
                  <a:txBody>
                    <a:bodyPr/>
                    <a:lstStyle/>
                    <a:p>
                      <a:pPr marL="342900" indent="-342900">
                        <a:buFont typeface="+mj-lt"/>
                        <a:buAutoNum type="arabicPeriod"/>
                      </a:pPr>
                      <a:r>
                        <a:rPr lang="en-US" sz="1800" b="0" i="0" u="none" baseline="0" dirty="0">
                          <a:effectLst/>
                          <a:latin typeface="DejaVu Sans" panose="020B0603030804020204" pitchFamily="34" charset="0"/>
                          <a:ea typeface="DejaVu Sans" panose="020B0603030804020204" pitchFamily="34" charset="0"/>
                          <a:cs typeface="DejaVu Sans" panose="020B0603030804020204" pitchFamily="34" charset="0"/>
                        </a:rPr>
                        <a:t> Ambala                                               </a:t>
                      </a:r>
                    </a:p>
                    <a:p>
                      <a:pPr marL="342900" indent="-342900">
                        <a:buFont typeface="+mj-lt"/>
                        <a:buAutoNum type="arabicPeriod"/>
                      </a:pPr>
                      <a:r>
                        <a:rPr lang="en-US" sz="1800" b="0" i="0" u="none" baseline="0" dirty="0">
                          <a:effectLst/>
                          <a:latin typeface="DejaVu Sans" panose="020B0603030804020204" pitchFamily="34" charset="0"/>
                          <a:ea typeface="DejaVu Sans" panose="020B0603030804020204" pitchFamily="34" charset="0"/>
                          <a:cs typeface="DejaVu Sans" panose="020B0603030804020204" pitchFamily="34" charset="0"/>
                        </a:rPr>
                        <a:t> Bhiwani</a:t>
                      </a:r>
                    </a:p>
                    <a:p>
                      <a:pPr marL="342900" indent="-342900">
                        <a:buFont typeface="+mj-lt"/>
                        <a:buAutoNum type="arabicPeriod"/>
                      </a:pPr>
                      <a:r>
                        <a:rPr lang="en-US" sz="1800" b="0" i="0" u="none" baseline="0" dirty="0">
                          <a:effectLst/>
                          <a:latin typeface="DejaVu Sans" panose="020B0603030804020204" pitchFamily="34" charset="0"/>
                          <a:ea typeface="DejaVu Sans" panose="020B0603030804020204" pitchFamily="34" charset="0"/>
                          <a:cs typeface="DejaVu Sans" panose="020B0603030804020204" pitchFamily="34" charset="0"/>
                        </a:rPr>
                        <a:t> </a:t>
                      </a:r>
                      <a:r>
                        <a:rPr lang="en-US" sz="1800" b="0" i="0" u="none" baseline="0" dirty="0" err="1">
                          <a:effectLst/>
                          <a:latin typeface="DejaVu Sans" panose="020B0603030804020204" pitchFamily="34" charset="0"/>
                          <a:ea typeface="DejaVu Sans" panose="020B0603030804020204" pitchFamily="34" charset="0"/>
                          <a:cs typeface="DejaVu Sans" panose="020B0603030804020204" pitchFamily="34" charset="0"/>
                        </a:rPr>
                        <a:t>Charkhi</a:t>
                      </a:r>
                      <a:r>
                        <a:rPr lang="en-US" sz="1800" b="0" i="0" u="none" baseline="0" dirty="0">
                          <a:effectLst/>
                          <a:latin typeface="DejaVu Sans" panose="020B0603030804020204" pitchFamily="34" charset="0"/>
                          <a:ea typeface="DejaVu Sans" panose="020B0603030804020204" pitchFamily="34" charset="0"/>
                          <a:cs typeface="DejaVu Sans" panose="020B0603030804020204" pitchFamily="34" charset="0"/>
                        </a:rPr>
                        <a:t> Dadri</a:t>
                      </a:r>
                    </a:p>
                    <a:p>
                      <a:pPr marL="342900" indent="-342900">
                        <a:buFont typeface="+mj-lt"/>
                        <a:buAutoNum type="arabicPeriod"/>
                      </a:pPr>
                      <a:r>
                        <a:rPr lang="en-US" sz="1800" b="0" i="0" u="none" baseline="0" dirty="0">
                          <a:effectLst/>
                          <a:latin typeface="DejaVu Sans" panose="020B0603030804020204" pitchFamily="34" charset="0"/>
                          <a:ea typeface="DejaVu Sans" panose="020B0603030804020204" pitchFamily="34" charset="0"/>
                          <a:cs typeface="DejaVu Sans" panose="020B0603030804020204" pitchFamily="34" charset="0"/>
                        </a:rPr>
                        <a:t> Faridabad</a:t>
                      </a:r>
                    </a:p>
                    <a:p>
                      <a:pPr marL="342900" indent="-342900">
                        <a:buFont typeface="+mj-lt"/>
                        <a:buAutoNum type="arabicPeriod"/>
                      </a:pPr>
                      <a:r>
                        <a:rPr lang="en-US" sz="1800" b="0" i="0" u="none" baseline="0" dirty="0">
                          <a:effectLst/>
                          <a:latin typeface="DejaVu Sans" panose="020B0603030804020204" pitchFamily="34" charset="0"/>
                          <a:ea typeface="DejaVu Sans" panose="020B0603030804020204" pitchFamily="34" charset="0"/>
                          <a:cs typeface="DejaVu Sans" panose="020B0603030804020204" pitchFamily="34" charset="0"/>
                        </a:rPr>
                        <a:t> </a:t>
                      </a:r>
                      <a:r>
                        <a:rPr lang="en-US" sz="1800" b="0" i="0" u="none" baseline="0" dirty="0" err="1">
                          <a:effectLst/>
                          <a:latin typeface="DejaVu Sans" panose="020B0603030804020204" pitchFamily="34" charset="0"/>
                          <a:ea typeface="DejaVu Sans" panose="020B0603030804020204" pitchFamily="34" charset="0"/>
                          <a:cs typeface="DejaVu Sans" panose="020B0603030804020204" pitchFamily="34" charset="0"/>
                        </a:rPr>
                        <a:t>Fatehabad</a:t>
                      </a:r>
                      <a:endParaRPr lang="en-US" sz="1800" b="0" i="0" u="none" baseline="0" dirty="0">
                        <a:effectLst/>
                        <a:latin typeface="DejaVu Sans" panose="020B0603030804020204" pitchFamily="34" charset="0"/>
                        <a:ea typeface="DejaVu Sans" panose="020B0603030804020204" pitchFamily="34" charset="0"/>
                        <a:cs typeface="DejaVu Sans" panose="020B0603030804020204" pitchFamily="34" charset="0"/>
                      </a:endParaRPr>
                    </a:p>
                    <a:p>
                      <a:pPr marL="342900" indent="-342900">
                        <a:buFont typeface="+mj-lt"/>
                        <a:buAutoNum type="arabicPeriod"/>
                      </a:pPr>
                      <a:r>
                        <a:rPr lang="en-US" sz="1800" b="0" i="0" u="none" baseline="0" dirty="0">
                          <a:effectLst/>
                          <a:latin typeface="DejaVu Sans" panose="020B0603030804020204" pitchFamily="34" charset="0"/>
                          <a:ea typeface="DejaVu Sans" panose="020B0603030804020204" pitchFamily="34" charset="0"/>
                          <a:cs typeface="DejaVu Sans" panose="020B0603030804020204" pitchFamily="34" charset="0"/>
                        </a:rPr>
                        <a:t> Gurugram</a:t>
                      </a:r>
                    </a:p>
                    <a:p>
                      <a:pPr marL="342900" indent="-342900">
                        <a:buFont typeface="+mj-lt"/>
                        <a:buAutoNum type="arabicPeriod"/>
                      </a:pPr>
                      <a:r>
                        <a:rPr lang="en-US" sz="1800" b="0" i="0" u="none" baseline="0" dirty="0">
                          <a:effectLst/>
                          <a:latin typeface="DejaVu Sans" panose="020B0603030804020204" pitchFamily="34" charset="0"/>
                          <a:ea typeface="DejaVu Sans" panose="020B0603030804020204" pitchFamily="34" charset="0"/>
                          <a:cs typeface="DejaVu Sans" panose="020B0603030804020204" pitchFamily="34" charset="0"/>
                        </a:rPr>
                        <a:t> Hisar</a:t>
                      </a:r>
                    </a:p>
                    <a:p>
                      <a:pPr marL="342900" indent="-342900">
                        <a:buFont typeface="+mj-lt"/>
                        <a:buAutoNum type="arabicPeriod"/>
                      </a:pPr>
                      <a:r>
                        <a:rPr lang="en-US" sz="1800" b="0" i="0" u="none" baseline="0" dirty="0">
                          <a:effectLst/>
                          <a:latin typeface="DejaVu Sans" panose="020B0603030804020204" pitchFamily="34" charset="0"/>
                          <a:ea typeface="DejaVu Sans" panose="020B0603030804020204" pitchFamily="34" charset="0"/>
                          <a:cs typeface="DejaVu Sans" panose="020B0603030804020204" pitchFamily="34" charset="0"/>
                        </a:rPr>
                        <a:t> Jhajjar</a:t>
                      </a:r>
                    </a:p>
                    <a:p>
                      <a:pPr marL="342900" indent="-342900">
                        <a:buFont typeface="+mj-lt"/>
                        <a:buAutoNum type="arabicPeriod"/>
                      </a:pPr>
                      <a:r>
                        <a:rPr lang="en-US" sz="1800" b="0" i="0" u="none" baseline="0" dirty="0">
                          <a:effectLst/>
                          <a:latin typeface="DejaVu Sans" panose="020B0603030804020204" pitchFamily="34" charset="0"/>
                          <a:ea typeface="DejaVu Sans" panose="020B0603030804020204" pitchFamily="34" charset="0"/>
                          <a:cs typeface="DejaVu Sans" panose="020B0603030804020204" pitchFamily="34" charset="0"/>
                        </a:rPr>
                        <a:t> </a:t>
                      </a:r>
                      <a:r>
                        <a:rPr lang="en-US" sz="1800" b="0" i="0" u="none" baseline="0" dirty="0" err="1">
                          <a:effectLst/>
                          <a:latin typeface="DejaVu Sans" panose="020B0603030804020204" pitchFamily="34" charset="0"/>
                          <a:ea typeface="DejaVu Sans" panose="020B0603030804020204" pitchFamily="34" charset="0"/>
                          <a:cs typeface="DejaVu Sans" panose="020B0603030804020204" pitchFamily="34" charset="0"/>
                        </a:rPr>
                        <a:t>Jind</a:t>
                      </a:r>
                      <a:endParaRPr lang="en-US" sz="1800" b="0" i="0" u="none" baseline="0" dirty="0">
                        <a:effectLst/>
                        <a:latin typeface="DejaVu Sans" panose="020B0603030804020204" pitchFamily="34" charset="0"/>
                        <a:ea typeface="DejaVu Sans" panose="020B0603030804020204" pitchFamily="34" charset="0"/>
                        <a:cs typeface="DejaVu Sans" panose="020B0603030804020204" pitchFamily="34" charset="0"/>
                      </a:endParaRPr>
                    </a:p>
                    <a:p>
                      <a:pPr marL="342900" indent="-342900">
                        <a:buFont typeface="+mj-lt"/>
                        <a:buAutoNum type="arabicPeriod"/>
                      </a:pPr>
                      <a:r>
                        <a:rPr lang="en-US" sz="1800" b="0" i="0" u="none" baseline="0" dirty="0">
                          <a:effectLst/>
                          <a:latin typeface="DejaVu Sans" panose="020B0603030804020204" pitchFamily="34" charset="0"/>
                          <a:ea typeface="DejaVu Sans" panose="020B0603030804020204" pitchFamily="34" charset="0"/>
                          <a:cs typeface="DejaVu Sans" panose="020B0603030804020204" pitchFamily="34" charset="0"/>
                        </a:rPr>
                        <a:t> Kaithal</a:t>
                      </a:r>
                    </a:p>
                    <a:p>
                      <a:pPr marL="342900" indent="-342900" algn="l">
                        <a:buFont typeface="+mj-lt"/>
                        <a:buAutoNum type="arabicPeriod"/>
                      </a:pPr>
                      <a:r>
                        <a:rPr lang="en-US" sz="1800" b="0" i="0" u="none" baseline="0" dirty="0">
                          <a:effectLst/>
                          <a:latin typeface="DejaVu Sans" panose="020B0603030804020204" pitchFamily="34" charset="0"/>
                          <a:ea typeface="DejaVu Sans" panose="020B0603030804020204" pitchFamily="34" charset="0"/>
                          <a:cs typeface="DejaVu Sans" panose="020B0603030804020204" pitchFamily="34" charset="0"/>
                        </a:rPr>
                        <a:t> Karnal </a:t>
                      </a:r>
                    </a:p>
                    <a:p>
                      <a:pPr marL="0" indent="0">
                        <a:buFont typeface="+mj-lt"/>
                        <a:buNone/>
                      </a:pPr>
                      <a:endParaRPr lang="en-US" sz="1600" b="1" i="1" u="none" baseline="0" dirty="0">
                        <a:effectLst>
                          <a:outerShdw blurRad="38100" dist="38100" dir="2700000" algn="tl">
                            <a:srgbClr val="000000">
                              <a:alpha val="43137"/>
                            </a:srgbClr>
                          </a:outerShdw>
                        </a:effectLst>
                      </a:endParaRPr>
                    </a:p>
                  </a:txBody>
                  <a:tcPr/>
                </a:tc>
                <a:extLst>
                  <a:ext uri="{0D108BD9-81ED-4DB2-BD59-A6C34878D82A}">
                    <a16:rowId xmlns:a16="http://schemas.microsoft.com/office/drawing/2014/main" val="3752394308"/>
                  </a:ext>
                </a:extLst>
              </a:tr>
            </a:tbl>
          </a:graphicData>
        </a:graphic>
      </p:graphicFrame>
      <p:graphicFrame>
        <p:nvGraphicFramePr>
          <p:cNvPr id="6" name="Table 5">
            <a:extLst>
              <a:ext uri="{FF2B5EF4-FFF2-40B4-BE49-F238E27FC236}">
                <a16:creationId xmlns:a16="http://schemas.microsoft.com/office/drawing/2014/main" id="{64889AEC-79A9-4EEC-B228-71E9A3287B64}"/>
              </a:ext>
            </a:extLst>
          </p:cNvPr>
          <p:cNvGraphicFramePr>
            <a:graphicFrameLocks noGrp="1"/>
          </p:cNvGraphicFramePr>
          <p:nvPr>
            <p:extLst>
              <p:ext uri="{D42A27DB-BD31-4B8C-83A1-F6EECF244321}">
                <p14:modId xmlns:p14="http://schemas.microsoft.com/office/powerpoint/2010/main" val="706537204"/>
              </p:ext>
            </p:extLst>
          </p:nvPr>
        </p:nvGraphicFramePr>
        <p:xfrm>
          <a:off x="8494388" y="3160368"/>
          <a:ext cx="3181083" cy="3352800"/>
        </p:xfrm>
        <a:graphic>
          <a:graphicData uri="http://schemas.openxmlformats.org/drawingml/2006/table">
            <a:tbl>
              <a:tblPr>
                <a:tableStyleId>{2D5ABB26-0587-4C30-8999-92F81FD0307C}</a:tableStyleId>
              </a:tblPr>
              <a:tblGrid>
                <a:gridCol w="3181083">
                  <a:extLst>
                    <a:ext uri="{9D8B030D-6E8A-4147-A177-3AD203B41FA5}">
                      <a16:colId xmlns:a16="http://schemas.microsoft.com/office/drawing/2014/main" val="3387182714"/>
                    </a:ext>
                  </a:extLst>
                </a:gridCol>
              </a:tblGrid>
              <a:tr h="3269515">
                <a:tc>
                  <a:txBody>
                    <a:bodyPr/>
                    <a:lstStyle/>
                    <a:p>
                      <a:pPr marL="0" marR="0" lvl="0" indent="0" algn="l" defTabSz="4572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1800" b="0" i="0" baseline="0" dirty="0">
                          <a:effectLst/>
                          <a:latin typeface="DejaVu Sans" panose="020B0603030804020204" pitchFamily="34" charset="0"/>
                          <a:ea typeface="DejaVu Sans" panose="020B0603030804020204" pitchFamily="34" charset="0"/>
                          <a:cs typeface="DejaVu Sans" panose="020B0603030804020204" pitchFamily="34" charset="0"/>
                        </a:rPr>
                        <a:t>12. </a:t>
                      </a:r>
                      <a:r>
                        <a:rPr lang="en-US" sz="1800" b="0" i="0" u="none" baseline="0" dirty="0">
                          <a:effectLst/>
                          <a:latin typeface="DejaVu Sans" panose="020B0603030804020204" pitchFamily="34" charset="0"/>
                          <a:ea typeface="DejaVu Sans" panose="020B0603030804020204" pitchFamily="34" charset="0"/>
                          <a:cs typeface="DejaVu Sans" panose="020B0603030804020204" pitchFamily="34" charset="0"/>
                        </a:rPr>
                        <a:t>Kurukshetra</a:t>
                      </a:r>
                      <a:endParaRPr lang="en-US" sz="1800" b="0" i="0" baseline="0" dirty="0">
                        <a:effectLst/>
                        <a:latin typeface="DejaVu Sans" panose="020B0603030804020204" pitchFamily="34" charset="0"/>
                        <a:ea typeface="DejaVu Sans" panose="020B0603030804020204" pitchFamily="34" charset="0"/>
                        <a:cs typeface="DejaVu Sans" panose="020B0603030804020204" pitchFamily="34" charset="0"/>
                      </a:endParaRPr>
                    </a:p>
                    <a:p>
                      <a:pPr marL="0" indent="0">
                        <a:buFont typeface="Wingdings" panose="05000000000000000000" pitchFamily="2" charset="2"/>
                        <a:buNone/>
                      </a:pPr>
                      <a:r>
                        <a:rPr lang="en-US" sz="1800" b="0" i="0" dirty="0">
                          <a:effectLst/>
                          <a:latin typeface="DejaVu Sans" panose="020B0603030804020204" pitchFamily="34" charset="0"/>
                          <a:ea typeface="DejaVu Sans" panose="020B0603030804020204" pitchFamily="34" charset="0"/>
                          <a:cs typeface="DejaVu Sans" panose="020B0603030804020204" pitchFamily="34" charset="0"/>
                        </a:rPr>
                        <a:t>13.</a:t>
                      </a:r>
                      <a:r>
                        <a:rPr lang="en-US" sz="1800" b="0" i="0" baseline="0" dirty="0">
                          <a:effectLst/>
                          <a:latin typeface="DejaVu Sans" panose="020B0603030804020204" pitchFamily="34" charset="0"/>
                          <a:ea typeface="DejaVu Sans" panose="020B0603030804020204" pitchFamily="34" charset="0"/>
                          <a:cs typeface="DejaVu Sans" panose="020B0603030804020204" pitchFamily="34" charset="0"/>
                        </a:rPr>
                        <a:t> </a:t>
                      </a:r>
                      <a:r>
                        <a:rPr lang="en-US" sz="1800" b="0" i="0" baseline="0" dirty="0" err="1">
                          <a:effectLst/>
                          <a:latin typeface="DejaVu Sans" panose="020B0603030804020204" pitchFamily="34" charset="0"/>
                          <a:ea typeface="DejaVu Sans" panose="020B0603030804020204" pitchFamily="34" charset="0"/>
                          <a:cs typeface="DejaVu Sans" panose="020B0603030804020204" pitchFamily="34" charset="0"/>
                        </a:rPr>
                        <a:t>Mahendergargh</a:t>
                      </a:r>
                      <a:endParaRPr lang="en-US" sz="1800" b="0" i="0" baseline="0" dirty="0">
                        <a:effectLst/>
                        <a:latin typeface="DejaVu Sans" panose="020B0603030804020204" pitchFamily="34" charset="0"/>
                        <a:ea typeface="DejaVu Sans" panose="020B0603030804020204" pitchFamily="34" charset="0"/>
                        <a:cs typeface="DejaVu Sans" panose="020B0603030804020204" pitchFamily="34" charset="0"/>
                      </a:endParaRPr>
                    </a:p>
                    <a:p>
                      <a:pPr marL="0" indent="0">
                        <a:buFont typeface="Wingdings" panose="05000000000000000000" pitchFamily="2" charset="2"/>
                        <a:buNone/>
                      </a:pPr>
                      <a:r>
                        <a:rPr lang="en-US" sz="1800" b="0" i="0" dirty="0">
                          <a:effectLst/>
                          <a:latin typeface="DejaVu Sans" panose="020B0603030804020204" pitchFamily="34" charset="0"/>
                          <a:ea typeface="DejaVu Sans" panose="020B0603030804020204" pitchFamily="34" charset="0"/>
                          <a:cs typeface="DejaVu Sans" panose="020B0603030804020204" pitchFamily="34" charset="0"/>
                        </a:rPr>
                        <a:t>14. Nuh</a:t>
                      </a:r>
                    </a:p>
                    <a:p>
                      <a:pPr marL="0" indent="0">
                        <a:buFont typeface="Wingdings" panose="05000000000000000000" pitchFamily="2" charset="2"/>
                        <a:buNone/>
                      </a:pPr>
                      <a:r>
                        <a:rPr lang="en-US" sz="1800" b="0" i="0" dirty="0">
                          <a:effectLst/>
                          <a:latin typeface="DejaVu Sans" panose="020B0603030804020204" pitchFamily="34" charset="0"/>
                          <a:ea typeface="DejaVu Sans" panose="020B0603030804020204" pitchFamily="34" charset="0"/>
                          <a:cs typeface="DejaVu Sans" panose="020B0603030804020204" pitchFamily="34" charset="0"/>
                        </a:rPr>
                        <a:t>15.</a:t>
                      </a:r>
                      <a:r>
                        <a:rPr lang="en-US" sz="1800" b="0" i="0" baseline="0" dirty="0">
                          <a:effectLst/>
                          <a:latin typeface="DejaVu Sans" panose="020B0603030804020204" pitchFamily="34" charset="0"/>
                          <a:ea typeface="DejaVu Sans" panose="020B0603030804020204" pitchFamily="34" charset="0"/>
                          <a:cs typeface="DejaVu Sans" panose="020B0603030804020204" pitchFamily="34" charset="0"/>
                        </a:rPr>
                        <a:t> Palwal</a:t>
                      </a:r>
                    </a:p>
                    <a:p>
                      <a:pPr marL="0" indent="0">
                        <a:buFont typeface="Wingdings" panose="05000000000000000000" pitchFamily="2" charset="2"/>
                        <a:buNone/>
                      </a:pPr>
                      <a:r>
                        <a:rPr lang="en-US" sz="1800" b="0" i="0" baseline="0" dirty="0">
                          <a:effectLst/>
                          <a:latin typeface="DejaVu Sans" panose="020B0603030804020204" pitchFamily="34" charset="0"/>
                          <a:ea typeface="DejaVu Sans" panose="020B0603030804020204" pitchFamily="34" charset="0"/>
                          <a:cs typeface="DejaVu Sans" panose="020B0603030804020204" pitchFamily="34" charset="0"/>
                        </a:rPr>
                        <a:t>16. Panchkula</a:t>
                      </a:r>
                    </a:p>
                    <a:p>
                      <a:pPr marL="0" indent="0">
                        <a:buFont typeface="Wingdings" panose="05000000000000000000" pitchFamily="2" charset="2"/>
                        <a:buNone/>
                      </a:pPr>
                      <a:r>
                        <a:rPr lang="en-US" sz="1800" b="0" i="0" baseline="0" dirty="0">
                          <a:effectLst/>
                          <a:latin typeface="DejaVu Sans" panose="020B0603030804020204" pitchFamily="34" charset="0"/>
                          <a:ea typeface="DejaVu Sans" panose="020B0603030804020204" pitchFamily="34" charset="0"/>
                          <a:cs typeface="DejaVu Sans" panose="020B0603030804020204" pitchFamily="34" charset="0"/>
                        </a:rPr>
                        <a:t>17. Panipat </a:t>
                      </a:r>
                    </a:p>
                    <a:p>
                      <a:pPr marL="0" indent="0">
                        <a:buFont typeface="Wingdings" panose="05000000000000000000" pitchFamily="2" charset="2"/>
                        <a:buNone/>
                      </a:pPr>
                      <a:r>
                        <a:rPr lang="en-US" sz="1800" b="0" i="0" baseline="0" dirty="0">
                          <a:effectLst/>
                          <a:latin typeface="DejaVu Sans" panose="020B0603030804020204" pitchFamily="34" charset="0"/>
                          <a:ea typeface="DejaVu Sans" panose="020B0603030804020204" pitchFamily="34" charset="0"/>
                          <a:cs typeface="DejaVu Sans" panose="020B0603030804020204" pitchFamily="34" charset="0"/>
                        </a:rPr>
                        <a:t>18. Rewari</a:t>
                      </a:r>
                    </a:p>
                    <a:p>
                      <a:pPr marL="0" indent="0">
                        <a:buFont typeface="Wingdings" panose="05000000000000000000" pitchFamily="2" charset="2"/>
                        <a:buNone/>
                      </a:pPr>
                      <a:r>
                        <a:rPr lang="en-US" sz="1800" b="0" i="0" baseline="0" dirty="0">
                          <a:effectLst/>
                          <a:latin typeface="DejaVu Sans" panose="020B0603030804020204" pitchFamily="34" charset="0"/>
                          <a:ea typeface="DejaVu Sans" panose="020B0603030804020204" pitchFamily="34" charset="0"/>
                          <a:cs typeface="DejaVu Sans" panose="020B0603030804020204" pitchFamily="34" charset="0"/>
                        </a:rPr>
                        <a:t>19. Rohtak</a:t>
                      </a:r>
                    </a:p>
                    <a:p>
                      <a:pPr marL="342900" indent="-342900">
                        <a:buFont typeface="Wingdings" panose="05000000000000000000" pitchFamily="2" charset="2"/>
                        <a:buAutoNum type="arabicPeriod" startAt="20"/>
                      </a:pPr>
                      <a:r>
                        <a:rPr lang="en-US" sz="1800" b="0" i="0" baseline="0" dirty="0">
                          <a:effectLst/>
                          <a:latin typeface="DejaVu Sans" panose="020B0603030804020204" pitchFamily="34" charset="0"/>
                          <a:ea typeface="DejaVu Sans" panose="020B0603030804020204" pitchFamily="34" charset="0"/>
                          <a:cs typeface="DejaVu Sans" panose="020B0603030804020204" pitchFamily="34" charset="0"/>
                        </a:rPr>
                        <a:t> Sirsa</a:t>
                      </a:r>
                    </a:p>
                    <a:p>
                      <a:pPr marL="0" indent="0">
                        <a:buFont typeface="Wingdings" panose="05000000000000000000" pitchFamily="2" charset="2"/>
                        <a:buNone/>
                      </a:pPr>
                      <a:r>
                        <a:rPr lang="en-US" sz="1800" b="0" i="0" baseline="0" dirty="0">
                          <a:effectLst/>
                          <a:latin typeface="DejaVu Sans" panose="020B0603030804020204" pitchFamily="34" charset="0"/>
                          <a:ea typeface="DejaVu Sans" panose="020B0603030804020204" pitchFamily="34" charset="0"/>
                          <a:cs typeface="DejaVu Sans" panose="020B0603030804020204" pitchFamily="34" charset="0"/>
                        </a:rPr>
                        <a:t>21. Sonipat</a:t>
                      </a:r>
                    </a:p>
                    <a:p>
                      <a:pPr marL="0" indent="0">
                        <a:buFont typeface="Wingdings" panose="05000000000000000000" pitchFamily="2" charset="2"/>
                        <a:buNone/>
                      </a:pPr>
                      <a:r>
                        <a:rPr lang="en-US" sz="1800" b="0" i="0" baseline="0" dirty="0">
                          <a:effectLst/>
                          <a:latin typeface="DejaVu Sans" panose="020B0603030804020204" pitchFamily="34" charset="0"/>
                          <a:ea typeface="DejaVu Sans" panose="020B0603030804020204" pitchFamily="34" charset="0"/>
                          <a:cs typeface="DejaVu Sans" panose="020B0603030804020204" pitchFamily="34" charset="0"/>
                        </a:rPr>
                        <a:t>22. </a:t>
                      </a:r>
                      <a:r>
                        <a:rPr lang="en-US" sz="1800" b="0" i="0" baseline="0" dirty="0" err="1">
                          <a:effectLst/>
                          <a:latin typeface="DejaVu Sans" panose="020B0603030804020204" pitchFamily="34" charset="0"/>
                          <a:ea typeface="DejaVu Sans" panose="020B0603030804020204" pitchFamily="34" charset="0"/>
                          <a:cs typeface="DejaVu Sans" panose="020B0603030804020204" pitchFamily="34" charset="0"/>
                        </a:rPr>
                        <a:t>Yamunanagar</a:t>
                      </a:r>
                      <a:endParaRPr lang="en-US" sz="1800" b="0" i="0" dirty="0">
                        <a:effectLst/>
                        <a:latin typeface="DejaVu Sans" panose="020B0603030804020204" pitchFamily="34" charset="0"/>
                        <a:ea typeface="DejaVu Sans" panose="020B0603030804020204" pitchFamily="34" charset="0"/>
                        <a:cs typeface="DejaVu Sans" panose="020B0603030804020204" pitchFamily="34" charset="0"/>
                      </a:endParaRPr>
                    </a:p>
                    <a:p>
                      <a:pPr marL="0" indent="0">
                        <a:buFont typeface="+mj-lt"/>
                        <a:buNone/>
                      </a:pPr>
                      <a:endParaRPr lang="en-US" sz="1600" b="1" i="1" u="none" baseline="0" dirty="0">
                        <a:effectLst>
                          <a:outerShdw blurRad="38100" dist="38100" dir="2700000" algn="tl">
                            <a:srgbClr val="000000">
                              <a:alpha val="43137"/>
                            </a:srgbClr>
                          </a:outerShdw>
                        </a:effectLst>
                      </a:endParaRPr>
                    </a:p>
                  </a:txBody>
                  <a:tcPr/>
                </a:tc>
                <a:extLst>
                  <a:ext uri="{0D108BD9-81ED-4DB2-BD59-A6C34878D82A}">
                    <a16:rowId xmlns:a16="http://schemas.microsoft.com/office/drawing/2014/main" val="3752394308"/>
                  </a:ext>
                </a:extLst>
              </a:tr>
            </a:tbl>
          </a:graphicData>
        </a:graphic>
      </p:graphicFrame>
      <p:graphicFrame>
        <p:nvGraphicFramePr>
          <p:cNvPr id="7" name="Table 6">
            <a:extLst>
              <a:ext uri="{FF2B5EF4-FFF2-40B4-BE49-F238E27FC236}">
                <a16:creationId xmlns:a16="http://schemas.microsoft.com/office/drawing/2014/main" id="{F8078EF5-A60B-4708-B2FF-436F51B30917}"/>
              </a:ext>
            </a:extLst>
          </p:cNvPr>
          <p:cNvGraphicFramePr>
            <a:graphicFrameLocks noGrp="1"/>
          </p:cNvGraphicFramePr>
          <p:nvPr>
            <p:extLst>
              <p:ext uri="{D42A27DB-BD31-4B8C-83A1-F6EECF244321}">
                <p14:modId xmlns:p14="http://schemas.microsoft.com/office/powerpoint/2010/main" val="1218463617"/>
              </p:ext>
            </p:extLst>
          </p:nvPr>
        </p:nvGraphicFramePr>
        <p:xfrm>
          <a:off x="6780103" y="2549290"/>
          <a:ext cx="3181083" cy="699856"/>
        </p:xfrm>
        <a:graphic>
          <a:graphicData uri="http://schemas.openxmlformats.org/drawingml/2006/table">
            <a:tbl>
              <a:tblPr>
                <a:tableStyleId>{2D5ABB26-0587-4C30-8999-92F81FD0307C}</a:tableStyleId>
              </a:tblPr>
              <a:tblGrid>
                <a:gridCol w="3181083">
                  <a:extLst>
                    <a:ext uri="{9D8B030D-6E8A-4147-A177-3AD203B41FA5}">
                      <a16:colId xmlns:a16="http://schemas.microsoft.com/office/drawing/2014/main" val="3387182714"/>
                    </a:ext>
                  </a:extLst>
                </a:gridCol>
              </a:tblGrid>
              <a:tr h="699856">
                <a:tc>
                  <a:txBody>
                    <a:bodyPr/>
                    <a:lstStyle/>
                    <a:p>
                      <a:pPr marL="0" indent="0">
                        <a:buFont typeface="+mj-lt"/>
                        <a:buNone/>
                      </a:pPr>
                      <a:r>
                        <a:rPr lang="en-US" sz="1800" b="0" i="0" u="none" baseline="0" dirty="0">
                          <a:effectLst/>
                          <a:latin typeface="DejaVu Sans" panose="020B0603030804020204" pitchFamily="34" charset="0"/>
                          <a:ea typeface="DejaVu Sans" panose="020B0603030804020204" pitchFamily="34" charset="0"/>
                          <a:cs typeface="DejaVu Sans" panose="020B0603030804020204" pitchFamily="34" charset="0"/>
                        </a:rPr>
                        <a:t>Districts</a:t>
                      </a:r>
                      <a:r>
                        <a:rPr lang="en-US" sz="1800" b="0" i="0" u="sng" baseline="0" dirty="0">
                          <a:effectLst/>
                          <a:latin typeface="DejaVu Sans" panose="020B0603030804020204" pitchFamily="34" charset="0"/>
                          <a:ea typeface="DejaVu Sans" panose="020B0603030804020204" pitchFamily="34" charset="0"/>
                          <a:cs typeface="DejaVu Sans" panose="020B0603030804020204" pitchFamily="34" charset="0"/>
                        </a:rPr>
                        <a:t> of Haryana</a:t>
                      </a:r>
                    </a:p>
                  </a:txBody>
                  <a:tcPr/>
                </a:tc>
                <a:extLst>
                  <a:ext uri="{0D108BD9-81ED-4DB2-BD59-A6C34878D82A}">
                    <a16:rowId xmlns:a16="http://schemas.microsoft.com/office/drawing/2014/main" val="3752394308"/>
                  </a:ext>
                </a:extLst>
              </a:tr>
            </a:tbl>
          </a:graphicData>
        </a:graphic>
      </p:graphicFrame>
      <p:pic>
        <p:nvPicPr>
          <p:cNvPr id="17" name="Picture 16">
            <a:extLst>
              <a:ext uri="{FF2B5EF4-FFF2-40B4-BE49-F238E27FC236}">
                <a16:creationId xmlns:a16="http://schemas.microsoft.com/office/drawing/2014/main" id="{1BC34FDF-9B17-4582-9E7B-77EBF3D1DB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6529" y="1801692"/>
            <a:ext cx="3980127" cy="4711476"/>
          </a:xfrm>
          <a:prstGeom prst="rect">
            <a:avLst/>
          </a:prstGeom>
        </p:spPr>
      </p:pic>
    </p:spTree>
    <p:extLst>
      <p:ext uri="{BB962C8B-B14F-4D97-AF65-F5344CB8AC3E}">
        <p14:creationId xmlns:p14="http://schemas.microsoft.com/office/powerpoint/2010/main" val="36584098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5355" y="0"/>
            <a:ext cx="5098776" cy="1735667"/>
          </a:xfrm>
        </p:spPr>
        <p:txBody>
          <a:bodyPr/>
          <a:lstStyle/>
          <a:p>
            <a:r>
              <a:rPr lang="en-US" b="1" dirty="0"/>
              <a:t>SHRI KRISHNA MUSEUM</a:t>
            </a:r>
          </a:p>
        </p:txBody>
      </p:sp>
      <p:pic>
        <p:nvPicPr>
          <p:cNvPr id="7" name="Picture Placeholder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35317" r="35317"/>
          <a:stretch>
            <a:fillRect/>
          </a:stretch>
        </p:blipFill>
        <p:spPr>
          <a:xfrm>
            <a:off x="6547870" y="1143000"/>
            <a:ext cx="5292033" cy="4572000"/>
          </a:xfrm>
          <a:prstGeom prst="rect">
            <a:avLst/>
          </a:prstGeom>
          <a:ln>
            <a:noFill/>
          </a:ln>
          <a:effectLst>
            <a:outerShdw blurRad="292100" dist="139700" dir="2700000" algn="tl" rotWithShape="0">
              <a:srgbClr val="333333">
                <a:alpha val="65000"/>
              </a:srgbClr>
            </a:outerShdw>
          </a:effectLst>
        </p:spPr>
      </p:pic>
      <p:sp>
        <p:nvSpPr>
          <p:cNvPr id="4" name="Text Placeholder 3"/>
          <p:cNvSpPr>
            <a:spLocks noGrp="1"/>
          </p:cNvSpPr>
          <p:nvPr>
            <p:ph type="body" sz="half" idx="2"/>
          </p:nvPr>
        </p:nvSpPr>
        <p:spPr>
          <a:xfrm>
            <a:off x="697754" y="1939636"/>
            <a:ext cx="3859212" cy="4267200"/>
          </a:xfrm>
        </p:spPr>
        <p:txBody>
          <a:bodyPr>
            <a:noAutofit/>
          </a:bodyPr>
          <a:lstStyle/>
          <a:p>
            <a:r>
              <a:rPr lang="en-US" sz="1600" dirty="0">
                <a:solidFill>
                  <a:schemeClr val="bg1"/>
                </a:solidFill>
              </a:rPr>
              <a:t>The museum, unravels the mystique of the cult of Lord Krishna. It </a:t>
            </a:r>
            <a:r>
              <a:rPr lang="en-US" sz="1600" dirty="0" err="1">
                <a:solidFill>
                  <a:schemeClr val="bg1"/>
                </a:solidFill>
              </a:rPr>
              <a:t>endeavours</a:t>
            </a:r>
            <a:r>
              <a:rPr lang="en-US" sz="1600" dirty="0">
                <a:solidFill>
                  <a:schemeClr val="bg1"/>
                </a:solidFill>
              </a:rPr>
              <a:t> to present the multifaceted personality of Krishna as narrated in the episodes of Mahabharata and the </a:t>
            </a:r>
            <a:r>
              <a:rPr lang="en-US" sz="1600" dirty="0" err="1">
                <a:solidFill>
                  <a:schemeClr val="bg1"/>
                </a:solidFill>
              </a:rPr>
              <a:t>Bhagvata</a:t>
            </a:r>
            <a:r>
              <a:rPr lang="en-US" sz="1600" dirty="0">
                <a:solidFill>
                  <a:schemeClr val="bg1"/>
                </a:solidFill>
              </a:rPr>
              <a:t> </a:t>
            </a:r>
            <a:r>
              <a:rPr lang="en-US" sz="1600" dirty="0" err="1">
                <a:solidFill>
                  <a:schemeClr val="bg1"/>
                </a:solidFill>
              </a:rPr>
              <a:t>Purana</a:t>
            </a:r>
            <a:r>
              <a:rPr lang="en-US" sz="1600" dirty="0">
                <a:solidFill>
                  <a:schemeClr val="bg1"/>
                </a:solidFill>
              </a:rPr>
              <a:t>. The museum has six galleries, three each in two blocks. On display are stone sculptures, bronze castings, leaf etchings, miniature paintings, clay pottery and terracotta artifacts. An extension of this museum is the Multimedia Mahabharata and Gita Gallery set up by Haryana Tourism in collaboration with Ministry of Tourism, Government of India.</a:t>
            </a:r>
          </a:p>
        </p:txBody>
      </p:sp>
    </p:spTree>
    <p:extLst>
      <p:ext uri="{BB962C8B-B14F-4D97-AF65-F5344CB8AC3E}">
        <p14:creationId xmlns:p14="http://schemas.microsoft.com/office/powerpoint/2010/main" val="26563195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7" y="824247"/>
            <a:ext cx="3932237" cy="1290879"/>
          </a:xfrm>
        </p:spPr>
        <p:txBody>
          <a:bodyPr>
            <a:normAutofit fontScale="90000"/>
          </a:bodyPr>
          <a:lstStyle/>
          <a:p>
            <a:r>
              <a:rPr lang="en-US" sz="4000" b="1" dirty="0"/>
              <a:t>DHAROHAR MUSEUM</a:t>
            </a:r>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26527" r="26527"/>
          <a:stretch>
            <a:fillRect/>
          </a:stretch>
        </p:blipFill>
        <p:spPr>
          <a:xfrm>
            <a:off x="6547870" y="1143000"/>
            <a:ext cx="5087082" cy="4572000"/>
          </a:xfrm>
          <a:prstGeom prst="rect">
            <a:avLst/>
          </a:prstGeom>
          <a:ln>
            <a:noFill/>
          </a:ln>
          <a:effectLst>
            <a:outerShdw blurRad="292100" dist="139700" dir="2700000" algn="tl" rotWithShape="0">
              <a:srgbClr val="333333">
                <a:alpha val="65000"/>
              </a:srgbClr>
            </a:outerShdw>
          </a:effectLst>
        </p:spPr>
      </p:pic>
      <p:sp>
        <p:nvSpPr>
          <p:cNvPr id="4" name="Text Placeholder 3"/>
          <p:cNvSpPr>
            <a:spLocks noGrp="1"/>
          </p:cNvSpPr>
          <p:nvPr>
            <p:ph type="body" sz="half" idx="2"/>
          </p:nvPr>
        </p:nvSpPr>
        <p:spPr>
          <a:xfrm>
            <a:off x="839788" y="2576945"/>
            <a:ext cx="3932237" cy="3292043"/>
          </a:xfrm>
        </p:spPr>
        <p:txBody>
          <a:bodyPr>
            <a:normAutofit/>
          </a:bodyPr>
          <a:lstStyle/>
          <a:p>
            <a:r>
              <a:rPr lang="en-US" sz="1800" dirty="0">
                <a:solidFill>
                  <a:schemeClr val="bg1"/>
                </a:solidFill>
              </a:rPr>
              <a:t>In its golden jubilee year, the </a:t>
            </a:r>
            <a:r>
              <a:rPr lang="en-US" sz="1800" dirty="0" err="1">
                <a:solidFill>
                  <a:schemeClr val="bg1"/>
                </a:solidFill>
              </a:rPr>
              <a:t>Kurukshetra</a:t>
            </a:r>
            <a:r>
              <a:rPr lang="en-US" sz="1800" dirty="0">
                <a:solidFill>
                  <a:schemeClr val="bg1"/>
                </a:solidFill>
              </a:rPr>
              <a:t> University established within the campus, </a:t>
            </a:r>
            <a:r>
              <a:rPr lang="en-US" sz="1800" dirty="0" err="1">
                <a:solidFill>
                  <a:schemeClr val="bg1"/>
                </a:solidFill>
              </a:rPr>
              <a:t>Dharohar</a:t>
            </a:r>
            <a:r>
              <a:rPr lang="en-US" sz="1800" dirty="0">
                <a:solidFill>
                  <a:schemeClr val="bg1"/>
                </a:solidFill>
              </a:rPr>
              <a:t>, a museum to showcase the unique archeological, cultural and architectural heritage of Haryana. It also has an open-air theatre for cultural performances.</a:t>
            </a:r>
          </a:p>
        </p:txBody>
      </p:sp>
    </p:spTree>
    <p:extLst>
      <p:ext uri="{BB962C8B-B14F-4D97-AF65-F5344CB8AC3E}">
        <p14:creationId xmlns:p14="http://schemas.microsoft.com/office/powerpoint/2010/main" val="25863738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581890"/>
            <a:ext cx="10515600" cy="2676465"/>
          </a:xfrm>
        </p:spPr>
        <p:txBody>
          <a:bodyPr>
            <a:normAutofit fontScale="90000"/>
          </a:bodyPr>
          <a:lstStyle/>
          <a:p>
            <a:r>
              <a:rPr lang="en-US" b="1" dirty="0"/>
              <a:t>Kalpana Chawla Memorial Planetarium</a:t>
            </a:r>
            <a:br>
              <a:rPr lang="en-US" b="1" dirty="0"/>
            </a:br>
            <a:br>
              <a:rPr lang="en-US" b="1" dirty="0"/>
            </a:br>
            <a:br>
              <a:rPr lang="en-US" b="1" dirty="0"/>
            </a:br>
            <a:br>
              <a:rPr lang="en-US" sz="1600" dirty="0"/>
            </a:br>
            <a:r>
              <a:rPr lang="en-US" sz="1600" dirty="0">
                <a:solidFill>
                  <a:schemeClr val="tx1">
                    <a:lumMod val="95000"/>
                    <a:lumOff val="5000"/>
                  </a:schemeClr>
                </a:solidFill>
              </a:rPr>
              <a:t>The Kalpana Chawla Memorial Planetarium is named after the brave daughter of Haryana Dr. </a:t>
            </a:r>
            <a:r>
              <a:rPr lang="en-US" sz="1600" dirty="0" err="1">
                <a:solidFill>
                  <a:schemeClr val="tx1">
                    <a:lumMod val="95000"/>
                    <a:lumOff val="5000"/>
                  </a:schemeClr>
                </a:solidFill>
              </a:rPr>
              <a:t>Kalpana</a:t>
            </a:r>
            <a:r>
              <a:rPr lang="en-US" sz="1600" dirty="0">
                <a:solidFill>
                  <a:schemeClr val="tx1">
                    <a:lumMod val="95000"/>
                    <a:lumOff val="5000"/>
                  </a:schemeClr>
                </a:solidFill>
              </a:rPr>
              <a:t> Chawla. It is located near </a:t>
            </a:r>
            <a:r>
              <a:rPr lang="en-US" sz="1600" dirty="0" err="1">
                <a:solidFill>
                  <a:schemeClr val="tx1">
                    <a:lumMod val="95000"/>
                    <a:lumOff val="5000"/>
                  </a:schemeClr>
                </a:solidFill>
              </a:rPr>
              <a:t>Jyotisar</a:t>
            </a:r>
            <a:r>
              <a:rPr lang="en-US" sz="1600" dirty="0">
                <a:solidFill>
                  <a:schemeClr val="tx1">
                    <a:lumMod val="95000"/>
                    <a:lumOff val="5000"/>
                  </a:schemeClr>
                </a:solidFill>
              </a:rPr>
              <a:t> on </a:t>
            </a:r>
            <a:r>
              <a:rPr lang="en-US" sz="1600" dirty="0" err="1">
                <a:solidFill>
                  <a:schemeClr val="tx1">
                    <a:lumMod val="95000"/>
                    <a:lumOff val="5000"/>
                  </a:schemeClr>
                </a:solidFill>
              </a:rPr>
              <a:t>Pehowa</a:t>
            </a:r>
            <a:r>
              <a:rPr lang="en-US" sz="1600" dirty="0">
                <a:solidFill>
                  <a:schemeClr val="tx1">
                    <a:lumMod val="95000"/>
                    <a:lumOff val="5000"/>
                  </a:schemeClr>
                </a:solidFill>
              </a:rPr>
              <a:t> Road. The planetarium has been developed for imparting non-formal education in astronomy. </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9546" y="3379293"/>
            <a:ext cx="5220237" cy="3478707"/>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1299" y="3379293"/>
            <a:ext cx="3232530" cy="335776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1973315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9940" y="309093"/>
            <a:ext cx="3932237" cy="1600200"/>
          </a:xfrm>
        </p:spPr>
        <p:txBody>
          <a:bodyPr/>
          <a:lstStyle/>
          <a:p>
            <a:r>
              <a:rPr lang="en-US" sz="3600" b="1" dirty="0"/>
              <a:t>CHANDIGARH</a:t>
            </a:r>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26882" r="26882"/>
          <a:stretch>
            <a:fillRect/>
          </a:stretch>
        </p:blipFill>
        <p:spPr>
          <a:xfrm>
            <a:off x="6385034" y="1143000"/>
            <a:ext cx="5123794" cy="4572000"/>
          </a:xfrm>
          <a:prstGeom prst="rect">
            <a:avLst/>
          </a:prstGeom>
          <a:ln>
            <a:noFill/>
          </a:ln>
          <a:effectLst>
            <a:outerShdw blurRad="292100" dist="139700" dir="2700000" algn="tl" rotWithShape="0">
              <a:srgbClr val="333333">
                <a:alpha val="65000"/>
              </a:srgbClr>
            </a:outerShdw>
          </a:effectLst>
        </p:spPr>
      </p:pic>
      <p:sp>
        <p:nvSpPr>
          <p:cNvPr id="4" name="Text Placeholder 3"/>
          <p:cNvSpPr>
            <a:spLocks noGrp="1"/>
          </p:cNvSpPr>
          <p:nvPr>
            <p:ph type="body" sz="half" idx="2"/>
          </p:nvPr>
        </p:nvSpPr>
        <p:spPr>
          <a:xfrm>
            <a:off x="839786" y="2511380"/>
            <a:ext cx="3932237" cy="4122402"/>
          </a:xfrm>
        </p:spPr>
        <p:txBody>
          <a:bodyPr/>
          <a:lstStyle/>
          <a:p>
            <a:r>
              <a:rPr lang="en-US" sz="1600" i="1" dirty="0">
                <a:solidFill>
                  <a:schemeClr val="bg1"/>
                </a:solidFill>
                <a:effectLst>
                  <a:outerShdw blurRad="38100" dist="38100" dir="2700000" algn="tl">
                    <a:srgbClr val="000000">
                      <a:alpha val="43137"/>
                    </a:srgbClr>
                  </a:outerShdw>
                </a:effectLst>
              </a:rPr>
              <a:t>Chandigarh was designed by the Swiss-French modernist architect, Le Corbusier. Apart from the city's architecture and buildings like Capitol Complex, High Court, Secretariat, Legislative Assembly and giant Open Hand Monument, it is also famous for its clean roads and greenery.</a:t>
            </a:r>
          </a:p>
          <a:p>
            <a:endParaRPr lang="en-US" sz="1800" b="1" i="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915411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2946" y="730875"/>
            <a:ext cx="3932237" cy="1578216"/>
          </a:xfrm>
        </p:spPr>
        <p:txBody>
          <a:bodyPr>
            <a:normAutofit fontScale="90000"/>
          </a:bodyPr>
          <a:lstStyle/>
          <a:p>
            <a:r>
              <a:rPr lang="en-US" sz="4000" b="1" dirty="0"/>
              <a:t>PINJORE (PANCHKULA)</a:t>
            </a:r>
            <a:br>
              <a:rPr lang="en-US" dirty="0"/>
            </a:br>
            <a:endParaRPr lang="en-US" dirty="0"/>
          </a:p>
        </p:txBody>
      </p:sp>
      <p:pic>
        <p:nvPicPr>
          <p:cNvPr id="7" name="Picture Placeholder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19005" r="19005"/>
          <a:stretch>
            <a:fillRect/>
          </a:stretch>
        </p:blipFill>
        <p:spPr>
          <a:xfrm>
            <a:off x="6337738" y="930165"/>
            <a:ext cx="5249917" cy="4966137"/>
          </a:xfrm>
          <a:prstGeom prst="rect">
            <a:avLst/>
          </a:prstGeom>
          <a:ln>
            <a:noFill/>
          </a:ln>
          <a:effectLst>
            <a:outerShdw blurRad="292100" dist="139700" dir="2700000" algn="tl" rotWithShape="0">
              <a:srgbClr val="333333">
                <a:alpha val="65000"/>
              </a:srgbClr>
            </a:outerShdw>
          </a:effectLst>
        </p:spPr>
      </p:pic>
      <p:sp>
        <p:nvSpPr>
          <p:cNvPr id="4" name="Text Placeholder 3"/>
          <p:cNvSpPr>
            <a:spLocks noGrp="1"/>
          </p:cNvSpPr>
          <p:nvPr>
            <p:ph type="body" sz="half" idx="2"/>
          </p:nvPr>
        </p:nvSpPr>
        <p:spPr>
          <a:xfrm>
            <a:off x="620848" y="1948873"/>
            <a:ext cx="4144335" cy="4347868"/>
          </a:xfrm>
        </p:spPr>
        <p:txBody>
          <a:bodyPr>
            <a:normAutofit/>
          </a:bodyPr>
          <a:lstStyle/>
          <a:p>
            <a:pPr marL="285750" indent="-285750">
              <a:buFont typeface="Arial" panose="020B0604020202020204" pitchFamily="34" charset="0"/>
              <a:buChar char="•"/>
            </a:pPr>
            <a:r>
              <a:rPr lang="en-US" sz="1600" dirty="0">
                <a:solidFill>
                  <a:schemeClr val="bg1"/>
                </a:solidFill>
              </a:rPr>
              <a:t> </a:t>
            </a:r>
            <a:r>
              <a:rPr lang="en-US" sz="1600" i="1" dirty="0" err="1">
                <a:solidFill>
                  <a:schemeClr val="bg1"/>
                </a:solidFill>
                <a:effectLst>
                  <a:outerShdw blurRad="38100" dist="38100" dir="2700000" algn="tl">
                    <a:srgbClr val="000000">
                      <a:alpha val="43137"/>
                    </a:srgbClr>
                  </a:outerShdw>
                </a:effectLst>
              </a:rPr>
              <a:t>Panchkula</a:t>
            </a:r>
            <a:r>
              <a:rPr lang="en-US" sz="1600" i="1" dirty="0">
                <a:solidFill>
                  <a:schemeClr val="bg1"/>
                </a:solidFill>
                <a:effectLst>
                  <a:outerShdw blurRad="38100" dist="38100" dir="2700000" algn="tl">
                    <a:srgbClr val="000000">
                      <a:alpha val="43137"/>
                    </a:srgbClr>
                  </a:outerShdw>
                </a:effectLst>
              </a:rPr>
              <a:t> is famous for the ruins of the </a:t>
            </a:r>
            <a:r>
              <a:rPr lang="en-US" sz="1600" i="1" dirty="0" err="1">
                <a:solidFill>
                  <a:schemeClr val="bg1"/>
                </a:solidFill>
                <a:effectLst>
                  <a:outerShdw blurRad="38100" dist="38100" dir="2700000" algn="tl">
                    <a:srgbClr val="000000">
                      <a:alpha val="43137"/>
                    </a:srgbClr>
                  </a:outerShdw>
                </a:effectLst>
              </a:rPr>
              <a:t>Chandels</a:t>
            </a:r>
            <a:r>
              <a:rPr lang="en-US" sz="1600" i="1" dirty="0">
                <a:solidFill>
                  <a:schemeClr val="bg1"/>
                </a:solidFill>
                <a:effectLst>
                  <a:outerShdw blurRad="38100" dist="38100" dir="2700000" algn="tl">
                    <a:srgbClr val="000000">
                      <a:alpha val="43137"/>
                    </a:srgbClr>
                  </a:outerShdw>
                </a:effectLst>
              </a:rPr>
              <a:t> and trekking on </a:t>
            </a:r>
            <a:r>
              <a:rPr lang="en-US" sz="1600" i="1" dirty="0" err="1">
                <a:solidFill>
                  <a:schemeClr val="bg1"/>
                </a:solidFill>
                <a:effectLst>
                  <a:outerShdw blurRad="38100" dist="38100" dir="2700000" algn="tl">
                    <a:srgbClr val="000000">
                      <a:alpha val="43137"/>
                    </a:srgbClr>
                  </a:outerShdw>
                </a:effectLst>
              </a:rPr>
              <a:t>Morni</a:t>
            </a:r>
            <a:r>
              <a:rPr lang="en-US" sz="1600" i="1" dirty="0">
                <a:solidFill>
                  <a:schemeClr val="bg1"/>
                </a:solidFill>
                <a:effectLst>
                  <a:outerShdw blurRad="38100" dist="38100" dir="2700000" algn="tl">
                    <a:srgbClr val="000000">
                      <a:alpha val="43137"/>
                    </a:srgbClr>
                  </a:outerShdw>
                </a:effectLst>
              </a:rPr>
              <a:t> Hills teemed with peacocks.</a:t>
            </a:r>
          </a:p>
          <a:p>
            <a:pPr marL="285750" indent="-285750">
              <a:buFont typeface="Arial" panose="020B0604020202020204" pitchFamily="34" charset="0"/>
              <a:buChar char="•"/>
            </a:pPr>
            <a:r>
              <a:rPr lang="en-US" sz="1600" i="1" dirty="0">
                <a:solidFill>
                  <a:schemeClr val="bg1"/>
                </a:solidFill>
                <a:effectLst>
                  <a:outerShdw blurRad="38100" dist="38100" dir="2700000" algn="tl">
                    <a:srgbClr val="000000">
                      <a:alpha val="43137"/>
                    </a:srgbClr>
                  </a:outerShdw>
                </a:effectLst>
              </a:rPr>
              <a:t>One of the most planned towns of Haryana, </a:t>
            </a:r>
            <a:r>
              <a:rPr lang="en-US" sz="1600" i="1" dirty="0" err="1">
                <a:solidFill>
                  <a:schemeClr val="bg1"/>
                </a:solidFill>
                <a:effectLst>
                  <a:outerShdw blurRad="38100" dist="38100" dir="2700000" algn="tl">
                    <a:srgbClr val="000000">
                      <a:alpha val="43137"/>
                    </a:srgbClr>
                  </a:outerShdw>
                </a:effectLst>
              </a:rPr>
              <a:t>Panchkula</a:t>
            </a:r>
            <a:r>
              <a:rPr lang="en-US" sz="1600" i="1" dirty="0">
                <a:solidFill>
                  <a:schemeClr val="bg1"/>
                </a:solidFill>
                <a:effectLst>
                  <a:outerShdw blurRad="38100" dist="38100" dir="2700000" algn="tl">
                    <a:srgbClr val="000000">
                      <a:alpha val="43137"/>
                    </a:srgbClr>
                  </a:outerShdw>
                </a:effectLst>
              </a:rPr>
              <a:t> is a satellite town that forms the </a:t>
            </a:r>
            <a:r>
              <a:rPr lang="en-US" sz="1600" i="1" dirty="0" err="1">
                <a:solidFill>
                  <a:schemeClr val="bg1"/>
                </a:solidFill>
                <a:effectLst>
                  <a:outerShdw blurRad="38100" dist="38100" dir="2700000" algn="tl">
                    <a:srgbClr val="000000">
                      <a:alpha val="43137"/>
                    </a:srgbClr>
                  </a:outerShdw>
                </a:effectLst>
              </a:rPr>
              <a:t>tricity</a:t>
            </a:r>
            <a:r>
              <a:rPr lang="en-US" sz="1600" i="1" dirty="0">
                <a:solidFill>
                  <a:schemeClr val="bg1"/>
                </a:solidFill>
                <a:effectLst>
                  <a:outerShdw blurRad="38100" dist="38100" dir="2700000" algn="tl">
                    <a:srgbClr val="000000">
                      <a:alpha val="43137"/>
                    </a:srgbClr>
                  </a:outerShdw>
                </a:effectLst>
              </a:rPr>
              <a:t> with Chandigarh and Mohali. </a:t>
            </a:r>
          </a:p>
          <a:p>
            <a:pPr marL="285750" indent="-285750">
              <a:buFont typeface="Arial" panose="020B0604020202020204" pitchFamily="34" charset="0"/>
              <a:buChar char="•"/>
            </a:pPr>
            <a:r>
              <a:rPr lang="en-US" sz="1600" i="1" dirty="0">
                <a:solidFill>
                  <a:schemeClr val="bg1"/>
                </a:solidFill>
                <a:effectLst>
                  <a:outerShdw blurRad="38100" dist="38100" dir="2700000" algn="tl">
                    <a:srgbClr val="000000">
                      <a:alpha val="43137"/>
                    </a:srgbClr>
                  </a:outerShdw>
                </a:effectLst>
              </a:rPr>
              <a:t>Ruled by the </a:t>
            </a:r>
            <a:r>
              <a:rPr lang="en-US" sz="1600" i="1" dirty="0" err="1">
                <a:solidFill>
                  <a:schemeClr val="bg1"/>
                </a:solidFill>
                <a:effectLst>
                  <a:outerShdw blurRad="38100" dist="38100" dir="2700000" algn="tl">
                    <a:srgbClr val="000000">
                      <a:alpha val="43137"/>
                    </a:srgbClr>
                  </a:outerShdw>
                </a:effectLst>
              </a:rPr>
              <a:t>Chandels</a:t>
            </a:r>
            <a:r>
              <a:rPr lang="en-US" sz="1600" i="1" dirty="0">
                <a:solidFill>
                  <a:schemeClr val="bg1"/>
                </a:solidFill>
                <a:effectLst>
                  <a:outerShdw blurRad="38100" dist="38100" dir="2700000" algn="tl">
                    <a:srgbClr val="000000">
                      <a:alpha val="43137"/>
                    </a:srgbClr>
                  </a:outerShdw>
                </a:effectLst>
              </a:rPr>
              <a:t> from 9th-12th Century, this hill-city derives its name from the five irrigation canals or '</a:t>
            </a:r>
            <a:r>
              <a:rPr lang="en-US" sz="1600" i="1" dirty="0" err="1">
                <a:solidFill>
                  <a:schemeClr val="bg1"/>
                </a:solidFill>
                <a:effectLst>
                  <a:outerShdw blurRad="38100" dist="38100" dir="2700000" algn="tl">
                    <a:srgbClr val="000000">
                      <a:alpha val="43137"/>
                    </a:srgbClr>
                  </a:outerShdw>
                </a:effectLst>
              </a:rPr>
              <a:t>kuls</a:t>
            </a:r>
            <a:r>
              <a:rPr lang="en-US" sz="1600" i="1" dirty="0">
                <a:solidFill>
                  <a:schemeClr val="bg1"/>
                </a:solidFill>
                <a:effectLst>
                  <a:outerShdw blurRad="38100" dist="38100" dir="2700000" algn="tl">
                    <a:srgbClr val="000000">
                      <a:alpha val="43137"/>
                    </a:srgbClr>
                  </a:outerShdw>
                </a:effectLst>
              </a:rPr>
              <a:t>' which draw water from the uphill </a:t>
            </a:r>
            <a:r>
              <a:rPr lang="en-US" sz="1600" i="1" dirty="0" err="1">
                <a:solidFill>
                  <a:schemeClr val="bg1"/>
                </a:solidFill>
                <a:effectLst>
                  <a:outerShdw blurRad="38100" dist="38100" dir="2700000" algn="tl">
                    <a:srgbClr val="000000">
                      <a:alpha val="43137"/>
                    </a:srgbClr>
                  </a:outerShdw>
                </a:effectLst>
              </a:rPr>
              <a:t>Ghagghar</a:t>
            </a:r>
            <a:r>
              <a:rPr lang="en-US" sz="1600" i="1" dirty="0">
                <a:solidFill>
                  <a:schemeClr val="bg1"/>
                </a:solidFill>
                <a:effectLst>
                  <a:outerShdw blurRad="38100" dist="38100" dir="2700000" algn="tl">
                    <a:srgbClr val="000000">
                      <a:alpha val="43137"/>
                    </a:srgbClr>
                  </a:outerShdw>
                </a:effectLst>
              </a:rPr>
              <a:t>. Sector 5 in </a:t>
            </a:r>
            <a:r>
              <a:rPr lang="en-US" sz="1600" i="1" dirty="0" err="1">
                <a:solidFill>
                  <a:schemeClr val="bg1"/>
                </a:solidFill>
                <a:effectLst>
                  <a:outerShdw blurRad="38100" dist="38100" dir="2700000" algn="tl">
                    <a:srgbClr val="000000">
                      <a:alpha val="43137"/>
                    </a:srgbClr>
                  </a:outerShdw>
                </a:effectLst>
              </a:rPr>
              <a:t>Panchkula</a:t>
            </a:r>
            <a:r>
              <a:rPr lang="en-US" sz="1600" i="1" dirty="0">
                <a:solidFill>
                  <a:schemeClr val="bg1"/>
                </a:solidFill>
                <a:effectLst>
                  <a:outerShdw blurRad="38100" dist="38100" dir="2700000" algn="tl">
                    <a:srgbClr val="000000">
                      <a:alpha val="43137"/>
                    </a:srgbClr>
                  </a:outerShdw>
                </a:effectLst>
              </a:rPr>
              <a:t> is popular for its variety of entertainment and eating out options. </a:t>
            </a:r>
          </a:p>
        </p:txBody>
      </p:sp>
    </p:spTree>
    <p:extLst>
      <p:ext uri="{BB962C8B-B14F-4D97-AF65-F5344CB8AC3E}">
        <p14:creationId xmlns:p14="http://schemas.microsoft.com/office/powerpoint/2010/main" val="36492844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441434"/>
            <a:ext cx="8761413" cy="677918"/>
          </a:xfrm>
        </p:spPr>
        <p:txBody>
          <a:bodyPr>
            <a:normAutofit/>
          </a:bodyPr>
          <a:lstStyle/>
          <a:p>
            <a:r>
              <a:rPr lang="en-US" b="1" i="1" u="sng" dirty="0">
                <a:effectLst>
                  <a:outerShdw blurRad="38100" dist="38100" dir="2700000" algn="tl">
                    <a:srgbClr val="000000">
                      <a:alpha val="43137"/>
                    </a:srgbClr>
                  </a:outerShdw>
                </a:effectLst>
              </a:rPr>
              <a:t>DHOSI HILLS</a:t>
            </a:r>
          </a:p>
        </p:txBody>
      </p:sp>
      <p:sp>
        <p:nvSpPr>
          <p:cNvPr id="3" name="Content Placeholder 2"/>
          <p:cNvSpPr>
            <a:spLocks noGrp="1"/>
          </p:cNvSpPr>
          <p:nvPr>
            <p:ph idx="1"/>
          </p:nvPr>
        </p:nvSpPr>
        <p:spPr/>
        <p:txBody>
          <a:bodyPr>
            <a:normAutofit lnSpcReduction="10000"/>
          </a:bodyPr>
          <a:lstStyle/>
          <a:p>
            <a:pPr marL="0" indent="0">
              <a:buNone/>
            </a:pPr>
            <a:endParaRPr lang="en-US" b="1" dirty="0"/>
          </a:p>
          <a:p>
            <a:pPr marL="0" indent="0">
              <a:buNone/>
            </a:pPr>
            <a:endParaRPr lang="en-US" b="1" dirty="0"/>
          </a:p>
          <a:p>
            <a:pPr marL="0" indent="0">
              <a:buNone/>
            </a:pPr>
            <a:endParaRPr lang="en-US" b="1" dirty="0"/>
          </a:p>
          <a:p>
            <a:pPr marL="0" indent="0">
              <a:buNone/>
            </a:pPr>
            <a:endParaRPr lang="en-US" b="1" dirty="0"/>
          </a:p>
          <a:p>
            <a:pPr marL="0" indent="0">
              <a:buNone/>
            </a:pPr>
            <a:endParaRPr lang="en-US" b="1" dirty="0"/>
          </a:p>
          <a:p>
            <a:pPr marL="0" indent="0">
              <a:buNone/>
            </a:pPr>
            <a:r>
              <a:rPr lang="en-US" sz="2000" b="1" i="1" dirty="0" err="1">
                <a:solidFill>
                  <a:schemeClr val="tx1">
                    <a:lumMod val="95000"/>
                    <a:lumOff val="5000"/>
                  </a:schemeClr>
                </a:solidFill>
                <a:effectLst>
                  <a:outerShdw blurRad="38100" dist="38100" dir="2700000" algn="tl">
                    <a:srgbClr val="000000">
                      <a:alpha val="43137"/>
                    </a:srgbClr>
                  </a:outerShdw>
                </a:effectLst>
              </a:rPr>
              <a:t>Dhosi</a:t>
            </a:r>
            <a:r>
              <a:rPr lang="en-US" sz="2000" b="1" i="1" dirty="0">
                <a:solidFill>
                  <a:schemeClr val="tx1">
                    <a:lumMod val="95000"/>
                    <a:lumOff val="5000"/>
                  </a:schemeClr>
                </a:solidFill>
                <a:effectLst>
                  <a:outerShdw blurRad="38100" dist="38100" dir="2700000" algn="tl">
                    <a:srgbClr val="000000">
                      <a:alpha val="43137"/>
                    </a:srgbClr>
                  </a:outerShdw>
                </a:effectLst>
              </a:rPr>
              <a:t> Hill is an </a:t>
            </a:r>
            <a:r>
              <a:rPr lang="en-US" sz="2000" b="1" i="1" dirty="0">
                <a:solidFill>
                  <a:schemeClr val="tx1">
                    <a:lumMod val="95000"/>
                    <a:lumOff val="5000"/>
                  </a:schemeClr>
                </a:solidFill>
                <a:effectLst>
                  <a:outerShdw blurRad="38100" dist="38100" dir="2700000" algn="tl">
                    <a:srgbClr val="000000">
                      <a:alpha val="43137"/>
                    </a:srgbClr>
                  </a:outerShdw>
                </a:effectLst>
                <a:hlinkClick r:id="rId2" tooltip="Extinct volcano"/>
              </a:rPr>
              <a:t>extinct volcano</a:t>
            </a:r>
            <a:r>
              <a:rPr lang="en-US" sz="2000" b="1" i="1" dirty="0">
                <a:solidFill>
                  <a:schemeClr val="tx1">
                    <a:lumMod val="95000"/>
                    <a:lumOff val="5000"/>
                  </a:schemeClr>
                </a:solidFill>
                <a:effectLst>
                  <a:outerShdw blurRad="38100" dist="38100" dir="2700000" algn="tl">
                    <a:srgbClr val="000000">
                      <a:alpha val="43137"/>
                    </a:srgbClr>
                  </a:outerShdw>
                </a:effectLst>
              </a:rPr>
              <a:t>, standing alone at the north-west end of the </a:t>
            </a:r>
            <a:r>
              <a:rPr lang="en-US" sz="2000" b="1" i="1" dirty="0">
                <a:solidFill>
                  <a:schemeClr val="tx1">
                    <a:lumMod val="95000"/>
                    <a:lumOff val="5000"/>
                  </a:schemeClr>
                </a:solidFill>
                <a:effectLst>
                  <a:outerShdw blurRad="38100" dist="38100" dir="2700000" algn="tl">
                    <a:srgbClr val="000000">
                      <a:alpha val="43137"/>
                    </a:srgbClr>
                  </a:outerShdw>
                </a:effectLst>
                <a:hlinkClick r:id="rId3" tooltip="Aravali Range"/>
              </a:rPr>
              <a:t>Aravalli mountain range</a:t>
            </a:r>
            <a:r>
              <a:rPr lang="en-US" sz="2000" b="1" i="1" dirty="0">
                <a:solidFill>
                  <a:schemeClr val="tx1">
                    <a:lumMod val="95000"/>
                    <a:lumOff val="5000"/>
                  </a:schemeClr>
                </a:solidFill>
                <a:effectLst>
                  <a:outerShdw blurRad="38100" dist="38100" dir="2700000" algn="tl">
                    <a:srgbClr val="000000">
                      <a:alpha val="43137"/>
                    </a:srgbClr>
                  </a:outerShdw>
                </a:effectLst>
              </a:rPr>
              <a:t>, of which it is a part, with height varying from about 345 to 470 meters from the surrounding land and 740 meters from the sea level. It has temple, pond, fort and caves on the top and forest around it. </a:t>
            </a: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71145" y="1245476"/>
            <a:ext cx="8071945" cy="306617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450456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2819" y="187325"/>
            <a:ext cx="3932237" cy="1600200"/>
          </a:xfrm>
        </p:spPr>
        <p:txBody>
          <a:bodyPr/>
          <a:lstStyle/>
          <a:p>
            <a:r>
              <a:rPr lang="en-US" b="1" dirty="0"/>
              <a:t>FARIDABAD</a:t>
            </a:r>
            <a:br>
              <a:rPr lang="en-US" dirty="0"/>
            </a:br>
            <a:endParaRPr lang="en-US" dirty="0"/>
          </a:p>
        </p:txBody>
      </p:sp>
      <p:pic>
        <p:nvPicPr>
          <p:cNvPr id="7" name="Picture Placeholder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29831" r="29831"/>
          <a:stretch>
            <a:fillRect/>
          </a:stretch>
        </p:blipFill>
        <p:spPr>
          <a:xfrm>
            <a:off x="6321972" y="1143000"/>
            <a:ext cx="5297214" cy="4572000"/>
          </a:xfrm>
          <a:prstGeom prst="rect">
            <a:avLst/>
          </a:prstGeom>
          <a:ln>
            <a:noFill/>
          </a:ln>
          <a:effectLst>
            <a:softEdge rad="112500"/>
          </a:effectLst>
        </p:spPr>
      </p:pic>
      <p:sp>
        <p:nvSpPr>
          <p:cNvPr id="4" name="Text Placeholder 3"/>
          <p:cNvSpPr>
            <a:spLocks noGrp="1"/>
          </p:cNvSpPr>
          <p:nvPr>
            <p:ph type="body" sz="half" idx="2"/>
          </p:nvPr>
        </p:nvSpPr>
        <p:spPr>
          <a:xfrm>
            <a:off x="942818" y="1985818"/>
            <a:ext cx="3932237" cy="4311950"/>
          </a:xfrm>
        </p:spPr>
        <p:txBody>
          <a:bodyPr>
            <a:normAutofit/>
          </a:bodyPr>
          <a:lstStyle/>
          <a:p>
            <a:pPr marL="342900" indent="-342900">
              <a:buFont typeface="Arial" panose="020B0604020202020204" pitchFamily="34" charset="0"/>
              <a:buChar char="•"/>
            </a:pPr>
            <a:r>
              <a:rPr lang="en-US" sz="1600" dirty="0">
                <a:solidFill>
                  <a:schemeClr val="bg1"/>
                </a:solidFill>
              </a:rPr>
              <a:t>Faridabad is Haryana's largest city and its major industrial hub as well. Faridabad is the main part of district Faridabad which has two divisions - Faridabad and </a:t>
            </a:r>
            <a:r>
              <a:rPr lang="en-US" sz="1600" dirty="0" err="1">
                <a:solidFill>
                  <a:schemeClr val="bg1"/>
                </a:solidFill>
              </a:rPr>
              <a:t>Ballabgarh</a:t>
            </a:r>
            <a:r>
              <a:rPr lang="en-US" sz="1600" dirty="0">
                <a:solidFill>
                  <a:schemeClr val="bg1"/>
                </a:solidFill>
              </a:rPr>
              <a:t>.</a:t>
            </a:r>
          </a:p>
          <a:p>
            <a:pPr marL="342900" indent="-342900">
              <a:buFont typeface="Arial" panose="020B0604020202020204" pitchFamily="34" charset="0"/>
              <a:buChar char="•"/>
            </a:pPr>
            <a:r>
              <a:rPr lang="en-US" sz="1600" dirty="0">
                <a:solidFill>
                  <a:schemeClr val="bg1"/>
                </a:solidFill>
              </a:rPr>
              <a:t> The city shares borders with New Delhi on its north, Gurugram to its west and Uttar Pradesh on its south west ends.</a:t>
            </a:r>
          </a:p>
        </p:txBody>
      </p:sp>
    </p:spTree>
    <p:extLst>
      <p:ext uri="{BB962C8B-B14F-4D97-AF65-F5344CB8AC3E}">
        <p14:creationId xmlns:p14="http://schemas.microsoft.com/office/powerpoint/2010/main" val="20239070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7" y="0"/>
            <a:ext cx="3932237" cy="1600200"/>
          </a:xfrm>
        </p:spPr>
        <p:txBody>
          <a:bodyPr>
            <a:normAutofit/>
          </a:bodyPr>
          <a:lstStyle/>
          <a:p>
            <a:r>
              <a:rPr lang="en-US" sz="3600" b="1" dirty="0"/>
              <a:t>KARNAL</a:t>
            </a:r>
          </a:p>
        </p:txBody>
      </p:sp>
      <p:pic>
        <p:nvPicPr>
          <p:cNvPr id="5" name="Picture Placeholder 4"/>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24727" r="24727"/>
          <a:stretch>
            <a:fillRect/>
          </a:stretch>
        </p:blipFill>
        <p:spPr>
          <a:xfrm>
            <a:off x="6547870" y="1143000"/>
            <a:ext cx="5213206" cy="4572000"/>
          </a:xfrm>
          <a:prstGeom prst="rect">
            <a:avLst/>
          </a:prstGeom>
          <a:ln>
            <a:noFill/>
          </a:ln>
          <a:effectLst>
            <a:softEdge rad="112500"/>
          </a:effectLst>
        </p:spPr>
      </p:pic>
      <p:sp>
        <p:nvSpPr>
          <p:cNvPr id="4" name="Text Placeholder 3"/>
          <p:cNvSpPr>
            <a:spLocks noGrp="1"/>
          </p:cNvSpPr>
          <p:nvPr>
            <p:ph type="body" sz="half" idx="2"/>
          </p:nvPr>
        </p:nvSpPr>
        <p:spPr>
          <a:xfrm>
            <a:off x="811861" y="2050473"/>
            <a:ext cx="3932237" cy="3938202"/>
          </a:xfrm>
        </p:spPr>
        <p:txBody>
          <a:bodyPr>
            <a:normAutofit/>
          </a:bodyPr>
          <a:lstStyle/>
          <a:p>
            <a:pPr marL="285750" indent="-285750">
              <a:buFont typeface="Arial" panose="020B0604020202020204" pitchFamily="34" charset="0"/>
              <a:buChar char="•"/>
            </a:pPr>
            <a:r>
              <a:rPr lang="en-US" sz="1600" dirty="0" err="1">
                <a:solidFill>
                  <a:schemeClr val="bg1"/>
                </a:solidFill>
              </a:rPr>
              <a:t>Karnal</a:t>
            </a:r>
            <a:r>
              <a:rPr lang="en-US" sz="1600" dirty="0">
                <a:solidFill>
                  <a:schemeClr val="bg1"/>
                </a:solidFill>
              </a:rPr>
              <a:t>, a city in the Indian state of Haryana, boasts of a history reaching into the period of the Mahabharata. Nestled in the banks of the sacred Yamuna River, </a:t>
            </a:r>
            <a:r>
              <a:rPr lang="en-US" sz="1600" dirty="0" err="1">
                <a:solidFill>
                  <a:schemeClr val="bg1"/>
                </a:solidFill>
              </a:rPr>
              <a:t>Karnal</a:t>
            </a:r>
            <a:r>
              <a:rPr lang="en-US" sz="1600" dirty="0">
                <a:solidFill>
                  <a:schemeClr val="bg1"/>
                </a:solidFill>
              </a:rPr>
              <a:t> today is popularly called the ‘Rice Bowl of India’ for its vast rice fields.</a:t>
            </a:r>
          </a:p>
          <a:p>
            <a:pPr marL="285750" indent="-285750">
              <a:buFont typeface="Arial" panose="020B0604020202020204" pitchFamily="34" charset="0"/>
              <a:buChar char="•"/>
            </a:pPr>
            <a:r>
              <a:rPr lang="en-US" sz="1600" dirty="0">
                <a:solidFill>
                  <a:schemeClr val="bg1"/>
                </a:solidFill>
              </a:rPr>
              <a:t>Located in the National Capital Region, </a:t>
            </a:r>
            <a:r>
              <a:rPr lang="en-US" sz="1600" dirty="0" err="1">
                <a:solidFill>
                  <a:schemeClr val="bg1"/>
                </a:solidFill>
              </a:rPr>
              <a:t>Karnal</a:t>
            </a:r>
            <a:r>
              <a:rPr lang="en-US" sz="1600" dirty="0">
                <a:solidFill>
                  <a:schemeClr val="bg1"/>
                </a:solidFill>
              </a:rPr>
              <a:t> has limited tourist attractions to see, the most popular of which is </a:t>
            </a:r>
            <a:r>
              <a:rPr lang="en-US" sz="1600" dirty="0">
                <a:solidFill>
                  <a:schemeClr val="bg1"/>
                </a:solidFill>
                <a:hlinkClick r:id="rId3">
                  <a:extLst>
                    <a:ext uri="{A12FA001-AC4F-418D-AE19-62706E023703}">
                      <ahyp:hlinkClr xmlns:ahyp="http://schemas.microsoft.com/office/drawing/2018/hyperlinkcolor" val="tx"/>
                    </a:ext>
                  </a:extLst>
                </a:hlinkClick>
              </a:rPr>
              <a:t>Karna Lake</a:t>
            </a:r>
            <a:r>
              <a:rPr lang="en-US" sz="1600" dirty="0">
                <a:solidFill>
                  <a:schemeClr val="bg1"/>
                </a:solidFill>
              </a:rPr>
              <a:t>.</a:t>
            </a:r>
            <a:br>
              <a:rPr lang="en-US" sz="1800" b="1" i="1" dirty="0">
                <a:solidFill>
                  <a:schemeClr val="bg1"/>
                </a:solidFill>
                <a:effectLst>
                  <a:outerShdw blurRad="38100" dist="38100" dir="2700000" algn="tl">
                    <a:srgbClr val="000000">
                      <a:alpha val="43137"/>
                    </a:srgbClr>
                  </a:outerShdw>
                </a:effectLst>
              </a:rPr>
            </a:br>
            <a:endParaRPr lang="en-US" sz="1800" b="1" i="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559977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effectLst>
                  <a:outerShdw blurRad="38100" dist="38100" dir="2700000" algn="tl">
                    <a:srgbClr val="000000">
                      <a:alpha val="43137"/>
                    </a:srgbClr>
                  </a:outerShdw>
                </a:effectLst>
              </a:rPr>
              <a:t>Military Tradition of Haryana </a:t>
            </a:r>
          </a:p>
        </p:txBody>
      </p:sp>
      <p:sp>
        <p:nvSpPr>
          <p:cNvPr id="3" name="Content Placeholder 2"/>
          <p:cNvSpPr>
            <a:spLocks noGrp="1"/>
          </p:cNvSpPr>
          <p:nvPr>
            <p:ph idx="1"/>
          </p:nvPr>
        </p:nvSpPr>
        <p:spPr/>
        <p:txBody>
          <a:bodyPr>
            <a:noAutofit/>
          </a:bodyPr>
          <a:lstStyle/>
          <a:p>
            <a:r>
              <a:rPr lang="en-US" sz="1600" i="1" dirty="0">
                <a:effectLst>
                  <a:outerShdw blurRad="38100" dist="38100" dir="2700000" algn="tl">
                    <a:srgbClr val="000000">
                      <a:alpha val="43137"/>
                    </a:srgbClr>
                  </a:outerShdw>
                </a:effectLst>
              </a:rPr>
              <a:t>Participation in Indian </a:t>
            </a:r>
            <a:r>
              <a:rPr lang="en-US" sz="1600" i="1" dirty="0" err="1">
                <a:effectLst>
                  <a:outerShdw blurRad="38100" dist="38100" dir="2700000" algn="tl">
                    <a:srgbClr val="000000">
                      <a:alpha val="43137"/>
                    </a:srgbClr>
                  </a:outerShdw>
                </a:effectLst>
              </a:rPr>
              <a:t>Defence</a:t>
            </a:r>
            <a:r>
              <a:rPr lang="en-US" sz="1600" i="1" dirty="0">
                <a:effectLst>
                  <a:outerShdw blurRad="38100" dist="38100" dir="2700000" algn="tl">
                    <a:srgbClr val="000000">
                      <a:alpha val="43137"/>
                    </a:srgbClr>
                  </a:outerShdw>
                </a:effectLst>
              </a:rPr>
              <a:t> Forces: 10%</a:t>
            </a:r>
          </a:p>
          <a:p>
            <a:endParaRPr lang="en-US" sz="1600" i="1" dirty="0">
              <a:effectLst>
                <a:outerShdw blurRad="38100" dist="38100" dir="2700000" algn="tl">
                  <a:srgbClr val="000000">
                    <a:alpha val="43137"/>
                  </a:srgbClr>
                </a:outerShdw>
              </a:effectLst>
            </a:endParaRPr>
          </a:p>
          <a:p>
            <a:r>
              <a:rPr lang="en-US" sz="1600" i="1" dirty="0">
                <a:effectLst>
                  <a:outerShdw blurRad="38100" dist="38100" dir="2700000" algn="tl">
                    <a:srgbClr val="000000">
                      <a:alpha val="43137"/>
                    </a:srgbClr>
                  </a:outerShdw>
                </a:effectLst>
              </a:rPr>
              <a:t>List of Gallantry awards: </a:t>
            </a:r>
          </a:p>
          <a:p>
            <a:pPr marL="457200" indent="-457200">
              <a:buFont typeface="+mj-lt"/>
              <a:buAutoNum type="arabicPeriod"/>
            </a:pPr>
            <a:r>
              <a:rPr lang="en-US" sz="1600" i="1" dirty="0">
                <a:effectLst>
                  <a:outerShdw blurRad="38100" dist="38100" dir="2700000" algn="tl">
                    <a:srgbClr val="000000">
                      <a:alpha val="43137"/>
                    </a:srgbClr>
                  </a:outerShdw>
                </a:effectLst>
              </a:rPr>
              <a:t>Victoria Cross (5)</a:t>
            </a:r>
          </a:p>
          <a:p>
            <a:pPr marL="457200" indent="-457200">
              <a:buFont typeface="+mj-lt"/>
              <a:buAutoNum type="arabicPeriod"/>
            </a:pPr>
            <a:r>
              <a:rPr lang="en-US" sz="1600" i="1" dirty="0" err="1">
                <a:effectLst>
                  <a:outerShdw blurRad="38100" dist="38100" dir="2700000" algn="tl">
                    <a:srgbClr val="000000">
                      <a:alpha val="43137"/>
                    </a:srgbClr>
                  </a:outerShdw>
                </a:effectLst>
              </a:rPr>
              <a:t>Paramvir</a:t>
            </a:r>
            <a:r>
              <a:rPr lang="en-US" sz="1600" i="1" dirty="0">
                <a:effectLst>
                  <a:outerShdw blurRad="38100" dist="38100" dir="2700000" algn="tl">
                    <a:srgbClr val="000000">
                      <a:alpha val="43137"/>
                    </a:srgbClr>
                  </a:outerShdw>
                </a:effectLst>
              </a:rPr>
              <a:t> Chakra (1)</a:t>
            </a:r>
          </a:p>
          <a:p>
            <a:pPr marL="457200" indent="-457200">
              <a:buFont typeface="+mj-lt"/>
              <a:buAutoNum type="arabicPeriod"/>
            </a:pPr>
            <a:r>
              <a:rPr lang="en-US" sz="1600" i="1" dirty="0">
                <a:effectLst>
                  <a:outerShdw blurRad="38100" dist="38100" dir="2700000" algn="tl">
                    <a:srgbClr val="000000">
                      <a:alpha val="43137"/>
                    </a:srgbClr>
                  </a:outerShdw>
                </a:effectLst>
              </a:rPr>
              <a:t>Mahavir Chakra (21)</a:t>
            </a:r>
          </a:p>
          <a:p>
            <a:pPr marL="457200" indent="-457200">
              <a:buFont typeface="+mj-lt"/>
              <a:buAutoNum type="arabicPeriod"/>
            </a:pPr>
            <a:r>
              <a:rPr lang="en-US" sz="1600" i="1" dirty="0">
                <a:effectLst>
                  <a:outerShdw blurRad="38100" dist="38100" dir="2700000" algn="tl">
                    <a:srgbClr val="000000">
                      <a:alpha val="43137"/>
                    </a:srgbClr>
                  </a:outerShdw>
                </a:effectLst>
              </a:rPr>
              <a:t>Kirti Chakra (18)</a:t>
            </a:r>
          </a:p>
          <a:p>
            <a:pPr marL="457200" indent="-457200">
              <a:buFont typeface="+mj-lt"/>
              <a:buAutoNum type="arabicPeriod"/>
            </a:pPr>
            <a:r>
              <a:rPr lang="en-US" sz="1600" i="1" dirty="0">
                <a:effectLst>
                  <a:outerShdw blurRad="38100" dist="38100" dir="2700000" algn="tl">
                    <a:srgbClr val="000000">
                      <a:alpha val="43137"/>
                    </a:srgbClr>
                  </a:outerShdw>
                </a:effectLst>
              </a:rPr>
              <a:t>Ashok Chakra (6)</a:t>
            </a:r>
          </a:p>
          <a:p>
            <a:pPr marL="457200" indent="-457200">
              <a:buFont typeface="+mj-lt"/>
              <a:buAutoNum type="arabicPeriod"/>
            </a:pPr>
            <a:r>
              <a:rPr lang="en-US" sz="1600" i="1" dirty="0" err="1">
                <a:effectLst>
                  <a:outerShdw blurRad="38100" dist="38100" dir="2700000" algn="tl">
                    <a:srgbClr val="000000">
                      <a:alpha val="43137"/>
                    </a:srgbClr>
                  </a:outerShdw>
                </a:effectLst>
              </a:rPr>
              <a:t>Vir</a:t>
            </a:r>
            <a:r>
              <a:rPr lang="en-US" sz="1600" i="1" dirty="0">
                <a:effectLst>
                  <a:outerShdw blurRad="38100" dist="38100" dir="2700000" algn="tl">
                    <a:srgbClr val="000000">
                      <a:alpha val="43137"/>
                    </a:srgbClr>
                  </a:outerShdw>
                </a:effectLst>
              </a:rPr>
              <a:t> Chakra (32)</a:t>
            </a:r>
          </a:p>
          <a:p>
            <a:pPr marL="457200" indent="-457200">
              <a:buFont typeface="+mj-lt"/>
              <a:buAutoNum type="arabicPeriod"/>
            </a:pPr>
            <a:r>
              <a:rPr lang="en-US" sz="1600" i="1" dirty="0" err="1">
                <a:effectLst>
                  <a:outerShdw blurRad="38100" dist="38100" dir="2700000" algn="tl">
                    <a:srgbClr val="000000">
                      <a:alpha val="43137"/>
                    </a:srgbClr>
                  </a:outerShdw>
                </a:effectLst>
              </a:rPr>
              <a:t>Shaurya</a:t>
            </a:r>
            <a:r>
              <a:rPr lang="en-US" sz="1600" i="1" dirty="0">
                <a:effectLst>
                  <a:outerShdw blurRad="38100" dist="38100" dir="2700000" algn="tl">
                    <a:srgbClr val="000000">
                      <a:alpha val="43137"/>
                    </a:srgbClr>
                  </a:outerShdw>
                </a:effectLst>
              </a:rPr>
              <a:t> Chakra (325)</a:t>
            </a:r>
          </a:p>
        </p:txBody>
      </p:sp>
      <p:pic>
        <p:nvPicPr>
          <p:cNvPr id="5" name="Picture 2" descr="Haryana adds more muscle to Indian Army, leaves Punjab behind | India News  - Times of India">
            <a:extLst>
              <a:ext uri="{FF2B5EF4-FFF2-40B4-BE49-F238E27FC236}">
                <a16:creationId xmlns:a16="http://schemas.microsoft.com/office/drawing/2014/main" id="{20F98C66-B6A9-4210-A99D-11CA51280B6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63553" y="2302107"/>
            <a:ext cx="2477543" cy="170501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9 interesting facts about India's new Army Chief - Rediff.com News">
            <a:extLst>
              <a:ext uri="{FF2B5EF4-FFF2-40B4-BE49-F238E27FC236}">
                <a16:creationId xmlns:a16="http://schemas.microsoft.com/office/drawing/2014/main" id="{BE1E94EE-5F55-46E5-AFC8-DF0976A4000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02754" y="2302107"/>
            <a:ext cx="1460799" cy="176679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Army's Tour of Duty ill-conceived. Neo-nationalism will only create  political militias">
            <a:extLst>
              <a:ext uri="{FF2B5EF4-FFF2-40B4-BE49-F238E27FC236}">
                <a16:creationId xmlns:a16="http://schemas.microsoft.com/office/drawing/2014/main" id="{E7784E33-332A-4E3E-BD27-EC698B1CBC4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10399" y="4007125"/>
            <a:ext cx="4630697" cy="26047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57617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effectLst>
                  <a:outerShdw blurRad="38100" dist="38100" dir="2700000" algn="tl">
                    <a:srgbClr val="000000">
                      <a:alpha val="43137"/>
                    </a:srgbClr>
                  </a:outerShdw>
                </a:effectLst>
              </a:rPr>
              <a:t>UNIQUENESS</a:t>
            </a:r>
          </a:p>
        </p:txBody>
      </p:sp>
      <p:sp>
        <p:nvSpPr>
          <p:cNvPr id="3" name="Content Placeholder 2"/>
          <p:cNvSpPr>
            <a:spLocks noGrp="1"/>
          </p:cNvSpPr>
          <p:nvPr>
            <p:ph idx="1"/>
          </p:nvPr>
        </p:nvSpPr>
        <p:spPr>
          <a:xfrm>
            <a:off x="1154954" y="2603500"/>
            <a:ext cx="8825659" cy="361373"/>
          </a:xfrm>
        </p:spPr>
        <p:txBody>
          <a:bodyPr>
            <a:normAutofit/>
          </a:bodyPr>
          <a:lstStyle/>
          <a:p>
            <a:pPr marL="0" indent="0">
              <a:buNone/>
            </a:pPr>
            <a:r>
              <a:rPr lang="en-US" sz="1600" dirty="0">
                <a:effectLst>
                  <a:outerShdw blurRad="38100" dist="38100" dir="2700000" algn="tl">
                    <a:srgbClr val="000000">
                      <a:alpha val="43137"/>
                    </a:srgbClr>
                  </a:outerShdw>
                </a:effectLst>
              </a:rPr>
              <a:t>Home of prominent space scientists </a:t>
            </a:r>
            <a:r>
              <a:rPr lang="en-US" sz="1600" b="1" dirty="0" err="1">
                <a:effectLst>
                  <a:outerShdw blurRad="38100" dist="38100" dir="2700000" algn="tl">
                    <a:srgbClr val="000000">
                      <a:alpha val="43137"/>
                    </a:srgbClr>
                  </a:outerShdw>
                </a:effectLst>
              </a:rPr>
              <a:t>Kalpna</a:t>
            </a:r>
            <a:r>
              <a:rPr lang="en-US" sz="1600" b="1" dirty="0">
                <a:effectLst>
                  <a:outerShdw blurRad="38100" dist="38100" dir="2700000" algn="tl">
                    <a:srgbClr val="000000">
                      <a:alpha val="43137"/>
                    </a:srgbClr>
                  </a:outerShdw>
                </a:effectLst>
              </a:rPr>
              <a:t> Chawla and Rakesh Sharma</a:t>
            </a:r>
            <a:r>
              <a:rPr lang="en-US" sz="1600" dirty="0">
                <a:effectLst>
                  <a:outerShdw blurRad="38100" dist="38100" dir="2700000" algn="tl">
                    <a:srgbClr val="000000">
                      <a:alpha val="43137"/>
                    </a:srgbClr>
                  </a:outerShdw>
                </a:effectLst>
              </a:rPr>
              <a:t>.</a:t>
            </a:r>
          </a:p>
        </p:txBody>
      </p:sp>
      <p:pic>
        <p:nvPicPr>
          <p:cNvPr id="9220" name="Picture 4" descr="kalpana chawla death anniversary images | kalpana chawla death reason">
            <a:extLst>
              <a:ext uri="{FF2B5EF4-FFF2-40B4-BE49-F238E27FC236}">
                <a16:creationId xmlns:a16="http://schemas.microsoft.com/office/drawing/2014/main" id="{3CC3DC2E-7DFB-4828-A119-1C5FCC6E74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7783" y="2964872"/>
            <a:ext cx="381000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The HotFridayTalks">
            <a:extLst>
              <a:ext uri="{FF2B5EF4-FFF2-40B4-BE49-F238E27FC236}">
                <a16:creationId xmlns:a16="http://schemas.microsoft.com/office/drawing/2014/main" id="{A3D305AF-C4EE-42F5-8709-EC1C30706B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5448" y="3102984"/>
            <a:ext cx="2857500" cy="3533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95624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62000"/>
            <a:ext cx="10515600" cy="1325563"/>
          </a:xfrm>
        </p:spPr>
        <p:txBody>
          <a:bodyPr>
            <a:normAutofit/>
          </a:bodyPr>
          <a:lstStyle/>
          <a:p>
            <a:r>
              <a:rPr lang="en-US" b="1" dirty="0">
                <a:effectLst>
                  <a:outerShdw blurRad="38100" dist="38100" dir="2700000" algn="tl">
                    <a:srgbClr val="000000">
                      <a:alpha val="43137"/>
                    </a:srgbClr>
                  </a:outerShdw>
                </a:effectLst>
              </a:rPr>
              <a:t>DEMOGRAPHY OF HARYANA</a:t>
            </a:r>
          </a:p>
        </p:txBody>
      </p:sp>
      <p:sp>
        <p:nvSpPr>
          <p:cNvPr id="3" name="Content Placeholder 2"/>
          <p:cNvSpPr>
            <a:spLocks noGrp="1"/>
          </p:cNvSpPr>
          <p:nvPr>
            <p:ph idx="1"/>
          </p:nvPr>
        </p:nvSpPr>
        <p:spPr>
          <a:xfrm>
            <a:off x="838200" y="2530135"/>
            <a:ext cx="10515600" cy="4213565"/>
          </a:xfrm>
        </p:spPr>
        <p:txBody>
          <a:bodyPr>
            <a:normAutofit fontScale="92500" lnSpcReduction="10000"/>
          </a:bodyPr>
          <a:lstStyle/>
          <a:p>
            <a:pPr algn="just"/>
            <a:r>
              <a:rPr lang="en-US" sz="1900" dirty="0">
                <a:solidFill>
                  <a:schemeClr val="tx1"/>
                </a:solidFill>
              </a:rPr>
              <a:t>According to the 2011 census it </a:t>
            </a:r>
            <a:r>
              <a:rPr lang="en-US" sz="1900" b="1" dirty="0">
                <a:solidFill>
                  <a:schemeClr val="tx1"/>
                </a:solidFill>
              </a:rPr>
              <a:t>ranks 18</a:t>
            </a:r>
            <a:r>
              <a:rPr lang="en-US" sz="1900" b="1" baseline="30000" dirty="0">
                <a:solidFill>
                  <a:schemeClr val="tx1"/>
                </a:solidFill>
              </a:rPr>
              <a:t>th</a:t>
            </a:r>
            <a:r>
              <a:rPr lang="en-US" sz="1900" dirty="0">
                <a:solidFill>
                  <a:schemeClr val="tx1"/>
                </a:solidFill>
              </a:rPr>
              <a:t> in India, with total 25,350,000 population of Haryana, Hindus (87.46%) constitute the majority of the state's population with Muslims (7.03%) and Sikhs (4.91%)</a:t>
            </a:r>
          </a:p>
          <a:p>
            <a:pPr algn="just"/>
            <a:r>
              <a:rPr lang="en-US" dirty="0">
                <a:solidFill>
                  <a:schemeClr val="tx1"/>
                </a:solidFill>
                <a:latin typeface="+mj-lt"/>
              </a:rPr>
              <a:t>I</a:t>
            </a:r>
            <a:r>
              <a:rPr lang="en-US" b="0" i="0" dirty="0">
                <a:solidFill>
                  <a:schemeClr val="tx1"/>
                </a:solidFill>
                <a:effectLst/>
                <a:latin typeface="+mj-lt"/>
              </a:rPr>
              <a:t>t is </a:t>
            </a:r>
            <a:r>
              <a:rPr lang="en-US" b="1" i="0" dirty="0">
                <a:solidFill>
                  <a:schemeClr val="tx1"/>
                </a:solidFill>
                <a:effectLst/>
                <a:latin typeface="+mj-lt"/>
              </a:rPr>
              <a:t>ranked 22nd </a:t>
            </a:r>
            <a:r>
              <a:rPr lang="en-US" b="0" i="0" dirty="0">
                <a:solidFill>
                  <a:schemeClr val="tx1"/>
                </a:solidFill>
                <a:effectLst/>
                <a:latin typeface="+mj-lt"/>
              </a:rPr>
              <a:t>in terms of area, with less than 1.4% (44,212 km</a:t>
            </a:r>
            <a:r>
              <a:rPr lang="en-US" b="0" i="0" baseline="30000" dirty="0">
                <a:solidFill>
                  <a:schemeClr val="tx1"/>
                </a:solidFill>
                <a:effectLst/>
                <a:latin typeface="+mj-lt"/>
              </a:rPr>
              <a:t>2</a:t>
            </a:r>
            <a:r>
              <a:rPr lang="en-US" b="0" i="0" dirty="0">
                <a:solidFill>
                  <a:schemeClr val="tx1"/>
                </a:solidFill>
                <a:effectLst/>
                <a:latin typeface="+mj-lt"/>
              </a:rPr>
              <a:t> or 17,070 </a:t>
            </a:r>
            <a:r>
              <a:rPr lang="en-US" b="0" i="0" dirty="0" err="1">
                <a:solidFill>
                  <a:schemeClr val="tx1"/>
                </a:solidFill>
                <a:effectLst/>
                <a:latin typeface="+mj-lt"/>
              </a:rPr>
              <a:t>sq</a:t>
            </a:r>
            <a:r>
              <a:rPr lang="en-US" b="0" i="0" dirty="0">
                <a:solidFill>
                  <a:schemeClr val="tx1"/>
                </a:solidFill>
                <a:effectLst/>
                <a:latin typeface="+mj-lt"/>
              </a:rPr>
              <a:t> mi) of India's land area with </a:t>
            </a:r>
            <a:r>
              <a:rPr lang="en-US" b="1" dirty="0">
                <a:solidFill>
                  <a:schemeClr val="tx1"/>
                </a:solidFill>
                <a:latin typeface="+mj-lt"/>
              </a:rPr>
              <a:t>Chandigarh</a:t>
            </a:r>
            <a:r>
              <a:rPr lang="en-US" b="0" i="0" dirty="0">
                <a:solidFill>
                  <a:schemeClr val="tx1"/>
                </a:solidFill>
                <a:effectLst/>
                <a:latin typeface="+mj-lt"/>
              </a:rPr>
              <a:t> is the state capital.</a:t>
            </a:r>
          </a:p>
          <a:p>
            <a:pPr algn="just"/>
            <a:r>
              <a:rPr lang="en-US" dirty="0">
                <a:solidFill>
                  <a:schemeClr val="tx1"/>
                </a:solidFill>
                <a:latin typeface="+mj-lt"/>
              </a:rPr>
              <a:t>Haryana has the </a:t>
            </a:r>
            <a:r>
              <a:rPr lang="en-US" b="1" dirty="0">
                <a:solidFill>
                  <a:schemeClr val="tx1"/>
                </a:solidFill>
                <a:latin typeface="+mj-lt"/>
              </a:rPr>
              <a:t>3</a:t>
            </a:r>
            <a:r>
              <a:rPr lang="en-US" b="1" baseline="30000" dirty="0">
                <a:solidFill>
                  <a:schemeClr val="tx1"/>
                </a:solidFill>
                <a:latin typeface="+mj-lt"/>
              </a:rPr>
              <a:t>rd</a:t>
            </a:r>
            <a:r>
              <a:rPr lang="en-US" b="1" dirty="0">
                <a:solidFill>
                  <a:schemeClr val="tx1"/>
                </a:solidFill>
                <a:latin typeface="+mj-lt"/>
              </a:rPr>
              <a:t> highest per capita income</a:t>
            </a:r>
            <a:r>
              <a:rPr lang="en-US" dirty="0">
                <a:solidFill>
                  <a:schemeClr val="tx1"/>
                </a:solidFill>
                <a:latin typeface="+mj-lt"/>
              </a:rPr>
              <a:t> among the states of India.</a:t>
            </a:r>
          </a:p>
          <a:p>
            <a:pPr marL="0" indent="0">
              <a:buNone/>
            </a:pPr>
            <a:r>
              <a:rPr lang="en-US" dirty="0">
                <a:solidFill>
                  <a:schemeClr val="tx1"/>
                </a:solidFill>
              </a:rPr>
              <a:t>     </a:t>
            </a:r>
          </a:p>
          <a:p>
            <a:pPr marL="0" indent="0">
              <a:buNone/>
            </a:pPr>
            <a:r>
              <a:rPr lang="en-US" b="1" dirty="0">
                <a:solidFill>
                  <a:schemeClr val="tx1"/>
                </a:solidFill>
              </a:rPr>
              <a:t>LANGUAGES</a:t>
            </a:r>
          </a:p>
          <a:p>
            <a:r>
              <a:rPr lang="en-US" sz="2000" dirty="0">
                <a:solidFill>
                  <a:schemeClr val="tx1"/>
                </a:solidFill>
              </a:rPr>
              <a:t>The official language of Haryana is </a:t>
            </a:r>
            <a:r>
              <a:rPr lang="en-US" sz="2000" b="1" dirty="0">
                <a:solidFill>
                  <a:schemeClr val="tx1"/>
                </a:solidFill>
              </a:rPr>
              <a:t>Hindi</a:t>
            </a:r>
            <a:r>
              <a:rPr lang="en-US" sz="2000" dirty="0">
                <a:solidFill>
                  <a:schemeClr val="tx1"/>
                </a:solidFill>
              </a:rPr>
              <a:t>. Several regional languages or dialects, often subsumed under Hindi, are spoken in the state predominant among them is </a:t>
            </a:r>
            <a:r>
              <a:rPr lang="en-US" sz="2000" b="1" dirty="0">
                <a:solidFill>
                  <a:schemeClr val="tx1"/>
                </a:solidFill>
              </a:rPr>
              <a:t>Haryanvi</a:t>
            </a:r>
            <a:r>
              <a:rPr lang="en-US" sz="2000" dirty="0">
                <a:solidFill>
                  <a:schemeClr val="tx1"/>
                </a:solidFill>
              </a:rPr>
              <a:t>.</a:t>
            </a:r>
          </a:p>
          <a:p>
            <a:r>
              <a:rPr lang="en-US" sz="2000" dirty="0">
                <a:solidFill>
                  <a:schemeClr val="tx1"/>
                </a:solidFill>
              </a:rPr>
              <a:t>Second languages of Haryana are </a:t>
            </a:r>
            <a:r>
              <a:rPr lang="en-US" sz="2000" b="1" dirty="0">
                <a:solidFill>
                  <a:schemeClr val="tx1"/>
                </a:solidFill>
              </a:rPr>
              <a:t>Punjabi and Telugu</a:t>
            </a:r>
            <a:r>
              <a:rPr lang="en-US" sz="2000" dirty="0">
                <a:solidFill>
                  <a:schemeClr val="tx1"/>
                </a:solidFill>
              </a:rPr>
              <a:t>.</a:t>
            </a:r>
          </a:p>
          <a:p>
            <a:r>
              <a:rPr lang="en-US" sz="2000" dirty="0">
                <a:solidFill>
                  <a:schemeClr val="tx1"/>
                </a:solidFill>
              </a:rPr>
              <a:t>Third language of Haryana is </a:t>
            </a:r>
            <a:r>
              <a:rPr lang="en-US" sz="2000" b="1" dirty="0">
                <a:solidFill>
                  <a:schemeClr val="tx1"/>
                </a:solidFill>
              </a:rPr>
              <a:t>Sanskrit</a:t>
            </a:r>
            <a:r>
              <a:rPr lang="en-US" sz="2000" dirty="0">
                <a:solidFill>
                  <a:schemeClr val="tx1"/>
                </a:solidFill>
              </a:rPr>
              <a:t>.</a:t>
            </a:r>
          </a:p>
          <a:p>
            <a:endParaRPr lang="en-US" sz="2000" dirty="0">
              <a:solidFill>
                <a:schemeClr val="tx1"/>
              </a:solidFill>
            </a:endParaRPr>
          </a:p>
        </p:txBody>
      </p:sp>
    </p:spTree>
    <p:extLst>
      <p:ext uri="{BB962C8B-B14F-4D97-AF65-F5344CB8AC3E}">
        <p14:creationId xmlns:p14="http://schemas.microsoft.com/office/powerpoint/2010/main" val="8843515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effectLst>
                  <a:outerShdw blurRad="38100" dist="38100" dir="2700000" algn="tl">
                    <a:srgbClr val="000000">
                      <a:alpha val="43137"/>
                    </a:srgbClr>
                  </a:outerShdw>
                </a:effectLst>
              </a:rPr>
              <a:t>UNIQUENESS</a:t>
            </a:r>
          </a:p>
        </p:txBody>
      </p:sp>
      <p:sp>
        <p:nvSpPr>
          <p:cNvPr id="3" name="Content Placeholder 2"/>
          <p:cNvSpPr>
            <a:spLocks noGrp="1"/>
          </p:cNvSpPr>
          <p:nvPr>
            <p:ph idx="1"/>
          </p:nvPr>
        </p:nvSpPr>
        <p:spPr>
          <a:xfrm>
            <a:off x="598775" y="2603500"/>
            <a:ext cx="4054763" cy="2402609"/>
          </a:xfrm>
        </p:spPr>
        <p:txBody>
          <a:bodyPr>
            <a:normAutofit/>
          </a:bodyPr>
          <a:lstStyle/>
          <a:p>
            <a:pPr marL="0" indent="0">
              <a:buNone/>
            </a:pPr>
            <a:r>
              <a:rPr lang="en-US" sz="1600" dirty="0">
                <a:effectLst>
                  <a:outerShdw blurRad="38100" dist="38100" dir="2700000" algn="tl">
                    <a:srgbClr val="000000">
                      <a:alpha val="43137"/>
                    </a:srgbClr>
                  </a:outerShdw>
                </a:effectLst>
              </a:rPr>
              <a:t>Home to the</a:t>
            </a:r>
          </a:p>
          <a:p>
            <a:pPr marL="0" indent="0">
              <a:buNone/>
            </a:pPr>
            <a:r>
              <a:rPr lang="en-US" sz="1600" dirty="0">
                <a:effectLst>
                  <a:outerShdw blurRad="38100" dist="38100" dir="2700000" algn="tl">
                    <a:srgbClr val="000000">
                      <a:alpha val="43137"/>
                    </a:srgbClr>
                  </a:outerShdw>
                </a:effectLst>
              </a:rPr>
              <a:t>International </a:t>
            </a:r>
            <a:r>
              <a:rPr lang="en-US" sz="1600" dirty="0" err="1">
                <a:effectLst>
                  <a:outerShdw blurRad="38100" dist="38100" dir="2700000" algn="tl">
                    <a:srgbClr val="000000">
                      <a:alpha val="43137"/>
                    </a:srgbClr>
                  </a:outerShdw>
                </a:effectLst>
              </a:rPr>
              <a:t>Surajkund</a:t>
            </a:r>
            <a:r>
              <a:rPr lang="en-US" sz="1600" dirty="0">
                <a:effectLst>
                  <a:outerShdw blurRad="38100" dist="38100" dir="2700000" algn="tl">
                    <a:srgbClr val="000000">
                      <a:alpha val="43137"/>
                    </a:srgbClr>
                  </a:outerShdw>
                </a:effectLst>
              </a:rPr>
              <a:t> Crafts Mela</a:t>
            </a:r>
          </a:p>
        </p:txBody>
      </p:sp>
      <p:pic>
        <p:nvPicPr>
          <p:cNvPr id="10242" name="Picture 2" descr="Surajkund Mela 2020: Date, Timings and Tickets of the World's Largest  International Crafts Fair - News18">
            <a:extLst>
              <a:ext uri="{FF2B5EF4-FFF2-40B4-BE49-F238E27FC236}">
                <a16:creationId xmlns:a16="http://schemas.microsoft.com/office/drawing/2014/main" id="{D4B058E3-F94D-4292-B328-0D41B67D43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7710" y="2348459"/>
            <a:ext cx="6485515" cy="43212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92951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effectLst>
                  <a:outerShdw blurRad="38100" dist="38100" dir="2700000" algn="tl">
                    <a:srgbClr val="000000">
                      <a:alpha val="43137"/>
                    </a:srgbClr>
                  </a:outerShdw>
                </a:effectLst>
              </a:rPr>
              <a:t>UNIQUENESS</a:t>
            </a:r>
          </a:p>
        </p:txBody>
      </p:sp>
      <p:sp>
        <p:nvSpPr>
          <p:cNvPr id="3" name="Content Placeholder 2"/>
          <p:cNvSpPr>
            <a:spLocks noGrp="1"/>
          </p:cNvSpPr>
          <p:nvPr>
            <p:ph idx="1"/>
          </p:nvPr>
        </p:nvSpPr>
        <p:spPr>
          <a:xfrm>
            <a:off x="1154954" y="2603500"/>
            <a:ext cx="8825659" cy="361373"/>
          </a:xfrm>
        </p:spPr>
        <p:txBody>
          <a:bodyPr>
            <a:normAutofit fontScale="85000" lnSpcReduction="10000"/>
          </a:bodyPr>
          <a:lstStyle/>
          <a:p>
            <a:pPr marL="0" indent="0">
              <a:buNone/>
            </a:pPr>
            <a:r>
              <a:rPr lang="en-US" sz="1600" dirty="0"/>
              <a:t>Prominent Agriculture and Dairy research institutes of International repute are present in Haryana </a:t>
            </a:r>
          </a:p>
        </p:txBody>
      </p:sp>
      <p:pic>
        <p:nvPicPr>
          <p:cNvPr id="5" name="Picture 4">
            <a:extLst>
              <a:ext uri="{FF2B5EF4-FFF2-40B4-BE49-F238E27FC236}">
                <a16:creationId xmlns:a16="http://schemas.microsoft.com/office/drawing/2014/main" id="{CAEF1744-74D3-4B60-9777-276F8475735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5523" y="3133637"/>
            <a:ext cx="5062260" cy="2897212"/>
          </a:xfrm>
          <a:prstGeom prst="rect">
            <a:avLst/>
          </a:prstGeom>
        </p:spPr>
      </p:pic>
      <p:pic>
        <p:nvPicPr>
          <p:cNvPr id="8194" name="Picture 2" descr="State's 1st organic certification agency at Hisar university">
            <a:extLst>
              <a:ext uri="{FF2B5EF4-FFF2-40B4-BE49-F238E27FC236}">
                <a16:creationId xmlns:a16="http://schemas.microsoft.com/office/drawing/2014/main" id="{E34B76B6-BF7A-491C-B234-362E8FA27C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9526" y="3133637"/>
            <a:ext cx="6554685" cy="28972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96175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4800" b="1" dirty="0"/>
              <a:t>Disclaimer</a:t>
            </a:r>
          </a:p>
        </p:txBody>
      </p:sp>
      <p:sp>
        <p:nvSpPr>
          <p:cNvPr id="5" name="Content Placeholder 4"/>
          <p:cNvSpPr>
            <a:spLocks noGrp="1"/>
          </p:cNvSpPr>
          <p:nvPr>
            <p:ph idx="1"/>
          </p:nvPr>
        </p:nvSpPr>
        <p:spPr/>
        <p:txBody>
          <a:bodyPr>
            <a:normAutofit/>
          </a:bodyPr>
          <a:lstStyle/>
          <a:p>
            <a:pPr algn="just"/>
            <a:r>
              <a:rPr lang="en-IN" b="1" dirty="0"/>
              <a:t>Nehru Yuva Kendra </a:t>
            </a:r>
            <a:r>
              <a:rPr lang="en-IN" b="1" dirty="0" err="1"/>
              <a:t>Sangathan</a:t>
            </a:r>
            <a:r>
              <a:rPr lang="en-IN" b="1" dirty="0"/>
              <a:t>, Haryana does not own any of the images we have used in this PPT. This PPT is created only for educational purposes, not for commercial usage. We thank and acknowledge all concerned.</a:t>
            </a:r>
          </a:p>
        </p:txBody>
      </p:sp>
    </p:spTree>
    <p:extLst>
      <p:ext uri="{BB962C8B-B14F-4D97-AF65-F5344CB8AC3E}">
        <p14:creationId xmlns:p14="http://schemas.microsoft.com/office/powerpoint/2010/main" val="29336393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29093" y="2853749"/>
            <a:ext cx="5533814" cy="452869"/>
          </a:xfrm>
          <a:noFill/>
        </p:spPr>
        <p:txBody>
          <a:bodyPr>
            <a:normAutofit fontScale="90000"/>
          </a:bodyPr>
          <a:lstStyle/>
          <a:p>
            <a:pPr algn="ctr"/>
            <a:br>
              <a:rPr lang="en-US" sz="7200" b="1" i="1" u="sng" dirty="0">
                <a:solidFill>
                  <a:schemeClr val="tx1"/>
                </a:solidFill>
                <a:effectLst>
                  <a:outerShdw blurRad="38100" dist="38100" dir="2700000" algn="tl">
                    <a:srgbClr val="000000">
                      <a:alpha val="43137"/>
                    </a:srgbClr>
                  </a:outerShdw>
                </a:effectLst>
              </a:rPr>
            </a:br>
            <a:br>
              <a:rPr lang="en-US" sz="7200" b="1" i="1" u="sng" dirty="0">
                <a:solidFill>
                  <a:schemeClr val="tx1"/>
                </a:solidFill>
                <a:effectLst>
                  <a:outerShdw blurRad="38100" dist="38100" dir="2700000" algn="tl">
                    <a:srgbClr val="000000">
                      <a:alpha val="43137"/>
                    </a:srgbClr>
                  </a:outerShdw>
                </a:effectLst>
              </a:rPr>
            </a:br>
            <a:r>
              <a:rPr lang="en-US" sz="4000" b="1" dirty="0">
                <a:solidFill>
                  <a:schemeClr val="tx1"/>
                </a:solidFill>
              </a:rPr>
              <a:t>THANK YOU</a:t>
            </a:r>
            <a:br>
              <a:rPr lang="en-US" sz="7200" b="1" i="1" u="sng" dirty="0">
                <a:effectLst>
                  <a:outerShdw blurRad="38100" dist="38100" dir="2700000" algn="tl">
                    <a:srgbClr val="000000">
                      <a:alpha val="43137"/>
                    </a:srgbClr>
                  </a:outerShdw>
                </a:effectLst>
              </a:rPr>
            </a:br>
            <a:r>
              <a:rPr lang="en-US" sz="7200" b="1" i="1" dirty="0">
                <a:effectLst>
                  <a:outerShdw blurRad="38100" dist="38100" dir="2700000" algn="tl">
                    <a:srgbClr val="000000">
                      <a:alpha val="43137"/>
                    </a:srgbClr>
                  </a:outerShdw>
                </a:effectLst>
              </a:rPr>
              <a:t>                     </a:t>
            </a:r>
            <a:br>
              <a:rPr lang="en-US" sz="7200" b="1" i="1" dirty="0">
                <a:effectLst>
                  <a:outerShdw blurRad="38100" dist="38100" dir="2700000" algn="tl">
                    <a:srgbClr val="000000">
                      <a:alpha val="43137"/>
                    </a:srgbClr>
                  </a:outerShdw>
                </a:effectLst>
              </a:rPr>
            </a:br>
            <a:r>
              <a:rPr lang="en-US" sz="7200" b="1" i="1" dirty="0">
                <a:effectLst>
                  <a:outerShdw blurRad="38100" dist="38100" dir="2700000" algn="tl">
                    <a:srgbClr val="000000">
                      <a:alpha val="43137"/>
                    </a:srgbClr>
                  </a:outerShdw>
                </a:effectLst>
              </a:rPr>
              <a:t>          </a:t>
            </a:r>
            <a:endParaRPr lang="en-US" sz="3200" b="1" i="1" u="sng" dirty="0">
              <a:solidFill>
                <a:schemeClr val="tx1">
                  <a:lumMod val="95000"/>
                  <a:lumOff val="5000"/>
                </a:schemeClr>
              </a:solidFill>
              <a:effectLst>
                <a:outerShdw blurRad="38100" dist="38100" dir="2700000" algn="tl">
                  <a:srgbClr val="000000">
                    <a:alpha val="43137"/>
                  </a:srgbClr>
                </a:outerShdw>
              </a:effectLst>
            </a:endParaRPr>
          </a:p>
        </p:txBody>
      </p:sp>
      <p:pic>
        <p:nvPicPr>
          <p:cNvPr id="2052" name="Picture 4" descr="Namaste Hands Png - Namaste Logo Png , Free Transparent Clipart - ClipartKey">
            <a:extLst>
              <a:ext uri="{FF2B5EF4-FFF2-40B4-BE49-F238E27FC236}">
                <a16:creationId xmlns:a16="http://schemas.microsoft.com/office/drawing/2014/main" id="{7A29EDA5-1080-489E-A89C-096DE1548F8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25397" y="3551383"/>
            <a:ext cx="2941205" cy="31701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02993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84315"/>
            <a:ext cx="10515600" cy="1325563"/>
          </a:xfrm>
        </p:spPr>
        <p:txBody>
          <a:bodyPr/>
          <a:lstStyle/>
          <a:p>
            <a:r>
              <a:rPr lang="en-US" b="1" dirty="0">
                <a:effectLst>
                  <a:outerShdw blurRad="38100" dist="38100" dir="2700000" algn="tl">
                    <a:srgbClr val="000000">
                      <a:alpha val="43137"/>
                    </a:srgbClr>
                  </a:outerShdw>
                </a:effectLst>
                <a:latin typeface="+mn-lt"/>
                <a:cs typeface="Arial" panose="020B0604020202020204" pitchFamily="34" charset="0"/>
              </a:rPr>
              <a:t>HISTORY OF HARYANA</a:t>
            </a:r>
          </a:p>
        </p:txBody>
      </p:sp>
      <p:sp>
        <p:nvSpPr>
          <p:cNvPr id="3" name="Content Placeholder 2"/>
          <p:cNvSpPr>
            <a:spLocks noGrp="1"/>
          </p:cNvSpPr>
          <p:nvPr>
            <p:ph idx="1"/>
          </p:nvPr>
        </p:nvSpPr>
        <p:spPr>
          <a:xfrm>
            <a:off x="838200" y="2299855"/>
            <a:ext cx="10515600" cy="4420541"/>
          </a:xfrm>
        </p:spPr>
        <p:txBody>
          <a:bodyPr>
            <a:normAutofit/>
          </a:bodyPr>
          <a:lstStyle/>
          <a:p>
            <a:pPr marL="0" indent="0">
              <a:buNone/>
            </a:pPr>
            <a:r>
              <a:rPr lang="en-US" dirty="0"/>
              <a:t>The name Haryana means the abode of God. It is a blend of two Sanskrit words </a:t>
            </a:r>
            <a:r>
              <a:rPr lang="en-US" b="1" dirty="0"/>
              <a:t>‘Hari’ which means God and ‘</a:t>
            </a:r>
            <a:r>
              <a:rPr lang="en-US" b="1" dirty="0" err="1"/>
              <a:t>ayana</a:t>
            </a:r>
            <a:r>
              <a:rPr lang="en-US" b="1" dirty="0"/>
              <a:t>’ meaning home</a:t>
            </a:r>
          </a:p>
          <a:p>
            <a:pPr marL="0" indent="0">
              <a:buNone/>
            </a:pPr>
            <a:endParaRPr lang="en-US" b="1" dirty="0"/>
          </a:p>
          <a:p>
            <a:r>
              <a:rPr lang="en-US" b="1" dirty="0">
                <a:solidFill>
                  <a:schemeClr val="accent6">
                    <a:lumMod val="50000"/>
                  </a:schemeClr>
                </a:solidFill>
              </a:rPr>
              <a:t>Ancient Haryana: </a:t>
            </a:r>
          </a:p>
          <a:p>
            <a:pPr marL="0" indent="0">
              <a:buNone/>
            </a:pPr>
            <a:r>
              <a:rPr lang="en-US" dirty="0"/>
              <a:t>Harrapan culture, Vedic culture, Buddhist period, Mauryan period, Post Mauryan period,         Gupta period, </a:t>
            </a:r>
            <a:r>
              <a:rPr lang="en-US" dirty="0" err="1"/>
              <a:t>Vardhana</a:t>
            </a:r>
            <a:r>
              <a:rPr lang="en-US" dirty="0"/>
              <a:t> dynasty, Rise of </a:t>
            </a:r>
            <a:r>
              <a:rPr lang="en-US" dirty="0" err="1"/>
              <a:t>Rajputs</a:t>
            </a:r>
            <a:endParaRPr lang="en-US" dirty="0"/>
          </a:p>
          <a:p>
            <a:r>
              <a:rPr lang="en-US" b="1" dirty="0">
                <a:solidFill>
                  <a:schemeClr val="accent6">
                    <a:lumMod val="50000"/>
                  </a:schemeClr>
                </a:solidFill>
              </a:rPr>
              <a:t>Medieval Haryana: </a:t>
            </a:r>
          </a:p>
          <a:p>
            <a:pPr marL="0" indent="0">
              <a:buNone/>
            </a:pPr>
            <a:r>
              <a:rPr lang="en-US" dirty="0"/>
              <a:t>Turkish Invasions, Delhi </a:t>
            </a:r>
            <a:r>
              <a:rPr lang="en-US" dirty="0" err="1"/>
              <a:t>Sultante</a:t>
            </a:r>
            <a:r>
              <a:rPr lang="en-US" dirty="0"/>
              <a:t>, Mughal period, Later Mughals</a:t>
            </a:r>
          </a:p>
          <a:p>
            <a:r>
              <a:rPr lang="en-US" b="1" dirty="0">
                <a:solidFill>
                  <a:schemeClr val="accent6">
                    <a:lumMod val="50000"/>
                  </a:schemeClr>
                </a:solidFill>
              </a:rPr>
              <a:t>Modern Haryana:</a:t>
            </a:r>
          </a:p>
          <a:p>
            <a:pPr marL="0" indent="0">
              <a:buNone/>
            </a:pPr>
            <a:r>
              <a:rPr lang="en-US" dirty="0"/>
              <a:t>Colonial rule in Haryana, 1857 in Haryana, Freedom movement in Haryana</a:t>
            </a:r>
          </a:p>
          <a:p>
            <a:pPr marL="0" indent="0">
              <a:buNone/>
            </a:pPr>
            <a:endParaRPr lang="en-US" b="1" dirty="0">
              <a:solidFill>
                <a:schemeClr val="accent6">
                  <a:lumMod val="50000"/>
                </a:schemeClr>
              </a:solidFill>
            </a:endParaRPr>
          </a:p>
          <a:p>
            <a:pPr marL="0" indent="0">
              <a:buNone/>
            </a:pPr>
            <a:endParaRPr lang="en-US" b="1" dirty="0"/>
          </a:p>
          <a:p>
            <a:pPr marL="0" indent="0">
              <a:buNone/>
            </a:pPr>
            <a:endParaRPr lang="en-US" b="1" dirty="0"/>
          </a:p>
        </p:txBody>
      </p:sp>
    </p:spTree>
    <p:extLst>
      <p:ext uri="{BB962C8B-B14F-4D97-AF65-F5344CB8AC3E}">
        <p14:creationId xmlns:p14="http://schemas.microsoft.com/office/powerpoint/2010/main" val="3659257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34CC8-5308-43D2-8419-361E81C20BD7}"/>
              </a:ext>
            </a:extLst>
          </p:cNvPr>
          <p:cNvSpPr>
            <a:spLocks noGrp="1"/>
          </p:cNvSpPr>
          <p:nvPr>
            <p:ph type="title"/>
          </p:nvPr>
        </p:nvSpPr>
        <p:spPr/>
        <p:txBody>
          <a:bodyPr/>
          <a:lstStyle/>
          <a:p>
            <a:r>
              <a:rPr lang="en-US" dirty="0"/>
              <a:t>Historical Sites of Haryana</a:t>
            </a:r>
          </a:p>
        </p:txBody>
      </p:sp>
      <p:sp>
        <p:nvSpPr>
          <p:cNvPr id="3" name="Content Placeholder 2">
            <a:extLst>
              <a:ext uri="{FF2B5EF4-FFF2-40B4-BE49-F238E27FC236}">
                <a16:creationId xmlns:a16="http://schemas.microsoft.com/office/drawing/2014/main" id="{A585206D-FA08-4643-9CA1-29BCFB40B439}"/>
              </a:ext>
            </a:extLst>
          </p:cNvPr>
          <p:cNvSpPr>
            <a:spLocks noGrp="1"/>
          </p:cNvSpPr>
          <p:nvPr>
            <p:ph idx="1"/>
          </p:nvPr>
        </p:nvSpPr>
        <p:spPr/>
        <p:txBody>
          <a:bodyPr/>
          <a:lstStyle/>
          <a:p>
            <a:r>
              <a:rPr lang="en-US" dirty="0"/>
              <a:t>Harrapan Sites : Kunal, </a:t>
            </a:r>
            <a:r>
              <a:rPr lang="en-US" dirty="0" err="1"/>
              <a:t>Banawali</a:t>
            </a:r>
            <a:r>
              <a:rPr lang="en-US" dirty="0"/>
              <a:t>, </a:t>
            </a:r>
            <a:r>
              <a:rPr lang="en-US" dirty="0" err="1"/>
              <a:t>Rakhigarhi</a:t>
            </a:r>
            <a:r>
              <a:rPr lang="en-US" dirty="0"/>
              <a:t>, </a:t>
            </a:r>
            <a:r>
              <a:rPr lang="en-US" dirty="0" err="1"/>
              <a:t>Bhirdana</a:t>
            </a:r>
            <a:r>
              <a:rPr lang="en-US" dirty="0"/>
              <a:t>, Mirzapur, </a:t>
            </a:r>
            <a:r>
              <a:rPr lang="en-US" dirty="0" err="1"/>
              <a:t>Daulatpur</a:t>
            </a:r>
            <a:r>
              <a:rPr lang="en-US" dirty="0"/>
              <a:t>, </a:t>
            </a:r>
            <a:r>
              <a:rPr lang="en-US" dirty="0" err="1"/>
              <a:t>Bhagwaanpur</a:t>
            </a:r>
            <a:r>
              <a:rPr lang="en-US" dirty="0"/>
              <a:t>, </a:t>
            </a:r>
            <a:r>
              <a:rPr lang="en-US" dirty="0" err="1"/>
              <a:t>Baalu</a:t>
            </a:r>
            <a:r>
              <a:rPr lang="en-US" dirty="0"/>
              <a:t>, </a:t>
            </a:r>
            <a:r>
              <a:rPr lang="en-US" dirty="0" err="1"/>
              <a:t>Mitathal</a:t>
            </a:r>
            <a:r>
              <a:rPr lang="en-US" dirty="0"/>
              <a:t>, </a:t>
            </a:r>
            <a:r>
              <a:rPr lang="en-US" dirty="0" err="1"/>
              <a:t>Farmana</a:t>
            </a:r>
            <a:r>
              <a:rPr lang="en-US" dirty="0"/>
              <a:t>, </a:t>
            </a:r>
            <a:r>
              <a:rPr lang="en-US" dirty="0" err="1"/>
              <a:t>Siswal</a:t>
            </a:r>
            <a:endParaRPr lang="en-US" dirty="0"/>
          </a:p>
          <a:p>
            <a:r>
              <a:rPr lang="en-US" dirty="0"/>
              <a:t>Ancient Historical Sites: Agroha, </a:t>
            </a:r>
            <a:r>
              <a:rPr lang="en-US" dirty="0" err="1"/>
              <a:t>Sungh</a:t>
            </a:r>
            <a:r>
              <a:rPr lang="en-US" dirty="0"/>
              <a:t>, </a:t>
            </a:r>
            <a:r>
              <a:rPr lang="en-US" dirty="0" err="1"/>
              <a:t>Chaneti</a:t>
            </a:r>
            <a:r>
              <a:rPr lang="en-US" dirty="0"/>
              <a:t>, </a:t>
            </a:r>
            <a:r>
              <a:rPr lang="en-US" dirty="0" err="1"/>
              <a:t>Khokhrakot</a:t>
            </a:r>
            <a:r>
              <a:rPr lang="en-US" dirty="0"/>
              <a:t>, </a:t>
            </a:r>
            <a:r>
              <a:rPr lang="en-US" dirty="0" err="1"/>
              <a:t>Naurangabad</a:t>
            </a:r>
            <a:r>
              <a:rPr lang="en-US" dirty="0"/>
              <a:t>, </a:t>
            </a:r>
            <a:r>
              <a:rPr lang="en-US" dirty="0" err="1"/>
              <a:t>Kalayat</a:t>
            </a:r>
            <a:endParaRPr lang="en-US" dirty="0"/>
          </a:p>
          <a:p>
            <a:r>
              <a:rPr lang="en-US" dirty="0"/>
              <a:t>Medieval Historical Sites: </a:t>
            </a:r>
            <a:r>
              <a:rPr lang="en-US" dirty="0" err="1"/>
              <a:t>Narnaul</a:t>
            </a:r>
            <a:r>
              <a:rPr lang="en-US" dirty="0"/>
              <a:t>, </a:t>
            </a:r>
            <a:r>
              <a:rPr lang="en-US" dirty="0" err="1"/>
              <a:t>Hansi</a:t>
            </a:r>
            <a:r>
              <a:rPr lang="en-US" dirty="0"/>
              <a:t>, Hisar, </a:t>
            </a:r>
            <a:r>
              <a:rPr lang="en-US" dirty="0" err="1"/>
              <a:t>Fatehabad</a:t>
            </a:r>
            <a:r>
              <a:rPr lang="en-US" dirty="0"/>
              <a:t>, Sirsa, </a:t>
            </a:r>
            <a:r>
              <a:rPr lang="en-US" dirty="0" err="1"/>
              <a:t>Mehem</a:t>
            </a:r>
            <a:r>
              <a:rPr lang="en-US" dirty="0"/>
              <a:t>, Panipat, </a:t>
            </a:r>
            <a:r>
              <a:rPr lang="en-US" dirty="0" err="1"/>
              <a:t>Tarain</a:t>
            </a:r>
            <a:endParaRPr lang="en-US" dirty="0"/>
          </a:p>
          <a:p>
            <a:r>
              <a:rPr lang="en-US" dirty="0"/>
              <a:t>Modern Historical Sites: Ambala, Karnal, Rewari, Kaithal, Rohtak, Sonipat, </a:t>
            </a:r>
            <a:r>
              <a:rPr lang="en-US" dirty="0" err="1"/>
              <a:t>Gohana</a:t>
            </a:r>
            <a:endParaRPr lang="en-US" dirty="0"/>
          </a:p>
        </p:txBody>
      </p:sp>
    </p:spTree>
    <p:extLst>
      <p:ext uri="{BB962C8B-B14F-4D97-AF65-F5344CB8AC3E}">
        <p14:creationId xmlns:p14="http://schemas.microsoft.com/office/powerpoint/2010/main" val="20687237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9411" y="674255"/>
            <a:ext cx="10515600" cy="729542"/>
          </a:xfrm>
        </p:spPr>
        <p:txBody>
          <a:bodyPr/>
          <a:lstStyle/>
          <a:p>
            <a:r>
              <a:rPr lang="en-US" b="1" dirty="0" err="1"/>
              <a:t>Rakhigarhi</a:t>
            </a:r>
            <a:endParaRPr lang="en-US" b="1" dirty="0"/>
          </a:p>
        </p:txBody>
      </p:sp>
      <p:sp>
        <p:nvSpPr>
          <p:cNvPr id="3" name="Content Placeholder 2"/>
          <p:cNvSpPr>
            <a:spLocks noGrp="1"/>
          </p:cNvSpPr>
          <p:nvPr>
            <p:ph idx="1"/>
          </p:nvPr>
        </p:nvSpPr>
        <p:spPr>
          <a:xfrm>
            <a:off x="3344492" y="941979"/>
            <a:ext cx="2622719" cy="461818"/>
          </a:xfrm>
        </p:spPr>
        <p:txBody>
          <a:bodyPr>
            <a:normAutofit/>
          </a:bodyPr>
          <a:lstStyle/>
          <a:p>
            <a:pPr marL="0" indent="0">
              <a:buNone/>
            </a:pPr>
            <a:r>
              <a:rPr lang="en-US" dirty="0">
                <a:solidFill>
                  <a:schemeClr val="bg1"/>
                </a:solidFill>
              </a:rPr>
              <a:t>Largest Harrapan site.</a:t>
            </a:r>
          </a:p>
        </p:txBody>
      </p:sp>
      <p:pic>
        <p:nvPicPr>
          <p:cNvPr id="5122" name="Picture 2" descr="4500-year-old DNA from Rakhigarhi reveals evidence that will unsettle  Hindutva nationalists - Cover Story News - Issue Date: Sep 10, 2018">
            <a:extLst>
              <a:ext uri="{FF2B5EF4-FFF2-40B4-BE49-F238E27FC236}">
                <a16:creationId xmlns:a16="http://schemas.microsoft.com/office/drawing/2014/main" id="{52C150EB-7635-44EC-BE02-ECBE3103B7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7140" y="2467971"/>
            <a:ext cx="6153150" cy="344805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Rakhigarhi: Discovering India's Largest Harappan Site - Make Heritage Fun!">
            <a:extLst>
              <a:ext uri="{FF2B5EF4-FFF2-40B4-BE49-F238E27FC236}">
                <a16:creationId xmlns:a16="http://schemas.microsoft.com/office/drawing/2014/main" id="{E69F38AA-6B4C-4568-906C-73B0014BB2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658" y="2467971"/>
            <a:ext cx="5329908" cy="3448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7822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AC58DC-B5F8-4CE9-B148-E242D0FC9819}"/>
              </a:ext>
            </a:extLst>
          </p:cNvPr>
          <p:cNvSpPr>
            <a:spLocks noGrp="1"/>
          </p:cNvSpPr>
          <p:nvPr>
            <p:ph type="title"/>
          </p:nvPr>
        </p:nvSpPr>
        <p:spPr/>
        <p:txBody>
          <a:bodyPr/>
          <a:lstStyle/>
          <a:p>
            <a:r>
              <a:rPr lang="en-US" b="1" dirty="0" err="1"/>
              <a:t>Kalayat</a:t>
            </a:r>
            <a:endParaRPr lang="en-US" dirty="0"/>
          </a:p>
        </p:txBody>
      </p:sp>
      <p:sp>
        <p:nvSpPr>
          <p:cNvPr id="3" name="Content Placeholder 2">
            <a:extLst>
              <a:ext uri="{FF2B5EF4-FFF2-40B4-BE49-F238E27FC236}">
                <a16:creationId xmlns:a16="http://schemas.microsoft.com/office/drawing/2014/main" id="{0EE1CDD9-C860-4948-ADAB-3F7EDD91D230}"/>
              </a:ext>
            </a:extLst>
          </p:cNvPr>
          <p:cNvSpPr>
            <a:spLocks noGrp="1"/>
          </p:cNvSpPr>
          <p:nvPr>
            <p:ph idx="1"/>
          </p:nvPr>
        </p:nvSpPr>
        <p:spPr>
          <a:xfrm>
            <a:off x="1053354" y="3644706"/>
            <a:ext cx="4229846" cy="573809"/>
          </a:xfrm>
        </p:spPr>
        <p:txBody>
          <a:bodyPr/>
          <a:lstStyle/>
          <a:p>
            <a:r>
              <a:rPr lang="en-US" dirty="0"/>
              <a:t>Temple of </a:t>
            </a:r>
            <a:r>
              <a:rPr lang="en-US" dirty="0" err="1"/>
              <a:t>Kalayat</a:t>
            </a:r>
            <a:endParaRPr lang="en-US" dirty="0"/>
          </a:p>
        </p:txBody>
      </p:sp>
      <p:pic>
        <p:nvPicPr>
          <p:cNvPr id="6148" name="Picture 4" descr="Brick temple dedicated to Lord Shiva, Kalayat, Harayana - Abhijna e-Museum">
            <a:extLst>
              <a:ext uri="{FF2B5EF4-FFF2-40B4-BE49-F238E27FC236}">
                <a16:creationId xmlns:a16="http://schemas.microsoft.com/office/drawing/2014/main" id="{134BBC84-7DB3-4342-A8F1-4CBFDBD378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4931" y="757382"/>
            <a:ext cx="4511761" cy="5999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981364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 /></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docProps/app.xml><?xml version="1.0" encoding="utf-8"?>
<Properties xmlns="http://schemas.openxmlformats.org/officeDocument/2006/extended-properties" xmlns:vt="http://schemas.openxmlformats.org/officeDocument/2006/docPropsVTypes">
  <Template>Ion Boardroom</Template>
  <TotalTime>1263</TotalTime>
  <Words>2507</Words>
  <Application>Microsoft Office PowerPoint</Application>
  <PresentationFormat>Widescreen</PresentationFormat>
  <Paragraphs>198</Paragraphs>
  <Slides>53</Slides>
  <Notes>0</Notes>
  <HiddenSlides>0</HiddenSlides>
  <MMClips>0</MMClips>
  <ScaleCrop>false</ScaleCrop>
  <HeadingPairs>
    <vt:vector size="4" baseType="variant">
      <vt:variant>
        <vt:lpstr>Theme</vt:lpstr>
      </vt:variant>
      <vt:variant>
        <vt:i4>1</vt:i4>
      </vt:variant>
      <vt:variant>
        <vt:lpstr>Slide Titles</vt:lpstr>
      </vt:variant>
      <vt:variant>
        <vt:i4>53</vt:i4>
      </vt:variant>
    </vt:vector>
  </HeadingPairs>
  <TitlesOfParts>
    <vt:vector size="54" baseType="lpstr">
      <vt:lpstr>Ion Boardroom</vt:lpstr>
      <vt:lpstr>PowerPoint Presentation</vt:lpstr>
      <vt:lpstr>PowerPoint Presentation</vt:lpstr>
      <vt:lpstr>PowerPoint Presentation</vt:lpstr>
      <vt:lpstr>Formation of Haryana as state (1966)</vt:lpstr>
      <vt:lpstr>DEMOGRAPHY OF HARYANA</vt:lpstr>
      <vt:lpstr>HISTORY OF HARYANA</vt:lpstr>
      <vt:lpstr>Historical Sites of Haryana</vt:lpstr>
      <vt:lpstr>Rakhigarhi</vt:lpstr>
      <vt:lpstr>Kalayat</vt:lpstr>
      <vt:lpstr>Hansi</vt:lpstr>
      <vt:lpstr>Hisar</vt:lpstr>
      <vt:lpstr>Narnaul</vt:lpstr>
      <vt:lpstr>AGRICULTURE </vt:lpstr>
      <vt:lpstr>Green Revolution in Haryana: Modern day agriculture practices</vt:lpstr>
      <vt:lpstr>Growth of Economy and Industry</vt:lpstr>
      <vt:lpstr>PowerPoint Presentation</vt:lpstr>
      <vt:lpstr>ECONOMIC DATA OF HARYANA</vt:lpstr>
      <vt:lpstr>GROSS STATE DOMESTIC PRODUCT</vt:lpstr>
      <vt:lpstr>NET STATE DOMESTIC PRODUCT</vt:lpstr>
      <vt:lpstr>Culture</vt:lpstr>
      <vt:lpstr>CUISINE OF HARYANA</vt:lpstr>
      <vt:lpstr>                     Festivals of  Haryana  </vt:lpstr>
      <vt:lpstr>LOHRI - SAKRANTI</vt:lpstr>
      <vt:lpstr>TEEJ</vt:lpstr>
      <vt:lpstr>Baisakhi Festival </vt:lpstr>
      <vt:lpstr>GANGORE</vt:lpstr>
      <vt:lpstr>TRADITIONAL DRESSES</vt:lpstr>
      <vt:lpstr>SPORTS PERSONS AND MEDALS</vt:lpstr>
      <vt:lpstr>FLORA AND FAUNA OF HARYANA</vt:lpstr>
      <vt:lpstr>STATE ANIMAL/BIRD OF HARYANA</vt:lpstr>
      <vt:lpstr>Forest Reserves of Haryana</vt:lpstr>
      <vt:lpstr>Water bodies and lakes of Haryana Major lakes of Haryana</vt:lpstr>
      <vt:lpstr>SUKHNA LAKE</vt:lpstr>
      <vt:lpstr>GHAGGHAR AND YAMUNA RIVER</vt:lpstr>
      <vt:lpstr>TOURIST PLACES OF HARYANA</vt:lpstr>
      <vt:lpstr>PowerPoint Presentation</vt:lpstr>
      <vt:lpstr>PowerPoint Presentation</vt:lpstr>
      <vt:lpstr>Kurukshetra  </vt:lpstr>
      <vt:lpstr>JYOTISAR</vt:lpstr>
      <vt:lpstr>SHRI KRISHNA MUSEUM</vt:lpstr>
      <vt:lpstr>DHAROHAR MUSEUM</vt:lpstr>
      <vt:lpstr>Kalpana Chawla Memorial Planetarium    The Kalpana Chawla Memorial Planetarium is named after the brave daughter of Haryana Dr. Kalpana Chawla. It is located near Jyotisar on Pehowa Road. The planetarium has been developed for imparting non-formal education in astronomy. </vt:lpstr>
      <vt:lpstr>CHANDIGARH</vt:lpstr>
      <vt:lpstr>PINJORE (PANCHKULA) </vt:lpstr>
      <vt:lpstr>DHOSI HILLS</vt:lpstr>
      <vt:lpstr>FARIDABAD </vt:lpstr>
      <vt:lpstr>KARNAL</vt:lpstr>
      <vt:lpstr>Military Tradition of Haryana </vt:lpstr>
      <vt:lpstr>UNIQUENESS</vt:lpstr>
      <vt:lpstr>UNIQUENESS</vt:lpstr>
      <vt:lpstr>UNIQUENESS</vt:lpstr>
      <vt:lpstr>Disclaimer</vt:lpstr>
      <vt:lpstr>  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Jaswinder Singh Kooner</dc:creator>
  <cp:lastModifiedBy>Unknown User</cp:lastModifiedBy>
  <cp:revision>129</cp:revision>
  <dcterms:created xsi:type="dcterms:W3CDTF">2020-07-29T06:29:54Z</dcterms:created>
  <dcterms:modified xsi:type="dcterms:W3CDTF">2020-09-08T09:34:02Z</dcterms:modified>
</cp:coreProperties>
</file>