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7" r:id="rId2"/>
    <p:sldId id="260" r:id="rId3"/>
    <p:sldId id="258" r:id="rId4"/>
    <p:sldId id="259" r:id="rId5"/>
    <p:sldId id="265" r:id="rId6"/>
    <p:sldId id="266" r:id="rId7"/>
    <p:sldId id="267" r:id="rId8"/>
    <p:sldId id="261" r:id="rId9"/>
    <p:sldId id="262" r:id="rId10"/>
    <p:sldId id="271" r:id="rId11"/>
    <p:sldId id="275" r:id="rId12"/>
    <p:sldId id="272" r:id="rId13"/>
    <p:sldId id="273" r:id="rId14"/>
    <p:sldId id="274" r:id="rId15"/>
    <p:sldId id="279" r:id="rId16"/>
    <p:sldId id="278" r:id="rId17"/>
    <p:sldId id="276" r:id="rId18"/>
    <p:sldId id="277" r:id="rId19"/>
    <p:sldId id="293" r:id="rId20"/>
    <p:sldId id="286" r:id="rId21"/>
    <p:sldId id="280" r:id="rId22"/>
    <p:sldId id="317" r:id="rId23"/>
    <p:sldId id="291" r:id="rId24"/>
    <p:sldId id="292" r:id="rId25"/>
    <p:sldId id="282" r:id="rId26"/>
    <p:sldId id="283" r:id="rId27"/>
    <p:sldId id="284" r:id="rId28"/>
    <p:sldId id="285" r:id="rId29"/>
    <p:sldId id="287" r:id="rId30"/>
    <p:sldId id="288" r:id="rId31"/>
    <p:sldId id="289" r:id="rId32"/>
    <p:sldId id="290" r:id="rId33"/>
    <p:sldId id="294" r:id="rId34"/>
    <p:sldId id="295" r:id="rId35"/>
    <p:sldId id="296" r:id="rId36"/>
    <p:sldId id="301" r:id="rId37"/>
    <p:sldId id="298" r:id="rId38"/>
    <p:sldId id="299" r:id="rId39"/>
    <p:sldId id="300" r:id="rId40"/>
    <p:sldId id="303" r:id="rId41"/>
    <p:sldId id="302" r:id="rId42"/>
    <p:sldId id="30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1" d="100"/>
          <a:sy n="81" d="100"/>
        </p:scale>
        <p:origin x="-18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D59364-4FF9-4A54-B02F-75A59A66EC43}" type="datetimeFigureOut">
              <a:rPr lang="en-US" smtClean="0"/>
              <a:pPr/>
              <a:t>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8DD213-C609-4516-BA74-3C0A9BCF630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8DD213-C609-4516-BA74-3C0A9BCF630D}"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8DD213-C609-4516-BA74-3C0A9BCF630D}" type="slidenum">
              <a:rPr lang="en-US" smtClean="0"/>
              <a:pPr/>
              <a:t>41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pPr/>
              <a:t>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pPr/>
              <a:t>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pPr/>
              <a:t>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C19F3D-3D99-41A1-B576-CE666BE9BC56}" type="datetimeFigureOut">
              <a:rPr lang="en-US" smtClean="0"/>
              <a:pPr/>
              <a:t>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C19F3D-3D99-41A1-B576-CE666BE9BC56}" type="datetimeFigureOut">
              <a:rPr lang="en-US" smtClean="0"/>
              <a:pPr/>
              <a:t>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C19F3D-3D99-41A1-B576-CE666BE9BC56}" type="datetimeFigureOut">
              <a:rPr lang="en-US" smtClean="0"/>
              <a:pPr/>
              <a:t>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C19F3D-3D99-41A1-B576-CE666BE9BC56}" type="datetimeFigureOut">
              <a:rPr lang="en-US" smtClean="0"/>
              <a:pPr/>
              <a:t>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C19F3D-3D99-41A1-B576-CE666BE9BC56}" type="datetimeFigureOut">
              <a:rPr lang="en-US" smtClean="0"/>
              <a:pPr/>
              <a:t>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C19F3D-3D99-41A1-B576-CE666BE9BC56}" type="datetimeFigureOut">
              <a:rPr lang="en-US" smtClean="0"/>
              <a:pPr/>
              <a:t>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C19F3D-3D99-41A1-B576-CE666BE9BC56}" type="datetimeFigureOut">
              <a:rPr lang="en-US" smtClean="0"/>
              <a:pPr/>
              <a:t>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C19F3D-3D99-41A1-B576-CE666BE9BC56}" type="datetimeFigureOut">
              <a:rPr lang="en-US" smtClean="0"/>
              <a:pPr/>
              <a:t>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320739-7B64-42BD-8DEC-A2ACB3E5F2B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9000"/>
            <a:lum/>
          </a:blip>
          <a:srcRect/>
          <a:stretch>
            <a:fillRect l="-31000" r="-3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C19F3D-3D99-41A1-B576-CE666BE9BC56}" type="datetimeFigureOut">
              <a:rPr lang="en-US" smtClean="0"/>
              <a:pPr/>
              <a:t>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320739-7B64-42BD-8DEC-A2ACB3E5F2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omniglot.com/soundfiles/punjabi/welcome_pa.mp3"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2686056"/>
          </a:xfrm>
        </p:spPr>
        <p:txBody>
          <a:bodyPr>
            <a:normAutofit fontScale="90000"/>
          </a:bodyPr>
          <a:lstStyle/>
          <a:p>
            <a:r>
              <a:rPr lang="en-US" sz="2000" dirty="0" smtClean="0">
                <a:solidFill>
                  <a:schemeClr val="accent4">
                    <a:lumMod val="50000"/>
                  </a:schemeClr>
                </a:solidFill>
                <a:latin typeface="Aharoni" pitchFamily="2" charset="-79"/>
                <a:cs typeface="Aharoni" pitchFamily="2" charset="-79"/>
              </a:rPr>
              <a:t>GOVERNMENT </a:t>
            </a:r>
            <a:r>
              <a:rPr lang="en-US" sz="2000" dirty="0" smtClean="0">
                <a:solidFill>
                  <a:schemeClr val="accent4">
                    <a:lumMod val="50000"/>
                  </a:schemeClr>
                </a:solidFill>
                <a:latin typeface="Aharoni" pitchFamily="2" charset="-79"/>
                <a:cs typeface="Aharoni" pitchFamily="2" charset="-79"/>
              </a:rPr>
              <a:t>OF INDIA </a:t>
            </a:r>
            <a:br>
              <a:rPr lang="en-US" sz="2000" dirty="0" smtClean="0">
                <a:solidFill>
                  <a:schemeClr val="accent4">
                    <a:lumMod val="50000"/>
                  </a:schemeClr>
                </a:solidFill>
                <a:latin typeface="Aharoni" pitchFamily="2" charset="-79"/>
                <a:cs typeface="Aharoni" pitchFamily="2" charset="-79"/>
              </a:rPr>
            </a:br>
            <a:r>
              <a:rPr lang="en-US" sz="2000" dirty="0" smtClean="0">
                <a:solidFill>
                  <a:schemeClr val="accent4">
                    <a:lumMod val="50000"/>
                  </a:schemeClr>
                </a:solidFill>
                <a:latin typeface="Aharoni" pitchFamily="2" charset="-79"/>
                <a:cs typeface="Aharoni" pitchFamily="2" charset="-79"/>
              </a:rPr>
              <a:t>MINISTRY OF YOUTH AFFAIRS AND SPORTS</a:t>
            </a:r>
            <a:br>
              <a:rPr lang="en-US" sz="2000" dirty="0" smtClean="0">
                <a:solidFill>
                  <a:schemeClr val="accent4">
                    <a:lumMod val="50000"/>
                  </a:schemeClr>
                </a:solidFill>
                <a:latin typeface="Aharoni" pitchFamily="2" charset="-79"/>
                <a:cs typeface="Aharoni" pitchFamily="2" charset="-79"/>
              </a:rPr>
            </a:br>
            <a:r>
              <a:rPr lang="en-US" sz="2000" dirty="0" smtClean="0">
                <a:solidFill>
                  <a:schemeClr val="accent4">
                    <a:lumMod val="50000"/>
                  </a:schemeClr>
                </a:solidFill>
                <a:latin typeface="Aharoni" pitchFamily="2" charset="-79"/>
                <a:cs typeface="Aharoni" pitchFamily="2" charset="-79"/>
              </a:rPr>
              <a:t>DEPARTMENT OF YOUTH AFFAIRS</a:t>
            </a:r>
            <a:r>
              <a:rPr lang="en-US" sz="1600" dirty="0" smtClean="0">
                <a:solidFill>
                  <a:schemeClr val="accent4">
                    <a:lumMod val="50000"/>
                  </a:schemeClr>
                </a:solidFill>
                <a:latin typeface="Aharoni" pitchFamily="2" charset="-79"/>
                <a:cs typeface="Aharoni" pitchFamily="2" charset="-79"/>
              </a:rPr>
              <a:t/>
            </a:r>
            <a:br>
              <a:rPr lang="en-US" sz="1600" dirty="0" smtClean="0">
                <a:solidFill>
                  <a:schemeClr val="accent4">
                    <a:lumMod val="50000"/>
                  </a:schemeClr>
                </a:solidFill>
                <a:latin typeface="Aharoni" pitchFamily="2" charset="-79"/>
                <a:cs typeface="Aharoni" pitchFamily="2" charset="-79"/>
              </a:rPr>
            </a:br>
            <a:r>
              <a:rPr lang="en-US" sz="2000" dirty="0" smtClean="0">
                <a:solidFill>
                  <a:schemeClr val="accent4">
                    <a:lumMod val="50000"/>
                  </a:schemeClr>
                </a:solidFill>
                <a:latin typeface="Aharoni" pitchFamily="2" charset="-79"/>
                <a:cs typeface="Aharoni" pitchFamily="2" charset="-79"/>
              </a:rPr>
              <a:t/>
            </a:r>
            <a:br>
              <a:rPr lang="en-US" sz="2000" dirty="0" smtClean="0">
                <a:solidFill>
                  <a:schemeClr val="accent4">
                    <a:lumMod val="50000"/>
                  </a:schemeClr>
                </a:solidFill>
                <a:latin typeface="Aharoni" pitchFamily="2" charset="-79"/>
                <a:cs typeface="Aharoni" pitchFamily="2" charset="-79"/>
              </a:rPr>
            </a:br>
            <a:r>
              <a:rPr lang="en-US" sz="2000" dirty="0" smtClean="0">
                <a:solidFill>
                  <a:srgbClr val="FF0000"/>
                </a:solidFill>
                <a:latin typeface="Aharoni" pitchFamily="2" charset="-79"/>
                <a:cs typeface="Aharoni" pitchFamily="2" charset="-79"/>
              </a:rPr>
              <a:t>NEHRU YUVA KENDRA SANGHTHAN CHANDIGARH</a:t>
            </a:r>
            <a:r>
              <a:rPr lang="en-US" sz="1600" dirty="0" smtClean="0">
                <a:solidFill>
                  <a:schemeClr val="accent4">
                    <a:lumMod val="50000"/>
                  </a:schemeClr>
                </a:solidFill>
                <a:latin typeface="Aharoni" pitchFamily="2" charset="-79"/>
                <a:cs typeface="Aharoni" pitchFamily="2" charset="-79"/>
              </a:rPr>
              <a:t/>
            </a:r>
            <a:br>
              <a:rPr lang="en-US" sz="1600" dirty="0" smtClean="0">
                <a:solidFill>
                  <a:schemeClr val="accent4">
                    <a:lumMod val="50000"/>
                  </a:schemeClr>
                </a:solidFill>
                <a:latin typeface="Aharoni" pitchFamily="2" charset="-79"/>
                <a:cs typeface="Aharoni" pitchFamily="2" charset="-79"/>
              </a:rPr>
            </a:br>
            <a:r>
              <a:rPr lang="en-US" sz="2400" dirty="0" smtClean="0">
                <a:solidFill>
                  <a:schemeClr val="accent4">
                    <a:lumMod val="50000"/>
                  </a:schemeClr>
                </a:solidFill>
                <a:latin typeface="Aharoni" pitchFamily="2" charset="-79"/>
                <a:cs typeface="Aharoni" pitchFamily="2" charset="-79"/>
              </a:rPr>
              <a:t>EK BHARAT SHRESHTHA BHARAT</a:t>
            </a:r>
            <a:r>
              <a:rPr lang="en-US" sz="1600" dirty="0" smtClean="0">
                <a:solidFill>
                  <a:schemeClr val="accent4">
                    <a:lumMod val="50000"/>
                  </a:schemeClr>
                </a:solidFill>
                <a:latin typeface="Aharoni" pitchFamily="2" charset="-79"/>
                <a:cs typeface="Aharoni" pitchFamily="2" charset="-79"/>
              </a:rPr>
              <a:t/>
            </a:r>
            <a:br>
              <a:rPr lang="en-US" sz="1600" dirty="0" smtClean="0">
                <a:solidFill>
                  <a:schemeClr val="accent4">
                    <a:lumMod val="50000"/>
                  </a:schemeClr>
                </a:solidFill>
                <a:latin typeface="Aharoni" pitchFamily="2" charset="-79"/>
                <a:cs typeface="Aharoni" pitchFamily="2" charset="-79"/>
              </a:rPr>
            </a:br>
            <a:r>
              <a:rPr lang="en-US" sz="1600" dirty="0" smtClean="0">
                <a:solidFill>
                  <a:schemeClr val="accent4">
                    <a:lumMod val="50000"/>
                  </a:schemeClr>
                </a:solidFill>
                <a:latin typeface="Aharoni" pitchFamily="2" charset="-79"/>
                <a:cs typeface="Aharoni" pitchFamily="2" charset="-79"/>
              </a:rPr>
              <a:t>(INTER STATE YOUTH EXCHANGE PROGRAMME)</a:t>
            </a:r>
            <a:br>
              <a:rPr lang="en-US" sz="1600" dirty="0" smtClean="0">
                <a:solidFill>
                  <a:schemeClr val="accent4">
                    <a:lumMod val="50000"/>
                  </a:schemeClr>
                </a:solidFill>
                <a:latin typeface="Aharoni" pitchFamily="2" charset="-79"/>
                <a:cs typeface="Aharoni" pitchFamily="2" charset="-79"/>
              </a:rPr>
            </a:br>
            <a:r>
              <a:rPr lang="en-US" sz="1600" dirty="0" smtClean="0">
                <a:solidFill>
                  <a:schemeClr val="accent4">
                    <a:lumMod val="50000"/>
                  </a:schemeClr>
                </a:solidFill>
                <a:latin typeface="Aharoni" pitchFamily="2" charset="-79"/>
                <a:cs typeface="Aharoni" pitchFamily="2" charset="-79"/>
              </a:rPr>
              <a:t/>
            </a:r>
            <a:br>
              <a:rPr lang="en-US" sz="1600" dirty="0" smtClean="0">
                <a:solidFill>
                  <a:schemeClr val="accent4">
                    <a:lumMod val="50000"/>
                  </a:schemeClr>
                </a:solidFill>
                <a:latin typeface="Aharoni" pitchFamily="2" charset="-79"/>
                <a:cs typeface="Aharoni" pitchFamily="2" charset="-79"/>
              </a:rPr>
            </a:br>
            <a:r>
              <a:rPr lang="en-US" sz="1800" dirty="0" smtClean="0">
                <a:solidFill>
                  <a:schemeClr val="accent3">
                    <a:lumMod val="75000"/>
                  </a:schemeClr>
                </a:solidFill>
                <a:latin typeface="Aharoni" pitchFamily="2" charset="-79"/>
                <a:cs typeface="Aharoni" pitchFamily="2" charset="-79"/>
              </a:rPr>
              <a:t>FOR PAIRING STATES : CHANDIGARH AND DADAR &amp; NAGAR HAVELI, SILVASSA</a:t>
            </a:r>
            <a:br>
              <a:rPr lang="en-US" sz="1800" dirty="0" smtClean="0">
                <a:solidFill>
                  <a:schemeClr val="accent3">
                    <a:lumMod val="75000"/>
                  </a:schemeClr>
                </a:solidFill>
                <a:latin typeface="Aharoni" pitchFamily="2" charset="-79"/>
                <a:cs typeface="Aharoni" pitchFamily="2" charset="-79"/>
              </a:rPr>
            </a:br>
            <a:endParaRPr lang="en-US" sz="1600" dirty="0">
              <a:solidFill>
                <a:schemeClr val="accent4">
                  <a:lumMod val="50000"/>
                </a:schemeClr>
              </a:solidFill>
              <a:latin typeface="Aharoni" pitchFamily="2" charset="-79"/>
              <a:cs typeface="Aharoni" pitchFamily="2" charset="-79"/>
            </a:endParaRPr>
          </a:p>
        </p:txBody>
      </p:sp>
      <p:sp>
        <p:nvSpPr>
          <p:cNvPr id="3" name="Subtitle 2"/>
          <p:cNvSpPr>
            <a:spLocks noGrp="1"/>
          </p:cNvSpPr>
          <p:nvPr>
            <p:ph type="subTitle" idx="1"/>
          </p:nvPr>
        </p:nvSpPr>
        <p:spPr>
          <a:xfrm>
            <a:off x="1447800" y="4114800"/>
            <a:ext cx="6400800" cy="533400"/>
          </a:xfrm>
        </p:spPr>
        <p:txBody>
          <a:bodyPr>
            <a:normAutofit/>
          </a:bodyPr>
          <a:lstStyle/>
          <a:p>
            <a:r>
              <a:rPr lang="en-US" sz="2000" dirty="0">
                <a:solidFill>
                  <a:schemeClr val="accent2">
                    <a:lumMod val="75000"/>
                  </a:schemeClr>
                </a:solidFill>
                <a:latin typeface="Arial Black" panose="020B0A04020102020204" pitchFamily="34" charset="0"/>
              </a:rPr>
              <a:t>TOPIC : </a:t>
            </a:r>
            <a:r>
              <a:rPr lang="en-US" sz="2000" dirty="0" smtClean="0">
                <a:solidFill>
                  <a:schemeClr val="accent2">
                    <a:lumMod val="75000"/>
                  </a:schemeClr>
                </a:solidFill>
                <a:latin typeface="Arial Black" panose="020B0A04020102020204" pitchFamily="34" charset="0"/>
              </a:rPr>
              <a:t>Language learning</a:t>
            </a:r>
            <a:endParaRPr lang="en-US" sz="2000" dirty="0">
              <a:solidFill>
                <a:schemeClr val="accent2">
                  <a:lumMod val="75000"/>
                </a:schemeClr>
              </a:solidFill>
              <a:latin typeface="Arial Black" panose="020B0A04020102020204" pitchFamily="34" charset="0"/>
            </a:endParaRPr>
          </a:p>
        </p:txBody>
      </p:sp>
      <p:pic>
        <p:nvPicPr>
          <p:cNvPr id="1026" name="Picture 2" descr="C:\Users\SHGB1\Desktop\1PNG.PNG"/>
          <p:cNvPicPr>
            <a:picLocks noChangeAspect="1" noChangeArrowheads="1"/>
          </p:cNvPicPr>
          <p:nvPr/>
        </p:nvPicPr>
        <p:blipFill>
          <a:blip r:embed="rId2" cstate="print"/>
          <a:srcRect/>
          <a:stretch>
            <a:fillRect/>
          </a:stretch>
        </p:blipFill>
        <p:spPr bwMode="auto">
          <a:xfrm>
            <a:off x="0" y="0"/>
            <a:ext cx="9144000" cy="1447800"/>
          </a:xfrm>
          <a:prstGeom prst="rect">
            <a:avLst/>
          </a:prstGeom>
          <a:noFill/>
        </p:spPr>
      </p:pic>
      <p:pic>
        <p:nvPicPr>
          <p:cNvPr id="1027" name="Picture 3" descr="C:\Users\SHGB1\Desktop\2.PNG"/>
          <p:cNvPicPr>
            <a:picLocks noChangeAspect="1" noChangeArrowheads="1"/>
          </p:cNvPicPr>
          <p:nvPr/>
        </p:nvPicPr>
        <p:blipFill>
          <a:blip r:embed="rId3" cstate="print"/>
          <a:srcRect/>
          <a:stretch>
            <a:fillRect/>
          </a:stretch>
        </p:blipFill>
        <p:spPr bwMode="auto">
          <a:xfrm>
            <a:off x="0" y="5430431"/>
            <a:ext cx="9144000" cy="1427569"/>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Greetings</a:t>
            </a:r>
          </a:p>
        </p:txBody>
      </p:sp>
      <p:sp>
        <p:nvSpPr>
          <p:cNvPr id="3" name="TextBox 2"/>
          <p:cNvSpPr txBox="1"/>
          <p:nvPr/>
        </p:nvSpPr>
        <p:spPr>
          <a:xfrm>
            <a:off x="1928794" y="1571612"/>
            <a:ext cx="5143536" cy="2369880"/>
          </a:xfrm>
          <a:prstGeom prst="rect">
            <a:avLst/>
          </a:prstGeom>
          <a:noFill/>
        </p:spPr>
        <p:txBody>
          <a:bodyPr wrap="square" rtlCol="0">
            <a:spAutoFit/>
          </a:bodyPr>
          <a:lstStyle/>
          <a:p>
            <a:r>
              <a:rPr lang="en-US" sz="2800" dirty="0" smtClean="0"/>
              <a:t>Hello       :          Sat </a:t>
            </a:r>
            <a:r>
              <a:rPr lang="en-US" sz="2800" dirty="0" err="1" smtClean="0"/>
              <a:t>Shri</a:t>
            </a:r>
            <a:r>
              <a:rPr lang="en-US" sz="2800" dirty="0" smtClean="0"/>
              <a:t> </a:t>
            </a:r>
            <a:r>
              <a:rPr lang="en-US" sz="2800" dirty="0" err="1" smtClean="0"/>
              <a:t>Kal</a:t>
            </a:r>
            <a:endParaRPr lang="en-US" sz="2800" dirty="0" smtClean="0"/>
          </a:p>
          <a:p>
            <a:endParaRPr lang="en-US" sz="2800" dirty="0" smtClean="0"/>
          </a:p>
          <a:p>
            <a:r>
              <a:rPr lang="en-US" sz="2800" dirty="0" smtClean="0"/>
              <a:t>Welcome:          </a:t>
            </a:r>
            <a:r>
              <a:rPr lang="en-US" sz="2800" dirty="0" err="1" smtClean="0"/>
              <a:t>Ji</a:t>
            </a:r>
            <a:r>
              <a:rPr lang="en-US" sz="2800" dirty="0" smtClean="0"/>
              <a:t> </a:t>
            </a:r>
            <a:r>
              <a:rPr lang="en-US" sz="2800" dirty="0" err="1" smtClean="0"/>
              <a:t>aayan</a:t>
            </a:r>
            <a:r>
              <a:rPr lang="en-US" sz="2800" dirty="0" smtClean="0"/>
              <a:t> nu</a:t>
            </a:r>
          </a:p>
          <a:p>
            <a:endParaRPr lang="en-US" sz="2800" dirty="0" smtClean="0"/>
          </a:p>
          <a:p>
            <a:endParaRPr lang="en-US" dirty="0" smtClean="0"/>
          </a:p>
          <a:p>
            <a:endParaRPr lang="en-US" dirty="0"/>
          </a:p>
        </p:txBody>
      </p:sp>
      <p:sp>
        <p:nvSpPr>
          <p:cNvPr id="4" name="Rectangle 3"/>
          <p:cNvSpPr/>
          <p:nvPr/>
        </p:nvSpPr>
        <p:spPr>
          <a:xfrm>
            <a:off x="500034" y="3714753"/>
            <a:ext cx="7786742" cy="2246769"/>
          </a:xfrm>
          <a:prstGeom prst="rect">
            <a:avLst/>
          </a:prstGeom>
        </p:spPr>
        <p:txBody>
          <a:bodyPr wrap="square">
            <a:spAutoFit/>
          </a:bodyPr>
          <a:lstStyle/>
          <a:p>
            <a:r>
              <a:rPr lang="en-US" sz="2800" i="1" dirty="0" smtClean="0"/>
              <a:t>Sat Sri Akāl is a greeting in the  Punjabi language </a:t>
            </a:r>
            <a:endParaRPr lang="en-US" sz="2800" dirty="0" smtClean="0"/>
          </a:p>
          <a:p>
            <a:r>
              <a:rPr lang="en-US" sz="2800" i="1" dirty="0" smtClean="0"/>
              <a:t>Sat means truth Sri means an honorific and </a:t>
            </a:r>
            <a:endParaRPr lang="en-US" sz="2800" dirty="0" smtClean="0"/>
          </a:p>
          <a:p>
            <a:r>
              <a:rPr lang="en-US" sz="2800" i="1" dirty="0" smtClean="0"/>
              <a:t>Akal is the timeless being, god </a:t>
            </a:r>
            <a:endParaRPr lang="en-US" sz="2800" dirty="0" smtClean="0"/>
          </a:p>
          <a:p>
            <a:r>
              <a:rPr lang="en-US" sz="2800" i="1" dirty="0" smtClean="0"/>
              <a:t>The whole phrase may be roughly translated </a:t>
            </a:r>
            <a:endParaRPr lang="en-US" sz="2800" dirty="0" smtClean="0"/>
          </a:p>
          <a:p>
            <a:r>
              <a:rPr lang="en-US" sz="2800" i="1" dirty="0" smtClean="0"/>
              <a:t>as 'God is the ultimate truth'</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714348" y="214291"/>
          <a:ext cx="7215238" cy="5839002"/>
        </p:xfrm>
        <a:graphic>
          <a:graphicData uri="http://schemas.openxmlformats.org/drawingml/2006/table">
            <a:tbl>
              <a:tblPr firstRow="1" bandRow="1">
                <a:tableStyleId>{21E4AEA4-8DFA-4A89-87EB-49C32662AFE0}</a:tableStyleId>
              </a:tblPr>
              <a:tblGrid>
                <a:gridCol w="3607619"/>
                <a:gridCol w="3607619"/>
              </a:tblGrid>
              <a:tr h="571901">
                <a:tc>
                  <a:txBody>
                    <a:bodyPr/>
                    <a:lstStyle/>
                    <a:p>
                      <a:pPr algn="ctr"/>
                      <a:endParaRPr lang="en-US" sz="1765" b="1" i="1" dirty="0" smtClean="0">
                        <a:solidFill>
                          <a:srgbClr val="490A3D"/>
                        </a:solidFill>
                        <a:latin typeface="Georgia" panose="02040502050405020303"/>
                      </a:endParaRPr>
                    </a:p>
                    <a:p>
                      <a:pPr algn="ctr"/>
                      <a:r>
                        <a:rPr lang="en-US" sz="1765" b="1" i="1" dirty="0" smtClean="0">
                          <a:solidFill>
                            <a:srgbClr val="490A3D"/>
                          </a:solidFill>
                          <a:latin typeface="Georgia" panose="02040502050405020303"/>
                        </a:rPr>
                        <a:t>English </a:t>
                      </a:r>
                      <a:endParaRPr lang="en-US" dirty="0" smtClean="0"/>
                    </a:p>
                  </a:txBody>
                  <a:tcPr/>
                </a:tc>
                <a:tc>
                  <a:txBody>
                    <a:bodyPr/>
                    <a:lstStyle/>
                    <a:p>
                      <a:endParaRPr lang="en-US" dirty="0" smtClean="0"/>
                    </a:p>
                    <a:p>
                      <a:pPr algn="ctr"/>
                      <a:r>
                        <a:rPr lang="en-US" sz="1765" b="1" i="1" dirty="0" smtClean="0">
                          <a:solidFill>
                            <a:schemeClr val="tx1"/>
                          </a:solidFill>
                          <a:latin typeface="Georgia" panose="02040502050405020303"/>
                        </a:rPr>
                        <a:t>Punjabi </a:t>
                      </a:r>
                      <a:endParaRPr lang="en-US" b="1" i="1" dirty="0">
                        <a:solidFill>
                          <a:schemeClr val="tx1"/>
                        </a:solidFill>
                      </a:endParaRPr>
                    </a:p>
                  </a:txBody>
                  <a:tcPr/>
                </a:tc>
              </a:tr>
              <a:tr h="570522">
                <a:tc>
                  <a:txBody>
                    <a:bodyPr/>
                    <a:lstStyle/>
                    <a:p>
                      <a:r>
                        <a:rPr lang="en-US" sz="1765" b="1" i="1" dirty="0" smtClean="0">
                          <a:solidFill>
                            <a:schemeClr val="accent2">
                              <a:lumMod val="75000"/>
                            </a:schemeClr>
                          </a:solidFill>
                          <a:latin typeface="Georgia" panose="02040502050405020303"/>
                        </a:rPr>
                        <a:t>Hello </a:t>
                      </a:r>
                      <a:endParaRPr lang="en-US" b="1" i="1" dirty="0" smtClean="0">
                        <a:solidFill>
                          <a:schemeClr val="accent2">
                            <a:lumMod val="75000"/>
                          </a:schemeClr>
                        </a:solidFill>
                      </a:endParaRPr>
                    </a:p>
                  </a:txBody>
                  <a:tcPr/>
                </a:tc>
                <a:tc>
                  <a:txBody>
                    <a:bodyPr/>
                    <a:lstStyle/>
                    <a:p>
                      <a:r>
                        <a:rPr lang="en-US" sz="1765" b="1" i="1" dirty="0" smtClean="0">
                          <a:solidFill>
                            <a:srgbClr val="BD1550"/>
                          </a:solidFill>
                          <a:latin typeface="Georgia" panose="02040502050405020303"/>
                        </a:rPr>
                        <a:t>Sat Sri Akāl </a:t>
                      </a:r>
                      <a:endParaRPr lang="en-US" b="1" i="1" dirty="0"/>
                    </a:p>
                  </a:txBody>
                  <a:tcPr/>
                </a:tc>
              </a:tr>
              <a:tr h="570522">
                <a:tc>
                  <a:txBody>
                    <a:bodyPr/>
                    <a:lstStyle/>
                    <a:p>
                      <a:r>
                        <a:rPr lang="en-US" b="1" i="1" dirty="0" smtClean="0">
                          <a:solidFill>
                            <a:schemeClr val="accent2">
                              <a:lumMod val="75000"/>
                            </a:schemeClr>
                          </a:solidFill>
                        </a:rPr>
                        <a:t>Who </a:t>
                      </a:r>
                      <a:endParaRPr lang="en-US" b="1" i="1" dirty="0">
                        <a:solidFill>
                          <a:schemeClr val="accent2">
                            <a:lumMod val="75000"/>
                          </a:schemeClr>
                        </a:solidFill>
                      </a:endParaRPr>
                    </a:p>
                  </a:txBody>
                  <a:tcPr/>
                </a:tc>
                <a:tc>
                  <a:txBody>
                    <a:bodyPr/>
                    <a:lstStyle/>
                    <a:p>
                      <a:r>
                        <a:rPr lang="en-US" b="1" i="1" dirty="0" err="1" smtClean="0">
                          <a:solidFill>
                            <a:schemeClr val="accent2"/>
                          </a:solidFill>
                        </a:rPr>
                        <a:t>Kaun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Are</a:t>
                      </a:r>
                      <a:endParaRPr lang="en-US" b="1" i="1" dirty="0">
                        <a:solidFill>
                          <a:schemeClr val="accent2">
                            <a:lumMod val="75000"/>
                          </a:schemeClr>
                        </a:solidFill>
                      </a:endParaRPr>
                    </a:p>
                  </a:txBody>
                  <a:tcPr/>
                </a:tc>
                <a:tc>
                  <a:txBody>
                    <a:bodyPr/>
                    <a:lstStyle/>
                    <a:p>
                      <a:r>
                        <a:rPr lang="en-US" b="1" i="1" dirty="0" smtClean="0">
                          <a:solidFill>
                            <a:schemeClr val="accent2"/>
                          </a:solidFill>
                        </a:rPr>
                        <a:t>Ho</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You</a:t>
                      </a:r>
                      <a:endParaRPr lang="en-US" b="1" i="1" dirty="0">
                        <a:solidFill>
                          <a:schemeClr val="accent2">
                            <a:lumMod val="75000"/>
                          </a:schemeClr>
                        </a:solidFill>
                      </a:endParaRPr>
                    </a:p>
                  </a:txBody>
                  <a:tcPr/>
                </a:tc>
                <a:tc>
                  <a:txBody>
                    <a:bodyPr/>
                    <a:lstStyle/>
                    <a:p>
                      <a:r>
                        <a:rPr lang="en-US" b="1" i="1" dirty="0" err="1" smtClean="0">
                          <a:solidFill>
                            <a:schemeClr val="accent2"/>
                          </a:solidFill>
                        </a:rPr>
                        <a:t>Tusi</a:t>
                      </a:r>
                      <a:endParaRPr lang="en-US" b="1" i="1" dirty="0">
                        <a:solidFill>
                          <a:schemeClr val="accent2"/>
                        </a:solidFill>
                      </a:endParaRPr>
                    </a:p>
                  </a:txBody>
                  <a:tcPr/>
                </a:tc>
              </a:tr>
              <a:tr h="576995">
                <a:tc>
                  <a:txBody>
                    <a:bodyPr/>
                    <a:lstStyle/>
                    <a:p>
                      <a:r>
                        <a:rPr lang="en-US" b="1" i="1" dirty="0" smtClean="0">
                          <a:solidFill>
                            <a:schemeClr val="accent2">
                              <a:lumMod val="75000"/>
                            </a:schemeClr>
                          </a:solidFill>
                        </a:rPr>
                        <a:t>I</a:t>
                      </a:r>
                    </a:p>
                    <a:p>
                      <a:endParaRPr lang="en-US" b="1" i="1" dirty="0" smtClean="0">
                        <a:solidFill>
                          <a:schemeClr val="accent2">
                            <a:lumMod val="75000"/>
                          </a:schemeClr>
                        </a:solidFill>
                      </a:endParaRPr>
                    </a:p>
                  </a:txBody>
                  <a:tcPr/>
                </a:tc>
                <a:tc>
                  <a:txBody>
                    <a:bodyPr/>
                    <a:lstStyle/>
                    <a:p>
                      <a:r>
                        <a:rPr lang="en-US" b="1" i="1" dirty="0" smtClean="0">
                          <a:solidFill>
                            <a:schemeClr val="accent2"/>
                          </a:solidFill>
                        </a:rPr>
                        <a:t>Main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Am</a:t>
                      </a:r>
                      <a:endParaRPr lang="en-US" b="1" i="1" dirty="0">
                        <a:solidFill>
                          <a:schemeClr val="accent2">
                            <a:lumMod val="75000"/>
                          </a:schemeClr>
                        </a:solidFill>
                      </a:endParaRPr>
                    </a:p>
                  </a:txBody>
                  <a:tcPr/>
                </a:tc>
                <a:tc>
                  <a:txBody>
                    <a:bodyPr/>
                    <a:lstStyle/>
                    <a:p>
                      <a:r>
                        <a:rPr lang="en-US" b="1" i="1" dirty="0" err="1" smtClean="0">
                          <a:solidFill>
                            <a:schemeClr val="accent2"/>
                          </a:solidFill>
                        </a:rPr>
                        <a:t>Haan</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A</a:t>
                      </a:r>
                      <a:endParaRPr lang="en-US" b="1" i="1" dirty="0">
                        <a:solidFill>
                          <a:schemeClr val="accent2">
                            <a:lumMod val="75000"/>
                          </a:schemeClr>
                        </a:solidFill>
                      </a:endParaRPr>
                    </a:p>
                  </a:txBody>
                  <a:tcPr/>
                </a:tc>
                <a:tc>
                  <a:txBody>
                    <a:bodyPr/>
                    <a:lstStyle/>
                    <a:p>
                      <a:r>
                        <a:rPr lang="en-US" b="1" i="1" dirty="0" err="1" smtClean="0">
                          <a:solidFill>
                            <a:schemeClr val="accent2"/>
                          </a:solidFill>
                        </a:rPr>
                        <a:t>Ik</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This</a:t>
                      </a:r>
                      <a:endParaRPr lang="en-US" b="1" i="1" dirty="0">
                        <a:solidFill>
                          <a:schemeClr val="accent2">
                            <a:lumMod val="75000"/>
                          </a:schemeClr>
                        </a:solidFill>
                      </a:endParaRPr>
                    </a:p>
                  </a:txBody>
                  <a:tcPr/>
                </a:tc>
                <a:tc>
                  <a:txBody>
                    <a:bodyPr/>
                    <a:lstStyle/>
                    <a:p>
                      <a:r>
                        <a:rPr lang="en-US" b="1" i="1" dirty="0" smtClean="0">
                          <a:solidFill>
                            <a:schemeClr val="accent2"/>
                          </a:solidFill>
                        </a:rPr>
                        <a:t>Eh</a:t>
                      </a:r>
                      <a:endParaRPr lang="en-US" b="1" i="1" dirty="0">
                        <a:solidFill>
                          <a:schemeClr val="accent2"/>
                        </a:solidFill>
                      </a:endParaRPr>
                    </a:p>
                  </a:txBody>
                  <a:tcPr/>
                </a:tc>
              </a:tr>
              <a:tr h="570522">
                <a:tc>
                  <a:txBody>
                    <a:bodyPr/>
                    <a:lstStyle/>
                    <a:p>
                      <a:r>
                        <a:rPr lang="en-US" b="1" i="1" dirty="0" smtClean="0">
                          <a:solidFill>
                            <a:schemeClr val="accent2">
                              <a:lumMod val="75000"/>
                            </a:schemeClr>
                          </a:solidFill>
                        </a:rPr>
                        <a:t>Is</a:t>
                      </a:r>
                      <a:endParaRPr lang="en-US" b="1" i="1" dirty="0">
                        <a:solidFill>
                          <a:schemeClr val="accent2">
                            <a:lumMod val="75000"/>
                          </a:schemeClr>
                        </a:solidFill>
                      </a:endParaRPr>
                    </a:p>
                  </a:txBody>
                  <a:tcPr/>
                </a:tc>
                <a:tc>
                  <a:txBody>
                    <a:bodyPr/>
                    <a:lstStyle/>
                    <a:p>
                      <a:r>
                        <a:rPr lang="en-US" b="1" i="1" dirty="0" err="1" smtClean="0">
                          <a:solidFill>
                            <a:schemeClr val="accent2"/>
                          </a:solidFill>
                        </a:rPr>
                        <a:t>Hai</a:t>
                      </a:r>
                      <a:endParaRPr lang="en-US" b="1" i="1" dirty="0">
                        <a:solidFill>
                          <a:schemeClr val="accent2"/>
                        </a:solidFill>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Conversation</a:t>
            </a:r>
            <a:endParaRPr lang="en-US" dirty="0"/>
          </a:p>
        </p:txBody>
      </p:sp>
      <p:sp>
        <p:nvSpPr>
          <p:cNvPr id="4" name="Rectangle 3"/>
          <p:cNvSpPr/>
          <p:nvPr/>
        </p:nvSpPr>
        <p:spPr>
          <a:xfrm>
            <a:off x="928662" y="2274838"/>
            <a:ext cx="6643734" cy="1815882"/>
          </a:xfrm>
          <a:prstGeom prst="rect">
            <a:avLst/>
          </a:prstGeom>
        </p:spPr>
        <p:txBody>
          <a:bodyPr wrap="square">
            <a:spAutoFit/>
          </a:bodyPr>
          <a:lstStyle/>
          <a:p>
            <a:r>
              <a:rPr lang="en-US" sz="2800" i="1" dirty="0" smtClean="0"/>
              <a:t>Hello         ,         who                are       you</a:t>
            </a:r>
          </a:p>
          <a:p>
            <a:r>
              <a:rPr lang="en-US" sz="2800" i="1" dirty="0" smtClean="0"/>
              <a:t> </a:t>
            </a:r>
          </a:p>
          <a:p>
            <a:endParaRPr lang="en-US" sz="2800" dirty="0" smtClean="0"/>
          </a:p>
          <a:p>
            <a:r>
              <a:rPr lang="en-US" sz="2800" i="1" dirty="0" smtClean="0"/>
              <a:t>Sat Sri Akāl    ,  </a:t>
            </a:r>
            <a:r>
              <a:rPr lang="en-US" sz="2800" i="1" dirty="0" err="1" smtClean="0"/>
              <a:t>kauṇ</a:t>
            </a:r>
            <a:r>
              <a:rPr lang="en-US" sz="2800" i="1" dirty="0" smtClean="0"/>
              <a:t>                 </a:t>
            </a:r>
            <a:r>
              <a:rPr lang="en-US" sz="2800" i="1" dirty="0" err="1" smtClean="0"/>
              <a:t>hō</a:t>
            </a:r>
            <a:r>
              <a:rPr lang="en-US" sz="2800" i="1" dirty="0" smtClean="0"/>
              <a:t>         </a:t>
            </a:r>
            <a:r>
              <a:rPr lang="en-US" sz="2800" i="1" dirty="0" err="1" smtClean="0"/>
              <a:t>Tusī</a:t>
            </a:r>
            <a:endParaRPr lang="en-US" sz="2800" dirty="0"/>
          </a:p>
        </p:txBody>
      </p:sp>
      <p:sp>
        <p:nvSpPr>
          <p:cNvPr id="5" name="Rectangle 4"/>
          <p:cNvSpPr/>
          <p:nvPr/>
        </p:nvSpPr>
        <p:spPr>
          <a:xfrm>
            <a:off x="1071538" y="4429132"/>
            <a:ext cx="6929486" cy="1384995"/>
          </a:xfrm>
          <a:prstGeom prst="rect">
            <a:avLst/>
          </a:prstGeom>
        </p:spPr>
        <p:txBody>
          <a:bodyPr wrap="square">
            <a:spAutoFit/>
          </a:bodyPr>
          <a:lstStyle/>
          <a:p>
            <a:r>
              <a:rPr lang="en-US" sz="2800" i="1" dirty="0" smtClean="0"/>
              <a:t>This literal translation is wrong Punjabi follows a different question structure as compared to English</a:t>
            </a:r>
            <a:endParaRPr lang="en-US" sz="2800" dirty="0"/>
          </a:p>
        </p:txBody>
      </p:sp>
      <p:sp>
        <p:nvSpPr>
          <p:cNvPr id="6" name="Down Arrow 5"/>
          <p:cNvSpPr/>
          <p:nvPr/>
        </p:nvSpPr>
        <p:spPr>
          <a:xfrm>
            <a:off x="4143372" y="2928934"/>
            <a:ext cx="428628"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 Sentence</a:t>
            </a:r>
            <a:endParaRPr lang="en-US" dirty="0"/>
          </a:p>
        </p:txBody>
      </p:sp>
      <p:sp>
        <p:nvSpPr>
          <p:cNvPr id="3" name="Rectangle 2"/>
          <p:cNvSpPr/>
          <p:nvPr/>
        </p:nvSpPr>
        <p:spPr>
          <a:xfrm>
            <a:off x="642910" y="1857365"/>
            <a:ext cx="7715304" cy="3046988"/>
          </a:xfrm>
          <a:prstGeom prst="rect">
            <a:avLst/>
          </a:prstGeom>
        </p:spPr>
        <p:txBody>
          <a:bodyPr wrap="square">
            <a:spAutoFit/>
          </a:bodyPr>
          <a:lstStyle/>
          <a:p>
            <a:pPr algn="ctr"/>
            <a:r>
              <a:rPr lang="en-US" sz="3200" b="1" i="1" dirty="0" smtClean="0"/>
              <a:t>Hello, Who are you? </a:t>
            </a:r>
          </a:p>
          <a:p>
            <a:pPr algn="ctr"/>
            <a:endParaRPr lang="en-US" sz="3200" b="1" i="1" dirty="0" smtClean="0"/>
          </a:p>
          <a:p>
            <a:pPr algn="ctr"/>
            <a:endParaRPr lang="en-US" sz="3200" b="1" i="1" dirty="0" smtClean="0"/>
          </a:p>
          <a:p>
            <a:pPr algn="ctr"/>
            <a:endParaRPr lang="en-US" sz="3200" b="1" dirty="0" smtClean="0"/>
          </a:p>
          <a:p>
            <a:pPr algn="ctr"/>
            <a:endParaRPr lang="en-US" sz="3200" b="1" dirty="0" smtClean="0"/>
          </a:p>
          <a:p>
            <a:pPr algn="ctr"/>
            <a:r>
              <a:rPr lang="en-US" sz="3200" b="1" i="1" dirty="0" smtClean="0"/>
              <a:t>Sat Sri Akāl, </a:t>
            </a:r>
            <a:r>
              <a:rPr lang="en-US" sz="3200" b="1" i="1" dirty="0" err="1" smtClean="0"/>
              <a:t>Tusī</a:t>
            </a:r>
            <a:r>
              <a:rPr lang="en-US" sz="3200" b="1" i="1" dirty="0" smtClean="0"/>
              <a:t> </a:t>
            </a:r>
            <a:r>
              <a:rPr lang="en-US" sz="3200" b="1" i="1" dirty="0" err="1" smtClean="0"/>
              <a:t>kauṇ</a:t>
            </a:r>
            <a:r>
              <a:rPr lang="en-US" sz="3200" b="1" i="1" dirty="0" smtClean="0"/>
              <a:t> </a:t>
            </a:r>
            <a:r>
              <a:rPr lang="en-US" sz="3200" b="1" i="1" dirty="0" err="1" smtClean="0"/>
              <a:t>hō</a:t>
            </a:r>
            <a:r>
              <a:rPr lang="en-US" sz="3200" b="1" i="1" dirty="0" smtClean="0"/>
              <a:t>?</a:t>
            </a:r>
            <a:endParaRPr lang="en-US" sz="3200" b="1" dirty="0"/>
          </a:p>
        </p:txBody>
      </p:sp>
      <p:sp>
        <p:nvSpPr>
          <p:cNvPr id="4" name="Down Arrow 3"/>
          <p:cNvSpPr/>
          <p:nvPr/>
        </p:nvSpPr>
        <p:spPr>
          <a:xfrm>
            <a:off x="4000496" y="3071810"/>
            <a:ext cx="571504"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7224" y="500043"/>
            <a:ext cx="7143800" cy="2061210"/>
          </a:xfrm>
          <a:prstGeom prst="rect">
            <a:avLst/>
          </a:prstGeom>
        </p:spPr>
        <p:txBody>
          <a:bodyPr wrap="square">
            <a:spAutoFit/>
          </a:bodyPr>
          <a:lstStyle/>
          <a:p>
            <a:pPr algn="ctr"/>
            <a:r>
              <a:rPr lang="en-US" sz="3200" b="1" i="1" dirty="0" smtClean="0"/>
              <a:t>Hello   ,    I      am   </a:t>
            </a:r>
            <a:r>
              <a:rPr lang="en-US" sz="3200" b="1" i="1" dirty="0" err="1" smtClean="0"/>
              <a:t>Radha</a:t>
            </a:r>
            <a:endParaRPr lang="en-US" sz="3200" b="1" i="1" dirty="0" smtClean="0"/>
          </a:p>
          <a:p>
            <a:pPr algn="ctr"/>
            <a:endParaRPr lang="en-US" sz="3200" b="1" i="1" dirty="0" smtClean="0"/>
          </a:p>
          <a:p>
            <a:pPr algn="ctr"/>
            <a:endParaRPr lang="en-US" sz="3200" b="1" dirty="0" smtClean="0"/>
          </a:p>
          <a:p>
            <a:pPr algn="ctr"/>
            <a:r>
              <a:rPr lang="en-US" sz="3200" b="1" i="1" dirty="0" smtClean="0"/>
              <a:t>Sat Sri Akāl  ,main  </a:t>
            </a:r>
            <a:r>
              <a:rPr lang="en-US" sz="3200" b="1" i="1" dirty="0" err="1" smtClean="0"/>
              <a:t>Radha haan</a:t>
            </a:r>
            <a:endParaRPr lang="en-US" sz="3200" b="1" dirty="0"/>
          </a:p>
        </p:txBody>
      </p:sp>
      <p:sp>
        <p:nvSpPr>
          <p:cNvPr id="4" name="Down Arrow 3"/>
          <p:cNvSpPr/>
          <p:nvPr/>
        </p:nvSpPr>
        <p:spPr>
          <a:xfrm>
            <a:off x="4286248" y="1285860"/>
            <a:ext cx="500066"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285852" y="2928934"/>
            <a:ext cx="6072230" cy="2553335"/>
          </a:xfrm>
          <a:prstGeom prst="rect">
            <a:avLst/>
          </a:prstGeom>
        </p:spPr>
        <p:txBody>
          <a:bodyPr wrap="square">
            <a:spAutoFit/>
          </a:bodyPr>
          <a:lstStyle/>
          <a:p>
            <a:pPr algn="ctr"/>
            <a:r>
              <a:rPr lang="en-US" sz="3200" b="1" i="1" dirty="0" smtClean="0"/>
              <a:t>Hello, I am Mohan</a:t>
            </a:r>
          </a:p>
          <a:p>
            <a:pPr algn="ctr"/>
            <a:endParaRPr lang="en-US" sz="3200" b="1" i="1" dirty="0" smtClean="0"/>
          </a:p>
          <a:p>
            <a:pPr algn="ctr"/>
            <a:endParaRPr lang="en-US" sz="3200" b="1" i="1" dirty="0" smtClean="0"/>
          </a:p>
          <a:p>
            <a:pPr algn="ctr"/>
            <a:endParaRPr lang="en-US" sz="3200" b="1" i="1" dirty="0" smtClean="0"/>
          </a:p>
          <a:p>
            <a:pPr algn="ctr"/>
            <a:endParaRPr lang="en-US" sz="3200" b="1" dirty="0"/>
          </a:p>
        </p:txBody>
      </p:sp>
      <p:sp>
        <p:nvSpPr>
          <p:cNvPr id="6" name="Rectangle 5"/>
          <p:cNvSpPr/>
          <p:nvPr/>
        </p:nvSpPr>
        <p:spPr>
          <a:xfrm>
            <a:off x="1214414" y="4500570"/>
            <a:ext cx="6572296" cy="1076325"/>
          </a:xfrm>
          <a:prstGeom prst="rect">
            <a:avLst/>
          </a:prstGeom>
        </p:spPr>
        <p:txBody>
          <a:bodyPr wrap="square">
            <a:spAutoFit/>
          </a:bodyPr>
          <a:lstStyle/>
          <a:p>
            <a:pPr algn="ctr"/>
            <a:endParaRPr lang="en-US" sz="3200" b="1" i="1" dirty="0" smtClean="0"/>
          </a:p>
          <a:p>
            <a:pPr algn="ctr"/>
            <a:r>
              <a:rPr lang="en-US" sz="3200" b="1" i="1" dirty="0" smtClean="0"/>
              <a:t>     Sat Sri Akāl, main Mohan </a:t>
            </a:r>
            <a:r>
              <a:rPr lang="en-US" sz="3200" b="1" i="1" dirty="0" err="1" smtClean="0"/>
              <a:t>haan</a:t>
            </a:r>
            <a:endParaRPr lang="en-US" sz="3200" b="1" dirty="0"/>
          </a:p>
        </p:txBody>
      </p:sp>
      <p:sp>
        <p:nvSpPr>
          <p:cNvPr id="7" name="Down Arrow 6"/>
          <p:cNvSpPr/>
          <p:nvPr/>
        </p:nvSpPr>
        <p:spPr>
          <a:xfrm>
            <a:off x="4143372" y="3714752"/>
            <a:ext cx="714380"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Greetings</a:t>
            </a:r>
            <a:endParaRPr lang="en-US" dirty="0"/>
          </a:p>
        </p:txBody>
      </p:sp>
      <p:pic>
        <p:nvPicPr>
          <p:cNvPr id="3074" name="Picture 2"/>
          <p:cNvPicPr>
            <a:picLocks noChangeAspect="1" noChangeArrowheads="1"/>
          </p:cNvPicPr>
          <p:nvPr/>
        </p:nvPicPr>
        <p:blipFill>
          <a:blip r:embed="rId2"/>
          <a:srcRect/>
          <a:stretch>
            <a:fillRect/>
          </a:stretch>
        </p:blipFill>
        <p:spPr bwMode="auto">
          <a:xfrm>
            <a:off x="500034" y="1357298"/>
            <a:ext cx="7762875" cy="471490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714348" y="448405"/>
            <a:ext cx="7715304" cy="5409487"/>
          </a:xfrm>
          <a:prstGeom prst="rect">
            <a:avLst/>
          </a:prstGeom>
          <a:noFill/>
          <a:ln w="9525">
            <a:noFill/>
            <a:miter lim="800000"/>
            <a:headEnd/>
            <a:tailEnd/>
          </a:ln>
          <a:effectLst/>
        </p:spPr>
      </p:pic>
      <p:sp>
        <p:nvSpPr>
          <p:cNvPr id="2" name="Text Box 1"/>
          <p:cNvSpPr txBox="1"/>
          <p:nvPr/>
        </p:nvSpPr>
        <p:spPr>
          <a:xfrm>
            <a:off x="1216025" y="5019040"/>
            <a:ext cx="6163945" cy="521970"/>
          </a:xfrm>
          <a:prstGeom prst="rect">
            <a:avLst/>
          </a:prstGeom>
          <a:noFill/>
        </p:spPr>
        <p:txBody>
          <a:bodyPr wrap="square" rtlCol="0">
            <a:spAutoFit/>
          </a:bodyPr>
          <a:lstStyle/>
          <a:p>
            <a:pPr algn="ctr"/>
            <a:r>
              <a:rPr lang="en-US" sz="2800" b="1" i="1">
                <a:solidFill>
                  <a:schemeClr val="accent4">
                    <a:lumMod val="75000"/>
                  </a:schemeClr>
                </a:solidFill>
              </a:rPr>
              <a:t>In Punjabi :  Tuhada Naam ki aa/hai</a:t>
            </a:r>
            <a:r>
              <a:rPr lang="en-US" b="1">
                <a:solidFill>
                  <a:schemeClr val="accent4">
                    <a:lumMod val="75000"/>
                  </a:schemeClr>
                </a:solidFill>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Introduce Yourself</a:t>
            </a:r>
            <a:endParaRPr lang="en-US" dirty="0"/>
          </a:p>
        </p:txBody>
      </p:sp>
      <p:sp>
        <p:nvSpPr>
          <p:cNvPr id="5" name="Text Box 4"/>
          <p:cNvSpPr txBox="1"/>
          <p:nvPr/>
        </p:nvSpPr>
        <p:spPr>
          <a:xfrm>
            <a:off x="331470" y="2096135"/>
            <a:ext cx="8444865" cy="4154170"/>
          </a:xfrm>
          <a:prstGeom prst="rect">
            <a:avLst/>
          </a:prstGeom>
          <a:noFill/>
        </p:spPr>
        <p:txBody>
          <a:bodyPr wrap="square" rtlCol="0">
            <a:spAutoFit/>
          </a:bodyPr>
          <a:lstStyle/>
          <a:p>
            <a:r>
              <a:rPr lang="en-US" sz="2400" b="1" i="1">
                <a:solidFill>
                  <a:schemeClr val="accent6">
                    <a:lumMod val="50000"/>
                  </a:schemeClr>
                </a:solidFill>
              </a:rPr>
              <a:t>     English                                                                         Punjabi</a:t>
            </a:r>
          </a:p>
          <a:p>
            <a:endParaRPr lang="en-US" sz="2400" b="1" i="1">
              <a:solidFill>
                <a:schemeClr val="accent6">
                  <a:lumMod val="50000"/>
                </a:schemeClr>
              </a:solidFill>
            </a:endParaRPr>
          </a:p>
          <a:p>
            <a:r>
              <a:rPr lang="en-US" sz="2400" b="1" i="1">
                <a:solidFill>
                  <a:schemeClr val="accent6">
                    <a:lumMod val="50000"/>
                  </a:schemeClr>
                </a:solidFill>
              </a:rPr>
              <a:t>I am Mohan                                                            Main Mohan  Haan</a:t>
            </a:r>
          </a:p>
          <a:p>
            <a:endParaRPr lang="en-US" sz="2400" b="1" i="1">
              <a:solidFill>
                <a:schemeClr val="accent6">
                  <a:lumMod val="50000"/>
                </a:schemeClr>
              </a:solidFill>
            </a:endParaRPr>
          </a:p>
          <a:p>
            <a:r>
              <a:rPr lang="en-US" sz="2400" b="1" i="1">
                <a:solidFill>
                  <a:schemeClr val="accent6">
                    <a:lumMod val="50000"/>
                  </a:schemeClr>
                </a:solidFill>
              </a:rPr>
              <a:t>My name is Mohan                                 Mera naam/na Mohan hai</a:t>
            </a:r>
          </a:p>
          <a:p>
            <a:endParaRPr lang="en-US" sz="2400" b="1" i="1">
              <a:solidFill>
                <a:schemeClr val="accent6">
                  <a:lumMod val="50000"/>
                </a:schemeClr>
              </a:solidFill>
            </a:endParaRPr>
          </a:p>
          <a:p>
            <a:r>
              <a:rPr lang="en-US" sz="2400" b="1" i="1">
                <a:solidFill>
                  <a:schemeClr val="accent6">
                    <a:lumMod val="50000"/>
                  </a:schemeClr>
                </a:solidFill>
              </a:rPr>
              <a:t>I am boy                                                               Main Ik munda haan</a:t>
            </a:r>
          </a:p>
          <a:p>
            <a:endParaRPr lang="en-US" sz="2400" b="1" i="1">
              <a:solidFill>
                <a:schemeClr val="accent6">
                  <a:lumMod val="50000"/>
                </a:schemeClr>
              </a:solidFill>
            </a:endParaRPr>
          </a:p>
          <a:p>
            <a:r>
              <a:rPr lang="en-US" sz="2400" b="1" i="1">
                <a:solidFill>
                  <a:schemeClr val="accent6">
                    <a:lumMod val="50000"/>
                  </a:schemeClr>
                </a:solidFill>
              </a:rPr>
              <a:t>I am a Student                                               Main ik vidhyarthi haan</a:t>
            </a:r>
          </a:p>
          <a:p>
            <a:endParaRPr lang="en-US" sz="2400" b="1" i="1">
              <a:solidFill>
                <a:schemeClr val="accent6">
                  <a:lumMod val="50000"/>
                </a:schemeClr>
              </a:solidFill>
            </a:endParaRPr>
          </a:p>
          <a:p>
            <a:r>
              <a:rPr lang="en-US" sz="2400" b="1" i="1">
                <a:solidFill>
                  <a:schemeClr val="accent6">
                    <a:lumMod val="50000"/>
                  </a:schemeClr>
                </a:solidFill>
              </a:rPr>
              <a:t>I am Punjabi                                                           Main Punjabi Haan</a:t>
            </a:r>
          </a:p>
        </p:txBody>
      </p:sp>
      <p:cxnSp>
        <p:nvCxnSpPr>
          <p:cNvPr id="6" name="Straight Connector 5"/>
          <p:cNvCxnSpPr/>
          <p:nvPr/>
        </p:nvCxnSpPr>
        <p:spPr>
          <a:xfrm>
            <a:off x="689610" y="2584450"/>
            <a:ext cx="7266940" cy="52705"/>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Interrogations</a:t>
            </a:r>
            <a:endParaRPr lang="en-US" dirty="0"/>
          </a:p>
        </p:txBody>
      </p:sp>
      <p:sp>
        <p:nvSpPr>
          <p:cNvPr id="3" name="Text Box 2"/>
          <p:cNvSpPr txBox="1"/>
          <p:nvPr/>
        </p:nvSpPr>
        <p:spPr>
          <a:xfrm>
            <a:off x="575945" y="1146810"/>
            <a:ext cx="7873365" cy="5446395"/>
          </a:xfrm>
          <a:prstGeom prst="rect">
            <a:avLst/>
          </a:prstGeom>
          <a:noFill/>
        </p:spPr>
        <p:txBody>
          <a:bodyPr wrap="square" rtlCol="0" anchor="t">
            <a:spAutoFit/>
          </a:bodyPr>
          <a:lstStyle/>
          <a:p>
            <a:r>
              <a:rPr lang="en-US" sz="2400" b="1" i="1">
                <a:solidFill>
                  <a:schemeClr val="accent6">
                    <a:lumMod val="50000"/>
                  </a:schemeClr>
                </a:solidFill>
                <a:sym typeface="+mn-ea"/>
              </a:rPr>
              <a:t>  </a:t>
            </a:r>
          </a:p>
          <a:p>
            <a:r>
              <a:rPr lang="en-US" sz="2400" b="1" i="1">
                <a:solidFill>
                  <a:schemeClr val="accent6">
                    <a:lumMod val="50000"/>
                  </a:schemeClr>
                </a:solidFill>
                <a:sym typeface="+mn-ea"/>
              </a:rPr>
              <a:t>     English                                                                    Punjabi</a:t>
            </a:r>
            <a:endParaRPr lang="en-US" sz="2400" b="1" i="1">
              <a:solidFill>
                <a:schemeClr val="accent6">
                  <a:lumMod val="50000"/>
                </a:schemeClr>
              </a:solidFill>
            </a:endParaRPr>
          </a:p>
          <a:p>
            <a:endParaRPr lang="en-US" sz="2400" b="1" i="1">
              <a:solidFill>
                <a:schemeClr val="accent6">
                  <a:lumMod val="50000"/>
                </a:schemeClr>
              </a:solidFill>
            </a:endParaRPr>
          </a:p>
          <a:p>
            <a:pPr>
              <a:lnSpc>
                <a:spcPct val="150000"/>
              </a:lnSpc>
            </a:pPr>
            <a:r>
              <a:rPr lang="en-US" sz="2400" b="1" i="1">
                <a:solidFill>
                  <a:schemeClr val="accent6">
                    <a:lumMod val="50000"/>
                  </a:schemeClr>
                </a:solidFill>
              </a:rPr>
              <a:t>How ?                                                                              Kive?</a:t>
            </a:r>
          </a:p>
          <a:p>
            <a:pPr>
              <a:lnSpc>
                <a:spcPct val="150000"/>
              </a:lnSpc>
            </a:pPr>
            <a:r>
              <a:rPr lang="en-US" sz="2400" b="1" i="1">
                <a:solidFill>
                  <a:schemeClr val="accent6">
                    <a:lumMod val="50000"/>
                  </a:schemeClr>
                </a:solidFill>
              </a:rPr>
              <a:t>How much/many?                                                 Kinna/ Kinne?</a:t>
            </a:r>
          </a:p>
          <a:p>
            <a:pPr>
              <a:lnSpc>
                <a:spcPct val="150000"/>
              </a:lnSpc>
            </a:pPr>
            <a:r>
              <a:rPr lang="en-US" sz="2400" b="1" i="1">
                <a:solidFill>
                  <a:schemeClr val="accent6">
                    <a:lumMod val="50000"/>
                  </a:schemeClr>
                </a:solidFill>
              </a:rPr>
              <a:t>What?                                                                                Ki?</a:t>
            </a:r>
          </a:p>
          <a:p>
            <a:pPr>
              <a:lnSpc>
                <a:spcPct val="150000"/>
              </a:lnSpc>
            </a:pPr>
            <a:r>
              <a:rPr lang="en-US" sz="2400" b="1" i="1">
                <a:solidFill>
                  <a:schemeClr val="accent6">
                    <a:lumMod val="50000"/>
                  </a:schemeClr>
                </a:solidFill>
              </a:rPr>
              <a:t> When?                                                                              Kado? </a:t>
            </a:r>
          </a:p>
          <a:p>
            <a:pPr>
              <a:lnSpc>
                <a:spcPct val="150000"/>
              </a:lnSpc>
            </a:pPr>
            <a:r>
              <a:rPr lang="en-US" sz="2400" b="1" i="1">
                <a:solidFill>
                  <a:schemeClr val="accent6">
                    <a:lumMod val="50000"/>
                  </a:schemeClr>
                </a:solidFill>
              </a:rPr>
              <a:t>Where?                                                                               Kithe? </a:t>
            </a:r>
          </a:p>
          <a:p>
            <a:pPr>
              <a:lnSpc>
                <a:spcPct val="150000"/>
              </a:lnSpc>
            </a:pPr>
            <a:r>
              <a:rPr lang="en-US" sz="2400" b="1" i="1">
                <a:solidFill>
                  <a:schemeClr val="accent6">
                    <a:lumMod val="50000"/>
                  </a:schemeClr>
                </a:solidFill>
              </a:rPr>
              <a:t>Who?                                                                                  Kaun?</a:t>
            </a:r>
          </a:p>
          <a:p>
            <a:pPr>
              <a:lnSpc>
                <a:spcPct val="150000"/>
              </a:lnSpc>
            </a:pPr>
            <a:r>
              <a:rPr lang="en-US" sz="2400" b="1" i="1">
                <a:solidFill>
                  <a:schemeClr val="accent6">
                    <a:lumMod val="50000"/>
                  </a:schemeClr>
                </a:solidFill>
              </a:rPr>
              <a:t> Why ?                                                                                  Kyun?</a:t>
            </a:r>
          </a:p>
          <a:p>
            <a:endParaRPr lang="en-US" sz="2400" b="1" i="1">
              <a:solidFill>
                <a:schemeClr val="accent6">
                  <a:lumMod val="50000"/>
                </a:schemeClr>
              </a:solidFill>
            </a:endParaRPr>
          </a:p>
        </p:txBody>
      </p:sp>
      <p:cxnSp>
        <p:nvCxnSpPr>
          <p:cNvPr id="6" name="Straight Connector 5"/>
          <p:cNvCxnSpPr/>
          <p:nvPr/>
        </p:nvCxnSpPr>
        <p:spPr>
          <a:xfrm>
            <a:off x="930275" y="213169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Interrogations</a:t>
            </a:r>
            <a:endParaRPr lang="en-US" dirty="0"/>
          </a:p>
        </p:txBody>
      </p:sp>
      <p:sp>
        <p:nvSpPr>
          <p:cNvPr id="3" name="Text Box 2"/>
          <p:cNvSpPr txBox="1"/>
          <p:nvPr/>
        </p:nvSpPr>
        <p:spPr>
          <a:xfrm>
            <a:off x="530225" y="1551940"/>
            <a:ext cx="7847330" cy="4939030"/>
          </a:xfrm>
          <a:prstGeom prst="rect">
            <a:avLst/>
          </a:prstGeom>
          <a:noFill/>
        </p:spPr>
        <p:txBody>
          <a:bodyPr wrap="square" rtlCol="0" anchor="t">
            <a:spAutoFit/>
          </a:bodyPr>
          <a:lstStyle/>
          <a:p>
            <a:pPr>
              <a:lnSpc>
                <a:spcPct val="150000"/>
              </a:lnSpc>
            </a:pPr>
            <a:r>
              <a:rPr lang="en-US" sz="2400" b="1" i="1">
                <a:solidFill>
                  <a:schemeClr val="accent6">
                    <a:lumMod val="50000"/>
                  </a:schemeClr>
                </a:solidFill>
                <a:sym typeface="+mn-ea"/>
              </a:rPr>
              <a:t>          English                                                                    Punjabi</a:t>
            </a:r>
            <a:endParaRPr lang="en-US" b="1" i="1">
              <a:solidFill>
                <a:schemeClr val="accent6">
                  <a:lumMod val="50000"/>
                </a:schemeClr>
              </a:solidFill>
              <a:sym typeface="+mn-ea"/>
            </a:endParaRPr>
          </a:p>
          <a:p>
            <a:pPr>
              <a:lnSpc>
                <a:spcPct val="150000"/>
              </a:lnSpc>
            </a:pPr>
            <a:endParaRPr lang="en-US"/>
          </a:p>
          <a:p>
            <a:pPr>
              <a:lnSpc>
                <a:spcPct val="150000"/>
              </a:lnSpc>
            </a:pPr>
            <a:r>
              <a:rPr lang="en-US" sz="2400" b="1" i="1">
                <a:solidFill>
                  <a:schemeClr val="accent6">
                    <a:lumMod val="50000"/>
                  </a:schemeClr>
                </a:solidFill>
              </a:rPr>
              <a:t>What is this?                                                       Eh ki aa/hai?</a:t>
            </a:r>
          </a:p>
          <a:p>
            <a:pPr>
              <a:lnSpc>
                <a:spcPct val="150000"/>
              </a:lnSpc>
            </a:pPr>
            <a:r>
              <a:rPr lang="en-US" sz="2400" b="1" i="1">
                <a:solidFill>
                  <a:schemeClr val="accent6">
                    <a:lumMod val="50000"/>
                  </a:schemeClr>
                </a:solidFill>
              </a:rPr>
              <a:t>Who </a:t>
            </a:r>
            <a:r>
              <a:rPr lang="en-US" sz="2400" b="1" i="1">
                <a:solidFill>
                  <a:schemeClr val="accent6">
                    <a:lumMod val="50000"/>
                  </a:schemeClr>
                </a:solidFill>
                <a:sym typeface="+mn-ea"/>
              </a:rPr>
              <a:t>is this?                                                        Eh kaun aa/hai?</a:t>
            </a:r>
          </a:p>
          <a:p>
            <a:pPr>
              <a:lnSpc>
                <a:spcPct val="150000"/>
              </a:lnSpc>
            </a:pPr>
            <a:r>
              <a:rPr lang="en-US" sz="2400" b="1" i="1">
                <a:solidFill>
                  <a:schemeClr val="accent6">
                    <a:lumMod val="50000"/>
                  </a:schemeClr>
                </a:solidFill>
                <a:sym typeface="+mn-ea"/>
              </a:rPr>
              <a:t>When did this happen?                                     Eh kado hoya?</a:t>
            </a:r>
          </a:p>
          <a:p>
            <a:pPr>
              <a:lnSpc>
                <a:spcPct val="150000"/>
              </a:lnSpc>
            </a:pPr>
            <a:r>
              <a:rPr lang="en-US" sz="2400" b="1" i="1">
                <a:solidFill>
                  <a:schemeClr val="accent6">
                    <a:lumMod val="50000"/>
                  </a:schemeClr>
                </a:solidFill>
                <a:sym typeface="+mn-ea"/>
              </a:rPr>
              <a:t>Why did  this happen?                                      Eh kyun hoya?</a:t>
            </a:r>
          </a:p>
          <a:p>
            <a:pPr>
              <a:lnSpc>
                <a:spcPct val="150000"/>
              </a:lnSpc>
            </a:pPr>
            <a:r>
              <a:rPr lang="en-US" sz="2400" b="1" i="1">
                <a:solidFill>
                  <a:schemeClr val="accent6">
                    <a:lumMod val="50000"/>
                  </a:schemeClr>
                </a:solidFill>
                <a:sym typeface="+mn-ea"/>
              </a:rPr>
              <a:t>How did this happen?                                       Eh kive hoya?</a:t>
            </a:r>
          </a:p>
          <a:p>
            <a:pPr>
              <a:lnSpc>
                <a:spcPct val="150000"/>
              </a:lnSpc>
            </a:pPr>
            <a:r>
              <a:rPr lang="en-US" sz="2400" b="1" i="1">
                <a:solidFill>
                  <a:schemeClr val="accent6">
                    <a:lumMod val="50000"/>
                  </a:schemeClr>
                </a:solidFill>
                <a:sym typeface="+mn-ea"/>
              </a:rPr>
              <a:t>Which City?                                                  Eh kehra Shehar hai?</a:t>
            </a:r>
          </a:p>
          <a:p>
            <a:pPr>
              <a:lnSpc>
                <a:spcPct val="150000"/>
              </a:lnSpc>
            </a:pPr>
            <a:r>
              <a:rPr lang="en-US" sz="2400" b="1" i="1">
                <a:solidFill>
                  <a:schemeClr val="accent6">
                    <a:lumMod val="50000"/>
                  </a:schemeClr>
                </a:solidFill>
                <a:sym typeface="+mn-ea"/>
              </a:rPr>
              <a:t>How many fruits?                                                Kinne fal ne?</a:t>
            </a:r>
            <a:endParaRPr lang="en-US"/>
          </a:p>
        </p:txBody>
      </p:sp>
      <p:cxnSp>
        <p:nvCxnSpPr>
          <p:cNvPr id="6" name="Straight Connector 5"/>
          <p:cNvCxnSpPr/>
          <p:nvPr/>
        </p:nvCxnSpPr>
        <p:spPr>
          <a:xfrm>
            <a:off x="930275" y="240601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smtClean="0">
                <a:solidFill>
                  <a:schemeClr val="tx1">
                    <a:lumMod val="95000"/>
                    <a:lumOff val="5000"/>
                  </a:schemeClr>
                </a:solidFill>
              </a:rPr>
              <a:t>Welcome-</a:t>
            </a:r>
            <a:r>
              <a:rPr lang="en-US" b="1" dirty="0">
                <a:solidFill>
                  <a:schemeClr val="tx1">
                    <a:lumMod val="95000"/>
                    <a:lumOff val="5000"/>
                  </a:schemeClr>
                </a:solidFill>
                <a:hlinkClick r:id="rId2"/>
              </a:rPr>
              <a:t>ਜੀ ਆਇਆ ਨੂੰ</a:t>
            </a:r>
            <a:r>
              <a:rPr lang="en-US" b="1" dirty="0" smtClean="0">
                <a:solidFill>
                  <a:schemeClr val="tx1">
                    <a:lumMod val="95000"/>
                    <a:lumOff val="5000"/>
                  </a:schemeClr>
                </a:solidFill>
                <a:hlinkClick r:id="rId2"/>
              </a:rPr>
              <a:t>।</a:t>
            </a:r>
            <a:endParaRPr lang="en-US" b="1" dirty="0">
              <a:solidFill>
                <a:schemeClr val="tx1">
                  <a:lumMod val="95000"/>
                  <a:lumOff val="5000"/>
                </a:schemeClr>
              </a:solidFill>
            </a:endParaRPr>
          </a:p>
        </p:txBody>
      </p:sp>
      <p:pic>
        <p:nvPicPr>
          <p:cNvPr id="4" name="Content Placeholder 3" descr="punjabi-welcome-statue-500x500.jpg"/>
          <p:cNvPicPr>
            <a:picLocks noGrp="1" noChangeAspect="1"/>
          </p:cNvPicPr>
          <p:nvPr>
            <p:ph idx="1"/>
          </p:nvPr>
        </p:nvPicPr>
        <p:blipFill>
          <a:blip r:embed="rId3"/>
          <a:stretch>
            <a:fillRect/>
          </a:stretch>
        </p:blipFill>
        <p:spPr>
          <a:xfrm>
            <a:off x="4714876" y="1643050"/>
            <a:ext cx="3405989" cy="4525963"/>
          </a:xfrm>
        </p:spPr>
      </p:pic>
      <p:pic>
        <p:nvPicPr>
          <p:cNvPr id="3074" name="Picture 2"/>
          <p:cNvPicPr>
            <a:picLocks noChangeAspect="1" noChangeArrowheads="1"/>
          </p:cNvPicPr>
          <p:nvPr/>
        </p:nvPicPr>
        <p:blipFill>
          <a:blip r:embed="rId4"/>
          <a:srcRect/>
          <a:stretch>
            <a:fillRect/>
          </a:stretch>
        </p:blipFill>
        <p:spPr bwMode="auto">
          <a:xfrm>
            <a:off x="928662" y="1571612"/>
            <a:ext cx="3357586" cy="4391027"/>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Questions</a:t>
            </a:r>
            <a:endParaRPr lang="en-US" dirty="0"/>
          </a:p>
        </p:txBody>
      </p:sp>
      <p:sp>
        <p:nvSpPr>
          <p:cNvPr id="4" name="Text Box 3"/>
          <p:cNvSpPr txBox="1"/>
          <p:nvPr/>
        </p:nvSpPr>
        <p:spPr>
          <a:xfrm>
            <a:off x="940435" y="1274445"/>
            <a:ext cx="7463155" cy="4707890"/>
          </a:xfrm>
          <a:prstGeom prst="rect">
            <a:avLst/>
          </a:prstGeom>
          <a:noFill/>
        </p:spPr>
        <p:txBody>
          <a:bodyPr wrap="square" rtlCol="0">
            <a:spAutoFit/>
          </a:bodyPr>
          <a:lstStyle/>
          <a:p>
            <a:pPr>
              <a:lnSpc>
                <a:spcPct val="150000"/>
              </a:lnSpc>
            </a:pPr>
            <a:r>
              <a:rPr lang="en-US" sz="2400" b="1" i="1">
                <a:solidFill>
                  <a:schemeClr val="accent6">
                    <a:lumMod val="50000"/>
                  </a:schemeClr>
                </a:solidFill>
                <a:sym typeface="+mn-ea"/>
              </a:rPr>
              <a:t>English                                                                    Punjabi</a:t>
            </a:r>
            <a:endParaRPr lang="en-US" sz="2400"/>
          </a:p>
          <a:p>
            <a:endParaRPr lang="en-US" sz="2400" b="1" i="1">
              <a:solidFill>
                <a:schemeClr val="accent6">
                  <a:lumMod val="50000"/>
                </a:schemeClr>
              </a:solidFill>
            </a:endParaRPr>
          </a:p>
          <a:p>
            <a:r>
              <a:rPr lang="en-US" sz="2400" b="1" i="1">
                <a:solidFill>
                  <a:schemeClr val="accent6">
                    <a:lumMod val="50000"/>
                  </a:schemeClr>
                </a:solidFill>
              </a:rPr>
              <a:t>Yes                                                                                   Haan</a:t>
            </a:r>
          </a:p>
          <a:p>
            <a:r>
              <a:rPr lang="en-US" sz="2400" b="1" i="1">
                <a:solidFill>
                  <a:schemeClr val="accent6">
                    <a:lumMod val="50000"/>
                  </a:schemeClr>
                </a:solidFill>
              </a:rPr>
              <a:t>No                                                                              Naa/Nahi</a:t>
            </a:r>
          </a:p>
          <a:p>
            <a:endParaRPr lang="en-US" sz="2400" b="1" i="1">
              <a:solidFill>
                <a:schemeClr val="accent6">
                  <a:lumMod val="50000"/>
                </a:schemeClr>
              </a:solidFill>
            </a:endParaRPr>
          </a:p>
          <a:p>
            <a:r>
              <a:rPr lang="en-US" sz="2400" b="1" i="1">
                <a:solidFill>
                  <a:schemeClr val="accent6">
                    <a:lumMod val="50000"/>
                  </a:schemeClr>
                </a:solidFill>
              </a:rPr>
              <a:t>What's Up?                                               Ki ho reha/chal hai?</a:t>
            </a:r>
          </a:p>
          <a:p>
            <a:r>
              <a:rPr lang="en-US" sz="2400" b="1" i="1">
                <a:solidFill>
                  <a:schemeClr val="accent6">
                    <a:lumMod val="50000"/>
                  </a:schemeClr>
                </a:solidFill>
              </a:rPr>
              <a:t>How are you ?                                                         Ki haal hai?</a:t>
            </a:r>
          </a:p>
          <a:p>
            <a:r>
              <a:rPr lang="en-US" sz="2400" b="1" i="1">
                <a:solidFill>
                  <a:schemeClr val="accent6">
                    <a:lumMod val="50000"/>
                  </a:schemeClr>
                </a:solidFill>
              </a:rPr>
              <a:t>Excuse me                                              Gal sunyo/suni/sunn</a:t>
            </a:r>
          </a:p>
          <a:p>
            <a:r>
              <a:rPr lang="en-US" sz="2400" b="1" i="1">
                <a:solidFill>
                  <a:schemeClr val="accent6">
                    <a:lumMod val="50000"/>
                  </a:schemeClr>
                </a:solidFill>
              </a:rPr>
              <a:t>You're welcome                                                     Koi gall nahi</a:t>
            </a:r>
          </a:p>
          <a:p>
            <a:r>
              <a:rPr lang="en-US" sz="2400" b="1" i="1">
                <a:solidFill>
                  <a:schemeClr val="accent6">
                    <a:lumMod val="50000"/>
                  </a:schemeClr>
                </a:solidFill>
              </a:rPr>
              <a:t>What happened?                                    Ki hoya/ki gall hoyi?</a:t>
            </a:r>
          </a:p>
          <a:p>
            <a:r>
              <a:rPr lang="en-US" sz="2400" b="1" i="1">
                <a:solidFill>
                  <a:schemeClr val="accent6">
                    <a:lumMod val="50000"/>
                  </a:schemeClr>
                </a:solidFill>
              </a:rPr>
              <a:t>I dont know                                                     Mainu nahi pta</a:t>
            </a:r>
          </a:p>
          <a:p>
            <a:endParaRPr lang="en-US" sz="2400" b="1" i="1">
              <a:solidFill>
                <a:schemeClr val="accent6">
                  <a:lumMod val="50000"/>
                </a:schemeClr>
              </a:solidFill>
            </a:endParaRPr>
          </a:p>
        </p:txBody>
      </p:sp>
      <p:cxnSp>
        <p:nvCxnSpPr>
          <p:cNvPr id="6" name="Straight Connector 5"/>
          <p:cNvCxnSpPr/>
          <p:nvPr/>
        </p:nvCxnSpPr>
        <p:spPr>
          <a:xfrm>
            <a:off x="930275" y="202501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Relations</a:t>
            </a:r>
            <a:endParaRPr lang="en-US" dirty="0"/>
          </a:p>
        </p:txBody>
      </p:sp>
      <p:sp>
        <p:nvSpPr>
          <p:cNvPr id="3" name="Text Box 2"/>
          <p:cNvSpPr txBox="1"/>
          <p:nvPr/>
        </p:nvSpPr>
        <p:spPr>
          <a:xfrm>
            <a:off x="822960" y="1109345"/>
            <a:ext cx="7935595" cy="5077460"/>
          </a:xfrm>
          <a:prstGeom prst="rect">
            <a:avLst/>
          </a:prstGeom>
          <a:noFill/>
        </p:spPr>
        <p:txBody>
          <a:bodyPr wrap="square" rtlCol="0" anchor="t">
            <a:spAutoFit/>
          </a:bodyPr>
          <a:lstStyle/>
          <a:p>
            <a:pPr>
              <a:lnSpc>
                <a:spcPct val="150000"/>
              </a:lnSpc>
            </a:pPr>
            <a:r>
              <a:rPr lang="en-US" sz="2400" b="1" i="1">
                <a:solidFill>
                  <a:schemeClr val="accent6">
                    <a:lumMod val="50000"/>
                  </a:schemeClr>
                </a:solidFill>
                <a:sym typeface="+mn-ea"/>
              </a:rPr>
              <a:t>   English                                                                    Punjabi</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Father                                                        Bapu/Papa/Daddy</a:t>
            </a:r>
          </a:p>
          <a:p>
            <a:pPr>
              <a:lnSpc>
                <a:spcPct val="150000"/>
              </a:lnSpc>
            </a:pPr>
            <a:r>
              <a:rPr lang="en-US" sz="2400" b="1" i="1">
                <a:solidFill>
                  <a:schemeClr val="accent6">
                    <a:lumMod val="50000"/>
                  </a:schemeClr>
                </a:solidFill>
              </a:rPr>
              <a:t>Mother                                                        Bebe/Maa/Muma</a:t>
            </a:r>
          </a:p>
          <a:p>
            <a:pPr>
              <a:lnSpc>
                <a:spcPct val="150000"/>
              </a:lnSpc>
            </a:pPr>
            <a:r>
              <a:rPr lang="en-US" sz="2400" b="1" i="1">
                <a:solidFill>
                  <a:schemeClr val="accent6">
                    <a:lumMod val="50000"/>
                  </a:schemeClr>
                </a:solidFill>
              </a:rPr>
              <a:t>Brother                                                         Praa/Paaji/Veerji</a:t>
            </a:r>
          </a:p>
          <a:p>
            <a:pPr>
              <a:lnSpc>
                <a:spcPct val="150000"/>
              </a:lnSpc>
            </a:pPr>
            <a:r>
              <a:rPr lang="en-US" sz="2400" b="1" i="1">
                <a:solidFill>
                  <a:schemeClr val="accent6">
                    <a:lumMod val="50000"/>
                  </a:schemeClr>
                </a:solidFill>
              </a:rPr>
              <a:t>Sister                                                                       Behen /Didi</a:t>
            </a:r>
          </a:p>
          <a:p>
            <a:pPr>
              <a:lnSpc>
                <a:spcPct val="150000"/>
              </a:lnSpc>
            </a:pPr>
            <a:r>
              <a:rPr lang="en-US" sz="2400" b="1" i="1">
                <a:solidFill>
                  <a:schemeClr val="accent6">
                    <a:lumMod val="50000"/>
                  </a:schemeClr>
                </a:solidFill>
              </a:rPr>
              <a:t>Son                                                                        Munda/Beta</a:t>
            </a:r>
          </a:p>
          <a:p>
            <a:pPr>
              <a:lnSpc>
                <a:spcPct val="150000"/>
              </a:lnSpc>
            </a:pPr>
            <a:r>
              <a:rPr lang="en-US" sz="2400" b="1" i="1">
                <a:solidFill>
                  <a:schemeClr val="accent6">
                    <a:lumMod val="50000"/>
                  </a:schemeClr>
                </a:solidFill>
              </a:rPr>
              <a:t>Daughter                                                        Dhee/Kudi/Beti</a:t>
            </a:r>
          </a:p>
          <a:p>
            <a:pPr>
              <a:lnSpc>
                <a:spcPct val="150000"/>
              </a:lnSpc>
            </a:pPr>
            <a:r>
              <a:rPr lang="en-US" sz="2400" b="1" i="1">
                <a:solidFill>
                  <a:schemeClr val="accent6">
                    <a:lumMod val="50000"/>
                  </a:schemeClr>
                </a:solidFill>
              </a:rPr>
              <a:t>Aunt                                    Chachi ,Pua,Maasi,Maami,Taayi</a:t>
            </a:r>
          </a:p>
          <a:p>
            <a:pPr>
              <a:lnSpc>
                <a:spcPct val="150000"/>
              </a:lnSpc>
            </a:pPr>
            <a:r>
              <a:rPr lang="en-US" sz="2400" b="1" i="1">
                <a:solidFill>
                  <a:schemeClr val="accent6">
                    <a:lumMod val="50000"/>
                  </a:schemeClr>
                </a:solidFill>
              </a:rPr>
              <a:t>Uncle                           Chacha ,Mama,Fuffad,Taya,Maasarh</a:t>
            </a:r>
          </a:p>
        </p:txBody>
      </p:sp>
      <p:cxnSp>
        <p:nvCxnSpPr>
          <p:cNvPr id="6" name="Straight Connector 5"/>
          <p:cNvCxnSpPr/>
          <p:nvPr/>
        </p:nvCxnSpPr>
        <p:spPr>
          <a:xfrm>
            <a:off x="1059180" y="177355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ym typeface="+mn-ea"/>
              </a:rPr>
              <a:t>Family Relations</a:t>
            </a:r>
            <a:r>
              <a:rPr lang="en-US" dirty="0"/>
              <a:t/>
            </a:r>
            <a:br>
              <a:rPr lang="en-US" dirty="0"/>
            </a:br>
            <a:endParaRPr lang="en-US"/>
          </a:p>
        </p:txBody>
      </p:sp>
      <p:sp>
        <p:nvSpPr>
          <p:cNvPr id="3" name="Text Box 2"/>
          <p:cNvSpPr txBox="1"/>
          <p:nvPr/>
        </p:nvSpPr>
        <p:spPr>
          <a:xfrm>
            <a:off x="772160" y="898525"/>
            <a:ext cx="7366000" cy="5077460"/>
          </a:xfrm>
          <a:prstGeom prst="rect">
            <a:avLst/>
          </a:prstGeom>
          <a:noFill/>
        </p:spPr>
        <p:txBody>
          <a:bodyPr wrap="square" rtlCol="0" anchor="t">
            <a:spAutoFit/>
          </a:bodyPr>
          <a:lstStyle/>
          <a:p>
            <a:pPr>
              <a:lnSpc>
                <a:spcPct val="150000"/>
              </a:lnSpc>
            </a:pPr>
            <a:r>
              <a:rPr lang="en-US" sz="2400" b="1" i="1">
                <a:solidFill>
                  <a:schemeClr val="accent6">
                    <a:lumMod val="50000"/>
                  </a:schemeClr>
                </a:solidFill>
                <a:sym typeface="+mn-ea"/>
              </a:rPr>
              <a:t>                 English                                           Punjabi                                             </a:t>
            </a:r>
          </a:p>
          <a:p>
            <a:pPr>
              <a:lnSpc>
                <a:spcPct val="150000"/>
              </a:lnSpc>
            </a:pPr>
            <a:r>
              <a:rPr lang="en-US" sz="2400" b="1" i="1">
                <a:solidFill>
                  <a:schemeClr val="accent6">
                    <a:lumMod val="50000"/>
                  </a:schemeClr>
                </a:solidFill>
                <a:sym typeface="+mn-ea"/>
              </a:rPr>
              <a:t>Grandfather (Paternal )                                              Daada</a:t>
            </a:r>
          </a:p>
          <a:p>
            <a:pPr>
              <a:lnSpc>
                <a:spcPct val="150000"/>
              </a:lnSpc>
            </a:pPr>
            <a:r>
              <a:rPr lang="en-US" sz="2400" b="1" i="1">
                <a:solidFill>
                  <a:schemeClr val="accent6">
                    <a:lumMod val="50000"/>
                  </a:schemeClr>
                </a:solidFill>
                <a:sym typeface="+mn-ea"/>
              </a:rPr>
              <a:t>Grandmother (Paternal )                                            Daadi Grandfather (Maternal  )                                              Naana</a:t>
            </a:r>
          </a:p>
          <a:p>
            <a:pPr>
              <a:lnSpc>
                <a:spcPct val="150000"/>
              </a:lnSpc>
            </a:pPr>
            <a:r>
              <a:rPr lang="en-US" sz="2400" b="1" i="1">
                <a:solidFill>
                  <a:schemeClr val="accent6">
                    <a:lumMod val="50000"/>
                  </a:schemeClr>
                </a:solidFill>
                <a:sym typeface="+mn-ea"/>
              </a:rPr>
              <a:t> Grandmother (Maternal  )                                           Naani</a:t>
            </a:r>
          </a:p>
          <a:p>
            <a:pPr>
              <a:lnSpc>
                <a:spcPct val="150000"/>
              </a:lnSpc>
            </a:pPr>
            <a:r>
              <a:rPr lang="en-US" sz="2400" b="1" i="1">
                <a:solidFill>
                  <a:schemeClr val="accent6">
                    <a:lumMod val="50000"/>
                  </a:schemeClr>
                </a:solidFill>
                <a:sym typeface="+mn-ea"/>
              </a:rPr>
              <a:t> Husband                                                          Gharwala/Pati</a:t>
            </a:r>
          </a:p>
          <a:p>
            <a:pPr>
              <a:lnSpc>
                <a:spcPct val="150000"/>
              </a:lnSpc>
            </a:pPr>
            <a:r>
              <a:rPr lang="en-US" sz="2400" b="1" i="1">
                <a:solidFill>
                  <a:schemeClr val="accent6">
                    <a:lumMod val="50000"/>
                  </a:schemeClr>
                </a:solidFill>
                <a:sym typeface="+mn-ea"/>
              </a:rPr>
              <a:t>Wife                                                                  Gharwali/Patni</a:t>
            </a:r>
          </a:p>
          <a:p>
            <a:pPr>
              <a:lnSpc>
                <a:spcPct val="150000"/>
              </a:lnSpc>
            </a:pPr>
            <a:r>
              <a:rPr lang="en-US" sz="2400" b="1" i="1">
                <a:solidFill>
                  <a:schemeClr val="accent6">
                    <a:lumMod val="50000"/>
                  </a:schemeClr>
                </a:solidFill>
                <a:sym typeface="+mn-ea"/>
              </a:rPr>
              <a:t>Cousin                                                 Chachera Praa/Behen</a:t>
            </a:r>
          </a:p>
          <a:p>
            <a:pPr>
              <a:lnSpc>
                <a:spcPct val="150000"/>
              </a:lnSpc>
            </a:pPr>
            <a:r>
              <a:rPr lang="en-US" sz="2400" b="1" i="1">
                <a:solidFill>
                  <a:schemeClr val="accent6">
                    <a:lumMod val="50000"/>
                  </a:schemeClr>
                </a:solidFill>
                <a:sym typeface="+mn-ea"/>
              </a:rPr>
              <a:t>Friend                                                                                  Yaar</a:t>
            </a:r>
            <a:endParaRPr lang="en-US" sz="2400"/>
          </a:p>
        </p:txBody>
      </p:sp>
      <p:cxnSp>
        <p:nvCxnSpPr>
          <p:cNvPr id="6" name="Straight Connector 5"/>
          <p:cNvCxnSpPr/>
          <p:nvPr/>
        </p:nvCxnSpPr>
        <p:spPr>
          <a:xfrm>
            <a:off x="772160" y="1664970"/>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Punjabi Cuisine</a:t>
            </a:r>
            <a:endParaRPr lang="en-US" dirty="0"/>
          </a:p>
        </p:txBody>
      </p:sp>
      <p:pic>
        <p:nvPicPr>
          <p:cNvPr id="15362" name="Picture 2"/>
          <p:cNvPicPr>
            <a:picLocks noChangeAspect="1" noChangeArrowheads="1"/>
          </p:cNvPicPr>
          <p:nvPr/>
        </p:nvPicPr>
        <p:blipFill>
          <a:blip r:embed="rId2"/>
          <a:srcRect/>
          <a:stretch>
            <a:fillRect/>
          </a:stretch>
        </p:blipFill>
        <p:spPr bwMode="auto">
          <a:xfrm>
            <a:off x="714348" y="1428736"/>
            <a:ext cx="7572428" cy="5143536"/>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Punjabi Cuisine</a:t>
            </a:r>
            <a:endParaRPr lang="en-US" dirty="0"/>
          </a:p>
        </p:txBody>
      </p:sp>
      <p:pic>
        <p:nvPicPr>
          <p:cNvPr id="16386" name="Picture 2"/>
          <p:cNvPicPr>
            <a:picLocks noChangeAspect="1" noChangeArrowheads="1"/>
          </p:cNvPicPr>
          <p:nvPr/>
        </p:nvPicPr>
        <p:blipFill>
          <a:blip r:embed="rId3"/>
          <a:srcRect/>
          <a:stretch>
            <a:fillRect/>
          </a:stretch>
        </p:blipFill>
        <p:spPr bwMode="auto">
          <a:xfrm>
            <a:off x="642910" y="1571612"/>
            <a:ext cx="7981950" cy="4695828"/>
          </a:xfrm>
          <a:prstGeom prst="rect">
            <a:avLst/>
          </a:prstGeom>
          <a:noFill/>
          <a:ln w="9525">
            <a:noFill/>
            <a:miter lim="800000"/>
            <a:headEnd/>
            <a:tailEnd/>
          </a:ln>
          <a:effectLst/>
        </p:spPr>
      </p:pic>
      <p:sp>
        <p:nvSpPr>
          <p:cNvPr id="3" name="Text Box 2"/>
          <p:cNvSpPr txBox="1"/>
          <p:nvPr/>
        </p:nvSpPr>
        <p:spPr>
          <a:xfrm>
            <a:off x="2416175" y="5833110"/>
            <a:ext cx="1107440" cy="368300"/>
          </a:xfrm>
          <a:prstGeom prst="rect">
            <a:avLst/>
          </a:prstGeom>
          <a:noFill/>
        </p:spPr>
        <p:txBody>
          <a:bodyPr wrap="square" rtlCol="0">
            <a:spAutoFit/>
          </a:bodyPr>
          <a:lstStyle/>
          <a:p>
            <a:r>
              <a:rPr lang="en-US" b="1">
                <a:solidFill>
                  <a:schemeClr val="accent6">
                    <a:lumMod val="50000"/>
                  </a:schemeClr>
                </a:solidFill>
              </a:rPr>
              <a:t>/Lassi</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Signs</a:t>
            </a:r>
            <a:endParaRPr lang="en-US" dirty="0"/>
          </a:p>
        </p:txBody>
      </p:sp>
      <p:pic>
        <p:nvPicPr>
          <p:cNvPr id="7170" name="Picture 2"/>
          <p:cNvPicPr>
            <a:picLocks noChangeAspect="1" noChangeArrowheads="1"/>
          </p:cNvPicPr>
          <p:nvPr/>
        </p:nvPicPr>
        <p:blipFill>
          <a:blip r:embed="rId2"/>
          <a:srcRect/>
          <a:stretch>
            <a:fillRect/>
          </a:stretch>
        </p:blipFill>
        <p:spPr bwMode="auto">
          <a:xfrm>
            <a:off x="571472" y="1643050"/>
            <a:ext cx="7534275" cy="4786346"/>
          </a:xfrm>
          <a:prstGeom prst="rect">
            <a:avLst/>
          </a:prstGeom>
          <a:noFill/>
          <a:ln w="9525">
            <a:noFill/>
            <a:miter lim="800000"/>
            <a:headEnd/>
            <a:tailEnd/>
          </a:ln>
          <a:effectLst/>
        </p:spPr>
      </p:pic>
      <p:sp>
        <p:nvSpPr>
          <p:cNvPr id="3" name="Text Box 2"/>
          <p:cNvSpPr txBox="1"/>
          <p:nvPr/>
        </p:nvSpPr>
        <p:spPr>
          <a:xfrm>
            <a:off x="6346190" y="5440680"/>
            <a:ext cx="1178560" cy="368300"/>
          </a:xfrm>
          <a:prstGeom prst="rect">
            <a:avLst/>
          </a:prstGeom>
          <a:noFill/>
        </p:spPr>
        <p:txBody>
          <a:bodyPr wrap="square" rtlCol="0">
            <a:spAutoFit/>
          </a:bodyPr>
          <a:lstStyle/>
          <a:p>
            <a:r>
              <a:rPr lang="en-US" b="1" i="1">
                <a:solidFill>
                  <a:schemeClr val="accent6">
                    <a:lumMod val="50000"/>
                  </a:schemeClr>
                </a:solidFill>
              </a:rPr>
              <a:t>/Aurat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Hobbies</a:t>
            </a:r>
            <a:endParaRPr lang="en-US" dirty="0"/>
          </a:p>
        </p:txBody>
      </p:sp>
      <p:pic>
        <p:nvPicPr>
          <p:cNvPr id="8194" name="Picture 2"/>
          <p:cNvPicPr>
            <a:picLocks noChangeAspect="1" noChangeArrowheads="1"/>
          </p:cNvPicPr>
          <p:nvPr/>
        </p:nvPicPr>
        <p:blipFill>
          <a:blip r:embed="rId2"/>
          <a:srcRect/>
          <a:stretch>
            <a:fillRect/>
          </a:stretch>
        </p:blipFill>
        <p:spPr bwMode="auto">
          <a:xfrm>
            <a:off x="571472" y="1643050"/>
            <a:ext cx="7362825" cy="4714908"/>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Talking about hobbies</a:t>
            </a:r>
            <a:endParaRPr lang="en-US" dirty="0"/>
          </a:p>
        </p:txBody>
      </p:sp>
      <p:pic>
        <p:nvPicPr>
          <p:cNvPr id="9218" name="Picture 2"/>
          <p:cNvPicPr>
            <a:picLocks noChangeAspect="1" noChangeArrowheads="1"/>
          </p:cNvPicPr>
          <p:nvPr/>
        </p:nvPicPr>
        <p:blipFill>
          <a:blip r:embed="rId2"/>
          <a:srcRect/>
          <a:stretch>
            <a:fillRect/>
          </a:stretch>
        </p:blipFill>
        <p:spPr bwMode="auto">
          <a:xfrm>
            <a:off x="642910" y="1571612"/>
            <a:ext cx="7581900" cy="464347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and Duration</a:t>
            </a:r>
            <a:endParaRPr lang="en-US" dirty="0"/>
          </a:p>
        </p:txBody>
      </p:sp>
      <p:pic>
        <p:nvPicPr>
          <p:cNvPr id="11266" name="Picture 2"/>
          <p:cNvPicPr>
            <a:picLocks noChangeAspect="1" noChangeArrowheads="1"/>
          </p:cNvPicPr>
          <p:nvPr/>
        </p:nvPicPr>
        <p:blipFill>
          <a:blip r:embed="rId2"/>
          <a:srcRect/>
          <a:stretch>
            <a:fillRect/>
          </a:stretch>
        </p:blipFill>
        <p:spPr bwMode="auto">
          <a:xfrm>
            <a:off x="500034" y="1643050"/>
            <a:ext cx="7343775" cy="4500594"/>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Days of Week</a:t>
            </a:r>
            <a:endParaRPr lang="en-US" dirty="0"/>
          </a:p>
        </p:txBody>
      </p:sp>
      <p:sp>
        <p:nvSpPr>
          <p:cNvPr id="3" name="Text Box 2"/>
          <p:cNvSpPr txBox="1"/>
          <p:nvPr/>
        </p:nvSpPr>
        <p:spPr>
          <a:xfrm>
            <a:off x="708025" y="1280160"/>
            <a:ext cx="7505700" cy="4523105"/>
          </a:xfrm>
          <a:prstGeom prst="rect">
            <a:avLst/>
          </a:prstGeom>
          <a:noFill/>
        </p:spPr>
        <p:txBody>
          <a:bodyPr wrap="square" rtlCol="0" anchor="t">
            <a:spAutoFit/>
          </a:bodyPr>
          <a:lstStyle/>
          <a:p>
            <a:pPr>
              <a:lnSpc>
                <a:spcPct val="150000"/>
              </a:lnSpc>
            </a:pPr>
            <a:r>
              <a:rPr lang="en-US" sz="2400" b="1" i="1">
                <a:solidFill>
                  <a:schemeClr val="accent6">
                    <a:lumMod val="50000"/>
                  </a:schemeClr>
                </a:solidFill>
                <a:sym typeface="+mn-ea"/>
              </a:rPr>
              <a:t>English                                                            Punjabi         </a:t>
            </a:r>
            <a:endParaRPr lang="en-US" sz="2400" b="1" i="1">
              <a:solidFill>
                <a:schemeClr val="accent6">
                  <a:lumMod val="50000"/>
                </a:schemeClr>
              </a:solidFill>
            </a:endParaRPr>
          </a:p>
          <a:p>
            <a:pPr>
              <a:lnSpc>
                <a:spcPct val="150000"/>
              </a:lnSpc>
            </a:pPr>
            <a:r>
              <a:rPr lang="en-US" sz="2400" b="1" i="1">
                <a:solidFill>
                  <a:schemeClr val="accent6">
                    <a:lumMod val="50000"/>
                  </a:schemeClr>
                </a:solidFill>
              </a:rPr>
              <a:t>Sunday                                                                          Aitvaar</a:t>
            </a:r>
          </a:p>
          <a:p>
            <a:pPr>
              <a:lnSpc>
                <a:spcPct val="150000"/>
              </a:lnSpc>
            </a:pPr>
            <a:r>
              <a:rPr lang="en-US" sz="2400" b="1" i="1">
                <a:solidFill>
                  <a:schemeClr val="accent6">
                    <a:lumMod val="50000"/>
                  </a:schemeClr>
                </a:solidFill>
              </a:rPr>
              <a:t>Monday                                                                      Somvaar</a:t>
            </a:r>
          </a:p>
          <a:p>
            <a:pPr>
              <a:lnSpc>
                <a:spcPct val="150000"/>
              </a:lnSpc>
            </a:pPr>
            <a:r>
              <a:rPr lang="en-US" sz="2400" b="1" i="1">
                <a:solidFill>
                  <a:schemeClr val="accent6">
                    <a:lumMod val="50000"/>
                  </a:schemeClr>
                </a:solidFill>
              </a:rPr>
              <a:t>Tuesday                                                                 Mangalvaar</a:t>
            </a:r>
          </a:p>
          <a:p>
            <a:pPr>
              <a:lnSpc>
                <a:spcPct val="150000"/>
              </a:lnSpc>
            </a:pPr>
            <a:r>
              <a:rPr lang="en-US" sz="2400" b="1" i="1">
                <a:solidFill>
                  <a:schemeClr val="accent6">
                    <a:lumMod val="50000"/>
                  </a:schemeClr>
                </a:solidFill>
              </a:rPr>
              <a:t>Wednesday                                                               Budhvaar</a:t>
            </a:r>
          </a:p>
          <a:p>
            <a:pPr>
              <a:lnSpc>
                <a:spcPct val="150000"/>
              </a:lnSpc>
            </a:pPr>
            <a:r>
              <a:rPr lang="en-US" sz="2400" b="1" i="1">
                <a:solidFill>
                  <a:schemeClr val="accent6">
                    <a:lumMod val="50000"/>
                  </a:schemeClr>
                </a:solidFill>
              </a:rPr>
              <a:t>Thrusday                                                                     Veervaar</a:t>
            </a:r>
          </a:p>
          <a:p>
            <a:pPr>
              <a:lnSpc>
                <a:spcPct val="150000"/>
              </a:lnSpc>
            </a:pPr>
            <a:r>
              <a:rPr lang="en-US" sz="2400" b="1" i="1">
                <a:solidFill>
                  <a:schemeClr val="accent6">
                    <a:lumMod val="50000"/>
                  </a:schemeClr>
                </a:solidFill>
              </a:rPr>
              <a:t>Friday                                                                       Sukarvaar</a:t>
            </a:r>
          </a:p>
          <a:p>
            <a:pPr>
              <a:lnSpc>
                <a:spcPct val="150000"/>
              </a:lnSpc>
            </a:pPr>
            <a:r>
              <a:rPr lang="en-US" sz="2400" b="1" i="1">
                <a:solidFill>
                  <a:schemeClr val="accent6">
                    <a:lumMod val="50000"/>
                  </a:schemeClr>
                </a:solidFill>
              </a:rPr>
              <a:t>Saturday                                                                  Shanivaar</a:t>
            </a:r>
          </a:p>
        </p:txBody>
      </p:sp>
      <p:cxnSp>
        <p:nvCxnSpPr>
          <p:cNvPr id="6" name="Straight Connector 5"/>
          <p:cNvCxnSpPr/>
          <p:nvPr/>
        </p:nvCxnSpPr>
        <p:spPr>
          <a:xfrm>
            <a:off x="819150" y="2023745"/>
            <a:ext cx="7283450" cy="127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6" name="Rectangle 5"/>
          <p:cNvSpPr/>
          <p:nvPr/>
        </p:nvSpPr>
        <p:spPr>
          <a:xfrm>
            <a:off x="571472" y="1582340"/>
            <a:ext cx="5572164" cy="4831080"/>
          </a:xfrm>
          <a:prstGeom prst="rect">
            <a:avLst/>
          </a:prstGeom>
        </p:spPr>
        <p:txBody>
          <a:bodyPr wrap="square">
            <a:spAutoFit/>
          </a:bodyPr>
          <a:lstStyle/>
          <a:p>
            <a:pPr>
              <a:buFont typeface="Arial" panose="020B0604020202020204" pitchFamily="34" charset="0"/>
              <a:buChar char="•"/>
            </a:pPr>
            <a:r>
              <a:rPr lang="en-US" sz="2800" dirty="0"/>
              <a:t>Punjabi is the native language of about 130 million </a:t>
            </a:r>
            <a:r>
              <a:rPr lang="en-US" sz="2800" dirty="0" smtClean="0"/>
              <a:t> people</a:t>
            </a:r>
            <a:r>
              <a:rPr lang="en-US" sz="2800" dirty="0"/>
              <a:t>, and is the 10th most spoken language in </a:t>
            </a:r>
            <a:r>
              <a:rPr lang="en-US" sz="2800" dirty="0" smtClean="0"/>
              <a:t>       the world</a:t>
            </a:r>
            <a:r>
              <a:rPr lang="en-US" sz="2800" dirty="0"/>
              <a:t>. </a:t>
            </a:r>
            <a:endParaRPr lang="en-US" sz="2800" dirty="0" smtClean="0"/>
          </a:p>
          <a:p>
            <a:pPr>
              <a:buFont typeface="Arial" panose="020B0604020202020204" pitchFamily="34" charset="0"/>
              <a:buChar char="•"/>
            </a:pPr>
            <a:r>
              <a:rPr lang="en-US" sz="2800" dirty="0" smtClean="0"/>
              <a:t>Most </a:t>
            </a:r>
            <a:r>
              <a:rPr lang="en-US" sz="2800" dirty="0"/>
              <a:t>of the people who speak this language live in </a:t>
            </a:r>
            <a:r>
              <a:rPr lang="en-US" sz="2800" dirty="0" smtClean="0"/>
              <a:t> the </a:t>
            </a:r>
            <a:r>
              <a:rPr lang="en-US" sz="2800" dirty="0"/>
              <a:t>Punjab region of Pakistan and India. </a:t>
            </a:r>
            <a:endParaRPr lang="en-US" sz="2800" dirty="0" smtClean="0"/>
          </a:p>
          <a:p>
            <a:pPr>
              <a:buFont typeface="Arial" panose="020B0604020202020204" pitchFamily="34" charset="0"/>
              <a:buChar char="•"/>
            </a:pPr>
            <a:r>
              <a:rPr lang="en-US" sz="2800" dirty="0" smtClean="0"/>
              <a:t>Punjabi </a:t>
            </a:r>
            <a:r>
              <a:rPr lang="en-US" sz="2800" dirty="0"/>
              <a:t>is the religious language of the Sikhs. It is </a:t>
            </a:r>
            <a:r>
              <a:rPr lang="en-US" sz="2800" dirty="0" smtClean="0"/>
              <a:t>  also </a:t>
            </a:r>
            <a:r>
              <a:rPr lang="en-US" sz="2800" dirty="0"/>
              <a:t>the language of the popular </a:t>
            </a:r>
            <a:r>
              <a:rPr lang="en-US" sz="2800" dirty="0" err="1"/>
              <a:t>Bhangra</a:t>
            </a:r>
            <a:r>
              <a:rPr lang="en-US" sz="2800" dirty="0"/>
              <a:t> </a:t>
            </a:r>
            <a:r>
              <a:rPr lang="en-US" sz="2800" dirty="0" smtClean="0"/>
              <a:t>folk dance and </a:t>
            </a:r>
            <a:r>
              <a:rPr lang="en-US" sz="2800" dirty="0"/>
              <a:t>singing.</a:t>
            </a:r>
          </a:p>
        </p:txBody>
      </p:sp>
      <p:pic>
        <p:nvPicPr>
          <p:cNvPr id="2052" name="Picture 4" descr="C:\Users\NYK\Desktop\stock-vector-vector-graphic-illustration-punjabi-girl-is-with-greet-hands-individually-on-white-background-1803780952.jpg"/>
          <p:cNvPicPr>
            <a:picLocks noChangeAspect="1" noChangeArrowheads="1"/>
          </p:cNvPicPr>
          <p:nvPr/>
        </p:nvPicPr>
        <p:blipFill>
          <a:blip r:embed="rId3"/>
          <a:srcRect/>
          <a:stretch>
            <a:fillRect/>
          </a:stretch>
        </p:blipFill>
        <p:spPr bwMode="auto">
          <a:xfrm>
            <a:off x="6232987" y="1785926"/>
            <a:ext cx="2911013" cy="4084665"/>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Concept</a:t>
            </a:r>
            <a:endParaRPr lang="en-US" dirty="0"/>
          </a:p>
        </p:txBody>
      </p:sp>
      <p:sp>
        <p:nvSpPr>
          <p:cNvPr id="3" name="Text Box 2"/>
          <p:cNvSpPr txBox="1"/>
          <p:nvPr/>
        </p:nvSpPr>
        <p:spPr>
          <a:xfrm>
            <a:off x="1040130" y="1203325"/>
            <a:ext cx="7527925" cy="5631180"/>
          </a:xfrm>
          <a:prstGeom prst="rect">
            <a:avLst/>
          </a:prstGeom>
          <a:noFill/>
        </p:spPr>
        <p:txBody>
          <a:bodyPr wrap="square" rtlCol="0" anchor="t">
            <a:spAutoFit/>
          </a:bodyPr>
          <a:lstStyle/>
          <a:p>
            <a:pPr>
              <a:lnSpc>
                <a:spcPct val="150000"/>
              </a:lnSpc>
            </a:pPr>
            <a:r>
              <a:rPr lang="en-US" sz="2000" b="1" i="1">
                <a:solidFill>
                  <a:schemeClr val="accent6">
                    <a:lumMod val="50000"/>
                  </a:schemeClr>
                </a:solidFill>
                <a:sym typeface="+mn-ea"/>
              </a:rPr>
              <a:t>              English                                                            Punjabi    </a:t>
            </a:r>
          </a:p>
          <a:p>
            <a:pPr>
              <a:lnSpc>
                <a:spcPct val="150000"/>
              </a:lnSpc>
            </a:pPr>
            <a:endParaRPr lang="en-US" sz="2000" b="1" i="1">
              <a:solidFill>
                <a:schemeClr val="accent6">
                  <a:lumMod val="50000"/>
                </a:schemeClr>
              </a:solidFill>
            </a:endParaRPr>
          </a:p>
          <a:p>
            <a:pPr>
              <a:lnSpc>
                <a:spcPct val="150000"/>
              </a:lnSpc>
            </a:pPr>
            <a:r>
              <a:rPr lang="en-US" sz="2000" b="1" i="1">
                <a:solidFill>
                  <a:schemeClr val="accent6">
                    <a:lumMod val="50000"/>
                  </a:schemeClr>
                </a:solidFill>
              </a:rPr>
              <a:t>Today                                                                                  Aj</a:t>
            </a:r>
          </a:p>
          <a:p>
            <a:pPr>
              <a:lnSpc>
                <a:spcPct val="150000"/>
              </a:lnSpc>
            </a:pPr>
            <a:r>
              <a:rPr lang="en-US" sz="2000" b="1" i="1">
                <a:solidFill>
                  <a:schemeClr val="accent6">
                    <a:lumMod val="50000"/>
                  </a:schemeClr>
                </a:solidFill>
              </a:rPr>
              <a:t>Yesterday                                                                         Beeta Hoya Kal</a:t>
            </a:r>
          </a:p>
          <a:p>
            <a:pPr>
              <a:lnSpc>
                <a:spcPct val="150000"/>
              </a:lnSpc>
            </a:pPr>
            <a:r>
              <a:rPr lang="en-US" sz="2000" b="1" i="1">
                <a:solidFill>
                  <a:schemeClr val="accent6">
                    <a:lumMod val="50000"/>
                  </a:schemeClr>
                </a:solidFill>
              </a:rPr>
              <a:t>Tomorrow                                                                        Aaon vaala Kal</a:t>
            </a:r>
          </a:p>
          <a:p>
            <a:pPr>
              <a:lnSpc>
                <a:spcPct val="150000"/>
              </a:lnSpc>
            </a:pPr>
            <a:r>
              <a:rPr lang="en-US" sz="2000" b="1" i="1">
                <a:solidFill>
                  <a:schemeClr val="accent6">
                    <a:lumMod val="50000"/>
                  </a:schemeClr>
                </a:solidFill>
              </a:rPr>
              <a:t>Day after Tomorrow                                                       Parso</a:t>
            </a:r>
          </a:p>
          <a:p>
            <a:pPr>
              <a:lnSpc>
                <a:spcPct val="150000"/>
              </a:lnSpc>
            </a:pPr>
            <a:r>
              <a:rPr lang="en-US" sz="2000" b="1" i="1">
                <a:solidFill>
                  <a:schemeClr val="accent6">
                    <a:lumMod val="50000"/>
                  </a:schemeClr>
                </a:solidFill>
              </a:rPr>
              <a:t>Week                                                                                 Hafta</a:t>
            </a:r>
          </a:p>
          <a:p>
            <a:pPr>
              <a:lnSpc>
                <a:spcPct val="150000"/>
              </a:lnSpc>
            </a:pPr>
            <a:r>
              <a:rPr lang="en-US" sz="2000" b="1" i="1">
                <a:solidFill>
                  <a:schemeClr val="accent6">
                    <a:lumMod val="50000"/>
                  </a:schemeClr>
                </a:solidFill>
              </a:rPr>
              <a:t>This Week                                                                         Eh Hafta</a:t>
            </a:r>
          </a:p>
          <a:p>
            <a:pPr>
              <a:lnSpc>
                <a:spcPct val="150000"/>
              </a:lnSpc>
            </a:pPr>
            <a:r>
              <a:rPr lang="en-US" sz="2000" b="1" i="1">
                <a:solidFill>
                  <a:schemeClr val="accent6">
                    <a:lumMod val="50000"/>
                  </a:schemeClr>
                </a:solidFill>
              </a:rPr>
              <a:t>Last Week                                                                       Pichla Hafta</a:t>
            </a:r>
          </a:p>
          <a:p>
            <a:pPr>
              <a:lnSpc>
                <a:spcPct val="150000"/>
              </a:lnSpc>
            </a:pPr>
            <a:r>
              <a:rPr lang="en-US" sz="2000" b="1" i="1">
                <a:solidFill>
                  <a:schemeClr val="accent6">
                    <a:lumMod val="50000"/>
                  </a:schemeClr>
                </a:solidFill>
              </a:rPr>
              <a:t>Next Week                                                                       Agla Hafta</a:t>
            </a:r>
          </a:p>
          <a:p>
            <a:pPr>
              <a:lnSpc>
                <a:spcPct val="150000"/>
              </a:lnSpc>
            </a:pPr>
            <a:r>
              <a:rPr lang="en-US" sz="2000" b="1" i="1">
                <a:solidFill>
                  <a:schemeClr val="accent6">
                    <a:lumMod val="50000"/>
                  </a:schemeClr>
                </a:solidFill>
              </a:rPr>
              <a:t>Two Weeks                                                                      Do hafte</a:t>
            </a:r>
          </a:p>
          <a:p>
            <a:pPr>
              <a:lnSpc>
                <a:spcPct val="150000"/>
              </a:lnSpc>
            </a:pPr>
            <a:r>
              <a:rPr lang="en-US" sz="2000" b="1" i="1">
                <a:solidFill>
                  <a:schemeClr val="accent6">
                    <a:lumMod val="50000"/>
                  </a:schemeClr>
                </a:solidFill>
              </a:rPr>
              <a:t>Month                                                                                Mahina</a:t>
            </a:r>
          </a:p>
        </p:txBody>
      </p:sp>
      <p:cxnSp>
        <p:nvCxnSpPr>
          <p:cNvPr id="6" name="Straight Connector 5"/>
          <p:cNvCxnSpPr/>
          <p:nvPr/>
        </p:nvCxnSpPr>
        <p:spPr>
          <a:xfrm>
            <a:off x="1403985" y="1917065"/>
            <a:ext cx="6913245" cy="48260"/>
          </a:xfrm>
          <a:prstGeom prst="line">
            <a:avLst/>
          </a:prstGeom>
          <a:ln>
            <a:solidFill>
              <a:schemeClr val="accent2">
                <a:lumMod val="50000"/>
              </a:schemeClr>
            </a:solidFill>
          </a:ln>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Concept</a:t>
            </a:r>
            <a:endParaRPr lang="en-US" dirty="0"/>
          </a:p>
        </p:txBody>
      </p:sp>
      <p:pic>
        <p:nvPicPr>
          <p:cNvPr id="14338" name="Picture 2"/>
          <p:cNvPicPr>
            <a:picLocks noChangeAspect="1" noChangeArrowheads="1"/>
          </p:cNvPicPr>
          <p:nvPr/>
        </p:nvPicPr>
        <p:blipFill>
          <a:blip r:embed="rId2"/>
          <a:srcRect/>
          <a:stretch>
            <a:fillRect/>
          </a:stretch>
        </p:blipFill>
        <p:spPr bwMode="auto">
          <a:xfrm>
            <a:off x="857224" y="1571612"/>
            <a:ext cx="7343775" cy="453866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 Sentences in Punjabi</a:t>
            </a:r>
            <a:endParaRPr lang="en-US" dirty="0"/>
          </a:p>
        </p:txBody>
      </p:sp>
      <p:pic>
        <p:nvPicPr>
          <p:cNvPr id="6" name="Picture 5" descr="1.png"/>
          <p:cNvPicPr>
            <a:picLocks noChangeAspect="1"/>
          </p:cNvPicPr>
          <p:nvPr/>
        </p:nvPicPr>
        <p:blipFill>
          <a:blip r:embed="rId2"/>
          <a:stretch>
            <a:fillRect/>
          </a:stretch>
        </p:blipFill>
        <p:spPr>
          <a:xfrm>
            <a:off x="964375" y="1127172"/>
            <a:ext cx="7215250" cy="544509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png"/>
          <p:cNvPicPr>
            <a:picLocks noChangeAspect="1"/>
          </p:cNvPicPr>
          <p:nvPr/>
        </p:nvPicPr>
        <p:blipFill>
          <a:blip r:embed="rId2"/>
          <a:stretch>
            <a:fillRect/>
          </a:stretch>
        </p:blipFill>
        <p:spPr>
          <a:xfrm>
            <a:off x="1055854" y="285728"/>
            <a:ext cx="7032292" cy="6215106"/>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png"/>
          <p:cNvPicPr>
            <a:picLocks noChangeAspect="1"/>
          </p:cNvPicPr>
          <p:nvPr/>
        </p:nvPicPr>
        <p:blipFill>
          <a:blip r:embed="rId2"/>
          <a:stretch>
            <a:fillRect/>
          </a:stretch>
        </p:blipFill>
        <p:spPr>
          <a:xfrm>
            <a:off x="928662" y="214290"/>
            <a:ext cx="7215237" cy="642942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png"/>
          <p:cNvPicPr>
            <a:picLocks noChangeAspect="1"/>
          </p:cNvPicPr>
          <p:nvPr/>
        </p:nvPicPr>
        <p:blipFill>
          <a:blip r:embed="rId2"/>
          <a:stretch>
            <a:fillRect/>
          </a:stretch>
        </p:blipFill>
        <p:spPr>
          <a:xfrm>
            <a:off x="1071538" y="214290"/>
            <a:ext cx="6621161" cy="635798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png"/>
          <p:cNvPicPr>
            <a:picLocks noChangeAspect="1"/>
          </p:cNvPicPr>
          <p:nvPr/>
        </p:nvPicPr>
        <p:blipFill>
          <a:blip r:embed="rId2"/>
          <a:stretch>
            <a:fillRect/>
          </a:stretch>
        </p:blipFill>
        <p:spPr>
          <a:xfrm>
            <a:off x="1000101" y="214290"/>
            <a:ext cx="6778358" cy="6286543"/>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png"/>
          <p:cNvPicPr>
            <a:picLocks noChangeAspect="1"/>
          </p:cNvPicPr>
          <p:nvPr/>
        </p:nvPicPr>
        <p:blipFill>
          <a:blip r:embed="rId2"/>
          <a:stretch>
            <a:fillRect/>
          </a:stretch>
        </p:blipFill>
        <p:spPr>
          <a:xfrm>
            <a:off x="857224" y="285728"/>
            <a:ext cx="6892648" cy="6286544"/>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png"/>
          <p:cNvPicPr>
            <a:picLocks noChangeAspect="1"/>
          </p:cNvPicPr>
          <p:nvPr/>
        </p:nvPicPr>
        <p:blipFill>
          <a:blip r:embed="rId2"/>
          <a:stretch>
            <a:fillRect/>
          </a:stretch>
        </p:blipFill>
        <p:spPr>
          <a:xfrm>
            <a:off x="785786" y="285728"/>
            <a:ext cx="7002201" cy="62865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png"/>
          <p:cNvPicPr>
            <a:picLocks noChangeAspect="1"/>
          </p:cNvPicPr>
          <p:nvPr/>
        </p:nvPicPr>
        <p:blipFill>
          <a:blip r:embed="rId2"/>
          <a:stretch>
            <a:fillRect/>
          </a:stretch>
        </p:blipFill>
        <p:spPr>
          <a:xfrm>
            <a:off x="500034" y="571480"/>
            <a:ext cx="7929618" cy="60722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History</a:t>
            </a:r>
            <a:endParaRPr lang="en-US" b="1" dirty="0"/>
          </a:p>
        </p:txBody>
      </p:sp>
      <p:sp>
        <p:nvSpPr>
          <p:cNvPr id="3" name="Rectangle 2"/>
          <p:cNvSpPr/>
          <p:nvPr/>
        </p:nvSpPr>
        <p:spPr>
          <a:xfrm>
            <a:off x="357158" y="1305342"/>
            <a:ext cx="5572164" cy="5262979"/>
          </a:xfrm>
          <a:prstGeom prst="rect">
            <a:avLst/>
          </a:prstGeom>
        </p:spPr>
        <p:txBody>
          <a:bodyPr wrap="square">
            <a:spAutoFit/>
          </a:bodyPr>
          <a:lstStyle/>
          <a:p>
            <a:pPr>
              <a:buFont typeface="Arial" panose="020B0604020202020204" pitchFamily="34" charset="0"/>
              <a:buChar char="•"/>
            </a:pPr>
            <a:r>
              <a:rPr lang="en-US" sz="2400" dirty="0"/>
              <a:t>Punjabi is classified as a member of the Indo-Aryan </a:t>
            </a:r>
            <a:r>
              <a:rPr lang="en-US" sz="2400" dirty="0" smtClean="0"/>
              <a:t>subgroup </a:t>
            </a:r>
            <a:r>
              <a:rPr lang="en-US" sz="2400" dirty="0"/>
              <a:t>of the Indo-European family </a:t>
            </a:r>
            <a:r>
              <a:rPr lang="en-US" sz="2400" dirty="0" smtClean="0"/>
              <a:t>of languages</a:t>
            </a:r>
            <a:r>
              <a:rPr lang="en-US" sz="2400" dirty="0"/>
              <a:t>.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The </a:t>
            </a:r>
            <a:r>
              <a:rPr lang="en-US" sz="2400" dirty="0"/>
              <a:t>word Punjabi is derived from the word </a:t>
            </a:r>
            <a:r>
              <a:rPr lang="en-US" sz="2400" dirty="0" err="1"/>
              <a:t>Panj-āb</a:t>
            </a:r>
            <a:r>
              <a:rPr lang="en-US" sz="2400" dirty="0"/>
              <a:t>, </a:t>
            </a:r>
            <a:r>
              <a:rPr lang="en-US" sz="2400" dirty="0" smtClean="0"/>
              <a:t>Persian </a:t>
            </a:r>
            <a:r>
              <a:rPr lang="en-US" sz="2400" dirty="0"/>
              <a:t>for "Five Waters", referring to the five major </a:t>
            </a:r>
            <a:r>
              <a:rPr lang="en-US" sz="2400" dirty="0" smtClean="0"/>
              <a:t>eastern </a:t>
            </a:r>
            <a:r>
              <a:rPr lang="en-US" sz="2400" dirty="0"/>
              <a:t>tributaries of the Indus River.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Punjabi </a:t>
            </a:r>
            <a:r>
              <a:rPr lang="en-US" sz="2400" dirty="0"/>
              <a:t>developed from Sanskrit through </a:t>
            </a:r>
            <a:r>
              <a:rPr lang="en-US" sz="2400" dirty="0" err="1"/>
              <a:t>Prakrit</a:t>
            </a:r>
            <a:r>
              <a:rPr lang="en-US" sz="2400" dirty="0"/>
              <a:t> </a:t>
            </a:r>
            <a:r>
              <a:rPr lang="en-US" sz="2400" dirty="0" smtClean="0"/>
              <a:t>language </a:t>
            </a:r>
            <a:r>
              <a:rPr lang="en-US" sz="2400" dirty="0"/>
              <a:t>and later </a:t>
            </a:r>
            <a:r>
              <a:rPr lang="en-US" sz="2400" dirty="0" err="1"/>
              <a:t>Apabhraṃśa</a:t>
            </a:r>
            <a:r>
              <a:rPr lang="en-US" sz="2400" dirty="0"/>
              <a:t> </a:t>
            </a:r>
            <a:endParaRPr lang="en-US" sz="2400" dirty="0" smtClean="0"/>
          </a:p>
          <a:p>
            <a:pPr>
              <a:buFont typeface="Arial" panose="020B0604020202020204" pitchFamily="34" charset="0"/>
              <a:buChar char="•"/>
            </a:pPr>
            <a:endParaRPr lang="en-US" sz="2400" dirty="0" smtClean="0"/>
          </a:p>
          <a:p>
            <a:pPr>
              <a:buFont typeface="Arial" panose="020B0604020202020204" pitchFamily="34" charset="0"/>
              <a:buChar char="•"/>
            </a:pPr>
            <a:r>
              <a:rPr lang="en-US" sz="2400" dirty="0" smtClean="0"/>
              <a:t>Many </a:t>
            </a:r>
            <a:r>
              <a:rPr lang="en-US" sz="2400" dirty="0"/>
              <a:t>Persian and Arabic words were incorporated </a:t>
            </a:r>
            <a:r>
              <a:rPr lang="en-US" sz="2400" dirty="0" smtClean="0"/>
              <a:t>    in Punjabi</a:t>
            </a:r>
            <a:r>
              <a:rPr lang="en-US" sz="2400" dirty="0"/>
              <a:t>.</a:t>
            </a:r>
          </a:p>
        </p:txBody>
      </p:sp>
      <p:pic>
        <p:nvPicPr>
          <p:cNvPr id="6146" name="Picture 2" descr="Geographic distribution"/>
          <p:cNvPicPr>
            <a:picLocks noChangeAspect="1" noChangeArrowheads="1"/>
          </p:cNvPicPr>
          <p:nvPr/>
        </p:nvPicPr>
        <p:blipFill>
          <a:blip r:embed="rId2"/>
          <a:srcRect l="-2864" t="358" r="-5867" b="66914"/>
          <a:stretch>
            <a:fillRect/>
          </a:stretch>
        </p:blipFill>
        <p:spPr bwMode="auto">
          <a:xfrm>
            <a:off x="5846445" y="1167130"/>
            <a:ext cx="3215640" cy="1566545"/>
          </a:xfrm>
          <a:prstGeom prst="rect">
            <a:avLst/>
          </a:prstGeom>
          <a:noFill/>
        </p:spPr>
      </p:pic>
      <p:pic>
        <p:nvPicPr>
          <p:cNvPr id="4" name="Content Placeholder 3"/>
          <p:cNvPicPr>
            <a:picLocks noGrp="1" noChangeAspect="1"/>
          </p:cNvPicPr>
          <p:nvPr>
            <p:ph idx="1"/>
          </p:nvPr>
        </p:nvPicPr>
        <p:blipFill>
          <a:blip r:embed="rId3"/>
          <a:stretch>
            <a:fillRect/>
          </a:stretch>
        </p:blipFill>
        <p:spPr>
          <a:xfrm>
            <a:off x="5846445" y="3342005"/>
            <a:ext cx="3215640" cy="332867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9.png"/>
          <p:cNvPicPr>
            <a:picLocks noChangeAspect="1"/>
          </p:cNvPicPr>
          <p:nvPr/>
        </p:nvPicPr>
        <p:blipFill>
          <a:blip r:embed="rId2"/>
          <a:stretch>
            <a:fillRect/>
          </a:stretch>
        </p:blipFill>
        <p:spPr>
          <a:xfrm>
            <a:off x="928663" y="285728"/>
            <a:ext cx="6716392" cy="635798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png"/>
          <p:cNvPicPr>
            <a:picLocks noChangeAspect="1"/>
          </p:cNvPicPr>
          <p:nvPr/>
        </p:nvPicPr>
        <p:blipFill>
          <a:blip r:embed="rId3"/>
          <a:stretch>
            <a:fillRect/>
          </a:stretch>
        </p:blipFill>
        <p:spPr>
          <a:xfrm>
            <a:off x="857224" y="285728"/>
            <a:ext cx="7358114" cy="635798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6050" y="1571612"/>
            <a:ext cx="5857916" cy="1446550"/>
          </a:xfrm>
          <a:prstGeom prst="rect">
            <a:avLst/>
          </a:prstGeom>
          <a:noFill/>
        </p:spPr>
        <p:txBody>
          <a:bodyPr wrap="square" rtlCol="0">
            <a:spAutoFit/>
          </a:bodyPr>
          <a:lstStyle/>
          <a:p>
            <a:r>
              <a:rPr lang="en-US" sz="8800" dirty="0" smtClean="0"/>
              <a:t>Thank You</a:t>
            </a:r>
            <a:endParaRPr lang="en-US" sz="8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Origin</a:t>
            </a:r>
            <a:endParaRPr lang="en-US" dirty="0"/>
          </a:p>
        </p:txBody>
      </p:sp>
      <p:sp>
        <p:nvSpPr>
          <p:cNvPr id="3" name="Rectangle 2"/>
          <p:cNvSpPr/>
          <p:nvPr/>
        </p:nvSpPr>
        <p:spPr>
          <a:xfrm>
            <a:off x="285720" y="1714488"/>
            <a:ext cx="8501122" cy="4893647"/>
          </a:xfrm>
          <a:prstGeom prst="rect">
            <a:avLst/>
          </a:prstGeom>
        </p:spPr>
        <p:txBody>
          <a:bodyPr wrap="square">
            <a:spAutoFit/>
          </a:bodyPr>
          <a:lstStyle/>
          <a:p>
            <a:r>
              <a:rPr lang="en-US" sz="2400" dirty="0"/>
              <a:t>Punjabi developed from Sanskrit through </a:t>
            </a:r>
            <a:r>
              <a:rPr lang="en-US" sz="2400" dirty="0" err="1"/>
              <a:t>Prakrit</a:t>
            </a:r>
            <a:r>
              <a:rPr lang="en-US" sz="2400" dirty="0"/>
              <a:t> languages and later </a:t>
            </a:r>
            <a:r>
              <a:rPr lang="en-US" sz="2400" dirty="0" err="1"/>
              <a:t>Apabhraṃśa</a:t>
            </a:r>
            <a:r>
              <a:rPr lang="en-US" sz="2400" dirty="0"/>
              <a:t> (Sanskrit: </a:t>
            </a:r>
            <a:r>
              <a:rPr lang="en-US" sz="2400" dirty="0" err="1"/>
              <a:t>अपभ्रंश</a:t>
            </a:r>
            <a:r>
              <a:rPr lang="en-US" sz="2400" dirty="0"/>
              <a:t>; corruption or corrupted speech) From 600 BC Sanskrit gave birth to many regional languages in different parts of India. All these languages are called </a:t>
            </a:r>
            <a:r>
              <a:rPr lang="en-US" sz="2400" dirty="0" err="1"/>
              <a:t>Prakrit</a:t>
            </a:r>
            <a:r>
              <a:rPr lang="en-US" sz="2400" dirty="0"/>
              <a:t> (Sanskrit: </a:t>
            </a:r>
            <a:r>
              <a:rPr lang="en-US" sz="2400" dirty="0" err="1"/>
              <a:t>प्राकृत</a:t>
            </a:r>
            <a:r>
              <a:rPr lang="en-US" sz="2400" dirty="0"/>
              <a:t> </a:t>
            </a:r>
            <a:r>
              <a:rPr lang="en-US" sz="2400" dirty="0" err="1"/>
              <a:t>prākṛta</a:t>
            </a:r>
            <a:r>
              <a:rPr lang="en-US" sz="2400" dirty="0"/>
              <a:t>) collectively. </a:t>
            </a:r>
            <a:r>
              <a:rPr lang="en-US" sz="2400" dirty="0" err="1"/>
              <a:t>Shauraseni</a:t>
            </a:r>
            <a:r>
              <a:rPr lang="en-US" sz="2400" dirty="0"/>
              <a:t> </a:t>
            </a:r>
            <a:r>
              <a:rPr lang="en-US" sz="2400" dirty="0" err="1"/>
              <a:t>Prakrit</a:t>
            </a:r>
            <a:r>
              <a:rPr lang="en-US" sz="2400" dirty="0"/>
              <a:t> was one of these </a:t>
            </a:r>
            <a:r>
              <a:rPr lang="en-US" sz="2400" dirty="0" err="1"/>
              <a:t>Prakrit</a:t>
            </a:r>
            <a:r>
              <a:rPr lang="en-US" sz="2400" dirty="0"/>
              <a:t> languages, which was spoken in north and north-western India and Punjabi and western dialects of Hindi developed from this </a:t>
            </a:r>
            <a:r>
              <a:rPr lang="en-US" sz="2400" dirty="0" err="1"/>
              <a:t>Prakrit</a:t>
            </a:r>
            <a:r>
              <a:rPr lang="en-US" sz="2400" dirty="0"/>
              <a:t>. Later in northern India </a:t>
            </a:r>
            <a:r>
              <a:rPr lang="en-US" sz="2400" dirty="0" err="1"/>
              <a:t>Shauraseni</a:t>
            </a:r>
            <a:r>
              <a:rPr lang="en-US" sz="2400" dirty="0"/>
              <a:t> </a:t>
            </a:r>
            <a:r>
              <a:rPr lang="en-US" sz="2400" dirty="0" err="1"/>
              <a:t>Prakrit</a:t>
            </a:r>
            <a:r>
              <a:rPr lang="en-US" sz="2400" dirty="0"/>
              <a:t> gave rise to </a:t>
            </a:r>
            <a:r>
              <a:rPr lang="en-US" sz="2400" dirty="0" err="1"/>
              <a:t>Shauraseni</a:t>
            </a:r>
            <a:r>
              <a:rPr lang="en-US" sz="2400" dirty="0"/>
              <a:t> </a:t>
            </a:r>
            <a:r>
              <a:rPr lang="en-US" sz="2400" dirty="0" err="1"/>
              <a:t>Aparbhsha</a:t>
            </a:r>
            <a:r>
              <a:rPr lang="en-US" sz="2400" dirty="0"/>
              <a:t>, a descendent of </a:t>
            </a:r>
            <a:r>
              <a:rPr lang="en-US" sz="2400" dirty="0" err="1"/>
              <a:t>Prakrit</a:t>
            </a:r>
            <a:r>
              <a:rPr lang="en-US" sz="2400" dirty="0"/>
              <a:t>. Punjabi emerged as an </a:t>
            </a:r>
            <a:r>
              <a:rPr lang="en-US" sz="2400" dirty="0" err="1"/>
              <a:t>Apabhramsha</a:t>
            </a:r>
            <a:r>
              <a:rPr lang="en-US" sz="2400" dirty="0"/>
              <a:t>, a degenerated form of </a:t>
            </a:r>
            <a:r>
              <a:rPr lang="en-US" sz="2400" dirty="0" err="1"/>
              <a:t>Prakrit</a:t>
            </a:r>
            <a:r>
              <a:rPr lang="en-US" sz="2400" dirty="0"/>
              <a:t>, in the 7th century A.D. and became stable by the 10th century. By the 10th century, many </a:t>
            </a:r>
            <a:r>
              <a:rPr lang="en-US" sz="2400" dirty="0" err="1"/>
              <a:t>Nath</a:t>
            </a:r>
            <a:r>
              <a:rPr lang="en-US" sz="2400" dirty="0"/>
              <a:t> poets were associated with earlier Punjabi works.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Geographic distribution</a:t>
            </a:r>
            <a:endParaRPr lang="en-US" dirty="0"/>
          </a:p>
        </p:txBody>
      </p:sp>
      <p:sp>
        <p:nvSpPr>
          <p:cNvPr id="3" name="Rectangle 2"/>
          <p:cNvSpPr/>
          <p:nvPr/>
        </p:nvSpPr>
        <p:spPr>
          <a:xfrm>
            <a:off x="0" y="1582341"/>
            <a:ext cx="5000628" cy="4154984"/>
          </a:xfrm>
          <a:prstGeom prst="rect">
            <a:avLst/>
          </a:prstGeom>
        </p:spPr>
        <p:txBody>
          <a:bodyPr wrap="square">
            <a:spAutoFit/>
          </a:bodyPr>
          <a:lstStyle/>
          <a:p>
            <a:r>
              <a:rPr lang="en-US" sz="2400" dirty="0"/>
              <a:t>Punjabi is the most widely spoken language in Pakistan, the eleventh -most widely spoken in India and spoken Punjabi </a:t>
            </a:r>
            <a:r>
              <a:rPr lang="en-US" sz="2400" dirty="0" err="1"/>
              <a:t>diaspora</a:t>
            </a:r>
            <a:r>
              <a:rPr lang="en-US" sz="2400" dirty="0"/>
              <a:t> in various countries</a:t>
            </a:r>
            <a:r>
              <a:rPr lang="en-US" sz="2400" dirty="0" smtClean="0"/>
              <a:t>.</a:t>
            </a:r>
          </a:p>
          <a:p>
            <a:r>
              <a:rPr lang="en-US" sz="2400" dirty="0"/>
              <a:t/>
            </a:r>
            <a:br>
              <a:rPr lang="en-US" sz="2400" dirty="0"/>
            </a:br>
            <a:r>
              <a:rPr lang="en-US" sz="2400" dirty="0" smtClean="0"/>
              <a:t>Pakistan: Punjabi </a:t>
            </a:r>
            <a:r>
              <a:rPr lang="en-US" sz="2400" dirty="0"/>
              <a:t>is the most widely spoken language in Pakistan, being the native language of 44% of its population. It is the provincial language in the Punjab Province. </a:t>
            </a:r>
          </a:p>
        </p:txBody>
      </p:sp>
      <p:pic>
        <p:nvPicPr>
          <p:cNvPr id="25602" name="Picture 2" descr="https://protelostudios.com/wp-content/uploads/elementor/thumbs/1200px-Punjab_India_1956-1966-o5e2u4wj10mf0qpfjuu214hugd4uquzbhxemyetifc.png"/>
          <p:cNvPicPr>
            <a:picLocks noChangeAspect="1" noChangeArrowheads="1"/>
          </p:cNvPicPr>
          <p:nvPr/>
        </p:nvPicPr>
        <p:blipFill>
          <a:blip r:embed="rId2"/>
          <a:srcRect/>
          <a:stretch>
            <a:fillRect/>
          </a:stretch>
        </p:blipFill>
        <p:spPr bwMode="auto">
          <a:xfrm>
            <a:off x="5643570" y="1428736"/>
            <a:ext cx="2928958" cy="4762500"/>
          </a:xfrm>
          <a:prstGeom prst="rect">
            <a:avLst/>
          </a:prstGeom>
          <a:noFill/>
        </p:spPr>
      </p:pic>
      <p:sp>
        <p:nvSpPr>
          <p:cNvPr id="5" name="Rectangle 4"/>
          <p:cNvSpPr/>
          <p:nvPr/>
        </p:nvSpPr>
        <p:spPr>
          <a:xfrm>
            <a:off x="5715008" y="5072074"/>
            <a:ext cx="2857520" cy="923330"/>
          </a:xfrm>
          <a:prstGeom prst="rect">
            <a:avLst/>
          </a:prstGeom>
        </p:spPr>
        <p:txBody>
          <a:bodyPr wrap="square">
            <a:spAutoFit/>
          </a:bodyPr>
          <a:lstStyle/>
          <a:p>
            <a:r>
              <a:rPr lang="en-US" b="1" dirty="0" smtClean="0">
                <a:solidFill>
                  <a:schemeClr val="accent2"/>
                </a:solidFill>
              </a:rPr>
              <a:t>Areas of the Indian subcontinent where Punjabi is spoken.</a:t>
            </a:r>
            <a:endParaRPr lang="en-US" b="1" dirty="0">
              <a:solidFill>
                <a:schemeClr val="accent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Official status</a:t>
            </a:r>
            <a:endParaRPr lang="en-US" dirty="0"/>
          </a:p>
        </p:txBody>
      </p:sp>
      <p:sp>
        <p:nvSpPr>
          <p:cNvPr id="3" name="Rectangle 2"/>
          <p:cNvSpPr/>
          <p:nvPr/>
        </p:nvSpPr>
        <p:spPr>
          <a:xfrm>
            <a:off x="642910" y="1142984"/>
            <a:ext cx="5000660" cy="5632311"/>
          </a:xfrm>
          <a:prstGeom prst="rect">
            <a:avLst/>
          </a:prstGeom>
        </p:spPr>
        <p:txBody>
          <a:bodyPr wrap="square">
            <a:spAutoFit/>
          </a:bodyPr>
          <a:lstStyle/>
          <a:p>
            <a:r>
              <a:rPr lang="en-US" sz="2400" dirty="0"/>
              <a:t>In India, Punjabi is one of the 22 scheduled languages of India. It is the first official language of the Indian State of Punjab. Punjabi also has second language official status in Delhi along with Urdu, and in Haryana. </a:t>
            </a:r>
            <a:endParaRPr lang="en-US" sz="2400" dirty="0" smtClean="0"/>
          </a:p>
          <a:p>
            <a:endParaRPr lang="en-US" sz="2400" dirty="0"/>
          </a:p>
          <a:p>
            <a:r>
              <a:rPr lang="en-US" sz="2400" dirty="0" smtClean="0"/>
              <a:t>In </a:t>
            </a:r>
            <a:r>
              <a:rPr lang="en-US" sz="2400" dirty="0"/>
              <a:t>Pakistan, no regional ethnic language has been granted official status at the national level, and as such Punjabi is not an official language at the national level, even though it is the most spoken language in Pakistan after Urdu, the national language of Pakistan. </a:t>
            </a:r>
          </a:p>
        </p:txBody>
      </p:sp>
      <p:pic>
        <p:nvPicPr>
          <p:cNvPr id="26626" name="Picture 2" descr="https://protelostudios.com/wp-content/uploads/2019/03/main-qimg-057fe0ce74012d95bb474f999098f97d-300x277.png"/>
          <p:cNvPicPr>
            <a:picLocks noChangeAspect="1" noChangeArrowheads="1"/>
          </p:cNvPicPr>
          <p:nvPr/>
        </p:nvPicPr>
        <p:blipFill>
          <a:blip r:embed="rId2"/>
          <a:srcRect/>
          <a:stretch>
            <a:fillRect/>
          </a:stretch>
        </p:blipFill>
        <p:spPr bwMode="auto">
          <a:xfrm>
            <a:off x="5715008" y="1285860"/>
            <a:ext cx="3214710" cy="5214974"/>
          </a:xfrm>
          <a:prstGeom prst="rect">
            <a:avLst/>
          </a:prstGeom>
          <a:noFill/>
        </p:spPr>
      </p:pic>
      <p:sp>
        <p:nvSpPr>
          <p:cNvPr id="5" name="Rectangle 4"/>
          <p:cNvSpPr/>
          <p:nvPr/>
        </p:nvSpPr>
        <p:spPr>
          <a:xfrm>
            <a:off x="5786446" y="5572140"/>
            <a:ext cx="3143272" cy="922020"/>
          </a:xfrm>
          <a:prstGeom prst="rect">
            <a:avLst/>
          </a:prstGeom>
        </p:spPr>
        <p:txBody>
          <a:bodyPr wrap="square">
            <a:spAutoFit/>
          </a:bodyPr>
          <a:lstStyle/>
          <a:p>
            <a:r>
              <a:rPr lang="en-US" b="1" dirty="0"/>
              <a:t>Map showing the geographical distribution of Punjabis in parrot green </a:t>
            </a:r>
            <a:r>
              <a:rPr lang="en-US" b="1" dirty="0" err="1"/>
              <a:t>colour</a:t>
            </a:r>
            <a:r>
              <a:rPr lang="en-US" b="1" dirty="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Dialects</a:t>
            </a:r>
            <a:endParaRPr lang="en-US" b="1" dirty="0"/>
          </a:p>
        </p:txBody>
      </p:sp>
      <p:sp>
        <p:nvSpPr>
          <p:cNvPr id="3" name="Rectangle 2"/>
          <p:cNvSpPr/>
          <p:nvPr/>
        </p:nvSpPr>
        <p:spPr>
          <a:xfrm>
            <a:off x="285720" y="1357298"/>
            <a:ext cx="4643470" cy="5169535"/>
          </a:xfrm>
          <a:prstGeom prst="rect">
            <a:avLst/>
          </a:prstGeom>
        </p:spPr>
        <p:txBody>
          <a:bodyPr wrap="square">
            <a:spAutoFit/>
          </a:bodyPr>
          <a:lstStyle/>
          <a:p>
            <a:r>
              <a:rPr lang="en-US" sz="2400" dirty="0"/>
              <a:t>The major dialects of Punjabi include </a:t>
            </a:r>
            <a:r>
              <a:rPr lang="en-US" sz="2400" dirty="0" err="1"/>
              <a:t>Majhi</a:t>
            </a:r>
            <a:r>
              <a:rPr lang="en-US" sz="2400" dirty="0"/>
              <a:t>, </a:t>
            </a:r>
            <a:r>
              <a:rPr lang="en-US" sz="2400" dirty="0" err="1"/>
              <a:t>Doabi</a:t>
            </a:r>
            <a:r>
              <a:rPr lang="en-US" sz="2400" dirty="0"/>
              <a:t>, </a:t>
            </a:r>
            <a:r>
              <a:rPr lang="en-US" sz="2400" dirty="0" err="1" smtClean="0"/>
              <a:t>Malwai</a:t>
            </a:r>
            <a:r>
              <a:rPr lang="en-US" sz="2400" dirty="0"/>
              <a:t>, </a:t>
            </a:r>
            <a:r>
              <a:rPr lang="en-US" sz="2400" dirty="0" err="1"/>
              <a:t>Powadhi</a:t>
            </a:r>
            <a:r>
              <a:rPr lang="en-US" sz="2400" dirty="0"/>
              <a:t>, </a:t>
            </a:r>
            <a:r>
              <a:rPr lang="en-US" sz="2400" dirty="0" err="1"/>
              <a:t>Pothohari</a:t>
            </a:r>
            <a:r>
              <a:rPr lang="en-US" sz="2400" dirty="0"/>
              <a:t>, and </a:t>
            </a:r>
            <a:r>
              <a:rPr lang="en-US" sz="2400" dirty="0" err="1"/>
              <a:t>Multani</a:t>
            </a:r>
            <a:r>
              <a:rPr lang="en-US" sz="2400" dirty="0"/>
              <a:t>. Others </a:t>
            </a:r>
            <a:endParaRPr lang="en-US" sz="2400" dirty="0" smtClean="0"/>
          </a:p>
          <a:p>
            <a:r>
              <a:rPr lang="en-US" sz="2400" dirty="0"/>
              <a:t>are </a:t>
            </a:r>
            <a:r>
              <a:rPr lang="en-US" sz="2400" dirty="0" err="1"/>
              <a:t>Shahpuri</a:t>
            </a:r>
            <a:r>
              <a:rPr lang="en-US" sz="2400" dirty="0"/>
              <a:t> or Sargodha dialect, </a:t>
            </a:r>
            <a:r>
              <a:rPr lang="en-US" sz="2400" dirty="0" err="1"/>
              <a:t>Dhani</a:t>
            </a:r>
            <a:r>
              <a:rPr lang="en-US" sz="2400" dirty="0"/>
              <a:t>, </a:t>
            </a:r>
            <a:endParaRPr lang="en-US" sz="2400" dirty="0" smtClean="0"/>
          </a:p>
          <a:p>
            <a:r>
              <a:rPr lang="en-US" sz="2400" dirty="0" err="1"/>
              <a:t>Jhangochi</a:t>
            </a:r>
            <a:r>
              <a:rPr lang="en-US" sz="2400" dirty="0"/>
              <a:t>/</a:t>
            </a:r>
            <a:r>
              <a:rPr lang="en-US" sz="2400" dirty="0" err="1"/>
              <a:t>Changvi</a:t>
            </a:r>
            <a:r>
              <a:rPr lang="en-US" sz="2400" dirty="0"/>
              <a:t>, </a:t>
            </a:r>
            <a:r>
              <a:rPr lang="en-US" sz="2400" dirty="0" err="1"/>
              <a:t>Jangli</a:t>
            </a:r>
            <a:r>
              <a:rPr lang="en-US" sz="2400" dirty="0"/>
              <a:t>/</a:t>
            </a:r>
            <a:r>
              <a:rPr lang="en-US" sz="2400" dirty="0" err="1"/>
              <a:t>Rachnavi</a:t>
            </a:r>
            <a:r>
              <a:rPr lang="en-US" sz="2400" dirty="0"/>
              <a:t>, </a:t>
            </a:r>
            <a:r>
              <a:rPr lang="en-US" sz="2400" dirty="0" err="1"/>
              <a:t>Hindko</a:t>
            </a:r>
            <a:r>
              <a:rPr lang="en-US" sz="2400" dirty="0"/>
              <a:t>, </a:t>
            </a:r>
            <a:endParaRPr lang="en-US" sz="2400" dirty="0" smtClean="0"/>
          </a:p>
          <a:p>
            <a:r>
              <a:rPr lang="en-US" sz="2400" dirty="0" err="1"/>
              <a:t>Jandali</a:t>
            </a:r>
            <a:r>
              <a:rPr lang="en-US" sz="2400" dirty="0"/>
              <a:t>, </a:t>
            </a:r>
            <a:r>
              <a:rPr lang="en-US" sz="2400" dirty="0" err="1"/>
              <a:t>Jafri</a:t>
            </a:r>
            <a:r>
              <a:rPr lang="en-US" sz="2400" dirty="0"/>
              <a:t>/</a:t>
            </a:r>
            <a:r>
              <a:rPr lang="en-US" sz="2400" dirty="0" err="1"/>
              <a:t>Khetrani</a:t>
            </a:r>
            <a:r>
              <a:rPr lang="en-US" sz="2400" dirty="0"/>
              <a:t>, </a:t>
            </a:r>
            <a:r>
              <a:rPr lang="en-US" sz="2400" dirty="0" err="1"/>
              <a:t>Chenavari</a:t>
            </a:r>
            <a:r>
              <a:rPr lang="en-US" sz="2400" dirty="0"/>
              <a:t> etc. </a:t>
            </a:r>
            <a:endParaRPr lang="en-US" sz="2400" dirty="0" smtClean="0"/>
          </a:p>
          <a:p>
            <a:endParaRPr lang="en-IN" sz="2400" dirty="0"/>
          </a:p>
          <a:p>
            <a:r>
              <a:rPr lang="en-US" sz="2400" dirty="0" smtClean="0"/>
              <a:t>Punjabi has 35 consonants and 10 vowels.</a:t>
            </a:r>
            <a:endParaRPr lang="en-IN" sz="2400" dirty="0" smtClean="0"/>
          </a:p>
          <a:p>
            <a:endParaRPr lang="en-US" dirty="0" smtClean="0"/>
          </a:p>
        </p:txBody>
      </p:sp>
      <p:pic>
        <p:nvPicPr>
          <p:cNvPr id="5123" name="Picture 3"/>
          <p:cNvPicPr>
            <a:picLocks noChangeAspect="1" noChangeArrowheads="1"/>
          </p:cNvPicPr>
          <p:nvPr/>
        </p:nvPicPr>
        <p:blipFill>
          <a:blip r:embed="rId2"/>
          <a:srcRect/>
          <a:stretch>
            <a:fillRect/>
          </a:stretch>
        </p:blipFill>
        <p:spPr bwMode="auto">
          <a:xfrm>
            <a:off x="5214942" y="1071546"/>
            <a:ext cx="3676650" cy="555307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smtClean="0"/>
              <a:t>Dialects</a:t>
            </a:r>
            <a:endParaRPr lang="en-US" b="1" dirty="0"/>
          </a:p>
        </p:txBody>
      </p:sp>
      <p:sp>
        <p:nvSpPr>
          <p:cNvPr id="3" name="Rectangle 2"/>
          <p:cNvSpPr/>
          <p:nvPr/>
        </p:nvSpPr>
        <p:spPr>
          <a:xfrm>
            <a:off x="428596" y="1785926"/>
            <a:ext cx="5286412" cy="4832092"/>
          </a:xfrm>
          <a:prstGeom prst="rect">
            <a:avLst/>
          </a:prstGeom>
        </p:spPr>
        <p:txBody>
          <a:bodyPr wrap="square">
            <a:spAutoFit/>
          </a:bodyPr>
          <a:lstStyle/>
          <a:p>
            <a:r>
              <a:rPr lang="en-US" sz="2800" dirty="0" smtClean="0"/>
              <a:t>In India, Punjabi is written in </a:t>
            </a:r>
            <a:r>
              <a:rPr lang="en-US" sz="2800" dirty="0" err="1" smtClean="0"/>
              <a:t>Gurmukhī</a:t>
            </a:r>
            <a:r>
              <a:rPr lang="en-US" sz="2800" dirty="0" smtClean="0"/>
              <a:t>, a </a:t>
            </a:r>
          </a:p>
          <a:p>
            <a:r>
              <a:rPr lang="en-US" sz="2800" dirty="0" err="1" smtClean="0"/>
              <a:t>standardised</a:t>
            </a:r>
            <a:r>
              <a:rPr lang="en-US" sz="2800" dirty="0" smtClean="0"/>
              <a:t> script. </a:t>
            </a:r>
          </a:p>
          <a:p>
            <a:endParaRPr lang="en-US" sz="2800" dirty="0" smtClean="0"/>
          </a:p>
          <a:p>
            <a:r>
              <a:rPr lang="en-US" sz="2800" dirty="0" smtClean="0"/>
              <a:t>The word </a:t>
            </a:r>
            <a:r>
              <a:rPr lang="en-US" sz="2800" dirty="0" err="1" smtClean="0"/>
              <a:t>Gurmukhi</a:t>
            </a:r>
            <a:r>
              <a:rPr lang="en-US" sz="2800" dirty="0" smtClean="0"/>
              <a:t> translates </a:t>
            </a:r>
          </a:p>
          <a:p>
            <a:r>
              <a:rPr lang="en-US" sz="2800" dirty="0" smtClean="0"/>
              <a:t>into </a:t>
            </a:r>
            <a:r>
              <a:rPr lang="en-US" sz="2800" b="1" dirty="0" smtClean="0"/>
              <a:t>'from the Guru's mouth</a:t>
            </a:r>
            <a:r>
              <a:rPr lang="en-US" sz="2800" dirty="0" smtClean="0"/>
              <a:t>'. </a:t>
            </a:r>
          </a:p>
          <a:p>
            <a:endParaRPr lang="en-US" sz="2800" dirty="0"/>
          </a:p>
          <a:p>
            <a:r>
              <a:rPr lang="en-US" sz="2800" dirty="0" smtClean="0"/>
              <a:t>In Pakistan, the </a:t>
            </a:r>
          </a:p>
          <a:p>
            <a:r>
              <a:rPr lang="en-US" sz="2800" dirty="0" err="1" smtClean="0"/>
              <a:t>Shahmukhī</a:t>
            </a:r>
            <a:r>
              <a:rPr lang="en-US" sz="2800" dirty="0" smtClean="0"/>
              <a:t> script, meaning "</a:t>
            </a:r>
            <a:r>
              <a:rPr lang="en-US" sz="2800" b="1" dirty="0" smtClean="0"/>
              <a:t>from the King's mouth", </a:t>
            </a:r>
          </a:p>
          <a:p>
            <a:r>
              <a:rPr lang="en-US" sz="2800" dirty="0" smtClean="0"/>
              <a:t>based on the Persian </a:t>
            </a:r>
            <a:r>
              <a:rPr lang="en-US" sz="2800" dirty="0" err="1" smtClean="0"/>
              <a:t>abjad</a:t>
            </a:r>
            <a:r>
              <a:rPr lang="en-US" sz="2800" dirty="0" smtClean="0"/>
              <a:t> is used.</a:t>
            </a:r>
            <a:endParaRPr lang="en-US" sz="2800" dirty="0"/>
          </a:p>
        </p:txBody>
      </p:sp>
      <p:pic>
        <p:nvPicPr>
          <p:cNvPr id="4097" name="Picture 1"/>
          <p:cNvPicPr>
            <a:picLocks noChangeAspect="1" noChangeArrowheads="1"/>
          </p:cNvPicPr>
          <p:nvPr/>
        </p:nvPicPr>
        <p:blipFill>
          <a:blip r:embed="rId2"/>
          <a:srcRect/>
          <a:stretch>
            <a:fillRect/>
          </a:stretch>
        </p:blipFill>
        <p:spPr bwMode="auto">
          <a:xfrm>
            <a:off x="5929322" y="2000240"/>
            <a:ext cx="2786082" cy="442915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1013</Words>
  <Application>WPS Presentation</Application>
  <PresentationFormat>On-screen Show (4:3)</PresentationFormat>
  <Paragraphs>198</Paragraphs>
  <Slides>42</Slides>
  <Notes>4</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GOVERNMENT OF INDIA  MINISTRY OF YOUTH AFFAIRS AND SPORTS DEPARTMENT OF YOUTH AFFAIRS  NEHRU YUVA KENDRA SANGHTHAN CHANDIGARH EK BHARAT SHRESHTHA BHARAT (INTER STATE YOUTH EXCHANGE PROGRAMME)  FOR PAIRING STATES : CHANDIGARH AND DADAR &amp; NAGAR HAVELI, SILVASSA </vt:lpstr>
      <vt:lpstr>Welcome-ਜੀ ਆਇਆ ਨੂੰ।</vt:lpstr>
      <vt:lpstr>Introduction</vt:lpstr>
      <vt:lpstr>History</vt:lpstr>
      <vt:lpstr>Origin</vt:lpstr>
      <vt:lpstr>Geographic distribution</vt:lpstr>
      <vt:lpstr>Official status</vt:lpstr>
      <vt:lpstr>Dialects</vt:lpstr>
      <vt:lpstr>Dialects</vt:lpstr>
      <vt:lpstr>Greetings</vt:lpstr>
      <vt:lpstr>Slide 11</vt:lpstr>
      <vt:lpstr>Basic Conversation</vt:lpstr>
      <vt:lpstr>Correct Sentence</vt:lpstr>
      <vt:lpstr>Slide 14</vt:lpstr>
      <vt:lpstr>Greetings</vt:lpstr>
      <vt:lpstr>Slide 16</vt:lpstr>
      <vt:lpstr>Introduce Yourself</vt:lpstr>
      <vt:lpstr>Common Interrogations</vt:lpstr>
      <vt:lpstr>Use of Interrogations</vt:lpstr>
      <vt:lpstr>Basic Questions</vt:lpstr>
      <vt:lpstr>Family Relations</vt:lpstr>
      <vt:lpstr>Family Relations </vt:lpstr>
      <vt:lpstr>Punjabi Cuisine</vt:lpstr>
      <vt:lpstr>Punjabi Cuisine</vt:lpstr>
      <vt:lpstr>Common Signs</vt:lpstr>
      <vt:lpstr>Hobbies</vt:lpstr>
      <vt:lpstr>Talking about hobbies</vt:lpstr>
      <vt:lpstr>Time and Duration</vt:lpstr>
      <vt:lpstr>Days of Week</vt:lpstr>
      <vt:lpstr>Time Concept</vt:lpstr>
      <vt:lpstr>Time Concept</vt:lpstr>
      <vt:lpstr>100 Sentences in Punjabi</vt:lpstr>
      <vt:lpstr>Slide 33</vt:lpstr>
      <vt:lpstr>Slide 34</vt:lpstr>
      <vt:lpstr>Slide 35</vt:lpstr>
      <vt:lpstr>Slide 36</vt:lpstr>
      <vt:lpstr>Slide 37</vt:lpstr>
      <vt:lpstr>Slide 38</vt:lpstr>
      <vt:lpstr>Slide 39</vt:lpstr>
      <vt:lpstr>Slide 40</vt:lpstr>
      <vt:lpstr>Slide 41</vt:lpstr>
      <vt:lpstr>Slide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NYK</dc:creator>
  <cp:lastModifiedBy>Admin</cp:lastModifiedBy>
  <cp:revision>42</cp:revision>
  <dcterms:created xsi:type="dcterms:W3CDTF">2020-11-07T08:11:00Z</dcterms:created>
  <dcterms:modified xsi:type="dcterms:W3CDTF">2021-02-05T10:29:49Z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1033-11.2.0.9739</vt:lpwstr>
  </property>
</Properties>
</file>