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48" r:id="rId1"/>
  </p:sldMasterIdLst>
  <p:notesMasterIdLst>
    <p:notesMasterId r:id="rId48"/>
  </p:notesMasterIdLst>
  <p:sldIdLst>
    <p:sldId id="256" r:id="rId2"/>
    <p:sldId id="298" r:id="rId3"/>
    <p:sldId id="366" r:id="rId4"/>
    <p:sldId id="299" r:id="rId5"/>
    <p:sldId id="300" r:id="rId6"/>
    <p:sldId id="301" r:id="rId7"/>
    <p:sldId id="305" r:id="rId8"/>
    <p:sldId id="335" r:id="rId9"/>
    <p:sldId id="306" r:id="rId10"/>
    <p:sldId id="332" r:id="rId11"/>
    <p:sldId id="333" r:id="rId12"/>
    <p:sldId id="347" r:id="rId13"/>
    <p:sldId id="348" r:id="rId14"/>
    <p:sldId id="327" r:id="rId15"/>
    <p:sldId id="336" r:id="rId16"/>
    <p:sldId id="337" r:id="rId17"/>
    <p:sldId id="338" r:id="rId18"/>
    <p:sldId id="358" r:id="rId19"/>
    <p:sldId id="359" r:id="rId20"/>
    <p:sldId id="360" r:id="rId21"/>
    <p:sldId id="361" r:id="rId22"/>
    <p:sldId id="362" r:id="rId23"/>
    <p:sldId id="363" r:id="rId24"/>
    <p:sldId id="364" r:id="rId25"/>
    <p:sldId id="365" r:id="rId26"/>
    <p:sldId id="355" r:id="rId27"/>
    <p:sldId id="356" r:id="rId28"/>
    <p:sldId id="357" r:id="rId29"/>
    <p:sldId id="350" r:id="rId30"/>
    <p:sldId id="354" r:id="rId31"/>
    <p:sldId id="339" r:id="rId32"/>
    <p:sldId id="340" r:id="rId33"/>
    <p:sldId id="341" r:id="rId34"/>
    <p:sldId id="343" r:id="rId35"/>
    <p:sldId id="345" r:id="rId36"/>
    <p:sldId id="346" r:id="rId37"/>
    <p:sldId id="314" r:id="rId38"/>
    <p:sldId id="315" r:id="rId39"/>
    <p:sldId id="316" r:id="rId40"/>
    <p:sldId id="317" r:id="rId41"/>
    <p:sldId id="319" r:id="rId42"/>
    <p:sldId id="320" r:id="rId43"/>
    <p:sldId id="321" r:id="rId44"/>
    <p:sldId id="322" r:id="rId45"/>
    <p:sldId id="323" r:id="rId46"/>
    <p:sldId id="313" r:id="rId47"/>
  </p:sldIdLst>
  <p:sldSz cx="12192000" cy="6858000"/>
  <p:notesSz cx="6858000" cy="9144000"/>
  <p:embeddedFontLst>
    <p:embeddedFont>
      <p:font typeface="AkrutiDevRaksha" panose="020B0604020202020204"/>
      <p:regular r:id="rId49"/>
      <p:bold r:id="rId50"/>
    </p:embeddedFont>
    <p:embeddedFont>
      <p:font typeface="Aparajita" panose="02020603050405020304" pitchFamily="18" charset="0"/>
      <p:regular r:id="rId51"/>
      <p:bold r:id="rId52"/>
      <p:italic r:id="rId53"/>
      <p:boldItalic r:id="rId54"/>
    </p:embeddedFont>
    <p:embeddedFont>
      <p:font typeface="Book Antiqua" panose="02040602050305030304" pitchFamily="18" charset="0"/>
      <p:regular r:id="rId55"/>
      <p:bold r:id="rId56"/>
      <p:italic r:id="rId57"/>
      <p:boldItalic r:id="rId58"/>
    </p:embeddedFont>
    <p:embeddedFont>
      <p:font typeface="Calibri" panose="020F0502020204030204" pitchFamily="34" charset="0"/>
      <p:regular r:id="rId59"/>
      <p:bold r:id="rId60"/>
      <p:italic r:id="rId61"/>
      <p:boldItalic r:id="rId62"/>
    </p:embeddedFont>
    <p:embeddedFont>
      <p:font typeface="Cinzel" panose="020B0604020202020204" charset="0"/>
      <p:bold r:id="rId63"/>
    </p:embeddedFont>
    <p:embeddedFont>
      <p:font typeface="Mangal" panose="02040503050203030202" pitchFamily="18" charset="0"/>
      <p:regular r:id="rId64"/>
      <p:bold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6" roundtripDataSignature="AMtx7miK6OYpH5lofDd4RR/HEGzQI6aga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40A5824-8FCA-4209-BB4D-4988E89C518A}">
  <a:tblStyle styleId="{340A5824-8FCA-4209-BB4D-4988E89C518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695" autoAdjust="0"/>
  </p:normalViewPr>
  <p:slideViewPr>
    <p:cSldViewPr>
      <p:cViewPr varScale="1">
        <p:scale>
          <a:sx n="67" d="100"/>
          <a:sy n="67" d="100"/>
        </p:scale>
        <p:origin x="620" y="5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5.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66" Type="http://customschemas.google.com/relationships/presentationmetadata" Target="metadata"/><Relationship Id="rId5" Type="http://schemas.openxmlformats.org/officeDocument/2006/relationships/slide" Target="slides/slide4.xml"/><Relationship Id="rId61"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2.fntdata"/><Relationship Id="rId55"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236478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3626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01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2380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0392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459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4835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4428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5813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4734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9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9542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9258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0749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4692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8050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46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i-I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jpeg"/><Relationship Id="rId7"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5.gi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0.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11" name="Picture 10">
            <a:extLst>
              <a:ext uri="{FF2B5EF4-FFF2-40B4-BE49-F238E27FC236}">
                <a16:creationId xmlns:a16="http://schemas.microsoft.com/office/drawing/2014/main" id="{F0C5A7A9-46C8-490B-9161-F858B12187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97" y="-397390"/>
            <a:ext cx="2067951" cy="2067951"/>
          </a:xfrm>
          <a:prstGeom prst="rect">
            <a:avLst/>
          </a:prstGeom>
        </p:spPr>
      </p:pic>
      <p:pic>
        <p:nvPicPr>
          <p:cNvPr id="15" name="Picture 14">
            <a:extLst>
              <a:ext uri="{FF2B5EF4-FFF2-40B4-BE49-F238E27FC236}">
                <a16:creationId xmlns:a16="http://schemas.microsoft.com/office/drawing/2014/main" id="{5397E677-67D5-463F-AFB0-8D55B186ED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0994" y="-60246"/>
            <a:ext cx="1879283" cy="1758462"/>
          </a:xfrm>
          <a:prstGeom prst="rect">
            <a:avLst/>
          </a:prstGeom>
        </p:spPr>
      </p:pic>
      <p:pic>
        <p:nvPicPr>
          <p:cNvPr id="16" name="Picture 15">
            <a:extLst>
              <a:ext uri="{FF2B5EF4-FFF2-40B4-BE49-F238E27FC236}">
                <a16:creationId xmlns:a16="http://schemas.microsoft.com/office/drawing/2014/main" id="{62B78CDB-BCB6-413B-97A1-B5E14B321C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61888" y="-72305"/>
            <a:ext cx="1595915" cy="1597331"/>
          </a:xfrm>
          <a:prstGeom prst="rect">
            <a:avLst/>
          </a:prstGeom>
        </p:spPr>
      </p:pic>
      <p:sp>
        <p:nvSpPr>
          <p:cNvPr id="17" name="TextBox 16">
            <a:extLst>
              <a:ext uri="{FF2B5EF4-FFF2-40B4-BE49-F238E27FC236}">
                <a16:creationId xmlns:a16="http://schemas.microsoft.com/office/drawing/2014/main" id="{8205D4A3-62EC-474D-99FE-C65EFE5B241C}"/>
              </a:ext>
            </a:extLst>
          </p:cNvPr>
          <p:cNvSpPr txBox="1"/>
          <p:nvPr/>
        </p:nvSpPr>
        <p:spPr>
          <a:xfrm>
            <a:off x="407963" y="183505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04855CAE-E01F-4F1B-A2C1-DA88E9A79F50}"/>
              </a:ext>
            </a:extLst>
          </p:cNvPr>
          <p:cNvSpPr/>
          <p:nvPr/>
        </p:nvSpPr>
        <p:spPr>
          <a:xfrm>
            <a:off x="3050826" y="2982290"/>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8DD7D3B8-5B8D-4ABA-9C74-82AA6F937D87}"/>
              </a:ext>
            </a:extLst>
          </p:cNvPr>
          <p:cNvSpPr/>
          <p:nvPr/>
        </p:nvSpPr>
        <p:spPr>
          <a:xfrm>
            <a:off x="0" y="1936899"/>
            <a:ext cx="12191999"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5400" b="1" i="0" u="none" strike="noStrike" kern="1200" cap="none" spc="50" normalizeH="0" baseline="0" noProof="0" dirty="0">
                <a:ln w="9525" cmpd="sng">
                  <a:solidFill>
                    <a:srgbClr val="4472C4"/>
                  </a:solidFill>
                  <a:prstDash val="solid"/>
                </a:ln>
                <a:solidFill>
                  <a:srgbClr val="7030A0"/>
                </a:solidFill>
                <a:effectLst>
                  <a:glow rad="38100">
                    <a:srgbClr val="4472C4">
                      <a:alpha val="40000"/>
                    </a:srgbClr>
                  </a:glow>
                </a:effectLst>
                <a:uLnTx/>
                <a:uFillTx/>
                <a:latin typeface="Calibri" panose="020F0502020204030204"/>
                <a:ea typeface="+mn-ea"/>
                <a:cs typeface="Mangal" panose="02040503050203030202" pitchFamily="18" charset="0"/>
              </a:rPr>
              <a:t>एक भारत श्रेष्ठ भारत</a:t>
            </a: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 </a:t>
            </a:r>
            <a:endParaRPr kumimoji="0" lang="en-US"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25B21A12-3126-423D-96A3-1D1017924CA0}"/>
              </a:ext>
            </a:extLst>
          </p:cNvPr>
          <p:cNvSpPr/>
          <p:nvPr/>
        </p:nvSpPr>
        <p:spPr>
          <a:xfrm>
            <a:off x="34197" y="3084364"/>
            <a:ext cx="12191999" cy="1446550"/>
          </a:xfrm>
          <a:prstGeom prst="rect">
            <a:avLst/>
          </a:prstGeom>
          <a:noFill/>
        </p:spPr>
        <p:txBody>
          <a:bodyPr wrap="square" lIns="91440" tIns="45720" rIns="91440" bIns="45720">
            <a:spAutoFit/>
          </a:bodyPr>
          <a:lstStyle/>
          <a:p>
            <a:pPr algn="ctr">
              <a:defRPr/>
            </a:pPr>
            <a:r>
              <a:rPr lang="hi-IN" sz="4400" b="1" dirty="0">
                <a:ln w="13462">
                  <a:solidFill>
                    <a:schemeClr val="bg1"/>
                  </a:solidFill>
                  <a:prstDash val="solid"/>
                </a:ln>
                <a:solidFill>
                  <a:srgbClr val="00B050"/>
                </a:solidFill>
                <a:effectLst>
                  <a:outerShdw dist="38100" dir="2700000" algn="bl" rotWithShape="0">
                    <a:schemeClr val="accent5"/>
                  </a:outerShdw>
                </a:effectLst>
              </a:rPr>
              <a:t>विषय - भाषा शिक्षण</a:t>
            </a:r>
            <a:r>
              <a:rPr lang="en-US" sz="4400" b="1" dirty="0">
                <a:ln w="13462">
                  <a:solidFill>
                    <a:schemeClr val="bg1"/>
                  </a:solidFill>
                  <a:prstDash val="solid"/>
                </a:ln>
                <a:solidFill>
                  <a:srgbClr val="00B050"/>
                </a:solidFill>
                <a:effectLst>
                  <a:outerShdw dist="38100" dir="2700000" algn="bl" rotWithShape="0">
                    <a:schemeClr val="accent5"/>
                  </a:outerShdw>
                </a:effectLst>
              </a:rPr>
              <a:t> </a:t>
            </a:r>
            <a:r>
              <a:rPr lang="hi-IN" sz="4400" b="1" dirty="0">
                <a:ln w="13462">
                  <a:solidFill>
                    <a:schemeClr val="bg1"/>
                  </a:solidFill>
                  <a:prstDash val="solid"/>
                </a:ln>
                <a:solidFill>
                  <a:srgbClr val="00B050"/>
                </a:solidFill>
                <a:effectLst>
                  <a:outerShdw dist="38100" dir="2700000" algn="bl" rotWithShape="0">
                    <a:schemeClr val="accent5"/>
                  </a:outerShdw>
                </a:effectLst>
              </a:rPr>
              <a:t>(</a:t>
            </a:r>
            <a:r>
              <a:rPr lang="gu-IN" sz="4400" b="1" dirty="0">
                <a:ln w="13462">
                  <a:solidFill>
                    <a:schemeClr val="bg1"/>
                  </a:solidFill>
                  <a:prstDash val="solid"/>
                </a:ln>
                <a:solidFill>
                  <a:srgbClr val="00B050"/>
                </a:solidFill>
                <a:effectLst>
                  <a:outerShdw dist="38100" dir="2700000" algn="bl" rotWithShape="0">
                    <a:schemeClr val="accent5"/>
                  </a:outerShdw>
                </a:effectLst>
              </a:rPr>
              <a:t>ભાષા શિક્ષણ</a:t>
            </a:r>
            <a:r>
              <a:rPr lang="hi-IN" sz="4400" b="1" dirty="0">
                <a:ln w="13462">
                  <a:solidFill>
                    <a:schemeClr val="bg1"/>
                  </a:solidFill>
                  <a:prstDash val="solid"/>
                </a:ln>
                <a:solidFill>
                  <a:srgbClr val="00B050"/>
                </a:solidFill>
                <a:effectLst>
                  <a:outerShdw dist="38100" dir="2700000" algn="bl" rotWithShape="0">
                    <a:schemeClr val="accent5"/>
                  </a:outerShdw>
                </a:effectLst>
              </a:rPr>
              <a:t>)</a:t>
            </a:r>
            <a:endParaRPr lang="en-IN" sz="4400" b="1" dirty="0">
              <a:ln w="13462">
                <a:solidFill>
                  <a:schemeClr val="bg1"/>
                </a:solidFill>
                <a:prstDash val="solid"/>
              </a:ln>
              <a:solidFill>
                <a:srgbClr val="00B050"/>
              </a:solidFill>
              <a:effectLst>
                <a:outerShdw dist="38100" dir="2700000" algn="bl" rotWithShape="0">
                  <a:schemeClr val="accent5"/>
                </a:outerShdw>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4400" b="1" i="0" u="none" strike="noStrike" kern="1200" cap="none" spc="50" normalizeH="0" baseline="0" noProof="0" dirty="0">
                <a:ln w="9525" cmpd="sng">
                  <a:solidFill>
                    <a:srgbClr val="4472C4"/>
                  </a:solidFill>
                  <a:prstDash val="solid"/>
                </a:ln>
                <a:solidFill>
                  <a:srgbClr val="00B050"/>
                </a:solidFill>
                <a:effectLst>
                  <a:glow rad="38100">
                    <a:srgbClr val="4472C4">
                      <a:alpha val="40000"/>
                    </a:srgbClr>
                  </a:glow>
                </a:effectLst>
                <a:uLnTx/>
                <a:uFillTx/>
                <a:latin typeface="Calibri" panose="020F0502020204030204"/>
                <a:ea typeface="+mn-ea"/>
                <a:cs typeface="Mangal" panose="02040503050203030202" pitchFamily="18" charset="0"/>
              </a:rPr>
              <a:t> </a:t>
            </a:r>
            <a:endParaRPr kumimoji="0" lang="en-US" sz="4400" b="1" i="0" u="none" strike="noStrike" kern="1200" cap="none" spc="50" normalizeH="0" baseline="0" noProof="0" dirty="0">
              <a:ln w="9525" cmpd="sng">
                <a:solidFill>
                  <a:srgbClr val="4472C4"/>
                </a:solidFill>
                <a:prstDash val="solid"/>
              </a:ln>
              <a:solidFill>
                <a:srgbClr val="00B050"/>
              </a:solidFill>
              <a:effectLst>
                <a:glow rad="38100">
                  <a:srgbClr val="4472C4">
                    <a:alpha val="40000"/>
                  </a:srgbClr>
                </a:glow>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4ECCD00-AEEA-4EB4-BC44-0BE7783D9E30}"/>
              </a:ext>
            </a:extLst>
          </p:cNvPr>
          <p:cNvSpPr/>
          <p:nvPr/>
        </p:nvSpPr>
        <p:spPr>
          <a:xfrm>
            <a:off x="562734" y="3730695"/>
            <a:ext cx="11066530"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hi-IN"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दादरा एवं नगर हवेली –</a:t>
            </a:r>
            <a:r>
              <a:rPr lang="hi-IN" sz="5400" b="1"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चंडीगढ़</a:t>
            </a:r>
            <a:r>
              <a:rPr lang="hi-IN"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2" name="Rectangle 21">
            <a:extLst>
              <a:ext uri="{FF2B5EF4-FFF2-40B4-BE49-F238E27FC236}">
                <a16:creationId xmlns:a16="http://schemas.microsoft.com/office/drawing/2014/main" id="{FA28F700-5B93-4310-850C-57B7FC3E2159}"/>
              </a:ext>
            </a:extLst>
          </p:cNvPr>
          <p:cNvSpPr/>
          <p:nvPr/>
        </p:nvSpPr>
        <p:spPr>
          <a:xfrm>
            <a:off x="5867400" y="6241917"/>
            <a:ext cx="6823397" cy="58477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hi-IN" sz="3200" b="1" dirty="0">
                <a:ln w="9525">
                  <a:solidFill>
                    <a:schemeClr val="bg1"/>
                  </a:solidFill>
                  <a:prstDash val="solid"/>
                </a:ln>
                <a:effectLst>
                  <a:outerShdw blurRad="12700" dist="38100" dir="2700000" algn="tl" rotWithShape="0">
                    <a:schemeClr val="bg1">
                      <a:lumMod val="50000"/>
                    </a:schemeClr>
                  </a:outerShdw>
                </a:effectLst>
              </a:rPr>
              <a:t>प्रस्तुति – </a:t>
            </a:r>
            <a:r>
              <a:rPr lang="hi-IN" sz="3200" b="1" dirty="0" err="1">
                <a:ln w="9525">
                  <a:solidFill>
                    <a:schemeClr val="bg1"/>
                  </a:solidFill>
                  <a:prstDash val="solid"/>
                </a:ln>
                <a:effectLst>
                  <a:outerShdw blurRad="12700" dist="38100" dir="2700000" algn="tl" rotWithShape="0">
                    <a:schemeClr val="bg1">
                      <a:lumMod val="50000"/>
                    </a:schemeClr>
                  </a:outerShdw>
                </a:effectLst>
              </a:rPr>
              <a:t>नेहरु</a:t>
            </a:r>
            <a:r>
              <a:rPr lang="hi-IN" sz="3200" b="1" dirty="0">
                <a:ln w="9525">
                  <a:solidFill>
                    <a:schemeClr val="bg1"/>
                  </a:solidFill>
                  <a:prstDash val="solid"/>
                </a:ln>
                <a:effectLst>
                  <a:outerShdw blurRad="12700" dist="38100" dir="2700000" algn="tl" rotWithShape="0">
                    <a:schemeClr val="bg1">
                      <a:lumMod val="50000"/>
                    </a:schemeClr>
                  </a:outerShdw>
                </a:effectLst>
              </a:rPr>
              <a:t> युवा केंद्र </a:t>
            </a:r>
            <a:r>
              <a:rPr lang="hi-IN" sz="3200" b="1" dirty="0" err="1">
                <a:ln w="9525">
                  <a:solidFill>
                    <a:schemeClr val="bg1"/>
                  </a:solidFill>
                  <a:prstDash val="solid"/>
                </a:ln>
                <a:effectLst>
                  <a:outerShdw blurRad="12700" dist="38100" dir="2700000" algn="tl" rotWithShape="0">
                    <a:schemeClr val="bg1">
                      <a:lumMod val="50000"/>
                    </a:schemeClr>
                  </a:outerShdw>
                </a:effectLst>
              </a:rPr>
              <a:t>सिलवासा</a:t>
            </a:r>
            <a:r>
              <a:rPr lang="hi-IN" sz="3200" b="1" dirty="0">
                <a:ln w="9525">
                  <a:solidFill>
                    <a:schemeClr val="bg1"/>
                  </a:solidFill>
                  <a:prstDash val="solid"/>
                </a:ln>
                <a:effectLst>
                  <a:outerShdw blurRad="12700" dist="38100" dir="2700000" algn="tl" rotWithShape="0">
                    <a:schemeClr val="bg1">
                      <a:lumMod val="50000"/>
                    </a:schemeClr>
                  </a:outerShdw>
                </a:effectLst>
              </a:rPr>
              <a:t> </a:t>
            </a:r>
            <a:endParaRPr lang="en-US" sz="3200" b="1" dirty="0">
              <a:ln w="9525">
                <a:solidFill>
                  <a:schemeClr val="bg1"/>
                </a:solidFill>
                <a:prstDash val="solid"/>
              </a:ln>
              <a:effectLst>
                <a:outerShdw blurRad="12700" dist="38100" dir="2700000" algn="tl" rotWithShape="0">
                  <a:schemeClr val="bg1">
                    <a:lumMod val="50000"/>
                  </a:scheme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838200" y="1676400"/>
            <a:ext cx="10972800" cy="4708981"/>
          </a:xfrm>
          <a:prstGeom prst="rect">
            <a:avLst/>
          </a:prstGeom>
        </p:spPr>
        <p:txBody>
          <a:bodyPr wrap="square">
            <a:spAutoFit/>
          </a:bodyPr>
          <a:lstStyle/>
          <a:p>
            <a:pPr lvl="0" algn="ctr">
              <a:lnSpc>
                <a:spcPct val="150000"/>
              </a:lnSpc>
            </a:pPr>
            <a:r>
              <a:rPr lang="hi-IN" sz="4000" b="1" u="sng" dirty="0">
                <a:solidFill>
                  <a:schemeClr val="accent1">
                    <a:lumMod val="75000"/>
                  </a:schemeClr>
                </a:solidFill>
              </a:rPr>
              <a:t>परिनिष्ठित भाषा</a:t>
            </a:r>
            <a:endParaRPr lang="en-US" sz="4000" b="1" u="sng" dirty="0">
              <a:solidFill>
                <a:schemeClr val="accent1">
                  <a:lumMod val="75000"/>
                </a:schemeClr>
              </a:solidFill>
            </a:endParaRPr>
          </a:p>
          <a:p>
            <a:pPr lvl="0">
              <a:lnSpc>
                <a:spcPct val="150000"/>
              </a:lnSpc>
            </a:pPr>
            <a:r>
              <a:rPr lang="hi-IN" sz="3200" dirty="0">
                <a:solidFill>
                  <a:schemeClr val="accent5">
                    <a:lumMod val="50000"/>
                  </a:schemeClr>
                </a:solidFill>
              </a:rPr>
              <a:t>यह व्याकरण से नियन्त्रित होती है। इसका प्रयोग शिक्षा</a:t>
            </a:r>
            <a:r>
              <a:rPr lang="en-US" sz="3200" dirty="0">
                <a:solidFill>
                  <a:schemeClr val="accent5">
                    <a:lumMod val="50000"/>
                  </a:schemeClr>
                </a:solidFill>
              </a:rPr>
              <a:t>, </a:t>
            </a:r>
            <a:r>
              <a:rPr lang="hi-IN" sz="3200" dirty="0">
                <a:solidFill>
                  <a:schemeClr val="accent5">
                    <a:lumMod val="50000"/>
                  </a:schemeClr>
                </a:solidFill>
              </a:rPr>
              <a:t>शासन और साहित्य में होता है। बोली को जब व्याकरण से परिष्कृत किया जाता है</a:t>
            </a:r>
            <a:r>
              <a:rPr lang="en-US" sz="3200" dirty="0">
                <a:solidFill>
                  <a:schemeClr val="accent5">
                    <a:lumMod val="50000"/>
                  </a:schemeClr>
                </a:solidFill>
              </a:rPr>
              <a:t>, </a:t>
            </a:r>
            <a:r>
              <a:rPr lang="hi-IN" sz="3200" dirty="0">
                <a:solidFill>
                  <a:schemeClr val="accent5">
                    <a:lumMod val="50000"/>
                  </a:schemeClr>
                </a:solidFill>
              </a:rPr>
              <a:t>तब वह परिनिष्ठित भाषा बन जाती है। खड़ीबोली कभी बोली थी</a:t>
            </a:r>
            <a:r>
              <a:rPr lang="en-US" sz="3200" dirty="0">
                <a:solidFill>
                  <a:schemeClr val="accent5">
                    <a:lumMod val="50000"/>
                  </a:schemeClr>
                </a:solidFill>
              </a:rPr>
              <a:t>, </a:t>
            </a:r>
            <a:r>
              <a:rPr lang="hi-IN" sz="3200" dirty="0">
                <a:solidFill>
                  <a:schemeClr val="accent5">
                    <a:lumMod val="50000"/>
                  </a:schemeClr>
                </a:solidFill>
              </a:rPr>
              <a:t>आज परिनिष्ठित भाषा बन गयी है</a:t>
            </a:r>
            <a:r>
              <a:rPr lang="en-US" sz="3200" dirty="0">
                <a:solidFill>
                  <a:schemeClr val="accent5">
                    <a:lumMod val="50000"/>
                  </a:schemeClr>
                </a:solidFill>
              </a:rPr>
              <a:t>, </a:t>
            </a:r>
            <a:r>
              <a:rPr lang="hi-IN" sz="3200" dirty="0">
                <a:solidFill>
                  <a:schemeClr val="accent5">
                    <a:lumMod val="50000"/>
                  </a:schemeClr>
                </a:solidFill>
              </a:rPr>
              <a:t>जिसका उपयोग भारत में सभी स्थानों पर  होता है।</a:t>
            </a:r>
            <a:endParaRPr lang="hi-IN" sz="3200" b="1" u="sng" dirty="0">
              <a:solidFill>
                <a:schemeClr val="accent1">
                  <a:lumMod val="75000"/>
                </a:schemeClr>
              </a:solidFill>
            </a:endParaRPr>
          </a:p>
        </p:txBody>
      </p:sp>
      <p:pic>
        <p:nvPicPr>
          <p:cNvPr id="12"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685800" y="1676400"/>
            <a:ext cx="10972800" cy="4893647"/>
          </a:xfrm>
          <a:prstGeom prst="rect">
            <a:avLst/>
          </a:prstGeom>
        </p:spPr>
        <p:txBody>
          <a:bodyPr wrap="square">
            <a:spAutoFit/>
          </a:bodyPr>
          <a:lstStyle/>
          <a:p>
            <a:pPr lvl="0" algn="ctr">
              <a:lnSpc>
                <a:spcPct val="150000"/>
              </a:lnSpc>
            </a:pPr>
            <a:r>
              <a:rPr lang="hi-IN" sz="4000" b="1" u="sng" dirty="0">
                <a:solidFill>
                  <a:schemeClr val="accent1">
                    <a:lumMod val="75000"/>
                  </a:schemeClr>
                </a:solidFill>
              </a:rPr>
              <a:t>राष्ट्र्भाषा</a:t>
            </a:r>
            <a:endParaRPr lang="en-US" sz="4000" b="1" u="sng" dirty="0">
              <a:solidFill>
                <a:schemeClr val="accent1">
                  <a:lumMod val="75000"/>
                </a:schemeClr>
              </a:solidFill>
            </a:endParaRPr>
          </a:p>
          <a:p>
            <a:pPr>
              <a:lnSpc>
                <a:spcPct val="150000"/>
              </a:lnSpc>
            </a:pPr>
            <a:r>
              <a:rPr lang="hi-IN" sz="3200" dirty="0">
                <a:solidFill>
                  <a:schemeClr val="accent5">
                    <a:lumMod val="50000"/>
                  </a:schemeClr>
                </a:solidFill>
              </a:rPr>
              <a:t>जब कोई भाषा किसी राष्ट्र के अधिकांश प्रदेशों के बहुमत द्वारा बोली व समझी जाती है</a:t>
            </a:r>
            <a:r>
              <a:rPr lang="en-US" sz="3200" dirty="0">
                <a:solidFill>
                  <a:schemeClr val="accent5">
                    <a:lumMod val="50000"/>
                  </a:schemeClr>
                </a:solidFill>
              </a:rPr>
              <a:t>, </a:t>
            </a:r>
            <a:r>
              <a:rPr lang="hi-IN" sz="3200" dirty="0">
                <a:solidFill>
                  <a:schemeClr val="accent5">
                    <a:lumMod val="50000"/>
                  </a:schemeClr>
                </a:solidFill>
              </a:rPr>
              <a:t>तो वह राष्टभाषा बन जाती है।          </a:t>
            </a:r>
            <a:endParaRPr lang="en-US" sz="3200" dirty="0">
              <a:solidFill>
                <a:schemeClr val="accent5">
                  <a:lumMod val="50000"/>
                </a:schemeClr>
              </a:solidFill>
            </a:endParaRPr>
          </a:p>
          <a:p>
            <a:pPr>
              <a:lnSpc>
                <a:spcPct val="150000"/>
              </a:lnSpc>
            </a:pPr>
            <a:r>
              <a:rPr lang="hi-IN" sz="3200" b="1" dirty="0">
                <a:solidFill>
                  <a:schemeClr val="accent5">
                    <a:lumMod val="50000"/>
                  </a:schemeClr>
                </a:solidFill>
              </a:rPr>
              <a:t>दूसरे शब्दों में-</a:t>
            </a:r>
            <a:r>
              <a:rPr lang="en-US" sz="3200" dirty="0">
                <a:solidFill>
                  <a:schemeClr val="accent5">
                    <a:lumMod val="50000"/>
                  </a:schemeClr>
                </a:solidFill>
              </a:rPr>
              <a:t> </a:t>
            </a:r>
            <a:r>
              <a:rPr lang="hi-IN" sz="3200" dirty="0">
                <a:solidFill>
                  <a:schemeClr val="accent5">
                    <a:lumMod val="50000"/>
                  </a:schemeClr>
                </a:solidFill>
              </a:rPr>
              <a:t>वह भाषा जो देश के अधिकतर निवासियों द्वारा प्रयोग में लाई जाती है</a:t>
            </a:r>
            <a:r>
              <a:rPr lang="en-US" sz="3200" dirty="0">
                <a:solidFill>
                  <a:schemeClr val="accent5">
                    <a:lumMod val="50000"/>
                  </a:schemeClr>
                </a:solidFill>
              </a:rPr>
              <a:t>, </a:t>
            </a:r>
            <a:r>
              <a:rPr lang="hi-IN" sz="3200" dirty="0">
                <a:solidFill>
                  <a:schemeClr val="accent5">
                    <a:lumMod val="50000"/>
                  </a:schemeClr>
                </a:solidFill>
              </a:rPr>
              <a:t>राष्ट्रभाषा कहलाती है।</a:t>
            </a:r>
            <a:endParaRPr lang="en-US" sz="3200" dirty="0">
              <a:solidFill>
                <a:schemeClr val="accent5">
                  <a:lumMod val="50000"/>
                </a:schemeClr>
              </a:solidFill>
            </a:endParaRPr>
          </a:p>
          <a:p>
            <a:pPr lvl="0" algn="ctr">
              <a:lnSpc>
                <a:spcPct val="150000"/>
              </a:lnSpc>
            </a:pPr>
            <a:endParaRPr lang="en-US" sz="4000" b="1" u="sng" dirty="0">
              <a:solidFill>
                <a:schemeClr val="accent1">
                  <a:lumMod val="75000"/>
                </a:schemeClr>
              </a:solidFill>
            </a:endParaRPr>
          </a:p>
        </p:txBody>
      </p:sp>
      <p:pic>
        <p:nvPicPr>
          <p:cNvPr id="14"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371600" y="1676400"/>
            <a:ext cx="9829800" cy="4524275"/>
          </a:xfrm>
          <a:prstGeom prst="rect">
            <a:avLst/>
          </a:prstGeom>
          <a:noFill/>
          <a:ln>
            <a:noFill/>
          </a:ln>
        </p:spPr>
        <p:txBody>
          <a:bodyPr spcFirstLastPara="1" wrap="square" lIns="91425" tIns="45700" rIns="91425" bIns="45700" anchor="t" anchorCtr="0">
            <a:spAutoFit/>
          </a:bodyPr>
          <a:lstStyle/>
          <a:p>
            <a:pPr lvl="0" algn="just">
              <a:lnSpc>
                <a:spcPct val="150000"/>
              </a:lnSpc>
            </a:pPr>
            <a:r>
              <a:rPr lang="hi-IN" sz="2400" dirty="0">
                <a:solidFill>
                  <a:srgbClr val="C00000"/>
                </a:solidFill>
              </a:rPr>
              <a:t>दादरा और नगर हवेली पश्चिमी भारत का एक क्षेत्र है। यह दो अलग-अलग भौगोलिक संस्थाओं से बना है: नगर हवेली, महाराष्ट्र और गुजरात के बीच और उत्तर-पश्चिम में 1 किमी, दादरा का एक छोटा सा एन्क्लेव, जो गुजरात से घिरा हुआ है। सिलवासा</a:t>
            </a:r>
            <a:r>
              <a:rPr lang="en-US" sz="2400" dirty="0">
                <a:solidFill>
                  <a:srgbClr val="C00000"/>
                </a:solidFill>
              </a:rPr>
              <a:t> , </a:t>
            </a:r>
            <a:r>
              <a:rPr lang="hi-IN" sz="2400" dirty="0">
                <a:solidFill>
                  <a:srgbClr val="C00000"/>
                </a:solidFill>
              </a:rPr>
              <a:t>दादरा और नगर हवेली का प्रशासनिक मुख्यालय है। आसपास के क्षेत्रों के विपरीत, दादरा और नगर हवेली पर 1783 से 20 वीं शताब्दी के मध्य तक पुर्तगालियों का शासन था। इस क्षेत्र पर 1954 में भारत समर्थक सेना का कब्जा था और इसे दादरा और नगर हवेली के केंद्र शासित प्रदेश के भारत से मुक्त होने से पहले दादरा और नगर हवेली मुक्त राज्य के रूप में प्रशासित किया गया था।</a:t>
            </a:r>
            <a:endParaRPr sz="24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685800" y="1676400"/>
            <a:ext cx="10972800" cy="901593"/>
          </a:xfrm>
          <a:prstGeom prst="rect">
            <a:avLst/>
          </a:prstGeom>
        </p:spPr>
        <p:txBody>
          <a:bodyPr wrap="square">
            <a:spAutoFit/>
          </a:bodyPr>
          <a:lstStyle/>
          <a:p>
            <a:pPr lvl="0" algn="ctr">
              <a:lnSpc>
                <a:spcPct val="150000"/>
              </a:lnSpc>
            </a:pPr>
            <a:endParaRPr lang="en-US" sz="4000" b="1" u="sng" dirty="0">
              <a:solidFill>
                <a:schemeClr val="accent1">
                  <a:lumMod val="75000"/>
                </a:schemeClr>
              </a:solidFill>
            </a:endParaRPr>
          </a:p>
        </p:txBody>
      </p:sp>
      <p:pic>
        <p:nvPicPr>
          <p:cNvPr id="12" name="Picture 2" descr="C:\Users\admin\Pictures\VARLI44.jpg"/>
          <p:cNvPicPr>
            <a:picLocks noChangeAspect="1" noChangeArrowheads="1"/>
          </p:cNvPicPr>
          <p:nvPr/>
        </p:nvPicPr>
        <p:blipFill>
          <a:blip r:embed="rId5">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295400" y="2133600"/>
            <a:ext cx="9601200" cy="3323987"/>
          </a:xfrm>
          <a:prstGeom prst="rect">
            <a:avLst/>
          </a:prstGeom>
        </p:spPr>
        <p:txBody>
          <a:bodyPr wrap="square">
            <a:spAutoFit/>
          </a:bodyPr>
          <a:lstStyle/>
          <a:p>
            <a:pPr lvl="1" algn="just">
              <a:lnSpc>
                <a:spcPct val="150000"/>
              </a:lnSpc>
            </a:pPr>
            <a:r>
              <a:rPr lang="en-US" sz="2800" dirty="0">
                <a:solidFill>
                  <a:srgbClr val="C00000"/>
                </a:solidFill>
              </a:rPr>
              <a:t>          </a:t>
            </a:r>
            <a:r>
              <a:rPr lang="hi-IN" sz="2800" dirty="0">
                <a:solidFill>
                  <a:srgbClr val="C00000"/>
                </a:solidFill>
              </a:rPr>
              <a:t>दो केंद्र शासित प्रदेश दादरा एवं नगर हवेली का पड़ोसी केंद्र शासित प्रदेश दमन एवं दीव के साथ विलय करके 26 जनवरी 2020 को “ </a:t>
            </a:r>
            <a:r>
              <a:rPr lang="hi-IN" sz="2800" b="1" dirty="0">
                <a:solidFill>
                  <a:srgbClr val="C00000"/>
                </a:solidFill>
              </a:rPr>
              <a:t>दादरा एवं नगर हवेली और दमन एवं दीव ”</a:t>
            </a:r>
            <a:r>
              <a:rPr lang="hi-IN" sz="2800" dirty="0">
                <a:solidFill>
                  <a:srgbClr val="C00000"/>
                </a:solidFill>
              </a:rPr>
              <a:t> संघ प्रदेश का गठन किया गया । दादरा एवं नगर हवेली जिले के रूप में दमन एवं दीव के साथ  तीन जिलों में से एक बन गया।</a:t>
            </a:r>
            <a:endParaRPr lang="hi-IN" sz="2800" b="1" dirty="0">
              <a:solidFill>
                <a:schemeClr val="tx1">
                  <a:lumMod val="65000"/>
                  <a:lumOff val="35000"/>
                </a:schemeClr>
              </a:solidFill>
              <a:latin typeface="Aparajita"/>
              <a:ea typeface="Aparajita"/>
              <a:cs typeface="Aparajita"/>
              <a:sym typeface="Aparajita"/>
            </a:endParaRPr>
          </a:p>
        </p:txBody>
      </p:sp>
      <p:sp>
        <p:nvSpPr>
          <p:cNvPr id="10" name="Rectangle 9"/>
          <p:cNvSpPr/>
          <p:nvPr/>
        </p:nvSpPr>
        <p:spPr>
          <a:xfrm>
            <a:off x="685800" y="1676400"/>
            <a:ext cx="10972800" cy="901593"/>
          </a:xfrm>
          <a:prstGeom prst="rect">
            <a:avLst/>
          </a:prstGeom>
        </p:spPr>
        <p:txBody>
          <a:bodyPr wrap="square">
            <a:spAutoFit/>
          </a:bodyPr>
          <a:lstStyle/>
          <a:p>
            <a:pPr lvl="0" algn="ctr">
              <a:lnSpc>
                <a:spcPct val="150000"/>
              </a:lnSpc>
            </a:pPr>
            <a:endParaRPr lang="en-US" sz="4000" b="1" u="sng" dirty="0">
              <a:solidFill>
                <a:schemeClr val="accent1">
                  <a:lumMod val="75000"/>
                </a:schemeClr>
              </a:solidFill>
            </a:endParaRPr>
          </a:p>
        </p:txBody>
      </p:sp>
      <p:pic>
        <p:nvPicPr>
          <p:cNvPr id="12"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l="-30000" r="-30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85800" y="1295400"/>
            <a:ext cx="10820400" cy="6924932"/>
          </a:xfrm>
          <a:prstGeom prst="rect">
            <a:avLst/>
          </a:prstGeom>
          <a:noFill/>
          <a:ln>
            <a:noFill/>
          </a:ln>
        </p:spPr>
        <p:txBody>
          <a:bodyPr spcFirstLastPara="1" wrap="square" lIns="91425" tIns="45700" rIns="91425" bIns="45700" anchor="t" anchorCtr="0">
            <a:spAutoFit/>
          </a:bodyPr>
          <a:lstStyle/>
          <a:p>
            <a:pPr algn="ctr">
              <a:lnSpc>
                <a:spcPct val="150000"/>
              </a:lnSpc>
            </a:pPr>
            <a:r>
              <a:rPr lang="hi-IN" sz="4800" b="1" dirty="0">
                <a:solidFill>
                  <a:srgbClr val="FF0000"/>
                </a:solidFill>
                <a:latin typeface="Aparajita"/>
                <a:ea typeface="Aparajita"/>
                <a:cs typeface="Aparajita"/>
                <a:sym typeface="Aparajita"/>
              </a:rPr>
              <a:t>गुजराती भाषा</a:t>
            </a:r>
          </a:p>
          <a:p>
            <a:pPr lvl="0">
              <a:lnSpc>
                <a:spcPct val="150000"/>
              </a:lnSpc>
            </a:pPr>
            <a:r>
              <a:rPr lang="hi-IN" sz="3600" dirty="0">
                <a:solidFill>
                  <a:schemeClr val="accent1">
                    <a:lumMod val="50000"/>
                  </a:schemeClr>
                </a:solidFill>
              </a:rPr>
              <a:t>गुजराती भाषा का नाम गुर्जर / गुर्जर समुदाय के लोगों के नाम पर रखा गया हैं ।</a:t>
            </a:r>
          </a:p>
          <a:p>
            <a:pPr lvl="0"/>
            <a:r>
              <a:rPr lang="hi-IN" sz="3600" dirty="0">
                <a:solidFill>
                  <a:srgbClr val="FF0000"/>
                </a:solidFill>
              </a:rPr>
              <a:t>                                 </a:t>
            </a:r>
            <a:r>
              <a:rPr lang="hi-IN" sz="4800" b="1" dirty="0">
                <a:solidFill>
                  <a:srgbClr val="FF0000"/>
                </a:solidFill>
                <a:latin typeface="Aparajita" pitchFamily="34" charset="0"/>
                <a:cs typeface="Aparajita" pitchFamily="34" charset="0"/>
              </a:rPr>
              <a:t>मराठी</a:t>
            </a:r>
            <a:r>
              <a:rPr lang="hi-IN" sz="4800" b="1" dirty="0">
                <a:solidFill>
                  <a:srgbClr val="FF0000"/>
                </a:solidFill>
              </a:rPr>
              <a:t> </a:t>
            </a:r>
            <a:r>
              <a:rPr lang="hi-IN" sz="4800" b="1" dirty="0">
                <a:solidFill>
                  <a:srgbClr val="FF0000"/>
                </a:solidFill>
                <a:latin typeface="Aparajita"/>
                <a:ea typeface="Aparajita"/>
                <a:cs typeface="Aparajita"/>
                <a:sym typeface="Aparajita"/>
              </a:rPr>
              <a:t>भाषा</a:t>
            </a:r>
            <a:endParaRPr lang="hi-IN" sz="3600" b="1" dirty="0">
              <a:solidFill>
                <a:srgbClr val="FF0000"/>
              </a:solidFill>
              <a:latin typeface="Aparajita"/>
              <a:ea typeface="Aparajita"/>
              <a:cs typeface="Aparajita"/>
              <a:sym typeface="Aparajita"/>
            </a:endParaRPr>
          </a:p>
          <a:p>
            <a:pPr lvl="0">
              <a:lnSpc>
                <a:spcPct val="150000"/>
              </a:lnSpc>
            </a:pPr>
            <a:r>
              <a:rPr lang="hi-IN" sz="3600" dirty="0">
                <a:solidFill>
                  <a:schemeClr val="accent1">
                    <a:lumMod val="50000"/>
                  </a:schemeClr>
                </a:solidFill>
              </a:rPr>
              <a:t>मराठी सहित भारतीय भाषाएँ, जो इंडो-आर्यन भाषा परिवार से संबंधित हैं, प्राकृत के प्रारंभिक रूपों से ली गई हैं।</a:t>
            </a:r>
          </a:p>
          <a:p>
            <a:pPr lvl="0" algn="just">
              <a:lnSpc>
                <a:spcPct val="150000"/>
              </a:lnSpc>
            </a:pPr>
            <a:endParaRPr lang="hi-IN" sz="4000" dirty="0">
              <a:solidFill>
                <a:srgbClr val="FFFF00"/>
              </a:solidFill>
              <a:latin typeface="+mj-lt"/>
            </a:endParaRPr>
          </a:p>
          <a:p>
            <a:pPr lvl="0" algn="just">
              <a:lnSpc>
                <a:spcPct val="150000"/>
              </a:lnSpc>
            </a:pPr>
            <a:endParaRPr lang="hi-IN" sz="3200" b="1" dirty="0">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0"/>
            <a:ext cx="1518984" cy="1525765"/>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9"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0000"/>
            <a:lum/>
          </a:blip>
          <a:srcRect/>
          <a:stretch>
            <a:fillRect l="-28000" r="-28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85800" y="1295400"/>
            <a:ext cx="10820400" cy="6647933"/>
          </a:xfrm>
          <a:prstGeom prst="rect">
            <a:avLst/>
          </a:prstGeom>
          <a:noFill/>
          <a:ln>
            <a:noFill/>
          </a:ln>
        </p:spPr>
        <p:txBody>
          <a:bodyPr spcFirstLastPara="1" wrap="square" lIns="91425" tIns="45700" rIns="91425" bIns="45700" anchor="t" anchorCtr="0">
            <a:spAutoFit/>
          </a:bodyPr>
          <a:lstStyle/>
          <a:p>
            <a:pPr algn="ctr">
              <a:lnSpc>
                <a:spcPct val="150000"/>
              </a:lnSpc>
            </a:pPr>
            <a:r>
              <a:rPr lang="hi-IN" sz="4400" b="1" dirty="0">
                <a:solidFill>
                  <a:srgbClr val="FF0000"/>
                </a:solidFill>
                <a:latin typeface="Aparajita"/>
                <a:ea typeface="Aparajita"/>
                <a:cs typeface="Aparajita"/>
                <a:sym typeface="Aparajita"/>
              </a:rPr>
              <a:t>दादरा एवं नगर हवेली की भाषा एवं बोली  </a:t>
            </a:r>
          </a:p>
          <a:p>
            <a:pPr lvl="0" algn="just">
              <a:lnSpc>
                <a:spcPct val="150000"/>
              </a:lnSpc>
            </a:pPr>
            <a:r>
              <a:rPr lang="hi-IN" sz="3200" dirty="0">
                <a:solidFill>
                  <a:srgbClr val="FFFF00"/>
                </a:solidFill>
              </a:rPr>
              <a:t>           </a:t>
            </a:r>
            <a:r>
              <a:rPr lang="hi-IN" sz="2800" dirty="0">
                <a:solidFill>
                  <a:schemeClr val="accent1">
                    <a:lumMod val="50000"/>
                  </a:schemeClr>
                </a:solidFill>
              </a:rPr>
              <a:t>दादरा और नगर हवेली भारतीय राज्यों महाराष्ट्र और गुजरात के बीच स्थित है और इसलिए दादरा और नगर हवेली की भाषा पर इन क्षेत्रों का प्रभाव केवल स्वाभाविक है। दादरा और नगर हवेली पश्चिमी घाट की पैदल पहाड़ियों पर स्थित है और क्षेत्र का एक बड़ा क्षेत्र वनों से आच्छादित है। ये क्षेत्र कई जनजातियों के निवास स्थान हैं जिनकी अपनी बोली है जिसे दादरा और नगर हवेली की भाषा के रूप में भी वर्गीकृत किया जा सकता है।</a:t>
            </a:r>
          </a:p>
          <a:p>
            <a:pPr lvl="0" algn="just">
              <a:lnSpc>
                <a:spcPct val="150000"/>
              </a:lnSpc>
            </a:pPr>
            <a:endParaRPr lang="hi-IN" sz="3600" dirty="0">
              <a:solidFill>
                <a:srgbClr val="FFFF00"/>
              </a:solidFill>
              <a:latin typeface="+mj-lt"/>
            </a:endParaRPr>
          </a:p>
          <a:p>
            <a:pPr lvl="0" algn="just">
              <a:lnSpc>
                <a:spcPct val="150000"/>
              </a:lnSpc>
            </a:pPr>
            <a:endParaRPr lang="hi-IN" sz="3200" b="1" dirty="0">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0"/>
            <a:ext cx="1518984" cy="1525765"/>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9000"/>
          </a:blip>
          <a:srcRect/>
          <a:stretch>
            <a:fillRect/>
          </a:stretch>
        </p:blipFill>
        <p:spPr bwMode="auto">
          <a:xfrm>
            <a:off x="10744200" y="5638800"/>
            <a:ext cx="1237343" cy="10668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0"/>
            <a:lum/>
          </a:blip>
          <a:srcRect/>
          <a:stretch>
            <a:fillRect l="-31000" r="-31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43000"/>
            <a:ext cx="10820400" cy="7201931"/>
          </a:xfrm>
          <a:prstGeom prst="rect">
            <a:avLst/>
          </a:prstGeom>
          <a:noFill/>
          <a:ln>
            <a:noFill/>
          </a:ln>
        </p:spPr>
        <p:txBody>
          <a:bodyPr spcFirstLastPara="1" wrap="square" lIns="91425" tIns="45700" rIns="91425" bIns="45700" anchor="t" anchorCtr="0">
            <a:spAutoFit/>
          </a:bodyPr>
          <a:lstStyle/>
          <a:p>
            <a:pPr algn="ctr">
              <a:lnSpc>
                <a:spcPct val="150000"/>
              </a:lnSpc>
            </a:pPr>
            <a:r>
              <a:rPr lang="hi-IN" sz="4400" b="1" dirty="0">
                <a:solidFill>
                  <a:srgbClr val="FF0000"/>
                </a:solidFill>
                <a:latin typeface="Aparajita"/>
                <a:ea typeface="Aparajita"/>
                <a:cs typeface="Aparajita"/>
                <a:sym typeface="Aparajita"/>
              </a:rPr>
              <a:t>दादरा एवं नगर हवेली की भाषा एवं बोली  </a:t>
            </a:r>
          </a:p>
          <a:p>
            <a:pPr algn="just">
              <a:lnSpc>
                <a:spcPct val="150000"/>
              </a:lnSpc>
            </a:pPr>
            <a:r>
              <a:rPr lang="hi-IN" sz="2800" b="1" dirty="0">
                <a:solidFill>
                  <a:schemeClr val="accent1">
                    <a:lumMod val="50000"/>
                  </a:schemeClr>
                </a:solidFill>
              </a:rPr>
              <a:t>गुजराती भाषा </a:t>
            </a:r>
            <a:r>
              <a:rPr lang="hi-IN" sz="2800" dirty="0">
                <a:solidFill>
                  <a:schemeClr val="accent1">
                    <a:lumMod val="50000"/>
                  </a:schemeClr>
                </a:solidFill>
              </a:rPr>
              <a:t>दादरा और नगर हवेली के परिवार का एक महत्वपूर्ण सदस्य है। यह एक इंडो आर्यन भाषा है और संस्कृत का प्रत्यक्ष डिकेड है। यह गुजरात राज्य की प्रमुख भाषा है, लेकिन यह दादरा और नगर हवेली और दमन और दीव के दो प्रदेशों में भी व्यापक रूप से बोली जाती है।</a:t>
            </a:r>
          </a:p>
          <a:p>
            <a:pPr lvl="0" algn="just">
              <a:lnSpc>
                <a:spcPct val="150000"/>
              </a:lnSpc>
            </a:pPr>
            <a:r>
              <a:rPr lang="hi-IN" sz="2800" b="1" dirty="0">
                <a:solidFill>
                  <a:schemeClr val="accent1">
                    <a:lumMod val="50000"/>
                  </a:schemeClr>
                </a:solidFill>
              </a:rPr>
              <a:t>मराठी</a:t>
            </a:r>
            <a:r>
              <a:rPr lang="hi-IN" sz="2800" dirty="0">
                <a:solidFill>
                  <a:schemeClr val="accent1">
                    <a:lumMod val="50000"/>
                  </a:schemeClr>
                </a:solidFill>
              </a:rPr>
              <a:t>, हालांकि महाराष्ट्र राज्य की आधिकारिक भाषा है, दादरा और नगर हवेली में भी व्यापक रूप से बोली जाती है। 150 साल पुरानी भाषा, व्याकरण और वाक्य रचना पाली और संस्कृत भाषाओं से ली गई है।</a:t>
            </a:r>
          </a:p>
          <a:p>
            <a:pPr lvl="0" algn="just">
              <a:lnSpc>
                <a:spcPct val="150000"/>
              </a:lnSpc>
            </a:pPr>
            <a:endParaRPr lang="hi-IN" sz="3600" dirty="0">
              <a:solidFill>
                <a:srgbClr val="FFFF00"/>
              </a:solidFill>
              <a:latin typeface="+mj-lt"/>
            </a:endParaRPr>
          </a:p>
          <a:p>
            <a:pPr lvl="0" algn="just">
              <a:lnSpc>
                <a:spcPct val="150000"/>
              </a:lnSpc>
            </a:pPr>
            <a:endParaRPr lang="hi-IN" sz="3200" b="1" dirty="0">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820400" y="5943600"/>
            <a:ext cx="1143000" cy="9144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43000"/>
            <a:ext cx="10820400" cy="6370934"/>
          </a:xfrm>
          <a:prstGeom prst="rect">
            <a:avLst/>
          </a:prstGeom>
          <a:noFill/>
          <a:ln>
            <a:noFill/>
          </a:ln>
        </p:spPr>
        <p:txBody>
          <a:bodyPr spcFirstLastPara="1" wrap="square" lIns="91425" tIns="45700" rIns="91425" bIns="45700" anchor="t" anchorCtr="0">
            <a:spAutoFit/>
          </a:bodyPr>
          <a:lstStyle/>
          <a:p>
            <a:pPr algn="ctr">
              <a:lnSpc>
                <a:spcPct val="150000"/>
              </a:lnSpc>
            </a:pPr>
            <a:r>
              <a:rPr lang="hi-IN" sz="4400" b="1" dirty="0">
                <a:solidFill>
                  <a:srgbClr val="FF0000"/>
                </a:solidFill>
                <a:latin typeface="Aparajita"/>
                <a:ea typeface="Aparajita"/>
                <a:cs typeface="Aparajita"/>
                <a:sym typeface="Aparajita"/>
              </a:rPr>
              <a:t>दादरा एवं नगर हवेली की भाषा एवं बोली  </a:t>
            </a:r>
          </a:p>
          <a:p>
            <a:pPr algn="just">
              <a:lnSpc>
                <a:spcPct val="150000"/>
              </a:lnSpc>
            </a:pPr>
            <a:r>
              <a:rPr lang="hi-IN" sz="2800" dirty="0">
                <a:solidFill>
                  <a:srgbClr val="FFFF00"/>
                </a:solidFill>
                <a:latin typeface="AkrutiDevRaksha" pitchFamily="2" charset="0"/>
              </a:rPr>
              <a:t>      </a:t>
            </a:r>
            <a:r>
              <a:rPr lang="hi-IN" sz="2800" dirty="0">
                <a:solidFill>
                  <a:schemeClr val="accent1">
                    <a:lumMod val="50000"/>
                  </a:schemeClr>
                </a:solidFill>
                <a:latin typeface="AkrutiDevRaksha" pitchFamily="2" charset="0"/>
              </a:rPr>
              <a:t> </a:t>
            </a:r>
            <a:r>
              <a:rPr lang="hi-IN" sz="3200" dirty="0">
                <a:solidFill>
                  <a:schemeClr val="accent1">
                    <a:lumMod val="50000"/>
                  </a:schemeClr>
                </a:solidFill>
                <a:latin typeface="AkrutiDevRaksha" pitchFamily="2" charset="0"/>
              </a:rPr>
              <a:t>मराठी,गुजराती,ढोडिया,वारली,कोंकणी दादरा और नगर हवेली की सबसे अधिक इस्तेमाल की जाने वाली </a:t>
            </a:r>
            <a:r>
              <a:rPr lang="hi-IN" sz="3200" dirty="0">
                <a:solidFill>
                  <a:schemeClr val="accent1">
                    <a:lumMod val="50000"/>
                  </a:schemeClr>
                </a:solidFill>
                <a:latin typeface="AkrutiDevRaksha" pitchFamily="2" charset="0"/>
                <a:ea typeface="Aparajita"/>
                <a:sym typeface="Aparajita"/>
              </a:rPr>
              <a:t>भाषा एवं बोली </a:t>
            </a:r>
            <a:r>
              <a:rPr lang="hi-IN" sz="3200" dirty="0">
                <a:solidFill>
                  <a:schemeClr val="accent1">
                    <a:lumMod val="50000"/>
                  </a:schemeClr>
                </a:solidFill>
                <a:latin typeface="AkrutiDevRaksha" pitchFamily="2" charset="0"/>
              </a:rPr>
              <a:t>हैं। दादरा और नगर हवेली की यह भाषा गुजराती और मराठी भाषाओं से संबंधित है और देवनागरी लिपि की विविधताओं का उपयोग करके लिखी गई है।</a:t>
            </a:r>
            <a:endParaRPr lang="hi-IN" sz="3200" b="1" dirty="0">
              <a:solidFill>
                <a:schemeClr val="accent1">
                  <a:lumMod val="50000"/>
                </a:schemeClr>
              </a:solidFill>
              <a:latin typeface="AkrutiDevRaksha" pitchFamily="2" charset="0"/>
            </a:endParaRPr>
          </a:p>
          <a:p>
            <a:pPr lvl="0" algn="just">
              <a:lnSpc>
                <a:spcPct val="150000"/>
              </a:lnSpc>
            </a:pPr>
            <a:endParaRPr lang="hi-IN" sz="3600" dirty="0">
              <a:solidFill>
                <a:srgbClr val="FFFF00"/>
              </a:solidFill>
              <a:latin typeface="+mj-lt"/>
            </a:endParaRPr>
          </a:p>
          <a:p>
            <a:pPr lvl="0" algn="just">
              <a:lnSpc>
                <a:spcPct val="150000"/>
              </a:lnSpc>
            </a:pPr>
            <a:endParaRPr lang="hi-IN" sz="3200" b="1" dirty="0">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24467"/>
            <a:ext cx="10820400" cy="5355272"/>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4400" b="1" dirty="0" err="1">
                <a:solidFill>
                  <a:srgbClr val="FF0000"/>
                </a:solidFill>
                <a:latin typeface="Aparajita" panose="02020603050405020304" pitchFamily="18" charset="0"/>
                <a:cs typeface="Aparajita" panose="02020603050405020304" pitchFamily="18" charset="0"/>
              </a:rPr>
              <a:t>धो</a:t>
            </a:r>
            <a:r>
              <a:rPr lang="hi-IN" sz="4400" b="1" dirty="0">
                <a:solidFill>
                  <a:srgbClr val="FF0000"/>
                </a:solidFill>
                <a:latin typeface="Aparajita" panose="02020603050405020304" pitchFamily="18" charset="0"/>
                <a:cs typeface="Aparajita" panose="02020603050405020304" pitchFamily="18" charset="0"/>
              </a:rPr>
              <a:t>डिया</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indent="0" algn="just">
              <a:lnSpc>
                <a:spcPct val="150000"/>
              </a:lnSpc>
              <a:buNone/>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lang="en-US" sz="2800" u="sng" dirty="0" err="1">
                <a:solidFill>
                  <a:srgbClr val="FF0000"/>
                </a:solidFill>
              </a:rPr>
              <a:t>कंसेरी</a:t>
            </a:r>
            <a:r>
              <a:rPr lang="en-US" sz="2800" u="sng" dirty="0">
                <a:solidFill>
                  <a:srgbClr val="FF0000"/>
                </a:solidFill>
              </a:rPr>
              <a:t> </a:t>
            </a:r>
            <a:r>
              <a:rPr lang="en-US" sz="2800" u="sng" dirty="0" err="1">
                <a:solidFill>
                  <a:srgbClr val="FF0000"/>
                </a:solidFill>
              </a:rPr>
              <a:t>देवी</a:t>
            </a:r>
            <a:r>
              <a:rPr lang="en-US" sz="2800" dirty="0">
                <a:solidFill>
                  <a:srgbClr val="FF0000"/>
                </a:solidFill>
              </a:rPr>
              <a:t>: </a:t>
            </a:r>
            <a:r>
              <a:rPr lang="en-US" sz="2800" dirty="0" err="1">
                <a:solidFill>
                  <a:schemeClr val="accent1">
                    <a:lumMod val="50000"/>
                  </a:schemeClr>
                </a:solidFill>
              </a:rPr>
              <a:t>जिससे</a:t>
            </a:r>
            <a:r>
              <a:rPr lang="en-US" sz="2800" dirty="0">
                <a:solidFill>
                  <a:schemeClr val="accent1">
                    <a:lumMod val="50000"/>
                  </a:schemeClr>
                </a:solidFill>
              </a:rPr>
              <a:t> </a:t>
            </a:r>
            <a:r>
              <a:rPr lang="en-US" sz="2800" dirty="0" err="1">
                <a:solidFill>
                  <a:schemeClr val="accent1">
                    <a:lumMod val="50000"/>
                  </a:schemeClr>
                </a:solidFill>
              </a:rPr>
              <a:t>जीवन</a:t>
            </a:r>
            <a:r>
              <a:rPr lang="en-US" sz="2800" dirty="0">
                <a:solidFill>
                  <a:schemeClr val="accent1">
                    <a:lumMod val="50000"/>
                  </a:schemeClr>
                </a:solidFill>
              </a:rPr>
              <a:t> </a:t>
            </a:r>
            <a:r>
              <a:rPr lang="en-US" sz="2800" dirty="0" err="1">
                <a:solidFill>
                  <a:schemeClr val="accent1">
                    <a:lumMod val="50000"/>
                  </a:schemeClr>
                </a:solidFill>
              </a:rPr>
              <a:t>चलता</a:t>
            </a:r>
            <a:r>
              <a:rPr lang="en-US" sz="2800" dirty="0">
                <a:solidFill>
                  <a:schemeClr val="accent1">
                    <a:lumMod val="50000"/>
                  </a:schemeClr>
                </a:solidFill>
              </a:rPr>
              <a:t> </a:t>
            </a:r>
            <a:r>
              <a:rPr lang="en-US" sz="2800" dirty="0" err="1">
                <a:solidFill>
                  <a:schemeClr val="accent1">
                    <a:lumMod val="50000"/>
                  </a:schemeClr>
                </a:solidFill>
              </a:rPr>
              <a:t>है</a:t>
            </a:r>
            <a:r>
              <a:rPr lang="en-US" sz="2800" dirty="0">
                <a:solidFill>
                  <a:schemeClr val="accent1">
                    <a:lumMod val="50000"/>
                  </a:schemeClr>
                </a:solidFill>
              </a:rPr>
              <a:t>, </a:t>
            </a:r>
            <a:r>
              <a:rPr lang="en-US" sz="2800" dirty="0" err="1">
                <a:solidFill>
                  <a:schemeClr val="accent1">
                    <a:lumMod val="50000"/>
                  </a:schemeClr>
                </a:solidFill>
              </a:rPr>
              <a:t>और</a:t>
            </a:r>
            <a:r>
              <a:rPr lang="en-US" sz="2800" dirty="0">
                <a:solidFill>
                  <a:schemeClr val="accent1">
                    <a:lumMod val="50000"/>
                  </a:schemeClr>
                </a:solidFill>
              </a:rPr>
              <a:t> </a:t>
            </a:r>
            <a:r>
              <a:rPr lang="en-US" sz="2800" dirty="0" err="1">
                <a:solidFill>
                  <a:schemeClr val="accent1">
                    <a:lumMod val="50000"/>
                  </a:schemeClr>
                </a:solidFill>
              </a:rPr>
              <a:t>जिससे</a:t>
            </a:r>
            <a:r>
              <a:rPr lang="en-US" sz="2800" dirty="0">
                <a:solidFill>
                  <a:schemeClr val="accent1">
                    <a:lumMod val="50000"/>
                  </a:schemeClr>
                </a:solidFill>
              </a:rPr>
              <a:t> </a:t>
            </a:r>
            <a:r>
              <a:rPr lang="en-US" sz="2800" dirty="0" err="1">
                <a:solidFill>
                  <a:schemeClr val="accent1">
                    <a:lumMod val="50000"/>
                  </a:schemeClr>
                </a:solidFill>
              </a:rPr>
              <a:t>जीवन</a:t>
            </a:r>
            <a:r>
              <a:rPr lang="en-US" sz="2800" dirty="0">
                <a:solidFill>
                  <a:schemeClr val="accent1">
                    <a:lumMod val="50000"/>
                  </a:schemeClr>
                </a:solidFill>
              </a:rPr>
              <a:t> </a:t>
            </a:r>
            <a:r>
              <a:rPr lang="en-US" sz="2800" dirty="0" err="1">
                <a:solidFill>
                  <a:schemeClr val="accent1">
                    <a:lumMod val="50000"/>
                  </a:schemeClr>
                </a:solidFill>
              </a:rPr>
              <a:t>टिकता</a:t>
            </a:r>
            <a:r>
              <a:rPr lang="en-US" sz="2800" dirty="0">
                <a:solidFill>
                  <a:schemeClr val="accent1">
                    <a:lumMod val="50000"/>
                  </a:schemeClr>
                </a:solidFill>
              </a:rPr>
              <a:t> </a:t>
            </a:r>
            <a:r>
              <a:rPr lang="en-US" sz="2800" dirty="0" err="1">
                <a:solidFill>
                  <a:schemeClr val="accent1">
                    <a:lumMod val="50000"/>
                  </a:schemeClr>
                </a:solidFill>
              </a:rPr>
              <a:t>है</a:t>
            </a:r>
            <a:r>
              <a:rPr lang="en-US" sz="2800" dirty="0">
                <a:solidFill>
                  <a:schemeClr val="accent1">
                    <a:lumMod val="50000"/>
                  </a:schemeClr>
                </a:solidFill>
              </a:rPr>
              <a:t>, </a:t>
            </a:r>
          </a:p>
          <a:p>
            <a:pPr marL="0" indent="0" algn="just">
              <a:lnSpc>
                <a:spcPct val="150000"/>
              </a:lnSpc>
              <a:buNone/>
            </a:pPr>
            <a:r>
              <a:rPr lang="en-US" sz="2800" dirty="0" err="1">
                <a:solidFill>
                  <a:schemeClr val="accent1">
                    <a:lumMod val="50000"/>
                  </a:schemeClr>
                </a:solidFill>
              </a:rPr>
              <a:t>वह</a:t>
            </a:r>
            <a:r>
              <a:rPr lang="en-US" sz="2800" dirty="0">
                <a:solidFill>
                  <a:schemeClr val="accent1">
                    <a:lumMod val="50000"/>
                  </a:schemeClr>
                </a:solidFill>
              </a:rPr>
              <a:t> </a:t>
            </a:r>
            <a:r>
              <a:rPr lang="en-US" sz="2800" dirty="0" err="1">
                <a:solidFill>
                  <a:schemeClr val="accent1">
                    <a:lumMod val="50000"/>
                  </a:schemeClr>
                </a:solidFill>
              </a:rPr>
              <a:t>अन्न</a:t>
            </a:r>
            <a:r>
              <a:rPr lang="en-US" sz="2800" dirty="0">
                <a:solidFill>
                  <a:schemeClr val="accent1">
                    <a:lumMod val="50000"/>
                  </a:schemeClr>
                </a:solidFill>
              </a:rPr>
              <a:t> </a:t>
            </a:r>
            <a:r>
              <a:rPr lang="en-US" sz="2800" dirty="0" err="1">
                <a:solidFill>
                  <a:schemeClr val="accent1">
                    <a:lumMod val="50000"/>
                  </a:schemeClr>
                </a:solidFill>
              </a:rPr>
              <a:t>देवी</a:t>
            </a:r>
            <a:r>
              <a:rPr lang="en-US" sz="2800" dirty="0">
                <a:solidFill>
                  <a:schemeClr val="accent1">
                    <a:lumMod val="50000"/>
                  </a:schemeClr>
                </a:solidFill>
              </a:rPr>
              <a:t> </a:t>
            </a:r>
            <a:r>
              <a:rPr lang="en-US" sz="2800" dirty="0" err="1">
                <a:solidFill>
                  <a:schemeClr val="accent1">
                    <a:lumMod val="50000"/>
                  </a:schemeClr>
                </a:solidFill>
              </a:rPr>
              <a:t>का</a:t>
            </a:r>
            <a:r>
              <a:rPr lang="en-US" sz="2800" dirty="0">
                <a:solidFill>
                  <a:schemeClr val="accent1">
                    <a:lumMod val="50000"/>
                  </a:schemeClr>
                </a:solidFill>
              </a:rPr>
              <a:t> </a:t>
            </a:r>
            <a:r>
              <a:rPr lang="en-US" sz="2800" dirty="0" err="1">
                <a:solidFill>
                  <a:schemeClr val="accent1">
                    <a:lumMod val="50000"/>
                  </a:schemeClr>
                </a:solidFill>
              </a:rPr>
              <a:t>स्थान</a:t>
            </a:r>
            <a:r>
              <a:rPr lang="en-US" sz="2800" dirty="0">
                <a:solidFill>
                  <a:schemeClr val="accent1">
                    <a:lumMod val="50000"/>
                  </a:schemeClr>
                </a:solidFill>
              </a:rPr>
              <a:t> </a:t>
            </a:r>
            <a:r>
              <a:rPr lang="en-US" sz="2800" dirty="0" err="1">
                <a:solidFill>
                  <a:schemeClr val="accent1">
                    <a:lumMod val="50000"/>
                  </a:schemeClr>
                </a:solidFill>
              </a:rPr>
              <a:t>देकर</a:t>
            </a:r>
            <a:r>
              <a:rPr lang="en-US" sz="2800" dirty="0">
                <a:solidFill>
                  <a:schemeClr val="accent1">
                    <a:lumMod val="50000"/>
                  </a:schemeClr>
                </a:solidFill>
              </a:rPr>
              <a:t> “</a:t>
            </a:r>
            <a:r>
              <a:rPr lang="en-US" sz="2800" dirty="0" err="1">
                <a:solidFill>
                  <a:schemeClr val="accent1">
                    <a:lumMod val="50000"/>
                  </a:schemeClr>
                </a:solidFill>
              </a:rPr>
              <a:t>कंसेरी</a:t>
            </a:r>
            <a:r>
              <a:rPr lang="en-US" sz="2800" dirty="0">
                <a:solidFill>
                  <a:schemeClr val="accent1">
                    <a:lumMod val="50000"/>
                  </a:schemeClr>
                </a:solidFill>
              </a:rPr>
              <a:t> </a:t>
            </a:r>
            <a:r>
              <a:rPr lang="en-US" sz="2800" dirty="0" err="1">
                <a:solidFill>
                  <a:schemeClr val="accent1">
                    <a:lumMod val="50000"/>
                  </a:schemeClr>
                </a:solidFill>
              </a:rPr>
              <a:t>देवी</a:t>
            </a:r>
            <a:r>
              <a:rPr lang="en-US" sz="2800" dirty="0">
                <a:solidFill>
                  <a:schemeClr val="accent1">
                    <a:lumMod val="50000"/>
                  </a:schemeClr>
                </a:solidFill>
              </a:rPr>
              <a:t>” </a:t>
            </a:r>
            <a:r>
              <a:rPr lang="en-US" sz="2800" dirty="0" err="1">
                <a:solidFill>
                  <a:schemeClr val="accent1">
                    <a:lumMod val="50000"/>
                  </a:schemeClr>
                </a:solidFill>
              </a:rPr>
              <a:t>धान</a:t>
            </a:r>
            <a:r>
              <a:rPr lang="en-US" sz="2800" dirty="0">
                <a:solidFill>
                  <a:schemeClr val="accent1">
                    <a:lumMod val="50000"/>
                  </a:schemeClr>
                </a:solidFill>
              </a:rPr>
              <a:t> </a:t>
            </a:r>
            <a:r>
              <a:rPr lang="en-US" sz="2800" dirty="0" err="1">
                <a:solidFill>
                  <a:schemeClr val="accent1">
                    <a:lumMod val="50000"/>
                  </a:schemeClr>
                </a:solidFill>
              </a:rPr>
              <a:t>की</a:t>
            </a:r>
            <a:r>
              <a:rPr lang="en-US" sz="2800" dirty="0">
                <a:solidFill>
                  <a:schemeClr val="accent1">
                    <a:lumMod val="50000"/>
                  </a:schemeClr>
                </a:solidFill>
              </a:rPr>
              <a:t> </a:t>
            </a:r>
            <a:r>
              <a:rPr lang="en-US" sz="2800" dirty="0" err="1">
                <a:solidFill>
                  <a:schemeClr val="accent1">
                    <a:lumMod val="50000"/>
                  </a:schemeClr>
                </a:solidFill>
              </a:rPr>
              <a:t>देवी</a:t>
            </a:r>
            <a:r>
              <a:rPr lang="en-US" sz="2800" dirty="0">
                <a:solidFill>
                  <a:schemeClr val="accent1">
                    <a:lumMod val="50000"/>
                  </a:schemeClr>
                </a:solidFill>
              </a:rPr>
              <a:t> </a:t>
            </a:r>
            <a:r>
              <a:rPr lang="en-US" sz="2800" dirty="0" err="1">
                <a:solidFill>
                  <a:schemeClr val="accent1">
                    <a:lumMod val="50000"/>
                  </a:schemeClr>
                </a:solidFill>
              </a:rPr>
              <a:t>वह</a:t>
            </a:r>
            <a:r>
              <a:rPr lang="en-US" sz="2800" dirty="0">
                <a:solidFill>
                  <a:schemeClr val="accent1">
                    <a:lumMod val="50000"/>
                  </a:schemeClr>
                </a:solidFill>
              </a:rPr>
              <a:t> </a:t>
            </a:r>
            <a:r>
              <a:rPr lang="en-US" sz="2800" dirty="0" err="1">
                <a:solidFill>
                  <a:schemeClr val="accent1">
                    <a:lumMod val="50000"/>
                  </a:schemeClr>
                </a:solidFill>
              </a:rPr>
              <a:t>नाम</a:t>
            </a:r>
            <a:r>
              <a:rPr lang="en-US" sz="2800" dirty="0">
                <a:solidFill>
                  <a:schemeClr val="accent1">
                    <a:lumMod val="50000"/>
                  </a:schemeClr>
                </a:solidFill>
              </a:rPr>
              <a:t> </a:t>
            </a:r>
            <a:r>
              <a:rPr lang="en-US" sz="2800" dirty="0" err="1">
                <a:solidFill>
                  <a:schemeClr val="accent1">
                    <a:lumMod val="50000"/>
                  </a:schemeClr>
                </a:solidFill>
              </a:rPr>
              <a:t>से</a:t>
            </a:r>
            <a:r>
              <a:rPr lang="en-US" sz="2800" dirty="0">
                <a:solidFill>
                  <a:schemeClr val="accent1">
                    <a:lumMod val="50000"/>
                  </a:schemeClr>
                </a:solidFill>
              </a:rPr>
              <a:t> </a:t>
            </a:r>
            <a:r>
              <a:rPr lang="en-US" sz="2800" dirty="0" err="1">
                <a:solidFill>
                  <a:schemeClr val="accent1">
                    <a:lumMod val="50000"/>
                  </a:schemeClr>
                </a:solidFill>
              </a:rPr>
              <a:t>जानी</a:t>
            </a:r>
            <a:r>
              <a:rPr lang="en-US" sz="2800" dirty="0">
                <a:solidFill>
                  <a:schemeClr val="accent1">
                    <a:lumMod val="50000"/>
                  </a:schemeClr>
                </a:solidFill>
              </a:rPr>
              <a:t> </a:t>
            </a:r>
            <a:r>
              <a:rPr lang="en-US" sz="2800" dirty="0" err="1">
                <a:solidFill>
                  <a:schemeClr val="accent1">
                    <a:lumMod val="50000"/>
                  </a:schemeClr>
                </a:solidFill>
              </a:rPr>
              <a:t>जाती</a:t>
            </a:r>
            <a:r>
              <a:rPr lang="en-US" sz="2800" dirty="0">
                <a:solidFill>
                  <a:schemeClr val="accent1">
                    <a:lumMod val="50000"/>
                  </a:schemeClr>
                </a:solidFill>
              </a:rPr>
              <a:t> </a:t>
            </a:r>
            <a:r>
              <a:rPr lang="en-US" sz="2800" dirty="0" err="1">
                <a:solidFill>
                  <a:schemeClr val="accent1">
                    <a:lumMod val="50000"/>
                  </a:schemeClr>
                </a:solidFill>
              </a:rPr>
              <a:t>है</a:t>
            </a:r>
            <a:r>
              <a:rPr lang="en-US" sz="2800" dirty="0">
                <a:solidFill>
                  <a:schemeClr val="accent1">
                    <a:lumMod val="50000"/>
                  </a:schemeClr>
                </a:solidFill>
              </a:rPr>
              <a:t> </a:t>
            </a:r>
            <a:r>
              <a:rPr lang="en-US" sz="2800" dirty="0" err="1">
                <a:solidFill>
                  <a:schemeClr val="accent1">
                    <a:lumMod val="50000"/>
                  </a:schemeClr>
                </a:solidFill>
              </a:rPr>
              <a:t>और</a:t>
            </a:r>
            <a:r>
              <a:rPr lang="en-US" sz="2800" dirty="0">
                <a:solidFill>
                  <a:schemeClr val="accent1">
                    <a:lumMod val="50000"/>
                  </a:schemeClr>
                </a:solidFill>
              </a:rPr>
              <a:t> </a:t>
            </a:r>
            <a:r>
              <a:rPr lang="en-US" sz="2800" dirty="0" err="1">
                <a:solidFill>
                  <a:schemeClr val="accent1">
                    <a:lumMod val="50000"/>
                  </a:schemeClr>
                </a:solidFill>
              </a:rPr>
              <a:t>पूजी</a:t>
            </a:r>
            <a:r>
              <a:rPr lang="en-US" sz="2800" dirty="0">
                <a:solidFill>
                  <a:schemeClr val="accent1">
                    <a:lumMod val="50000"/>
                  </a:schemeClr>
                </a:solidFill>
              </a:rPr>
              <a:t> </a:t>
            </a:r>
            <a:r>
              <a:rPr lang="en-US" sz="2800" dirty="0" err="1">
                <a:solidFill>
                  <a:schemeClr val="accent1">
                    <a:lumMod val="50000"/>
                  </a:schemeClr>
                </a:solidFill>
              </a:rPr>
              <a:t>जाती</a:t>
            </a:r>
            <a:r>
              <a:rPr lang="en-US" sz="2800" dirty="0">
                <a:solidFill>
                  <a:schemeClr val="accent1">
                    <a:lumMod val="50000"/>
                  </a:schemeClr>
                </a:solidFill>
              </a:rPr>
              <a:t> </a:t>
            </a:r>
            <a:r>
              <a:rPr lang="en-US" sz="2800" dirty="0" err="1">
                <a:solidFill>
                  <a:schemeClr val="accent1">
                    <a:lumMod val="50000"/>
                  </a:schemeClr>
                </a:solidFill>
              </a:rPr>
              <a:t>है</a:t>
            </a:r>
            <a:r>
              <a:rPr lang="en-US" sz="2800" dirty="0">
                <a:solidFill>
                  <a:schemeClr val="accent1">
                    <a:lumMod val="50000"/>
                  </a:schemeClr>
                </a:solidFill>
              </a:rPr>
              <a:t>।</a:t>
            </a:r>
          </a:p>
          <a:p>
            <a:pPr lvl="0" algn="just">
              <a:lnSpc>
                <a:spcPct val="150000"/>
              </a:lnSpc>
            </a:pP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600" b="0" i="0" u="none" strike="noStrike" kern="0" cap="none" spc="0" normalizeH="0" baseline="0" noProof="0" dirty="0">
              <a:ln>
                <a:noFill/>
              </a:ln>
              <a:solidFill>
                <a:srgbClr val="FFFF00"/>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pic>
        <p:nvPicPr>
          <p:cNvPr id="9" name="Picture 4">
            <a:extLst>
              <a:ext uri="{FF2B5EF4-FFF2-40B4-BE49-F238E27FC236}">
                <a16:creationId xmlns:a16="http://schemas.microsoft.com/office/drawing/2014/main" id="{F57FB453-AD50-2A4F-97CB-2A12D9A35A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9200" y="3544670"/>
            <a:ext cx="3663254" cy="3160930"/>
          </a:xfrm>
          <a:prstGeom prst="rect">
            <a:avLst/>
          </a:prstGeom>
        </p:spPr>
      </p:pic>
    </p:spTree>
    <p:extLst>
      <p:ext uri="{BB962C8B-B14F-4D97-AF65-F5344CB8AC3E}">
        <p14:creationId xmlns:p14="http://schemas.microsoft.com/office/powerpoint/2010/main" val="1671267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24467"/>
            <a:ext cx="10820400" cy="184661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धो</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डिया</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pic>
        <p:nvPicPr>
          <p:cNvPr id="10" name="Picture 5">
            <a:extLst>
              <a:ext uri="{FF2B5EF4-FFF2-40B4-BE49-F238E27FC236}">
                <a16:creationId xmlns:a16="http://schemas.microsoft.com/office/drawing/2014/main" id="{45BFDB9B-58E3-D040-9888-9142529321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3400" y="2057400"/>
            <a:ext cx="4800600" cy="4648200"/>
          </a:xfrm>
          <a:prstGeom prst="rect">
            <a:avLst/>
          </a:prstGeom>
        </p:spPr>
      </p:pic>
      <p:pic>
        <p:nvPicPr>
          <p:cNvPr id="11" name="Picture 7">
            <a:extLst>
              <a:ext uri="{FF2B5EF4-FFF2-40B4-BE49-F238E27FC236}">
                <a16:creationId xmlns:a16="http://schemas.microsoft.com/office/drawing/2014/main" id="{3CA92B6C-688E-1F49-A8B0-DDE04AB55B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62600" y="2057400"/>
            <a:ext cx="4800600" cy="4114800"/>
          </a:xfrm>
          <a:prstGeom prst="rect">
            <a:avLst/>
          </a:prstGeom>
        </p:spPr>
      </p:pic>
      <p:sp>
        <p:nvSpPr>
          <p:cNvPr id="2" name="Rectangle 1"/>
          <p:cNvSpPr/>
          <p:nvPr/>
        </p:nvSpPr>
        <p:spPr>
          <a:xfrm>
            <a:off x="6705600" y="6182380"/>
            <a:ext cx="2316660" cy="523220"/>
          </a:xfrm>
          <a:prstGeom prst="rect">
            <a:avLst/>
          </a:prstGeom>
        </p:spPr>
        <p:txBody>
          <a:bodyPr wrap="none">
            <a:spAutoFit/>
          </a:bodyPr>
          <a:lstStyle/>
          <a:p>
            <a:r>
              <a:rPr lang="en-US" sz="2800" dirty="0" err="1">
                <a:solidFill>
                  <a:schemeClr val="accent1">
                    <a:lumMod val="50000"/>
                  </a:schemeClr>
                </a:solidFill>
              </a:rPr>
              <a:t>कुलदेव</a:t>
            </a:r>
            <a:r>
              <a:rPr lang="en-US" sz="2800" dirty="0">
                <a:solidFill>
                  <a:schemeClr val="accent1">
                    <a:lumMod val="50000"/>
                  </a:schemeClr>
                </a:solidFill>
              </a:rPr>
              <a:t> </a:t>
            </a:r>
            <a:r>
              <a:rPr lang="en-US" sz="2800" dirty="0" err="1">
                <a:solidFill>
                  <a:schemeClr val="accent1">
                    <a:lumMod val="50000"/>
                  </a:schemeClr>
                </a:solidFill>
              </a:rPr>
              <a:t>बरमदेव</a:t>
            </a:r>
            <a:endParaRPr lang="en-US" sz="2800" dirty="0">
              <a:solidFill>
                <a:schemeClr val="accent1">
                  <a:lumMod val="50000"/>
                </a:schemeClr>
              </a:solidFill>
            </a:endParaRPr>
          </a:p>
        </p:txBody>
      </p:sp>
    </p:spTree>
    <p:extLst>
      <p:ext uri="{BB962C8B-B14F-4D97-AF65-F5344CB8AC3E}">
        <p14:creationId xmlns:p14="http://schemas.microsoft.com/office/powerpoint/2010/main" val="1332649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8000"/>
            <a:lum/>
          </a:blip>
          <a:srcRect/>
          <a:stretch>
            <a:fillRect l="-16000" r="-16000"/>
          </a:stretch>
        </a:blipFill>
        <a:effectLst/>
      </p:bgPr>
    </p:bg>
    <p:spTree>
      <p:nvGrpSpPr>
        <p:cNvPr id="1" name="Shape 83"/>
        <p:cNvGrpSpPr/>
        <p:nvPr/>
      </p:nvGrpSpPr>
      <p:grpSpPr>
        <a:xfrm>
          <a:off x="0" y="0"/>
          <a:ext cx="0" cy="0"/>
          <a:chOff x="0" y="0"/>
          <a:chExt cx="0" cy="0"/>
        </a:xfrm>
      </p:grpSpPr>
      <p:pic>
        <p:nvPicPr>
          <p:cNvPr id="12" name="Picture 11" descr="Map&#10;&#10;Description automatically generated">
            <a:extLst>
              <a:ext uri="{FF2B5EF4-FFF2-40B4-BE49-F238E27FC236}">
                <a16:creationId xmlns:a16="http://schemas.microsoft.com/office/drawing/2014/main" id="{8A4C9F8E-3212-457E-B806-F62E72BAAF98}"/>
              </a:ext>
            </a:extLst>
          </p:cNvPr>
          <p:cNvPicPr>
            <a:picLocks noChangeAspect="1"/>
          </p:cNvPicPr>
          <p:nvPr/>
        </p:nvPicPr>
        <p:blipFill rotWithShape="1">
          <a:blip r:embed="rId4">
            <a:extLst>
              <a:ext uri="{28A0092B-C50C-407E-A947-70E740481C1C}">
                <a14:useLocalDpi xmlns:a14="http://schemas.microsoft.com/office/drawing/2010/main" val="0"/>
              </a:ext>
            </a:extLst>
          </a:blip>
          <a:srcRect b="19"/>
          <a:stretch/>
        </p:blipFill>
        <p:spPr>
          <a:xfrm>
            <a:off x="0" y="0"/>
            <a:ext cx="12192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85800" y="1066800"/>
            <a:ext cx="10896600" cy="7940595"/>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4400" b="1" dirty="0" err="1">
                <a:solidFill>
                  <a:srgbClr val="FF0000"/>
                </a:solidFill>
                <a:latin typeface="Aparajita" panose="02020603050405020304" pitchFamily="18" charset="0"/>
                <a:cs typeface="Aparajita" panose="02020603050405020304" pitchFamily="18" charset="0"/>
              </a:rPr>
              <a:t>धो</a:t>
            </a:r>
            <a:r>
              <a:rPr lang="hi-IN" sz="4400" b="1" dirty="0">
                <a:solidFill>
                  <a:srgbClr val="FF0000"/>
                </a:solidFill>
                <a:latin typeface="Aparajita" panose="02020603050405020304" pitchFamily="18" charset="0"/>
                <a:cs typeface="Aparajita" panose="02020603050405020304" pitchFamily="18" charset="0"/>
              </a:rPr>
              <a:t>डिया जाति की कथा -1</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algn="just">
              <a:lnSpc>
                <a:spcPct val="150000"/>
              </a:lnSpc>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lang="en-US" sz="2600" dirty="0" err="1">
                <a:solidFill>
                  <a:schemeClr val="accent1">
                    <a:lumMod val="50000"/>
                  </a:schemeClr>
                </a:solidFill>
              </a:rPr>
              <a:t>सिलवासा</a:t>
            </a:r>
            <a:r>
              <a:rPr lang="en-US" sz="2600" dirty="0">
                <a:solidFill>
                  <a:schemeClr val="accent1">
                    <a:lumMod val="50000"/>
                  </a:schemeClr>
                </a:solidFill>
              </a:rPr>
              <a:t> </a:t>
            </a:r>
            <a:r>
              <a:rPr lang="en-US" sz="2600" dirty="0" err="1">
                <a:solidFill>
                  <a:schemeClr val="accent1">
                    <a:lumMod val="50000"/>
                  </a:schemeClr>
                </a:solidFill>
              </a:rPr>
              <a:t>और</a:t>
            </a:r>
            <a:r>
              <a:rPr lang="en-US" sz="2600" dirty="0">
                <a:solidFill>
                  <a:schemeClr val="accent1">
                    <a:lumMod val="50000"/>
                  </a:schemeClr>
                </a:solidFill>
              </a:rPr>
              <a:t> </a:t>
            </a:r>
            <a:r>
              <a:rPr lang="en-US" sz="2600" dirty="0" err="1">
                <a:solidFill>
                  <a:schemeClr val="accent1">
                    <a:lumMod val="50000"/>
                  </a:schemeClr>
                </a:solidFill>
              </a:rPr>
              <a:t>दमन</a:t>
            </a:r>
            <a:r>
              <a:rPr lang="hi-IN" sz="2600" dirty="0">
                <a:solidFill>
                  <a:schemeClr val="accent1">
                    <a:lumMod val="50000"/>
                  </a:schemeClr>
                </a:solidFill>
              </a:rPr>
              <a:t> की आदिवासी जातियों में, </a:t>
            </a:r>
            <a:r>
              <a:rPr lang="en-US" sz="2600" dirty="0" err="1">
                <a:solidFill>
                  <a:schemeClr val="accent1">
                    <a:lumMod val="50000"/>
                  </a:schemeClr>
                </a:solidFill>
              </a:rPr>
              <a:t>धो</a:t>
            </a:r>
            <a:r>
              <a:rPr lang="hi-IN" sz="2600" dirty="0">
                <a:solidFill>
                  <a:schemeClr val="accent1">
                    <a:lumMod val="50000"/>
                  </a:schemeClr>
                </a:solidFill>
              </a:rPr>
              <a:t>डिया जाति का </a:t>
            </a:r>
            <a:r>
              <a:rPr lang="en-US" sz="2600" dirty="0" err="1">
                <a:solidFill>
                  <a:schemeClr val="accent1">
                    <a:lumMod val="50000"/>
                  </a:schemeClr>
                </a:solidFill>
              </a:rPr>
              <a:t>अपना</a:t>
            </a:r>
            <a:r>
              <a:rPr lang="hi-IN" sz="2600" dirty="0">
                <a:solidFill>
                  <a:schemeClr val="accent1">
                    <a:lumMod val="50000"/>
                  </a:schemeClr>
                </a:solidFill>
              </a:rPr>
              <a:t> </a:t>
            </a:r>
            <a:r>
              <a:rPr lang="en-US" sz="2600" dirty="0" err="1">
                <a:solidFill>
                  <a:schemeClr val="accent1">
                    <a:lumMod val="50000"/>
                  </a:schemeClr>
                </a:solidFill>
              </a:rPr>
              <a:t>धो</a:t>
            </a:r>
            <a:r>
              <a:rPr lang="hi-IN" sz="2600" dirty="0">
                <a:solidFill>
                  <a:schemeClr val="accent1">
                    <a:lumMod val="50000"/>
                  </a:schemeClr>
                </a:solidFill>
              </a:rPr>
              <a:t>डिया </a:t>
            </a:r>
            <a:r>
              <a:rPr lang="en-US" sz="2600" dirty="0" err="1">
                <a:solidFill>
                  <a:schemeClr val="accent1">
                    <a:lumMod val="50000"/>
                  </a:schemeClr>
                </a:solidFill>
              </a:rPr>
              <a:t>बोली</a:t>
            </a:r>
            <a:r>
              <a:rPr lang="hi-IN" sz="2600" dirty="0">
                <a:solidFill>
                  <a:schemeClr val="accent1">
                    <a:lumMod val="50000"/>
                  </a:schemeClr>
                </a:solidFill>
              </a:rPr>
              <a:t> के साथ-साथ अपने रीति-रिवाजों का एक प्रमुख स्थान है।  </a:t>
            </a:r>
            <a:r>
              <a:rPr lang="en-US" sz="2600" dirty="0" err="1">
                <a:solidFill>
                  <a:schemeClr val="accent1">
                    <a:lumMod val="50000"/>
                  </a:schemeClr>
                </a:solidFill>
              </a:rPr>
              <a:t>धो</a:t>
            </a:r>
            <a:r>
              <a:rPr lang="hi-IN" sz="2600" dirty="0">
                <a:solidFill>
                  <a:schemeClr val="accent1">
                    <a:lumMod val="50000"/>
                  </a:schemeClr>
                </a:solidFill>
              </a:rPr>
              <a:t>डिया लोग मुख्य रूप से गुजरात में तापी नदी के दक्षिण में और साथ ही महाराष्ट्र में दक्षिण गुजरात से सटे मुंबई में रहते हैं। </a:t>
            </a:r>
            <a:r>
              <a:rPr lang="en-US" sz="2600" dirty="0" err="1">
                <a:solidFill>
                  <a:schemeClr val="accent1">
                    <a:lumMod val="50000"/>
                  </a:schemeClr>
                </a:solidFill>
              </a:rPr>
              <a:t>धो</a:t>
            </a:r>
            <a:r>
              <a:rPr lang="hi-IN" sz="2600" dirty="0">
                <a:solidFill>
                  <a:schemeClr val="accent1">
                    <a:lumMod val="50000"/>
                  </a:schemeClr>
                </a:solidFill>
              </a:rPr>
              <a:t>डिया जाति के बारे में अलग-अलग किंवदंतियां हैं। किंवदंती के अनुसार, </a:t>
            </a:r>
            <a:r>
              <a:rPr lang="en-US" sz="2600" dirty="0" err="1">
                <a:solidFill>
                  <a:schemeClr val="accent1">
                    <a:lumMod val="50000"/>
                  </a:schemeClr>
                </a:solidFill>
              </a:rPr>
              <a:t>धो</a:t>
            </a:r>
            <a:r>
              <a:rPr lang="hi-IN" sz="2600" dirty="0">
                <a:solidFill>
                  <a:schemeClr val="accent1">
                    <a:lumMod val="50000"/>
                  </a:schemeClr>
                </a:solidFill>
              </a:rPr>
              <a:t>लका-धंधुका के आक्रमणकारियों से बचने के लिए दक्षिण गुजरात में आने और बसने वाले लोग </a:t>
            </a:r>
            <a:r>
              <a:rPr lang="en-US" sz="2600" dirty="0" err="1">
                <a:solidFill>
                  <a:schemeClr val="accent1">
                    <a:lumMod val="50000"/>
                  </a:schemeClr>
                </a:solidFill>
              </a:rPr>
              <a:t>धो</a:t>
            </a:r>
            <a:r>
              <a:rPr lang="hi-IN" sz="2600" dirty="0">
                <a:solidFill>
                  <a:schemeClr val="accent1">
                    <a:lumMod val="50000"/>
                  </a:schemeClr>
                </a:solidFill>
              </a:rPr>
              <a:t>लका-</a:t>
            </a:r>
            <a:r>
              <a:rPr lang="en-US" sz="2600" dirty="0" err="1">
                <a:solidFill>
                  <a:schemeClr val="accent1">
                    <a:lumMod val="50000"/>
                  </a:schemeClr>
                </a:solidFill>
              </a:rPr>
              <a:t>धंधु</a:t>
            </a:r>
            <a:r>
              <a:rPr lang="hi-IN" sz="2600" dirty="0">
                <a:solidFill>
                  <a:schemeClr val="accent1">
                    <a:lumMod val="50000"/>
                  </a:schemeClr>
                </a:solidFill>
              </a:rPr>
              <a:t>का से विचलित होते ही ढोडिया के नाम से जाने जाने लगे।</a:t>
            </a:r>
            <a:endParaRPr lang="en-US" sz="2600" dirty="0">
              <a:solidFill>
                <a:schemeClr val="accent1">
                  <a:lumMod val="50000"/>
                </a:schemeClr>
              </a:solidFil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600" b="0" i="0" u="none" strike="noStrike" kern="0" cap="none" spc="0" normalizeH="0" baseline="0" noProof="0" dirty="0">
              <a:ln>
                <a:noFill/>
              </a:ln>
              <a:solidFill>
                <a:srgbClr val="FFFF00"/>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spTree>
    <p:extLst>
      <p:ext uri="{BB962C8B-B14F-4D97-AF65-F5344CB8AC3E}">
        <p14:creationId xmlns:p14="http://schemas.microsoft.com/office/powerpoint/2010/main" val="2599999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09601" y="1066800"/>
            <a:ext cx="10972800" cy="7940595"/>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4400" b="1" dirty="0" err="1">
                <a:solidFill>
                  <a:srgbClr val="FF0000"/>
                </a:solidFill>
                <a:latin typeface="Aparajita" panose="02020603050405020304" pitchFamily="18" charset="0"/>
                <a:cs typeface="Aparajita" panose="02020603050405020304" pitchFamily="18" charset="0"/>
              </a:rPr>
              <a:t>धो</a:t>
            </a:r>
            <a:r>
              <a:rPr lang="hi-IN" sz="4400" b="1" dirty="0">
                <a:solidFill>
                  <a:srgbClr val="FF0000"/>
                </a:solidFill>
                <a:latin typeface="Aparajita" panose="02020603050405020304" pitchFamily="18" charset="0"/>
                <a:cs typeface="Aparajita" panose="02020603050405020304" pitchFamily="18" charset="0"/>
              </a:rPr>
              <a:t>डिया जाति की कथा -</a:t>
            </a:r>
            <a:r>
              <a:rPr lang="en-US" sz="4400" b="1" dirty="0">
                <a:solidFill>
                  <a:srgbClr val="FF0000"/>
                </a:solidFill>
                <a:latin typeface="Aparajita" panose="02020603050405020304" pitchFamily="18" charset="0"/>
                <a:cs typeface="Aparajita" panose="02020603050405020304" pitchFamily="18" charset="0"/>
              </a:rPr>
              <a:t>2</a:t>
            </a:r>
          </a:p>
          <a:p>
            <a:pPr algn="just">
              <a:lnSpc>
                <a:spcPct val="150000"/>
              </a:lnSpc>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lang="hi-IN" sz="2400" dirty="0">
                <a:solidFill>
                  <a:schemeClr val="accent1">
                    <a:lumMod val="50000"/>
                  </a:schemeClr>
                </a:solidFill>
              </a:rPr>
              <a:t>लेकिन एक अधिक प्रचलित किंवदंती के अनुसार जिसे भाषा, रीति-रिवाजों और पहनावे का समर्थन प्राप्त है, छप्पन परिवार महाराष्ट्र के धुलिया से गुजरात में पलायन कर गए, धना और रूपा नाम के दो नेताओं के साथ दक्षिण गुजरात के हरित क्षेत्र में बस गए। </a:t>
            </a:r>
            <a:r>
              <a:rPr lang="en-US" sz="2400" dirty="0" err="1">
                <a:solidFill>
                  <a:schemeClr val="accent1">
                    <a:lumMod val="50000"/>
                  </a:schemeClr>
                </a:solidFill>
              </a:rPr>
              <a:t>धो</a:t>
            </a:r>
            <a:r>
              <a:rPr lang="hi-IN" sz="2400" dirty="0">
                <a:solidFill>
                  <a:schemeClr val="accent1">
                    <a:lumMod val="50000"/>
                  </a:schemeClr>
                </a:solidFill>
              </a:rPr>
              <a:t>लिया के रूप में जाना जाता है, क्योंकि यह धूलिया से आता है।  इन छप्पन परिवारों के अनुसार, छप्पन कुलों का अस्तित्व नहीं था।  आज, कुम्भिया, काचलिया, कनबी, खरवा, देसाई, गरासिया, नतालिया, वंजरिया, दलवी, </a:t>
            </a:r>
            <a:r>
              <a:rPr lang="en-US" sz="2400" dirty="0" err="1">
                <a:solidFill>
                  <a:schemeClr val="accent1">
                    <a:lumMod val="50000"/>
                  </a:schemeClr>
                </a:solidFill>
              </a:rPr>
              <a:t>गमता</a:t>
            </a:r>
            <a:r>
              <a:rPr lang="hi-IN" sz="2400" dirty="0">
                <a:solidFill>
                  <a:schemeClr val="accent1">
                    <a:lumMod val="50000"/>
                  </a:schemeClr>
                </a:solidFill>
              </a:rPr>
              <a:t>, जोशी, मेहता, ब्राह्मण, भट्ट, नाना राजपूत, प्रधान, पन्ना, छप्पन से बढ़कर कुलों की संख्या पचास से बढ़कर डेढ़ सौ से अधिक हो गई है। </a:t>
            </a:r>
            <a:r>
              <a:rPr lang="en-US" sz="2400" dirty="0" err="1">
                <a:solidFill>
                  <a:schemeClr val="accent1">
                    <a:lumMod val="50000"/>
                  </a:schemeClr>
                </a:solidFill>
              </a:rPr>
              <a:t>डोइफोडा</a:t>
            </a:r>
            <a:r>
              <a:rPr lang="hi-IN" sz="2400" dirty="0">
                <a:solidFill>
                  <a:schemeClr val="accent1">
                    <a:lumMod val="50000"/>
                  </a:schemeClr>
                </a:solidFill>
              </a:rPr>
              <a:t>, </a:t>
            </a:r>
            <a:endParaRPr lang="en-US" sz="2400" dirty="0">
              <a:solidFill>
                <a:schemeClr val="accent1">
                  <a:lumMod val="50000"/>
                </a:schemeClr>
              </a:solidFill>
            </a:endParaRPr>
          </a:p>
          <a:p>
            <a:pPr algn="just">
              <a:lnSpc>
                <a:spcPct val="150000"/>
              </a:lnSpc>
            </a:pPr>
            <a:r>
              <a:rPr lang="en-US" sz="2400" dirty="0" err="1">
                <a:solidFill>
                  <a:schemeClr val="accent1">
                    <a:lumMod val="50000"/>
                  </a:schemeClr>
                </a:solidFill>
              </a:rPr>
              <a:t>वा</a:t>
            </a:r>
            <a:r>
              <a:rPr lang="hi-IN" sz="2400" dirty="0">
                <a:solidFill>
                  <a:schemeClr val="accent1">
                    <a:lumMod val="50000"/>
                  </a:schemeClr>
                </a:solidFill>
              </a:rPr>
              <a:t>सफोडा, वड़वा, कोला, उंचाधड़िया, वैरागी, गरासिया, चटनी चो</a:t>
            </a:r>
            <a:r>
              <a:rPr lang="en-US" sz="2400" dirty="0">
                <a:solidFill>
                  <a:schemeClr val="accent1">
                    <a:lumMod val="50000"/>
                  </a:schemeClr>
                </a:solidFill>
              </a:rPr>
              <a:t>प</a:t>
            </a:r>
            <a:r>
              <a:rPr lang="hi-IN" sz="2400" dirty="0">
                <a:solidFill>
                  <a:schemeClr val="accent1">
                    <a:lumMod val="50000"/>
                  </a:schemeClr>
                </a:solidFill>
              </a:rPr>
              <a:t>ड़िया आदि।</a:t>
            </a:r>
            <a:endParaRPr lang="en-US" sz="2400" dirty="0">
              <a:solidFill>
                <a:schemeClr val="accent1">
                  <a:lumMod val="50000"/>
                </a:schemeClr>
              </a:solidFil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600" b="0" i="0" u="none" strike="noStrike" kern="0" cap="none" spc="0" normalizeH="0" baseline="0" noProof="0" dirty="0">
              <a:ln>
                <a:noFill/>
              </a:ln>
              <a:solidFill>
                <a:srgbClr val="FFFF00"/>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spTree>
    <p:extLst>
      <p:ext uri="{BB962C8B-B14F-4D97-AF65-F5344CB8AC3E}">
        <p14:creationId xmlns:p14="http://schemas.microsoft.com/office/powerpoint/2010/main" val="5792696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09601" y="1066800"/>
            <a:ext cx="10972800" cy="5170606"/>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4400" b="1" dirty="0" err="1">
                <a:solidFill>
                  <a:srgbClr val="FF0000"/>
                </a:solidFill>
                <a:latin typeface="Aparajita" panose="02020603050405020304" pitchFamily="18" charset="0"/>
                <a:cs typeface="Aparajita" panose="02020603050405020304" pitchFamily="18" charset="0"/>
              </a:rPr>
              <a:t>धो</a:t>
            </a:r>
            <a:r>
              <a:rPr lang="hi-IN" sz="4400" b="1" dirty="0">
                <a:solidFill>
                  <a:srgbClr val="FF0000"/>
                </a:solidFill>
                <a:latin typeface="Aparajita" panose="02020603050405020304" pitchFamily="18" charset="0"/>
                <a:cs typeface="Aparajita" panose="02020603050405020304" pitchFamily="18" charset="0"/>
              </a:rPr>
              <a:t>डिया जाति की</a:t>
            </a:r>
            <a:r>
              <a:rPr lang="en-US" sz="4400" b="1" dirty="0">
                <a:solidFill>
                  <a:srgbClr val="FF0000"/>
                </a:solidFill>
                <a:latin typeface="Aparajita" panose="02020603050405020304" pitchFamily="18" charset="0"/>
                <a:cs typeface="Aparajita" panose="02020603050405020304" pitchFamily="18" charset="0"/>
              </a:rPr>
              <a:t> </a:t>
            </a:r>
            <a:r>
              <a:rPr lang="en-US" sz="4400" b="1" dirty="0" err="1">
                <a:solidFill>
                  <a:srgbClr val="FF0000"/>
                </a:solidFill>
                <a:latin typeface="Aparajita" panose="02020603050405020304" pitchFamily="18" charset="0"/>
                <a:cs typeface="Aparajita" panose="02020603050405020304" pitchFamily="18" charset="0"/>
              </a:rPr>
              <a:t>वंश</a:t>
            </a:r>
            <a:r>
              <a:rPr lang="hi-IN" sz="4400" b="1" dirty="0">
                <a:solidFill>
                  <a:srgbClr val="FF0000"/>
                </a:solidFill>
                <a:latin typeface="Aparajita" panose="02020603050405020304" pitchFamily="18" charset="0"/>
                <a:cs typeface="Aparajita" panose="02020603050405020304" pitchFamily="18" charset="0"/>
              </a:rPr>
              <a:t> उत्पत्ति</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algn="just">
              <a:lnSpc>
                <a:spcPct val="150000"/>
              </a:lnSpc>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lang="en-US" sz="2400" dirty="0" err="1">
                <a:solidFill>
                  <a:schemeClr val="accent1">
                    <a:lumMod val="50000"/>
                  </a:schemeClr>
                </a:solidFill>
              </a:rPr>
              <a:t>धो</a:t>
            </a:r>
            <a:r>
              <a:rPr lang="hi-IN" sz="2400" dirty="0">
                <a:solidFill>
                  <a:schemeClr val="accent1">
                    <a:lumMod val="50000"/>
                  </a:schemeClr>
                </a:solidFill>
              </a:rPr>
              <a:t>डिया समुदाय के दो बड़े नेता अपने कारवां के साथ इस गाँव में आकर बस गए, इसलिए गाँव का नाम बेज या बहज (दो व्यक्ति) और उन दो पिता धना और रूपा हैं।  इन दोनों पिता देवताओं को हर काम में पूजा जाता है।  हालाँकि ढोडिया जाति के 250 से अधिक वंश हैं, सभी कबीले परिवार मूल माता-पिता की पूजा करते हैं।  बारहवें और परजान में, धना-रूप पितृदेव से प्रार्थना की जाती है कि- अपने बच्चों को आने दें और उन्हें अपनी गोद में शामिल करें।  चोट न करें, मुस्कुराते रहें और खेलें और सावधान रहें कि उनके परिवार पर आपदा न आए। - वे एक ही टोकरी में कवर किए गए हैं।</a:t>
            </a:r>
            <a:endParaRPr lang="en-US" sz="2400" dirty="0">
              <a:solidFill>
                <a:schemeClr val="accent1">
                  <a:lumMod val="50000"/>
                </a:schemeClr>
              </a:solidFill>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spTree>
    <p:extLst>
      <p:ext uri="{BB962C8B-B14F-4D97-AF65-F5344CB8AC3E}">
        <p14:creationId xmlns:p14="http://schemas.microsoft.com/office/powerpoint/2010/main" val="3643035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09601" y="1066800"/>
            <a:ext cx="10972800" cy="517060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धो</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डिया जाति की</a:t>
            </a:r>
            <a:r>
              <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 </a:t>
            </a: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वंश</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 उत्पत्ति</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kumimoji="0" lang="en-US" sz="2400" b="0" i="0" u="none" strike="noStrike" kern="0" cap="none" spc="0" normalizeH="0" baseline="0" noProof="0" dirty="0" err="1">
                <a:ln>
                  <a:noFill/>
                </a:ln>
                <a:solidFill>
                  <a:srgbClr val="4472C4">
                    <a:lumMod val="50000"/>
                  </a:srgbClr>
                </a:solidFill>
                <a:effectLst/>
                <a:uLnTx/>
                <a:uFillTx/>
                <a:latin typeface="Arial"/>
                <a:cs typeface="Arial"/>
                <a:sym typeface="Arial"/>
              </a:rPr>
              <a:t>धो</a:t>
            </a:r>
            <a:r>
              <a:rPr kumimoji="0" lang="hi-IN" sz="2400" b="0" i="0" u="none" strike="noStrike" kern="0" cap="none" spc="0" normalizeH="0" baseline="0" noProof="0" dirty="0">
                <a:ln>
                  <a:noFill/>
                </a:ln>
                <a:solidFill>
                  <a:srgbClr val="4472C4">
                    <a:lumMod val="50000"/>
                  </a:srgbClr>
                </a:solidFill>
                <a:effectLst/>
                <a:uLnTx/>
                <a:uFillTx/>
                <a:latin typeface="Arial"/>
                <a:sym typeface="Arial"/>
              </a:rPr>
              <a:t>डिया समुदाय के दो बड़े नेता अपने कारवां के साथ इस गाँव में आकर बस गए, इसलिए गाँव का नाम बेज या बहज (दो व्यक्ति) और उन दो पिता धना और रूपा हैं।  इन दोनों पिता देवताओं को हर काम में पूजा जाता है।  हालाँकि ढोडिया जाति के 250 से अधिक वंश हैं, सभी कबीले परिवार मूल माता-पिता की पूजा करते हैं।  बारहवें और परजान में, धना-रूप पितृदेव से प्रार्थना की जाती है कि- अपने बच्चों को आने दें और उन्हें अपनी गोद में शामिल करें।  चोट न करें, मुस्कुराते रहें और खेलें और सावधान रहें कि उनके परिवार पर आपदा न आए। - वे एक ही टोकरी में कवर किए गए हैं।</a:t>
            </a:r>
            <a:endParaRPr kumimoji="0" lang="en-US" sz="2400" b="0" i="0" u="none" strike="noStrike" kern="0" cap="none" spc="0" normalizeH="0" baseline="0" noProof="0" dirty="0">
              <a:ln>
                <a:noFill/>
              </a:ln>
              <a:solidFill>
                <a:srgbClr val="4472C4">
                  <a:lumMod val="50000"/>
                </a:srgbClr>
              </a:solidFill>
              <a:effectLst/>
              <a:uLnTx/>
              <a:uFillTx/>
              <a:latin typeface="Arial"/>
              <a:cs typeface="Arial"/>
              <a:sym typeface="Arial"/>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spTree>
    <p:extLst>
      <p:ext uri="{BB962C8B-B14F-4D97-AF65-F5344CB8AC3E}">
        <p14:creationId xmlns:p14="http://schemas.microsoft.com/office/powerpoint/2010/main" val="1709227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09601" y="1066800"/>
            <a:ext cx="10972800" cy="443194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धो</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डिया जाति की</a:t>
            </a:r>
            <a:r>
              <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 </a:t>
            </a: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वंश</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 उत्पत्ति</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algn="just">
              <a:lnSpc>
                <a:spcPct val="150000"/>
              </a:lnSpc>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lang="hi-IN" sz="2800" dirty="0">
                <a:solidFill>
                  <a:schemeClr val="accent1">
                    <a:lumMod val="50000"/>
                  </a:schemeClr>
                </a:solidFill>
              </a:rPr>
              <a:t>वे सभी त्योहार मनाते हैं जो अन्य हिंदू </a:t>
            </a:r>
            <a:r>
              <a:rPr lang="en-US" sz="2800" dirty="0" err="1">
                <a:solidFill>
                  <a:schemeClr val="accent1">
                    <a:lumMod val="50000"/>
                  </a:schemeClr>
                </a:solidFill>
              </a:rPr>
              <a:t>मनाते</a:t>
            </a:r>
            <a:r>
              <a:rPr lang="en-US" sz="2800" dirty="0">
                <a:solidFill>
                  <a:schemeClr val="accent1">
                    <a:lumMod val="50000"/>
                  </a:schemeClr>
                </a:solidFill>
              </a:rPr>
              <a:t> </a:t>
            </a:r>
            <a:r>
              <a:rPr lang="hi-IN" sz="2800" dirty="0">
                <a:solidFill>
                  <a:schemeClr val="accent1">
                    <a:lumMod val="50000"/>
                  </a:schemeClr>
                </a:solidFill>
              </a:rPr>
              <a:t>हैं। दिवाली, होली इसके कुछ उदाहरण हैं। ज्यादातर धो</a:t>
            </a:r>
            <a:r>
              <a:rPr lang="en-US" sz="2800" dirty="0" err="1">
                <a:solidFill>
                  <a:schemeClr val="accent1">
                    <a:lumMod val="50000"/>
                  </a:schemeClr>
                </a:solidFill>
              </a:rPr>
              <a:t>डि</a:t>
            </a:r>
            <a:r>
              <a:rPr lang="hi-IN" sz="2800" dirty="0">
                <a:solidFill>
                  <a:schemeClr val="accent1">
                    <a:lumMod val="50000"/>
                  </a:schemeClr>
                </a:solidFill>
              </a:rPr>
              <a:t>या मानते हैं और "कंसारी" या "कंसेरी" (भोजन की देवी) को समर्पित हैं। वे फसल के समय वार्षिक "कंसेरी" उत्सव मनाते हैं। देवी "कंसारी" को अधिकांश हिंदू देवी "अन्नपूर्णा" के रूप में जानते हैं। और महत्वपूर्ण त्योहार वाघबरस </a:t>
            </a:r>
            <a:r>
              <a:rPr lang="en-US" sz="2800" dirty="0" err="1">
                <a:solidFill>
                  <a:schemeClr val="accent1">
                    <a:lumMod val="50000"/>
                  </a:schemeClr>
                </a:solidFill>
              </a:rPr>
              <a:t>है</a:t>
            </a:r>
            <a:r>
              <a:rPr lang="en-US" sz="2800" dirty="0">
                <a:solidFill>
                  <a:schemeClr val="accent1">
                    <a:lumMod val="50000"/>
                  </a:schemeClr>
                </a:solidFill>
              </a:rPr>
              <a:t>।</a:t>
            </a: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pic>
        <p:nvPicPr>
          <p:cNvPr id="9" name="Picture 8">
            <a:extLst>
              <a:ext uri="{FF2B5EF4-FFF2-40B4-BE49-F238E27FC236}">
                <a16:creationId xmlns:a16="http://schemas.microsoft.com/office/drawing/2014/main" id="{84D631D5-EE67-7143-9B2D-BB49E018BC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2200" y="4800600"/>
            <a:ext cx="3482976" cy="1958049"/>
          </a:xfrm>
          <a:prstGeom prst="rect">
            <a:avLst/>
          </a:prstGeom>
        </p:spPr>
      </p:pic>
    </p:spTree>
    <p:extLst>
      <p:ext uri="{BB962C8B-B14F-4D97-AF65-F5344CB8AC3E}">
        <p14:creationId xmlns:p14="http://schemas.microsoft.com/office/powerpoint/2010/main" val="1253987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609601" y="1066800"/>
            <a:ext cx="10972800" cy="286228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err="1">
                <a:ln>
                  <a:noFill/>
                </a:ln>
                <a:solidFill>
                  <a:srgbClr val="FF0000"/>
                </a:solidFill>
                <a:effectLst/>
                <a:uLnTx/>
                <a:uFillTx/>
                <a:latin typeface="Aparajita" panose="02020603050405020304" pitchFamily="18" charset="0"/>
                <a:cs typeface="Aparajita" panose="02020603050405020304" pitchFamily="18" charset="0"/>
                <a:sym typeface="Arial"/>
              </a:rPr>
              <a:t>धो</a:t>
            </a: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डिया</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715000"/>
            <a:ext cx="1237343" cy="1066800"/>
          </a:xfrm>
          <a:prstGeom prst="rect">
            <a:avLst/>
          </a:prstGeom>
          <a:noFill/>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81000"/>
            <a:ext cx="12192000" cy="8001000"/>
          </a:xfrm>
          <a:prstGeom prst="rect">
            <a:avLst/>
          </a:prstGeom>
        </p:spPr>
      </p:pic>
    </p:spTree>
    <p:extLst>
      <p:ext uri="{BB962C8B-B14F-4D97-AF65-F5344CB8AC3E}">
        <p14:creationId xmlns:p14="http://schemas.microsoft.com/office/powerpoint/2010/main" val="29889314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24467"/>
            <a:ext cx="10820400" cy="664793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कोकणा</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कोकणा शब्द फारसी  शब्द </a:t>
            </a:r>
            <a:r>
              <a:rPr kumimoji="0" lang="en-US" sz="2800" b="0" i="0" u="none" strike="noStrike" kern="0" cap="none" spc="0" normalizeH="0" baseline="0" noProof="0" dirty="0" err="1">
                <a:ln>
                  <a:noFill/>
                </a:ln>
                <a:solidFill>
                  <a:srgbClr val="4472C4">
                    <a:lumMod val="50000"/>
                  </a:srgbClr>
                </a:solidFill>
                <a:effectLst/>
                <a:uLnTx/>
                <a:uFillTx/>
                <a:latin typeface="Arial"/>
                <a:cs typeface="Arial"/>
                <a:sym typeface="Arial"/>
              </a:rPr>
              <a:t>canarim</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 में मानी जाती है  जिसका अर्थ है फारसी भाषा  में सागर किनारा होता है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डॉ</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 कृष्णस्वामी अयंगर के मतानुसार तमिल भाषा से आया कोड व कोणम नाम के संयोग से बना है</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प्राचीन समय में समुद्र के किनारे बसने वाले लोगों को कोकणा कहा जाता था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गुजरात और दादरा एवं  नगर हवेली में खास करके यह बस्ती देखने मिलती है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कोकणा आदिवासी जनजाति कहलाती है</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600" b="0" i="0" u="none" strike="noStrike" kern="0" cap="none" spc="0" normalizeH="0" baseline="0" noProof="0" dirty="0">
              <a:ln>
                <a:noFill/>
              </a:ln>
              <a:solidFill>
                <a:srgbClr val="FFFF00"/>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extLst>
      <p:ext uri="{BB962C8B-B14F-4D97-AF65-F5344CB8AC3E}">
        <p14:creationId xmlns:p14="http://schemas.microsoft.com/office/powerpoint/2010/main" val="104314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914400"/>
            <a:ext cx="10820400" cy="5816937"/>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कोकणा</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cs typeface="Arial"/>
                <a:sym typeface="Arial"/>
              </a:rPr>
              <a:t> 	</a:t>
            </a:r>
            <a:r>
              <a:rPr kumimoji="0" lang="hi-IN" sz="2800" b="0" i="0" u="none" strike="noStrike" kern="0" cap="none" spc="0" normalizeH="0" baseline="0" noProof="0" dirty="0">
                <a:ln>
                  <a:noFill/>
                </a:ln>
                <a:solidFill>
                  <a:srgbClr val="000000"/>
                </a:solidFill>
                <a:effectLst/>
                <a:uLnTx/>
                <a:uFillTx/>
                <a:latin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एक दूसरे मत के अनुसार परशुराम की माता का नाम कुकणा था और वे उनकी पहचान कोकणसुता के रूप में जानी जाती थी और वह कोकणा के रूप में पहचानने लग गए थे</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कोकणा जाति का धर्म और सांस्कृतिक जीवन की बात करें तो पानी अग्नि और पशु को  धर्म के रूप में पूजते हैं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उनके देवी-देवताओं के रूप में धनतरी कंसारी और गावकरी को माना जाता है और खास करके दिवाली जैसे त्योहार पर डोंगरी देव महोत्सव मनाया जाता है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a:t>
            </a:r>
            <a:endParaRPr kumimoji="0" lang="hi-IN" sz="2800" b="0" i="0" u="none" strike="noStrike" kern="0" cap="none" spc="0" normalizeH="0" baseline="0" noProof="0" dirty="0">
              <a:ln>
                <a:noFill/>
              </a:ln>
              <a:solidFill>
                <a:srgbClr val="4472C4">
                  <a:lumMod val="50000"/>
                </a:srgbClr>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extLst>
      <p:ext uri="{BB962C8B-B14F-4D97-AF65-F5344CB8AC3E}">
        <p14:creationId xmlns:p14="http://schemas.microsoft.com/office/powerpoint/2010/main" val="356201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914400"/>
            <a:ext cx="10820400" cy="443194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कोकणा</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2800" b="0" i="0" u="none" strike="noStrike" kern="0" cap="none" spc="0" normalizeH="0" baseline="0" noProof="0" dirty="0">
                <a:ln>
                  <a:noFill/>
                </a:ln>
                <a:solidFill>
                  <a:srgbClr val="4472C4">
                    <a:lumMod val="50000"/>
                  </a:srgbClr>
                </a:solidFill>
                <a:effectLst/>
                <a:uLnTx/>
                <a:uFillTx/>
                <a:latin typeface="Arial"/>
                <a:sym typeface="Arial"/>
              </a:rPr>
              <a:t>त्योहार </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वागदेव होड़ी  गावदेव  </a:t>
            </a: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2800" b="0" i="0" u="none" strike="noStrike" kern="0" cap="none" spc="0" normalizeH="0" baseline="0" noProof="0" dirty="0">
                <a:ln>
                  <a:noFill/>
                </a:ln>
                <a:solidFill>
                  <a:srgbClr val="4472C4">
                    <a:lumMod val="50000"/>
                  </a:srgbClr>
                </a:solidFill>
                <a:effectLst/>
                <a:uLnTx/>
                <a:uFillTx/>
                <a:latin typeface="Arial"/>
                <a:sym typeface="Arial"/>
              </a:rPr>
              <a:t>देवी-देवता</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कंसेरी माता</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हिमाय देवी हिरवा देव पारापत देवी और माहादेव</a:t>
            </a: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2800" b="0" i="0" u="none" strike="noStrike" kern="0" cap="none" spc="0" normalizeH="0" baseline="0" noProof="0" dirty="0">
                <a:ln>
                  <a:noFill/>
                </a:ln>
                <a:solidFill>
                  <a:srgbClr val="4472C4">
                    <a:lumMod val="50000"/>
                  </a:srgbClr>
                </a:solidFill>
                <a:effectLst/>
                <a:uLnTx/>
                <a:uFillTx/>
                <a:latin typeface="Arial"/>
                <a:sym typeface="Arial"/>
              </a:rPr>
              <a:t>वाद्ययंत्र</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तारपो सांघड ढोल घांघरी</a:t>
            </a: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2800" b="0" i="0" u="none" strike="noStrike" kern="0" cap="none" spc="0" normalizeH="0" baseline="0" noProof="0" dirty="0">
                <a:ln>
                  <a:noFill/>
                </a:ln>
                <a:solidFill>
                  <a:srgbClr val="4472C4">
                    <a:lumMod val="50000"/>
                  </a:srgbClr>
                </a:solidFill>
                <a:effectLst/>
                <a:uLnTx/>
                <a:uFillTx/>
                <a:latin typeface="Arial"/>
                <a:sym typeface="Arial"/>
              </a:rPr>
              <a:t>पेहनावा</a:t>
            </a:r>
            <a:r>
              <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rPr>
              <a:t>     : </a:t>
            </a:r>
            <a:r>
              <a:rPr kumimoji="0" lang="hi-IN" sz="2800" b="0" i="0" u="none" strike="noStrike" kern="0" cap="none" spc="0" normalizeH="0" baseline="0" noProof="0" dirty="0">
                <a:ln>
                  <a:noFill/>
                </a:ln>
                <a:solidFill>
                  <a:srgbClr val="4472C4">
                    <a:lumMod val="50000"/>
                  </a:srgbClr>
                </a:solidFill>
                <a:effectLst/>
                <a:uLnTx/>
                <a:uFillTx/>
                <a:latin typeface="Arial"/>
                <a:sym typeface="Arial"/>
              </a:rPr>
              <a:t>माथेपे गमछा बंडी- कोटि </a:t>
            </a:r>
            <a:endParaRPr kumimoji="0" lang="en-US" sz="2800" b="0" i="0" u="none" strike="noStrike" kern="0" cap="none" spc="0" normalizeH="0" baseline="0" noProof="0" dirty="0">
              <a:ln>
                <a:noFill/>
              </a:ln>
              <a:solidFill>
                <a:srgbClr val="4472C4">
                  <a:lumMod val="50000"/>
                </a:srgbClr>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extLst>
      <p:ext uri="{BB962C8B-B14F-4D97-AF65-F5344CB8AC3E}">
        <p14:creationId xmlns:p14="http://schemas.microsoft.com/office/powerpoint/2010/main" val="2666855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990600"/>
            <a:ext cx="10820400" cy="7848262"/>
          </a:xfrm>
          <a:prstGeom prst="rect">
            <a:avLst/>
          </a:prstGeom>
          <a:noFill/>
          <a:ln>
            <a:noFill/>
          </a:ln>
        </p:spPr>
        <p:txBody>
          <a:bodyPr spcFirstLastPara="1" wrap="square" lIns="91425" tIns="45700" rIns="91425" bIns="45700" anchor="t" anchorCtr="0">
            <a:spAutoFit/>
          </a:bodyPr>
          <a:lstStyle/>
          <a:p>
            <a:pPr lvl="0" algn="ctr">
              <a:lnSpc>
                <a:spcPct val="150000"/>
              </a:lnSpc>
            </a:pPr>
            <a:r>
              <a:rPr lang="hi-IN" sz="4400" b="1" dirty="0">
                <a:solidFill>
                  <a:srgbClr val="FF0000"/>
                </a:solidFill>
                <a:latin typeface="Aparajita" panose="02020603050405020304" pitchFamily="18" charset="0"/>
                <a:cs typeface="Aparajita" panose="02020603050405020304" pitchFamily="18" charset="0"/>
              </a:rPr>
              <a:t>वारली</a:t>
            </a:r>
            <a:endParaRPr lang="en-US" sz="4400" b="1" dirty="0">
              <a:solidFill>
                <a:srgbClr val="FF0000"/>
              </a:solidFill>
              <a:latin typeface="Aparajita" panose="02020603050405020304" pitchFamily="18" charset="0"/>
              <a:cs typeface="Aparajita" panose="02020603050405020304" pitchFamily="18" charset="0"/>
            </a:endParaRPr>
          </a:p>
          <a:p>
            <a:pPr algn="just">
              <a:lnSpc>
                <a:spcPct val="150000"/>
              </a:lnSpc>
            </a:pPr>
            <a:r>
              <a:rPr kumimoji="0" lang="en-US" sz="3200" b="0" i="0" u="none" strike="noStrike" kern="0" cap="none" spc="0" normalizeH="0" baseline="0" noProof="0" dirty="0">
                <a:ln>
                  <a:noFill/>
                </a:ln>
                <a:solidFill>
                  <a:srgbClr val="4472C4">
                    <a:lumMod val="50000"/>
                  </a:srgbClr>
                </a:solidFill>
                <a:effectLst/>
                <a:uLnTx/>
                <a:uFillTx/>
                <a:latin typeface="AkrutiDevRaksha" pitchFamily="2" charset="0"/>
                <a:sym typeface="Arial"/>
              </a:rPr>
              <a:t> 	</a:t>
            </a:r>
            <a:r>
              <a:rPr lang="hi-IN" sz="2400" dirty="0">
                <a:solidFill>
                  <a:schemeClr val="accent1">
                    <a:lumMod val="50000"/>
                  </a:schemeClr>
                </a:solidFill>
              </a:rPr>
              <a:t>वारली जाति महाराष्ट्र गुजरात के कुछ जिलों में तथा दादरा एवं नगर हवेली तथा दमन और दीव के संग प्रदेशों में रहते हैं वारली अलिखित वारली बोली बोलते हैं </a:t>
            </a:r>
            <a:r>
              <a:rPr lang="en-US" sz="2400" dirty="0">
                <a:solidFill>
                  <a:schemeClr val="accent1">
                    <a:lumMod val="50000"/>
                  </a:schemeClr>
                </a:solidFill>
              </a:rPr>
              <a:t>| </a:t>
            </a:r>
            <a:r>
              <a:rPr lang="hi-IN" sz="2400" dirty="0">
                <a:solidFill>
                  <a:schemeClr val="accent1">
                    <a:lumMod val="50000"/>
                  </a:schemeClr>
                </a:solidFill>
              </a:rPr>
              <a:t>वारली शब्द का उद्भव वारला से हुआ है जिसका अर्थ है भूमि का टुकड़ा या मैदान होता है </a:t>
            </a:r>
            <a:r>
              <a:rPr lang="en-US" sz="2400" dirty="0">
                <a:solidFill>
                  <a:schemeClr val="accent1">
                    <a:lumMod val="50000"/>
                  </a:schemeClr>
                </a:solidFill>
              </a:rPr>
              <a:t>| </a:t>
            </a:r>
            <a:r>
              <a:rPr lang="hi-IN" sz="2400" dirty="0">
                <a:solidFill>
                  <a:schemeClr val="accent1">
                    <a:lumMod val="50000"/>
                  </a:schemeClr>
                </a:solidFill>
              </a:rPr>
              <a:t>वारली शब्द की उत्पत्ति के बारे में विद्वानों में एकमत्त नहीं है वारली शब्द के बारे में अनेक विसंगतता है</a:t>
            </a:r>
            <a:r>
              <a:rPr lang="en-US" sz="2400" dirty="0">
                <a:solidFill>
                  <a:schemeClr val="accent1">
                    <a:lumMod val="50000"/>
                  </a:schemeClr>
                </a:solidFill>
              </a:rPr>
              <a:t> | </a:t>
            </a:r>
            <a:r>
              <a:rPr lang="hi-IN" sz="2400" dirty="0">
                <a:solidFill>
                  <a:schemeClr val="accent1">
                    <a:lumMod val="50000"/>
                  </a:schemeClr>
                </a:solidFill>
              </a:rPr>
              <a:t>प्राचीन साहित्य में यह लोगों के अलग-अलग नाम द्वारा उल्लेख मिलता है </a:t>
            </a:r>
            <a:r>
              <a:rPr lang="en-US" sz="2400" dirty="0">
                <a:solidFill>
                  <a:schemeClr val="accent1">
                    <a:lumMod val="50000"/>
                  </a:schemeClr>
                </a:solidFill>
              </a:rPr>
              <a:t>| </a:t>
            </a:r>
            <a:r>
              <a:rPr lang="hi-IN" sz="2400" dirty="0">
                <a:solidFill>
                  <a:schemeClr val="accent1">
                    <a:lumMod val="50000"/>
                  </a:schemeClr>
                </a:solidFill>
              </a:rPr>
              <a:t>कात्यायन ने अपनी बातों में निषाद व्यास और वरुड ऐसे दिन अनार्यो का उल्लेख है उसमें से वरुड वारली था </a:t>
            </a:r>
            <a:r>
              <a:rPr lang="en-US" sz="2400" dirty="0">
                <a:solidFill>
                  <a:schemeClr val="accent1">
                    <a:lumMod val="50000"/>
                  </a:schemeClr>
                </a:solidFill>
              </a:rPr>
              <a:t>| </a:t>
            </a:r>
            <a:r>
              <a:rPr lang="hi-IN" sz="2400" dirty="0">
                <a:solidFill>
                  <a:schemeClr val="accent1">
                    <a:lumMod val="50000"/>
                  </a:schemeClr>
                </a:solidFill>
              </a:rPr>
              <a:t>वरुड शब्द से वरुडोई</a:t>
            </a:r>
            <a:r>
              <a:rPr lang="en-US" sz="2400" dirty="0">
                <a:solidFill>
                  <a:schemeClr val="accent1">
                    <a:lumMod val="50000"/>
                  </a:schemeClr>
                </a:solidFill>
              </a:rPr>
              <a:t>,</a:t>
            </a:r>
            <a:r>
              <a:rPr lang="hi-IN" sz="2400" dirty="0">
                <a:solidFill>
                  <a:schemeClr val="accent1">
                    <a:lumMod val="50000"/>
                  </a:schemeClr>
                </a:solidFill>
              </a:rPr>
              <a:t> वारुली</a:t>
            </a:r>
            <a:r>
              <a:rPr lang="en-US" sz="2400" dirty="0">
                <a:solidFill>
                  <a:schemeClr val="accent1">
                    <a:lumMod val="50000"/>
                  </a:schemeClr>
                </a:solidFill>
              </a:rPr>
              <a:t>-</a:t>
            </a:r>
            <a:r>
              <a:rPr lang="hi-IN" sz="2400" dirty="0">
                <a:solidFill>
                  <a:schemeClr val="accent1">
                    <a:lumMod val="50000"/>
                  </a:schemeClr>
                </a:solidFill>
              </a:rPr>
              <a:t>वारली जैसी शब्द की व्युत्पत्ति है </a:t>
            </a:r>
            <a:r>
              <a:rPr lang="en-US" sz="2400" dirty="0">
                <a:solidFill>
                  <a:schemeClr val="accent1">
                    <a:lumMod val="50000"/>
                  </a:schemeClr>
                </a:solidFill>
              </a:rPr>
              <a:t>| </a:t>
            </a:r>
            <a:r>
              <a:rPr lang="hi-IN" sz="2400" dirty="0">
                <a:solidFill>
                  <a:schemeClr val="accent1">
                    <a:lumMod val="50000"/>
                  </a:schemeClr>
                </a:solidFill>
              </a:rPr>
              <a:t>वारली लोग भील </a:t>
            </a:r>
            <a:endParaRPr lang="en-US" sz="2400" dirty="0">
              <a:solidFill>
                <a:schemeClr val="accent1">
                  <a:lumMod val="50000"/>
                </a:schemeClr>
              </a:solidFill>
            </a:endParaRPr>
          </a:p>
          <a:p>
            <a:pPr algn="just">
              <a:lnSpc>
                <a:spcPct val="150000"/>
              </a:lnSpc>
            </a:pPr>
            <a:r>
              <a:rPr lang="hi-IN" sz="2400" dirty="0">
                <a:solidFill>
                  <a:schemeClr val="accent1">
                    <a:lumMod val="50000"/>
                  </a:schemeClr>
                </a:solidFill>
              </a:rPr>
              <a:t>लोगों की एक पेटा जाती होने का उल्लेख मिलता है </a:t>
            </a:r>
            <a:r>
              <a:rPr lang="en-US" sz="2400" dirty="0">
                <a:solidFill>
                  <a:schemeClr val="accent1">
                    <a:lumMod val="50000"/>
                  </a:schemeClr>
                </a:solidFill>
              </a:rPr>
              <a:t>|</a:t>
            </a:r>
          </a:p>
          <a:p>
            <a:pPr algn="just">
              <a:lnSpc>
                <a:spcPct val="150000"/>
              </a:lnSpc>
            </a:pPr>
            <a:endParaRPr lang="en-US" sz="2400" dirty="0">
              <a:solidFill>
                <a:schemeClr val="accent1">
                  <a:lumMod val="50000"/>
                </a:schemeClr>
              </a:solidFill>
            </a:endParaRPr>
          </a:p>
          <a:p>
            <a:pPr>
              <a:lnSpc>
                <a:spcPct val="150000"/>
              </a:lnSpc>
            </a:pPr>
            <a:endParaRPr kumimoji="0" lang="hi-IN" sz="3600" b="0" i="0" u="none" strike="noStrike" kern="0" cap="none" spc="0" normalizeH="0" baseline="0" noProof="0" dirty="0">
              <a:ln>
                <a:noFill/>
              </a:ln>
              <a:solidFill>
                <a:srgbClr val="FFFF00"/>
              </a:solidFill>
              <a:effectLst/>
              <a:uLnTx/>
              <a:uFillTx/>
              <a:latin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extLst>
      <p:ext uri="{BB962C8B-B14F-4D97-AF65-F5344CB8AC3E}">
        <p14:creationId xmlns:p14="http://schemas.microsoft.com/office/powerpoint/2010/main" val="2900626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in a field&#10;&#10;Description automatically generated">
            <a:extLst>
              <a:ext uri="{FF2B5EF4-FFF2-40B4-BE49-F238E27FC236}">
                <a16:creationId xmlns:a16="http://schemas.microsoft.com/office/drawing/2014/main" id="{431A6F1D-1EB9-400C-ADEA-434D742EFB22}"/>
              </a:ext>
            </a:extLst>
          </p:cNvPr>
          <p:cNvPicPr>
            <a:picLocks noChangeAspect="1"/>
          </p:cNvPicPr>
          <p:nvPr/>
        </p:nvPicPr>
        <p:blipFill rotWithShape="1">
          <a:blip r:embed="rId2">
            <a:extLst>
              <a:ext uri="{28A0092B-C50C-407E-A947-70E740481C1C}">
                <a14:useLocalDpi xmlns:a14="http://schemas.microsoft.com/office/drawing/2010/main" val="0"/>
              </a:ext>
            </a:extLst>
          </a:blip>
          <a:srcRect r="7687"/>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3" name="Picture 2" descr="A group of people wearing costumes&#10;&#10;Description automatically generated">
            <a:extLst>
              <a:ext uri="{FF2B5EF4-FFF2-40B4-BE49-F238E27FC236}">
                <a16:creationId xmlns:a16="http://schemas.microsoft.com/office/drawing/2014/main" id="{A8E7E509-2426-4E41-A77E-0DC8D343C1D2}"/>
              </a:ext>
            </a:extLst>
          </p:cNvPr>
          <p:cNvPicPr>
            <a:picLocks noChangeAspect="1"/>
          </p:cNvPicPr>
          <p:nvPr/>
        </p:nvPicPr>
        <p:blipFill rotWithShape="1">
          <a:blip r:embed="rId3">
            <a:extLst>
              <a:ext uri="{28A0092B-C50C-407E-A947-70E740481C1C}">
                <a14:useLocalDpi xmlns:a14="http://schemas.microsoft.com/office/drawing/2010/main" val="0"/>
              </a:ext>
            </a:extLst>
          </a:blip>
          <a:srcRect t="7203" r="-2" b="14431"/>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p:nvSpPr>
          <p:cNvPr id="4" name="TextBox 3">
            <a:extLst>
              <a:ext uri="{FF2B5EF4-FFF2-40B4-BE49-F238E27FC236}">
                <a16:creationId xmlns:a16="http://schemas.microsoft.com/office/drawing/2014/main" id="{B5F3914A-5065-4AC9-B154-C4B08BE2B80A}"/>
              </a:ext>
            </a:extLst>
          </p:cNvPr>
          <p:cNvSpPr txBox="1"/>
          <p:nvPr/>
        </p:nvSpPr>
        <p:spPr>
          <a:xfrm>
            <a:off x="209853" y="3207900"/>
            <a:ext cx="1966663" cy="769164"/>
          </a:xfrm>
          <a:prstGeom prst="rect">
            <a:avLst/>
          </a:prstGeom>
        </p:spPr>
        <p:txBody>
          <a:bodyPr vert="horz" lIns="91440" tIns="45720" rIns="91440" bIns="45720" rtlCol="0" anchor="b">
            <a:normAutofit fontScale="92500" lnSpcReduction="10000"/>
          </a:bodyPr>
          <a:lstStyle/>
          <a:p>
            <a:pPr>
              <a:lnSpc>
                <a:spcPct val="90000"/>
              </a:lnSpc>
              <a:spcBef>
                <a:spcPct val="0"/>
              </a:spcBef>
              <a:spcAft>
                <a:spcPts val="600"/>
              </a:spcAft>
            </a:pPr>
            <a:r>
              <a:rPr lang="en-US" sz="5400" kern="1200" dirty="0">
                <a:solidFill>
                  <a:schemeClr val="tx1"/>
                </a:solidFill>
                <a:latin typeface="+mj-lt"/>
                <a:ea typeface="+mj-ea"/>
                <a:cs typeface="+mj-cs"/>
              </a:rPr>
              <a:t>Meets</a:t>
            </a:r>
          </a:p>
        </p:txBody>
      </p:sp>
      <p:sp>
        <p:nvSpPr>
          <p:cNvPr id="5" name="TextBox 4">
            <a:extLst>
              <a:ext uri="{FF2B5EF4-FFF2-40B4-BE49-F238E27FC236}">
                <a16:creationId xmlns:a16="http://schemas.microsoft.com/office/drawing/2014/main" id="{1389AE68-55D3-453A-8D1E-8E8554A37FF5}"/>
              </a:ext>
            </a:extLst>
          </p:cNvPr>
          <p:cNvSpPr txBox="1"/>
          <p:nvPr/>
        </p:nvSpPr>
        <p:spPr>
          <a:xfrm>
            <a:off x="3684574" y="1461395"/>
            <a:ext cx="1661150" cy="1231161"/>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hi-IN" sz="3200" kern="1200" dirty="0">
                <a:solidFill>
                  <a:schemeClr val="tx1"/>
                </a:solidFill>
                <a:latin typeface="Aparajita" panose="02020603050405020304" pitchFamily="18" charset="0"/>
                <a:ea typeface="+mj-ea"/>
                <a:cs typeface="Aparajita" panose="02020603050405020304" pitchFamily="18" charset="0"/>
              </a:rPr>
              <a:t>दादरा एवं नगर हवेली </a:t>
            </a:r>
            <a:endParaRPr lang="en-US" sz="3200" kern="1200" dirty="0">
              <a:solidFill>
                <a:schemeClr val="tx1"/>
              </a:solidFill>
              <a:latin typeface="Aparajita" panose="02020603050405020304" pitchFamily="18" charset="0"/>
              <a:ea typeface="+mj-ea"/>
              <a:cs typeface="Aparajita" panose="02020603050405020304" pitchFamily="18" charset="0"/>
            </a:endParaRPr>
          </a:p>
        </p:txBody>
      </p:sp>
      <p:sp>
        <p:nvSpPr>
          <p:cNvPr id="6" name="TextBox 5">
            <a:extLst>
              <a:ext uri="{FF2B5EF4-FFF2-40B4-BE49-F238E27FC236}">
                <a16:creationId xmlns:a16="http://schemas.microsoft.com/office/drawing/2014/main" id="{A8685AEA-E7C8-4274-96B0-F000A35EDA8F}"/>
              </a:ext>
            </a:extLst>
          </p:cNvPr>
          <p:cNvSpPr txBox="1"/>
          <p:nvPr/>
        </p:nvSpPr>
        <p:spPr>
          <a:xfrm>
            <a:off x="3861000" y="5031367"/>
            <a:ext cx="1308297" cy="912611"/>
          </a:xfrm>
          <a:prstGeom prst="rect">
            <a:avLst/>
          </a:prstGeom>
        </p:spPr>
        <p:txBody>
          <a:bodyPr vert="horz" lIns="91440" tIns="45720" rIns="91440" bIns="45720" rtlCol="0" anchor="b">
            <a:normAutofit/>
          </a:bodyPr>
          <a:lstStyle/>
          <a:p>
            <a:pPr>
              <a:lnSpc>
                <a:spcPct val="90000"/>
              </a:lnSpc>
              <a:spcBef>
                <a:spcPct val="0"/>
              </a:spcBef>
              <a:spcAft>
                <a:spcPts val="600"/>
              </a:spcAft>
            </a:pPr>
            <a:r>
              <a:rPr lang="hi-IN" sz="3000" kern="1200" dirty="0" err="1">
                <a:solidFill>
                  <a:schemeClr val="tx1"/>
                </a:solidFill>
                <a:latin typeface="Aparajita" panose="02020603050405020304" pitchFamily="18" charset="0"/>
                <a:ea typeface="+mj-ea"/>
                <a:cs typeface="Aparajita" panose="02020603050405020304" pitchFamily="18" charset="0"/>
              </a:rPr>
              <a:t>चंडीगढ़</a:t>
            </a:r>
            <a:r>
              <a:rPr lang="hi-IN" sz="3000" kern="1200" dirty="0">
                <a:solidFill>
                  <a:schemeClr val="tx1"/>
                </a:solidFill>
                <a:latin typeface="Aparajita" panose="02020603050405020304" pitchFamily="18" charset="0"/>
                <a:ea typeface="+mj-ea"/>
                <a:cs typeface="Aparajita" panose="02020603050405020304" pitchFamily="18" charset="0"/>
              </a:rPr>
              <a:t> </a:t>
            </a:r>
            <a:endParaRPr lang="en-US" sz="3000" kern="1200" dirty="0">
              <a:solidFill>
                <a:schemeClr val="tx1"/>
              </a:solidFill>
              <a:latin typeface="Aparajita" panose="02020603050405020304" pitchFamily="18" charset="0"/>
              <a:ea typeface="+mj-ea"/>
              <a:cs typeface="Aparajita" panose="02020603050405020304" pitchFamily="18" charset="0"/>
            </a:endParaRPr>
          </a:p>
        </p:txBody>
      </p:sp>
    </p:spTree>
    <p:extLst>
      <p:ext uri="{BB962C8B-B14F-4D97-AF65-F5344CB8AC3E}">
        <p14:creationId xmlns:p14="http://schemas.microsoft.com/office/powerpoint/2010/main" val="2859338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l="-24000" r="-24000"/>
          </a:stretch>
        </a:blipFill>
        <a:effectLst/>
      </p:bgPr>
    </p:bg>
    <p:spTree>
      <p:nvGrpSpPr>
        <p:cNvPr id="1" name="Shape 124"/>
        <p:cNvGrpSpPr/>
        <p:nvPr/>
      </p:nvGrpSpPr>
      <p:grpSpPr>
        <a:xfrm>
          <a:off x="0" y="0"/>
          <a:ext cx="0" cy="0"/>
          <a:chOff x="0" y="0"/>
          <a:chExt cx="0" cy="0"/>
        </a:xfrm>
      </p:grpSpPr>
      <p:sp>
        <p:nvSpPr>
          <p:cNvPr id="125" name="Google Shape;125;p8"/>
          <p:cNvSpPr txBox="1"/>
          <p:nvPr/>
        </p:nvSpPr>
        <p:spPr>
          <a:xfrm>
            <a:off x="762000" y="1124467"/>
            <a:ext cx="10820400" cy="4431942"/>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hi-IN"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rPr>
              <a:t>वारली</a:t>
            </a:r>
            <a:endParaRPr kumimoji="0" lang="en-US" sz="4400" b="1" i="0" u="none" strike="noStrike" kern="0" cap="none" spc="0" normalizeH="0" baseline="0" noProof="0" dirty="0">
              <a:ln>
                <a:noFill/>
              </a:ln>
              <a:solidFill>
                <a:srgbClr val="FF0000"/>
              </a:solidFill>
              <a:effectLst/>
              <a:uLnTx/>
              <a:uFillTx/>
              <a:latin typeface="Aparajita" panose="02020603050405020304" pitchFamily="18" charset="0"/>
              <a:cs typeface="Aparajita" panose="02020603050405020304" pitchFamily="18" charset="0"/>
              <a:sym typeface="Arial"/>
            </a:endParaRPr>
          </a:p>
          <a:p>
            <a:pPr algn="just">
              <a:lnSpc>
                <a:spcPct val="150000"/>
              </a:lnSpc>
            </a:pPr>
            <a:r>
              <a:rPr lang="hi-IN" sz="2800" dirty="0">
                <a:solidFill>
                  <a:schemeClr val="accent1">
                    <a:lumMod val="50000"/>
                  </a:schemeClr>
                </a:solidFill>
              </a:rPr>
              <a:t>तहेवार</a:t>
            </a:r>
            <a:r>
              <a:rPr lang="en-US" sz="2800" dirty="0">
                <a:solidFill>
                  <a:schemeClr val="accent1">
                    <a:lumMod val="50000"/>
                  </a:schemeClr>
                </a:solidFill>
              </a:rPr>
              <a:t>:</a:t>
            </a:r>
            <a:r>
              <a:rPr lang="hi-IN" sz="2800" dirty="0">
                <a:solidFill>
                  <a:schemeClr val="accent1">
                    <a:lumMod val="50000"/>
                  </a:schemeClr>
                </a:solidFill>
              </a:rPr>
              <a:t> दीवाशो</a:t>
            </a:r>
            <a:r>
              <a:rPr lang="en-US" sz="2800" dirty="0">
                <a:solidFill>
                  <a:schemeClr val="accent1">
                    <a:lumMod val="50000"/>
                  </a:schemeClr>
                </a:solidFill>
              </a:rPr>
              <a:t>,</a:t>
            </a:r>
            <a:r>
              <a:rPr lang="hi-IN" sz="2800" dirty="0">
                <a:solidFill>
                  <a:schemeClr val="accent1">
                    <a:lumMod val="50000"/>
                  </a:schemeClr>
                </a:solidFill>
              </a:rPr>
              <a:t>  वाघदेव</a:t>
            </a:r>
            <a:r>
              <a:rPr lang="en-US" sz="2800" dirty="0">
                <a:solidFill>
                  <a:schemeClr val="accent1">
                    <a:lumMod val="50000"/>
                  </a:schemeClr>
                </a:solidFill>
              </a:rPr>
              <a:t>,</a:t>
            </a:r>
            <a:r>
              <a:rPr lang="hi-IN" sz="2800" dirty="0">
                <a:solidFill>
                  <a:schemeClr val="accent1">
                    <a:lumMod val="50000"/>
                  </a:schemeClr>
                </a:solidFill>
              </a:rPr>
              <a:t>होली</a:t>
            </a:r>
            <a:r>
              <a:rPr lang="en-US" sz="2800" dirty="0">
                <a:solidFill>
                  <a:schemeClr val="accent1">
                    <a:lumMod val="50000"/>
                  </a:schemeClr>
                </a:solidFill>
              </a:rPr>
              <a:t>,</a:t>
            </a:r>
            <a:r>
              <a:rPr lang="hi-IN" sz="2800" dirty="0">
                <a:solidFill>
                  <a:schemeClr val="accent1">
                    <a:lumMod val="50000"/>
                  </a:schemeClr>
                </a:solidFill>
              </a:rPr>
              <a:t>अन्य सभी हिन्दु त्योहार</a:t>
            </a:r>
            <a:endParaRPr lang="en-US" sz="2800" dirty="0">
              <a:solidFill>
                <a:schemeClr val="accent1">
                  <a:lumMod val="50000"/>
                </a:schemeClr>
              </a:solidFill>
            </a:endParaRPr>
          </a:p>
          <a:p>
            <a:pPr algn="just">
              <a:lnSpc>
                <a:spcPct val="150000"/>
              </a:lnSpc>
            </a:pPr>
            <a:r>
              <a:rPr lang="hi-IN" sz="2800" dirty="0">
                <a:solidFill>
                  <a:schemeClr val="accent1">
                    <a:lumMod val="50000"/>
                  </a:schemeClr>
                </a:solidFill>
              </a:rPr>
              <a:t>देवी देवताओं</a:t>
            </a:r>
            <a:r>
              <a:rPr lang="en-US" sz="2800" dirty="0">
                <a:solidFill>
                  <a:schemeClr val="accent1">
                    <a:lumMod val="50000"/>
                  </a:schemeClr>
                </a:solidFill>
              </a:rPr>
              <a:t>:</a:t>
            </a:r>
            <a:r>
              <a:rPr lang="hi-IN" sz="2800" dirty="0">
                <a:solidFill>
                  <a:schemeClr val="accent1">
                    <a:lumMod val="50000"/>
                  </a:schemeClr>
                </a:solidFill>
              </a:rPr>
              <a:t> कंसारी माता</a:t>
            </a:r>
            <a:r>
              <a:rPr lang="en-US" sz="2800" dirty="0">
                <a:solidFill>
                  <a:schemeClr val="accent1">
                    <a:lumMod val="50000"/>
                  </a:schemeClr>
                </a:solidFill>
              </a:rPr>
              <a:t>,</a:t>
            </a:r>
            <a:r>
              <a:rPr lang="hi-IN" sz="2800" dirty="0">
                <a:solidFill>
                  <a:schemeClr val="accent1">
                    <a:lumMod val="50000"/>
                  </a:schemeClr>
                </a:solidFill>
              </a:rPr>
              <a:t> हिमाई देवी</a:t>
            </a:r>
            <a:r>
              <a:rPr lang="en-US" sz="2800" dirty="0">
                <a:solidFill>
                  <a:schemeClr val="accent1">
                    <a:lumMod val="50000"/>
                  </a:schemeClr>
                </a:solidFill>
              </a:rPr>
              <a:t>, </a:t>
            </a:r>
            <a:r>
              <a:rPr lang="hi-IN" sz="2800" dirty="0">
                <a:solidFill>
                  <a:schemeClr val="accent1">
                    <a:lumMod val="50000"/>
                  </a:schemeClr>
                </a:solidFill>
              </a:rPr>
              <a:t>हिरवा देव </a:t>
            </a:r>
            <a:endParaRPr lang="en-US" sz="2800" dirty="0">
              <a:solidFill>
                <a:schemeClr val="accent1">
                  <a:lumMod val="50000"/>
                </a:schemeClr>
              </a:solidFill>
            </a:endParaRPr>
          </a:p>
          <a:p>
            <a:pPr algn="just">
              <a:lnSpc>
                <a:spcPct val="150000"/>
              </a:lnSpc>
            </a:pPr>
            <a:r>
              <a:rPr lang="hi-IN" sz="2800" dirty="0">
                <a:solidFill>
                  <a:schemeClr val="accent1">
                    <a:lumMod val="50000"/>
                  </a:schemeClr>
                </a:solidFill>
              </a:rPr>
              <a:t>वाद्य यंत्र </a:t>
            </a:r>
            <a:r>
              <a:rPr lang="en-US" sz="2800" dirty="0">
                <a:solidFill>
                  <a:schemeClr val="accent1">
                    <a:lumMod val="50000"/>
                  </a:schemeClr>
                </a:solidFill>
              </a:rPr>
              <a:t>: </a:t>
            </a:r>
            <a:r>
              <a:rPr lang="hi-IN" sz="2800" dirty="0">
                <a:solidFill>
                  <a:schemeClr val="accent1">
                    <a:lumMod val="50000"/>
                  </a:schemeClr>
                </a:solidFill>
              </a:rPr>
              <a:t>तुर- थाली</a:t>
            </a:r>
            <a:r>
              <a:rPr lang="en-US" sz="2800" dirty="0">
                <a:solidFill>
                  <a:schemeClr val="accent1">
                    <a:lumMod val="50000"/>
                  </a:schemeClr>
                </a:solidFill>
              </a:rPr>
              <a:t>,</a:t>
            </a:r>
            <a:r>
              <a:rPr lang="hi-IN" sz="2800" dirty="0">
                <a:solidFill>
                  <a:schemeClr val="accent1">
                    <a:lumMod val="50000"/>
                  </a:schemeClr>
                </a:solidFill>
              </a:rPr>
              <a:t> तारपों</a:t>
            </a:r>
            <a:r>
              <a:rPr lang="en-US" sz="2800" dirty="0">
                <a:solidFill>
                  <a:schemeClr val="accent1">
                    <a:lumMod val="50000"/>
                  </a:schemeClr>
                </a:solidFill>
              </a:rPr>
              <a:t>,</a:t>
            </a:r>
            <a:r>
              <a:rPr lang="hi-IN" sz="2800" dirty="0">
                <a:solidFill>
                  <a:schemeClr val="accent1">
                    <a:lumMod val="50000"/>
                  </a:schemeClr>
                </a:solidFill>
              </a:rPr>
              <a:t> सांघड</a:t>
            </a:r>
            <a:r>
              <a:rPr lang="en-US" sz="2800" dirty="0">
                <a:solidFill>
                  <a:schemeClr val="accent1">
                    <a:lumMod val="50000"/>
                  </a:schemeClr>
                </a:solidFill>
              </a:rPr>
              <a:t>,</a:t>
            </a:r>
            <a:r>
              <a:rPr lang="hi-IN" sz="2800" dirty="0">
                <a:solidFill>
                  <a:schemeClr val="accent1">
                    <a:lumMod val="50000"/>
                  </a:schemeClr>
                </a:solidFill>
              </a:rPr>
              <a:t> ढोल </a:t>
            </a:r>
            <a:endParaRPr lang="en-US" sz="2800" dirty="0">
              <a:solidFill>
                <a:schemeClr val="accent1">
                  <a:lumMod val="50000"/>
                </a:schemeClr>
              </a:solidFill>
            </a:endParaRPr>
          </a:p>
          <a:p>
            <a:pPr algn="just">
              <a:lnSpc>
                <a:spcPct val="150000"/>
              </a:lnSpc>
            </a:pPr>
            <a:r>
              <a:rPr lang="hi-IN" sz="2800" dirty="0">
                <a:solidFill>
                  <a:schemeClr val="accent1">
                    <a:lumMod val="50000"/>
                  </a:schemeClr>
                </a:solidFill>
              </a:rPr>
              <a:t>पोशाक</a:t>
            </a:r>
            <a:r>
              <a:rPr lang="en-US" sz="2800" dirty="0">
                <a:solidFill>
                  <a:schemeClr val="accent1">
                    <a:lumMod val="50000"/>
                  </a:schemeClr>
                </a:solidFill>
              </a:rPr>
              <a:t>:</a:t>
            </a:r>
            <a:r>
              <a:rPr lang="hi-IN" sz="2800" dirty="0">
                <a:solidFill>
                  <a:schemeClr val="accent1">
                    <a:lumMod val="50000"/>
                  </a:schemeClr>
                </a:solidFill>
              </a:rPr>
              <a:t> पोतड़ी</a:t>
            </a:r>
            <a:r>
              <a:rPr lang="en-US" sz="2800" dirty="0">
                <a:solidFill>
                  <a:schemeClr val="accent1">
                    <a:lumMod val="50000"/>
                  </a:schemeClr>
                </a:solidFill>
              </a:rPr>
              <a:t>,</a:t>
            </a:r>
            <a:r>
              <a:rPr lang="hi-IN" sz="2800" dirty="0">
                <a:solidFill>
                  <a:schemeClr val="accent1">
                    <a:lumMod val="50000"/>
                  </a:schemeClr>
                </a:solidFill>
              </a:rPr>
              <a:t> बनियान</a:t>
            </a:r>
            <a:r>
              <a:rPr lang="en-US" sz="2800" dirty="0">
                <a:solidFill>
                  <a:schemeClr val="accent1">
                    <a:lumMod val="50000"/>
                  </a:schemeClr>
                </a:solidFill>
              </a:rPr>
              <a:t>,</a:t>
            </a:r>
            <a:r>
              <a:rPr lang="hi-IN" sz="2800" dirty="0">
                <a:solidFill>
                  <a:schemeClr val="accent1">
                    <a:lumMod val="50000"/>
                  </a:schemeClr>
                </a:solidFill>
              </a:rPr>
              <a:t> बंडी</a:t>
            </a:r>
            <a:r>
              <a:rPr lang="en-US" sz="2800" dirty="0">
                <a:solidFill>
                  <a:schemeClr val="accent1">
                    <a:lumMod val="50000"/>
                  </a:schemeClr>
                </a:solidFill>
              </a:rPr>
              <a:t>,</a:t>
            </a:r>
            <a:r>
              <a:rPr lang="hi-IN" sz="2800" dirty="0">
                <a:solidFill>
                  <a:schemeClr val="accent1">
                    <a:lumMod val="50000"/>
                  </a:schemeClr>
                </a:solidFill>
              </a:rPr>
              <a:t> माथेपे तोलिया्ँ</a:t>
            </a:r>
            <a:r>
              <a:rPr lang="en-US" sz="2800" dirty="0">
                <a:solidFill>
                  <a:schemeClr val="accent1">
                    <a:lumMod val="50000"/>
                  </a:schemeClr>
                </a:solidFill>
              </a:rPr>
              <a:t>,</a:t>
            </a:r>
            <a:r>
              <a:rPr lang="hi-IN" sz="2800" dirty="0">
                <a:solidFill>
                  <a:schemeClr val="accent1">
                    <a:lumMod val="50000"/>
                  </a:schemeClr>
                </a:solidFill>
              </a:rPr>
              <a:t> पतलून</a:t>
            </a:r>
            <a:r>
              <a:rPr lang="en-US" sz="2800" dirty="0">
                <a:solidFill>
                  <a:schemeClr val="accent1">
                    <a:lumMod val="50000"/>
                  </a:schemeClr>
                </a:solidFill>
              </a:rPr>
              <a:t>.</a:t>
            </a:r>
            <a:endParaRPr kumimoji="0" lang="hi-IN" sz="2800" b="0" i="0" u="none" strike="noStrike" kern="0" cap="none" spc="0" normalizeH="0" baseline="0" noProof="0" dirty="0">
              <a:ln>
                <a:noFill/>
              </a:ln>
              <a:solidFill>
                <a:schemeClr val="accent1">
                  <a:lumMod val="50000"/>
                </a:schemeClr>
              </a:solidFill>
              <a:effectLst/>
              <a:uLnTx/>
              <a:uFillTx/>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endParaRPr kumimoji="0" lang="hi-IN" sz="32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Aparajita"/>
              <a:ea typeface="Aparajita"/>
              <a:cs typeface="Aparajita"/>
              <a:sym typeface="Aparajita"/>
            </a:endParaRPr>
          </a:p>
        </p:txBody>
      </p:sp>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pic>
        <p:nvPicPr>
          <p:cNvPr id="8"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extLst>
      <p:ext uri="{BB962C8B-B14F-4D97-AF65-F5344CB8AC3E}">
        <p14:creationId xmlns:p14="http://schemas.microsoft.com/office/powerpoint/2010/main" val="865875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l="-17000" r="-17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sp>
        <p:nvSpPr>
          <p:cNvPr id="8" name="Rectangle 7"/>
          <p:cNvSpPr/>
          <p:nvPr/>
        </p:nvSpPr>
        <p:spPr>
          <a:xfrm>
            <a:off x="3124200" y="2819399"/>
            <a:ext cx="6248400" cy="1163597"/>
          </a:xfrm>
          <a:prstGeom prst="rect">
            <a:avLst/>
          </a:prstGeom>
          <a:noFill/>
        </p:spPr>
        <p:txBody>
          <a:bodyPr wrap="square" lIns="91440" tIns="45720" rIns="91440" bIns="45720">
            <a:prstTxWarp prst="textPlain">
              <a:avLst>
                <a:gd name="adj" fmla="val 50203"/>
              </a:avLst>
            </a:prstTxWarp>
            <a:spAutoFit/>
          </a:bodyPr>
          <a:lstStyle/>
          <a:p>
            <a:pPr algn="ctr"/>
            <a:r>
              <a:rPr lang="hi-IN" sz="6000" b="1" dirty="0">
                <a:ln w="12700">
                  <a:solidFill>
                    <a:schemeClr val="tx2">
                      <a:satMod val="155000"/>
                    </a:schemeClr>
                  </a:solidFill>
                  <a:prstDash val="solid"/>
                </a:ln>
                <a:solidFill>
                  <a:schemeClr val="accent2">
                    <a:lumMod val="75000"/>
                  </a:schemeClr>
                </a:solidFill>
                <a:effectLst>
                  <a:glow rad="63500">
                    <a:schemeClr val="accent2">
                      <a:satMod val="175000"/>
                      <a:alpha val="40000"/>
                    </a:schemeClr>
                  </a:glow>
                  <a:outerShdw blurRad="41275" dist="20320" dir="1800000" algn="tl" rotWithShape="0">
                    <a:srgbClr val="000000">
                      <a:alpha val="40000"/>
                    </a:srgbClr>
                  </a:outerShdw>
                </a:effectLst>
                <a:latin typeface="Aparajita"/>
                <a:ea typeface="Aparajita"/>
                <a:cs typeface="Aparajita"/>
                <a:sym typeface="Aparajita"/>
              </a:rPr>
              <a:t>शब्दकोश</a:t>
            </a:r>
            <a:endParaRPr lang="en-US" sz="6000" b="1" dirty="0">
              <a:ln w="12700">
                <a:solidFill>
                  <a:schemeClr val="tx2">
                    <a:satMod val="155000"/>
                  </a:schemeClr>
                </a:solidFill>
                <a:prstDash val="solid"/>
              </a:ln>
              <a:solidFill>
                <a:schemeClr val="accent2">
                  <a:lumMod val="75000"/>
                </a:schemeClr>
              </a:solidFill>
              <a:effectLst>
                <a:glow rad="63500">
                  <a:schemeClr val="accent2">
                    <a:satMod val="175000"/>
                    <a:alpha val="40000"/>
                  </a:schemeClr>
                </a:glow>
                <a:outerShdw blurRad="41275" dist="20320" dir="1800000" algn="tl" rotWithShape="0">
                  <a:srgbClr val="000000">
                    <a:alpha val="40000"/>
                  </a:srgbClr>
                </a:outerShdw>
              </a:effectLst>
            </a:endParaRPr>
          </a:p>
        </p:txBody>
      </p:sp>
      <p:pic>
        <p:nvPicPr>
          <p:cNvPr id="10" name="Picture 2" descr="C:\Users\admin\Pictures\VARLI44.jpg"/>
          <p:cNvPicPr>
            <a:picLocks noChangeAspect="1" noChangeArrowheads="1"/>
          </p:cNvPicPr>
          <p:nvPr/>
        </p:nvPicPr>
        <p:blipFill>
          <a:blip r:embed="rId6">
            <a:lum bright="-13000"/>
          </a:blip>
          <a:srcRect/>
          <a:stretch>
            <a:fillRect/>
          </a:stretch>
        </p:blipFill>
        <p:spPr bwMode="auto">
          <a:xfrm>
            <a:off x="10591800" y="5638800"/>
            <a:ext cx="1237343" cy="10668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0"/>
            <a:lum/>
          </a:blip>
          <a:srcRect/>
          <a:stretch>
            <a:fillRect l="-17000" r="-17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sp>
        <p:nvSpPr>
          <p:cNvPr id="8" name="Rectangle 7"/>
          <p:cNvSpPr/>
          <p:nvPr/>
        </p:nvSpPr>
        <p:spPr>
          <a:xfrm>
            <a:off x="1524000" y="1524000"/>
            <a:ext cx="10058400" cy="4830040"/>
          </a:xfrm>
          <a:prstGeom prst="rect">
            <a:avLst/>
          </a:prstGeom>
        </p:spPr>
        <p:txBody>
          <a:bodyPr wrap="square">
            <a:spAutoFit/>
          </a:bodyPr>
          <a:lstStyle/>
          <a:p>
            <a:pPr marL="228600" lvl="0" indent="-228600">
              <a:lnSpc>
                <a:spcPct val="130000"/>
              </a:lnSpc>
              <a:buClr>
                <a:schemeClr val="dk1"/>
              </a:buClr>
              <a:buSzPts val="2590"/>
            </a:pPr>
            <a:r>
              <a:rPr lang="en-US" sz="3200" b="1" dirty="0">
                <a:solidFill>
                  <a:schemeClr val="accent1">
                    <a:lumMod val="50000"/>
                  </a:schemeClr>
                </a:solidFill>
                <a:effectLst>
                  <a:outerShdw blurRad="38100" dist="38100" dir="2700000" algn="tl">
                    <a:srgbClr val="000000">
                      <a:alpha val="43137"/>
                    </a:srgbClr>
                  </a:outerShdw>
                </a:effectLst>
                <a:latin typeface="Aparajita"/>
                <a:ea typeface="Aparajita"/>
                <a:cs typeface="Aparajita"/>
                <a:sym typeface="Symbol"/>
              </a:rPr>
              <a:t></a:t>
            </a:r>
            <a:r>
              <a:rPr lang="en-US" b="1" dirty="0">
                <a:solidFill>
                  <a:schemeClr val="accent1">
                    <a:lumMod val="50000"/>
                  </a:schemeClr>
                </a:solidFill>
                <a:effectLst>
                  <a:outerShdw blurRad="38100" dist="38100" dir="2700000" algn="tl">
                    <a:srgbClr val="000000">
                      <a:alpha val="43137"/>
                    </a:srgbClr>
                  </a:outerShdw>
                </a:effectLst>
                <a:latin typeface="Aparajita"/>
                <a:ea typeface="Aparajita"/>
                <a:cs typeface="Aparajita"/>
                <a:sym typeface="Symbol"/>
              </a:rPr>
              <a:t> </a:t>
            </a:r>
            <a:r>
              <a:rPr lang="en-US" b="1" dirty="0">
                <a:solidFill>
                  <a:schemeClr val="bg1"/>
                </a:solidFill>
                <a:effectLst>
                  <a:outerShdw blurRad="38100" dist="38100" dir="2700000" algn="tl">
                    <a:srgbClr val="000000">
                      <a:alpha val="43137"/>
                    </a:srgbClr>
                  </a:outerShdw>
                </a:effectLst>
                <a:latin typeface="Aparajita"/>
                <a:ea typeface="Aparajita"/>
                <a:cs typeface="Aparajita"/>
                <a:sym typeface="Aparajita"/>
              </a:rPr>
              <a:t> </a:t>
            </a:r>
            <a:r>
              <a:rPr lang="hi-IN" sz="3200" b="1" dirty="0">
                <a:solidFill>
                  <a:schemeClr val="accent1">
                    <a:lumMod val="50000"/>
                  </a:schemeClr>
                </a:solidFill>
              </a:rPr>
              <a:t>भगवद्गोमण्डल (</a:t>
            </a:r>
            <a:r>
              <a:rPr lang="en-US" sz="3200" b="1" dirty="0">
                <a:solidFill>
                  <a:schemeClr val="accent1">
                    <a:lumMod val="50000"/>
                  </a:schemeClr>
                </a:solidFill>
              </a:rPr>
              <a:t>Gujarati: </a:t>
            </a:r>
            <a:r>
              <a:rPr lang="gu-IN" sz="3200" b="1" dirty="0">
                <a:solidFill>
                  <a:schemeClr val="accent1">
                    <a:lumMod val="50000"/>
                  </a:schemeClr>
                </a:solidFill>
              </a:rPr>
              <a:t>ભગવદ્ગોમન્ડલ) </a:t>
            </a:r>
            <a:r>
              <a:rPr lang="hi-IN" sz="3200" b="1" dirty="0">
                <a:solidFill>
                  <a:schemeClr val="accent1">
                    <a:lumMod val="50000"/>
                  </a:schemeClr>
                </a:solidFill>
              </a:rPr>
              <a:t>गुजराती </a:t>
            </a:r>
            <a:r>
              <a:rPr lang="en-US" sz="3200" b="1" dirty="0">
                <a:solidFill>
                  <a:schemeClr val="accent1">
                    <a:lumMod val="50000"/>
                  </a:schemeClr>
                </a:solidFill>
              </a:rPr>
              <a:t> </a:t>
            </a:r>
          </a:p>
          <a:p>
            <a:pPr marL="228600" lvl="0" indent="-228600">
              <a:lnSpc>
                <a:spcPct val="130000"/>
              </a:lnSpc>
              <a:buClr>
                <a:schemeClr val="dk1"/>
              </a:buClr>
              <a:buSzPts val="2590"/>
            </a:pPr>
            <a:r>
              <a:rPr lang="en-US" sz="3200" b="1" dirty="0">
                <a:solidFill>
                  <a:schemeClr val="accent1">
                    <a:lumMod val="50000"/>
                  </a:schemeClr>
                </a:solidFill>
              </a:rPr>
              <a:t>   </a:t>
            </a:r>
            <a:r>
              <a:rPr lang="hi-IN" sz="3200" b="1" dirty="0">
                <a:solidFill>
                  <a:schemeClr val="accent1">
                    <a:lumMod val="50000"/>
                  </a:schemeClr>
                </a:solidFill>
              </a:rPr>
              <a:t>भाषा में एक विश्वकोश तथा गुजराती-से-गुजराती शब्दकोश है। </a:t>
            </a:r>
          </a:p>
          <a:p>
            <a:pPr marL="228600" lvl="0" indent="-228600">
              <a:lnSpc>
                <a:spcPct val="130000"/>
              </a:lnSpc>
              <a:spcBef>
                <a:spcPts val="1000"/>
              </a:spcBef>
              <a:buClr>
                <a:schemeClr val="dk1"/>
              </a:buClr>
              <a:buSzPts val="2590"/>
            </a:pPr>
            <a:r>
              <a:rPr lang="en-US" sz="3200" b="1" dirty="0">
                <a:solidFill>
                  <a:schemeClr val="accent1">
                    <a:lumMod val="50000"/>
                  </a:schemeClr>
                </a:solidFill>
                <a:effectLst>
                  <a:outerShdw blurRad="38100" dist="38100" dir="2700000" algn="tl">
                    <a:srgbClr val="000000">
                      <a:alpha val="43137"/>
                    </a:srgbClr>
                  </a:outerShdw>
                </a:effectLst>
                <a:latin typeface="Aparajita"/>
                <a:ea typeface="Aparajita"/>
                <a:cs typeface="Aparajita"/>
                <a:sym typeface="Symbol"/>
              </a:rPr>
              <a:t> </a:t>
            </a:r>
            <a:r>
              <a:rPr lang="hi-IN" sz="3200" b="1" dirty="0">
                <a:solidFill>
                  <a:schemeClr val="accent1">
                    <a:lumMod val="50000"/>
                  </a:schemeClr>
                </a:solidFill>
              </a:rPr>
              <a:t>इसकी परिकल्पना गोंडल के राजा भगवतसिंह ने सन् १९२८ में की थी। यह विश्वकोश ९ भागों में ९५०० पन्नों वाला विश्वकोश है।</a:t>
            </a:r>
          </a:p>
          <a:p>
            <a:pPr marL="228600" lvl="0" indent="-228600">
              <a:lnSpc>
                <a:spcPct val="130000"/>
              </a:lnSpc>
              <a:spcBef>
                <a:spcPts val="1000"/>
              </a:spcBef>
              <a:buClr>
                <a:schemeClr val="dk1"/>
              </a:buClr>
              <a:buSzPts val="2590"/>
            </a:pPr>
            <a:r>
              <a:rPr lang="en-US" sz="3200" b="1" dirty="0">
                <a:solidFill>
                  <a:schemeClr val="accent1">
                    <a:lumMod val="50000"/>
                  </a:schemeClr>
                </a:solidFill>
                <a:effectLst>
                  <a:outerShdw blurRad="38100" dist="38100" dir="2700000" algn="tl">
                    <a:srgbClr val="000000">
                      <a:alpha val="43137"/>
                    </a:srgbClr>
                  </a:outerShdw>
                </a:effectLst>
                <a:latin typeface="Aparajita"/>
                <a:ea typeface="Aparajita"/>
                <a:cs typeface="Aparajita"/>
                <a:sym typeface="Symbol"/>
              </a:rPr>
              <a:t> </a:t>
            </a:r>
            <a:r>
              <a:rPr lang="hi-IN" sz="3200" b="1" dirty="0">
                <a:solidFill>
                  <a:schemeClr val="accent1">
                    <a:lumMod val="50000"/>
                  </a:schemeClr>
                </a:solidFill>
              </a:rPr>
              <a:t>इसमें कोई २८१,३७७ शब्दों के अर्थ एवं उनकी व्याख्या दी हुई है।</a:t>
            </a:r>
          </a:p>
        </p:txBody>
      </p:sp>
      <p:pic>
        <p:nvPicPr>
          <p:cNvPr id="9" name="Picture 2" descr="C:\Users\admin\Pictures\VARLI44.jpg"/>
          <p:cNvPicPr>
            <a:picLocks noChangeAspect="1" noChangeArrowheads="1"/>
          </p:cNvPicPr>
          <p:nvPr/>
        </p:nvPicPr>
        <p:blipFill>
          <a:blip r:embed="rId6">
            <a:lum bright="-6000"/>
          </a:blip>
          <a:srcRect/>
          <a:stretch>
            <a:fillRect/>
          </a:stretch>
        </p:blipFill>
        <p:spPr bwMode="auto">
          <a:xfrm>
            <a:off x="10820400" y="5791200"/>
            <a:ext cx="1237343" cy="10668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5000"/>
            <a:lum/>
          </a:blip>
          <a:srcRect/>
          <a:stretch>
            <a:fillRect l="-17000" r="-17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sp>
        <p:nvSpPr>
          <p:cNvPr id="8" name="Rectangle 7"/>
          <p:cNvSpPr/>
          <p:nvPr/>
        </p:nvSpPr>
        <p:spPr>
          <a:xfrm>
            <a:off x="1219200" y="2667000"/>
            <a:ext cx="10363200" cy="1675150"/>
          </a:xfrm>
          <a:prstGeom prst="rect">
            <a:avLst/>
          </a:prstGeom>
        </p:spPr>
        <p:txBody>
          <a:bodyPr wrap="square">
            <a:prstTxWarp prst="textPlain">
              <a:avLst/>
            </a:prstTxWarp>
            <a:spAutoFit/>
            <a:scene3d>
              <a:camera prst="perspectiveRelaxedModerately"/>
              <a:lightRig rig="threePt" dir="t"/>
            </a:scene3d>
          </a:bodyPr>
          <a:lstStyle/>
          <a:p>
            <a:pPr lvl="0" algn="ctr"/>
            <a:r>
              <a:rPr lang="hi-IN" sz="8800" dirty="0">
                <a:ln>
                  <a:solidFill>
                    <a:srgbClr val="FFFF00"/>
                  </a:solidFill>
                </a:ln>
                <a:solidFill>
                  <a:schemeClr val="accent6">
                    <a:lumMod val="75000"/>
                  </a:schemeClr>
                </a:solidFill>
                <a:effectLst>
                  <a:outerShdw blurRad="38100" dist="38100" dir="2700000" algn="tl">
                    <a:srgbClr val="000000">
                      <a:alpha val="43137"/>
                    </a:srgbClr>
                  </a:outerShdw>
                </a:effectLst>
                <a:latin typeface="Aparajita"/>
                <a:ea typeface="Aparajita"/>
                <a:cs typeface="Aparajita"/>
                <a:sym typeface="Aparajita"/>
              </a:rPr>
              <a:t>गुजराती</a:t>
            </a:r>
            <a:r>
              <a:rPr lang="hi-IN" sz="8800" b="1" dirty="0">
                <a:ln>
                  <a:solidFill>
                    <a:srgbClr val="FFFF00"/>
                  </a:solidFill>
                </a:ln>
                <a:solidFill>
                  <a:schemeClr val="accent6">
                    <a:lumMod val="75000"/>
                  </a:schemeClr>
                </a:solidFill>
                <a:effectLst>
                  <a:outerShdw blurRad="38100" dist="38100" dir="2700000" algn="tl">
                    <a:srgbClr val="000000">
                      <a:alpha val="43137"/>
                    </a:srgbClr>
                  </a:outerShdw>
                </a:effectLst>
                <a:latin typeface="Aparajita"/>
                <a:ea typeface="Aparajita"/>
                <a:cs typeface="Aparajita"/>
                <a:sym typeface="Aparajita"/>
              </a:rPr>
              <a:t>  वर्णमाला</a:t>
            </a:r>
          </a:p>
        </p:txBody>
      </p:sp>
      <p:pic>
        <p:nvPicPr>
          <p:cNvPr id="9" name="Picture 2" descr="C:\Users\admin\Pictures\VARLI44.jpg"/>
          <p:cNvPicPr>
            <a:picLocks noChangeAspect="1" noChangeArrowheads="1"/>
          </p:cNvPicPr>
          <p:nvPr/>
        </p:nvPicPr>
        <p:blipFill>
          <a:blip r:embed="rId6">
            <a:lum bright="-6000"/>
          </a:blip>
          <a:srcRect/>
          <a:stretch>
            <a:fillRect/>
          </a:stretch>
        </p:blipFill>
        <p:spPr bwMode="auto">
          <a:xfrm>
            <a:off x="10744200" y="5638800"/>
            <a:ext cx="1237343" cy="1066800"/>
          </a:xfrm>
          <a:prstGeom prst="rect">
            <a:avLst/>
          </a:prstGeom>
          <a:noFill/>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2000"/>
            <a:lum/>
          </a:blip>
          <a:srcRect/>
          <a:stretch>
            <a:fillRect t="15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276600" y="-381000"/>
            <a:ext cx="5486400" cy="2192756"/>
          </a:xfrm>
          <a:prstGeom prst="rect">
            <a:avLst/>
          </a:prstGeom>
          <a:noFill/>
          <a:ln>
            <a:noFill/>
          </a:ln>
        </p:spPr>
      </p:pic>
      <p:sp>
        <p:nvSpPr>
          <p:cNvPr id="8" name="Rectangle 7"/>
          <p:cNvSpPr/>
          <p:nvPr/>
        </p:nvSpPr>
        <p:spPr>
          <a:xfrm>
            <a:off x="1524000" y="2895600"/>
            <a:ext cx="10058400" cy="1446550"/>
          </a:xfrm>
          <a:prstGeom prst="rect">
            <a:avLst/>
          </a:prstGeom>
        </p:spPr>
        <p:txBody>
          <a:bodyPr wrap="square">
            <a:spAutoFit/>
          </a:bodyPr>
          <a:lstStyle/>
          <a:p>
            <a:pPr lvl="0" algn="ctr"/>
            <a:r>
              <a:rPr lang="en-US" sz="8800" b="1" dirty="0">
                <a:solidFill>
                  <a:schemeClr val="bg1"/>
                </a:solidFill>
                <a:effectLst>
                  <a:outerShdw blurRad="38100" dist="38100" dir="2700000" algn="tl">
                    <a:srgbClr val="000000">
                      <a:alpha val="43137"/>
                    </a:srgbClr>
                  </a:outerShdw>
                </a:effectLst>
                <a:latin typeface="Aparajita"/>
                <a:ea typeface="Aparajita"/>
                <a:cs typeface="Aparajita"/>
                <a:sym typeface="Aparajita"/>
              </a:rPr>
              <a:t> </a:t>
            </a:r>
            <a:endParaRPr lang="hi-IN" sz="8800" b="1" dirty="0">
              <a:ln>
                <a:solidFill>
                  <a:schemeClr val="accent4">
                    <a:lumMod val="50000"/>
                  </a:schemeClr>
                </a:solidFill>
              </a:ln>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sp>
        <p:nvSpPr>
          <p:cNvPr id="9" name="Google Shape;152;p13"/>
          <p:cNvSpPr txBox="1"/>
          <p:nvPr/>
        </p:nvSpPr>
        <p:spPr>
          <a:xfrm>
            <a:off x="3886200" y="990600"/>
            <a:ext cx="472440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hi-IN" sz="4000" b="1" dirty="0">
                <a:solidFill>
                  <a:schemeClr val="dk1"/>
                </a:solidFill>
                <a:latin typeface="Aparajita"/>
                <a:ea typeface="Aparajita"/>
                <a:cs typeface="Aparajita"/>
                <a:sym typeface="Aparajita"/>
              </a:rPr>
              <a:t>स्वर</a:t>
            </a:r>
            <a:endParaRPr sz="4000" b="1" dirty="0">
              <a:solidFill>
                <a:schemeClr val="dk1"/>
              </a:solidFill>
              <a:latin typeface="Aparajita"/>
              <a:ea typeface="Aparajita"/>
              <a:cs typeface="Aparajita"/>
              <a:sym typeface="Aparajita"/>
            </a:endParaRPr>
          </a:p>
        </p:txBody>
      </p:sp>
      <p:graphicFrame>
        <p:nvGraphicFramePr>
          <p:cNvPr id="10" name="Google Shape;151;p13"/>
          <p:cNvGraphicFramePr/>
          <p:nvPr/>
        </p:nvGraphicFramePr>
        <p:xfrm>
          <a:off x="3886200" y="1524001"/>
          <a:ext cx="4724400" cy="5181599"/>
        </p:xfrm>
        <a:graphic>
          <a:graphicData uri="http://schemas.openxmlformats.org/drawingml/2006/table">
            <a:tbl>
              <a:tblPr firstRow="1" bandRow="1">
                <a:tableStyleId>{284E427A-3D55-4303-BF80-6455036E1DE7}</a:tableStyleId>
              </a:tblPr>
              <a:tblGrid>
                <a:gridCol w="24384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tblGrid>
              <a:tr h="370115">
                <a:tc>
                  <a:txBody>
                    <a:bodyPr/>
                    <a:lstStyle/>
                    <a:p>
                      <a:pPr marL="0" marR="0" lvl="0" indent="0" algn="l" rtl="0">
                        <a:spcBef>
                          <a:spcPts val="0"/>
                        </a:spcBef>
                        <a:spcAft>
                          <a:spcPts val="0"/>
                        </a:spcAft>
                        <a:buNone/>
                      </a:pPr>
                      <a:r>
                        <a:rPr lang="hi-IN" sz="1800" u="none" strike="noStrike" cap="none" dirty="0">
                          <a:sym typeface="Aparajita"/>
                        </a:rPr>
                        <a:t>गुजराती वर्णमाला</a:t>
                      </a:r>
                      <a:endParaRPr sz="1800" b="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1800" u="none" strike="noStrike" cap="none" dirty="0">
                          <a:sym typeface="Aparajita"/>
                        </a:rPr>
                        <a:t>हिन्दी वर्णमाला</a:t>
                      </a:r>
                      <a:endParaRPr sz="1800" b="0" u="none" strike="noStrike" cap="none" dirty="0">
                        <a:latin typeface="Aparajita"/>
                        <a:ea typeface="Aparajita"/>
                        <a:cs typeface="Aparajita"/>
                        <a:sym typeface="Aparajita"/>
                      </a:endParaRPr>
                    </a:p>
                  </a:txBody>
                  <a:tcPr marL="91450" marR="91450" marT="45725" marB="45725"/>
                </a:tc>
                <a:extLst>
                  <a:ext uri="{0D108BD9-81ED-4DB2-BD59-A6C34878D82A}">
                    <a16:rowId xmlns:a16="http://schemas.microsoft.com/office/drawing/2014/main" val="10000"/>
                  </a:ext>
                </a:extLst>
              </a:tr>
              <a:tr h="400957">
                <a:tc>
                  <a:txBody>
                    <a:bodyPr/>
                    <a:lstStyle/>
                    <a:p>
                      <a:pPr marL="0" marR="0" lvl="0" indent="0" algn="ctr" rtl="0">
                        <a:spcBef>
                          <a:spcPts val="0"/>
                        </a:spcBef>
                        <a:spcAft>
                          <a:spcPts val="0"/>
                        </a:spcAft>
                        <a:buNone/>
                      </a:pPr>
                      <a:r>
                        <a:rPr lang="hi-IN" sz="1800" u="none" strike="noStrike" cap="none" dirty="0">
                          <a:sym typeface="Aparajita"/>
                        </a:rPr>
                        <a:t> અ</a:t>
                      </a:r>
                      <a:endParaRPr sz="1800" b="0" i="0" u="none" strike="noStrike" cap="none" dirty="0">
                        <a:solidFill>
                          <a:schemeClr val="dk1"/>
                        </a:solidFill>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a:sym typeface="Arial"/>
                        </a:rPr>
                        <a:t>अ</a:t>
                      </a:r>
                      <a:endParaRPr sz="2000" u="none" strike="noStrike" cap="none">
                        <a:latin typeface="Arial"/>
                        <a:ea typeface="Arial"/>
                        <a:cs typeface="Arial"/>
                        <a:sym typeface="Arial"/>
                      </a:endParaRPr>
                    </a:p>
                  </a:txBody>
                  <a:tcPr marL="91450" marR="91450" marT="45725" marB="45725"/>
                </a:tc>
                <a:extLst>
                  <a:ext uri="{0D108BD9-81ED-4DB2-BD59-A6C34878D82A}">
                    <a16:rowId xmlns:a16="http://schemas.microsoft.com/office/drawing/2014/main" val="10001"/>
                  </a:ext>
                </a:extLst>
              </a:tr>
              <a:tr h="400957">
                <a:tc>
                  <a:txBody>
                    <a:bodyPr/>
                    <a:lstStyle/>
                    <a:p>
                      <a:pPr marL="0" marR="0" lvl="0" indent="0" algn="ctr" rtl="0">
                        <a:spcBef>
                          <a:spcPts val="0"/>
                        </a:spcBef>
                        <a:spcAft>
                          <a:spcPts val="0"/>
                        </a:spcAft>
                        <a:buNone/>
                      </a:pPr>
                      <a:r>
                        <a:rPr lang="hi-IN" sz="1800" u="none" strike="noStrike" cap="none" dirty="0">
                          <a:sym typeface="Aparajita"/>
                        </a:rPr>
                        <a:t>આ</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आ</a:t>
                      </a:r>
                      <a:endParaRPr sz="200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2"/>
                  </a:ext>
                </a:extLst>
              </a:tr>
              <a:tr h="400957">
                <a:tc>
                  <a:txBody>
                    <a:bodyPr/>
                    <a:lstStyle/>
                    <a:p>
                      <a:pPr marL="0" marR="0" lvl="0" indent="0" algn="ctr" rtl="0">
                        <a:spcBef>
                          <a:spcPts val="0"/>
                        </a:spcBef>
                        <a:spcAft>
                          <a:spcPts val="0"/>
                        </a:spcAft>
                        <a:buNone/>
                      </a:pPr>
                      <a:r>
                        <a:rPr lang="hi-IN" sz="1800" u="none" strike="noStrike" cap="none" dirty="0">
                          <a:sym typeface="Aparajita"/>
                        </a:rPr>
                        <a:t>ઇ</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इ</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3"/>
                  </a:ext>
                </a:extLst>
              </a:tr>
              <a:tr h="400957">
                <a:tc>
                  <a:txBody>
                    <a:bodyPr/>
                    <a:lstStyle/>
                    <a:p>
                      <a:pPr marL="0" marR="0" lvl="0" indent="0" algn="ctr" rtl="0">
                        <a:spcBef>
                          <a:spcPts val="0"/>
                        </a:spcBef>
                        <a:spcAft>
                          <a:spcPts val="0"/>
                        </a:spcAft>
                        <a:buNone/>
                      </a:pPr>
                      <a:r>
                        <a:rPr lang="hi-IN" sz="1800" u="none" strike="noStrike" cap="none" dirty="0">
                          <a:sym typeface="Aparajita"/>
                        </a:rPr>
                        <a:t>ઈ</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ई</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4"/>
                  </a:ext>
                </a:extLst>
              </a:tr>
              <a:tr h="400957">
                <a:tc>
                  <a:txBody>
                    <a:bodyPr/>
                    <a:lstStyle/>
                    <a:p>
                      <a:pPr marL="0" marR="0" lvl="0" indent="0" algn="ctr" rtl="0">
                        <a:spcBef>
                          <a:spcPts val="0"/>
                        </a:spcBef>
                        <a:spcAft>
                          <a:spcPts val="0"/>
                        </a:spcAft>
                        <a:buNone/>
                      </a:pPr>
                      <a:r>
                        <a:rPr lang="hi-IN" sz="1800" u="none" strike="noStrike" cap="none" dirty="0">
                          <a:sym typeface="Aparajita"/>
                        </a:rPr>
                        <a:t>ઉ</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उ</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5"/>
                  </a:ext>
                </a:extLst>
              </a:tr>
              <a:tr h="400957">
                <a:tc>
                  <a:txBody>
                    <a:bodyPr/>
                    <a:lstStyle/>
                    <a:p>
                      <a:pPr marL="0" marR="0" lvl="0" indent="0" algn="ctr" rtl="0">
                        <a:spcBef>
                          <a:spcPts val="0"/>
                        </a:spcBef>
                        <a:spcAft>
                          <a:spcPts val="0"/>
                        </a:spcAft>
                        <a:buNone/>
                      </a:pPr>
                      <a:r>
                        <a:rPr lang="hi-IN" sz="1800" u="none" strike="noStrike" cap="none">
                          <a:sym typeface="Aparajita"/>
                        </a:rPr>
                        <a:t>ઊ</a:t>
                      </a:r>
                      <a:endParaRPr sz="1800" u="none" strike="noStrike" cap="none">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ऊ</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6"/>
                  </a:ext>
                </a:extLst>
              </a:tr>
              <a:tr h="400957">
                <a:tc>
                  <a:txBody>
                    <a:bodyPr/>
                    <a:lstStyle/>
                    <a:p>
                      <a:pPr marL="0" marR="0" lvl="0" indent="0" algn="ctr" rtl="0">
                        <a:spcBef>
                          <a:spcPts val="0"/>
                        </a:spcBef>
                        <a:spcAft>
                          <a:spcPts val="0"/>
                        </a:spcAft>
                        <a:buNone/>
                      </a:pPr>
                      <a:r>
                        <a:rPr lang="hi-IN" sz="1800" u="none" strike="noStrike" cap="none" dirty="0">
                          <a:sym typeface="Aparajita"/>
                        </a:rPr>
                        <a:t>એ</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ए</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7"/>
                  </a:ext>
                </a:extLst>
              </a:tr>
              <a:tr h="400957">
                <a:tc>
                  <a:txBody>
                    <a:bodyPr/>
                    <a:lstStyle/>
                    <a:p>
                      <a:pPr marL="0" marR="0" lvl="0" indent="0" algn="ctr" rtl="0">
                        <a:spcBef>
                          <a:spcPts val="0"/>
                        </a:spcBef>
                        <a:spcAft>
                          <a:spcPts val="0"/>
                        </a:spcAft>
                        <a:buNone/>
                      </a:pPr>
                      <a:r>
                        <a:rPr lang="hi-IN" sz="1800" u="none" strike="noStrike" cap="none" dirty="0">
                          <a:sym typeface="Aparajita"/>
                        </a:rPr>
                        <a:t>ઐ</a:t>
                      </a:r>
                      <a:endParaRPr sz="1800" u="none" strike="noStrike" cap="none" dirty="0">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ऐ</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8"/>
                  </a:ext>
                </a:extLst>
              </a:tr>
              <a:tr h="400957">
                <a:tc>
                  <a:txBody>
                    <a:bodyPr/>
                    <a:lstStyle/>
                    <a:p>
                      <a:pPr marL="0" marR="0" lvl="0" indent="0" algn="ctr" rtl="0">
                        <a:spcBef>
                          <a:spcPts val="0"/>
                        </a:spcBef>
                        <a:spcAft>
                          <a:spcPts val="0"/>
                        </a:spcAft>
                        <a:buNone/>
                      </a:pPr>
                      <a:r>
                        <a:rPr lang="hi-IN" sz="1800" u="none" strike="noStrike" cap="none">
                          <a:sym typeface="Aparajita"/>
                        </a:rPr>
                        <a:t>ઓ</a:t>
                      </a:r>
                      <a:endParaRPr sz="1800" u="none" strike="noStrike" cap="none">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ओ</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09"/>
                  </a:ext>
                </a:extLst>
              </a:tr>
              <a:tr h="400957">
                <a:tc>
                  <a:txBody>
                    <a:bodyPr/>
                    <a:lstStyle/>
                    <a:p>
                      <a:pPr marL="0" marR="0" lvl="0" indent="0" algn="ctr" rtl="0">
                        <a:spcBef>
                          <a:spcPts val="0"/>
                        </a:spcBef>
                        <a:spcAft>
                          <a:spcPts val="0"/>
                        </a:spcAft>
                        <a:buNone/>
                      </a:pPr>
                      <a:r>
                        <a:rPr lang="hi-IN" sz="1800" u="none" strike="noStrike" cap="none">
                          <a:sym typeface="Aparajita"/>
                        </a:rPr>
                        <a:t>ઔ</a:t>
                      </a:r>
                      <a:endParaRPr sz="1800" u="none" strike="noStrike" cap="none">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औ</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10"/>
                  </a:ext>
                </a:extLst>
              </a:tr>
              <a:tr h="400957">
                <a:tc>
                  <a:txBody>
                    <a:bodyPr/>
                    <a:lstStyle/>
                    <a:p>
                      <a:pPr marL="0" marR="0" lvl="0" indent="0" algn="ctr" rtl="0">
                        <a:spcBef>
                          <a:spcPts val="0"/>
                        </a:spcBef>
                        <a:spcAft>
                          <a:spcPts val="0"/>
                        </a:spcAft>
                        <a:buNone/>
                      </a:pPr>
                      <a:r>
                        <a:rPr lang="hi-IN" sz="1800" u="none" strike="noStrike" cap="none">
                          <a:sym typeface="Aparajita"/>
                        </a:rPr>
                        <a:t>અં</a:t>
                      </a:r>
                      <a:endParaRPr sz="1800" u="none" strike="noStrike" cap="none">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अं</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11"/>
                  </a:ext>
                </a:extLst>
              </a:tr>
              <a:tr h="400957">
                <a:tc>
                  <a:txBody>
                    <a:bodyPr/>
                    <a:lstStyle/>
                    <a:p>
                      <a:pPr marL="0" marR="0" lvl="0" indent="0" algn="ctr" rtl="0">
                        <a:spcBef>
                          <a:spcPts val="0"/>
                        </a:spcBef>
                        <a:spcAft>
                          <a:spcPts val="0"/>
                        </a:spcAft>
                        <a:buNone/>
                      </a:pPr>
                      <a:r>
                        <a:rPr lang="hi-IN" sz="1800" u="none" strike="noStrike" cap="none">
                          <a:sym typeface="Aparajita"/>
                        </a:rPr>
                        <a:t>અઃ</a:t>
                      </a:r>
                      <a:endParaRPr sz="1800" u="none" strike="noStrike" cap="none">
                        <a:latin typeface="Aparajita"/>
                        <a:ea typeface="Aparajita"/>
                        <a:cs typeface="Aparajita"/>
                        <a:sym typeface="Aparajita"/>
                      </a:endParaRPr>
                    </a:p>
                  </a:txBody>
                  <a:tcPr marL="91450" marR="91450" marT="45725" marB="45725"/>
                </a:tc>
                <a:tc>
                  <a:txBody>
                    <a:bodyPr/>
                    <a:lstStyle/>
                    <a:p>
                      <a:pPr marL="0" marR="0" lvl="0" indent="0" algn="ctr" rtl="0">
                        <a:spcBef>
                          <a:spcPts val="0"/>
                        </a:spcBef>
                        <a:spcAft>
                          <a:spcPts val="0"/>
                        </a:spcAft>
                        <a:buNone/>
                      </a:pPr>
                      <a:r>
                        <a:rPr lang="hi-IN" sz="2000" u="none" strike="noStrike" cap="none" dirty="0">
                          <a:sym typeface="Arial"/>
                        </a:rPr>
                        <a:t>अः</a:t>
                      </a:r>
                      <a:endParaRPr sz="2000" b="0" u="none" strike="noStrike" cap="none" dirty="0">
                        <a:latin typeface="Arial"/>
                        <a:ea typeface="Arial"/>
                        <a:cs typeface="Arial"/>
                        <a:sym typeface="Arial"/>
                      </a:endParaRPr>
                    </a:p>
                  </a:txBody>
                  <a:tcPr marL="91450" marR="91450" marT="45725" marB="45725"/>
                </a:tc>
                <a:extLst>
                  <a:ext uri="{0D108BD9-81ED-4DB2-BD59-A6C34878D82A}">
                    <a16:rowId xmlns:a16="http://schemas.microsoft.com/office/drawing/2014/main" val="10012"/>
                  </a:ext>
                </a:extLst>
              </a:tr>
            </a:tbl>
          </a:graphicData>
        </a:graphic>
      </p:graphicFrame>
      <p:pic>
        <p:nvPicPr>
          <p:cNvPr id="12" name="Picture 2" descr="C:\Users\admin\Pictures\VARLI44.jpg"/>
          <p:cNvPicPr>
            <a:picLocks noChangeAspect="1" noChangeArrowheads="1"/>
          </p:cNvPicPr>
          <p:nvPr/>
        </p:nvPicPr>
        <p:blipFill>
          <a:blip r:embed="rId6">
            <a:lum bright="1000"/>
          </a:blip>
          <a:srcRect/>
          <a:stretch>
            <a:fillRect/>
          </a:stretch>
        </p:blipFill>
        <p:spPr bwMode="auto">
          <a:xfrm>
            <a:off x="10744200" y="5791200"/>
            <a:ext cx="1237343" cy="10668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2000"/>
            <a:lum/>
          </a:blip>
          <a:srcRect/>
          <a:stretch>
            <a:fillRect t="15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276600" y="-381000"/>
            <a:ext cx="5486400" cy="2192756"/>
          </a:xfrm>
          <a:prstGeom prst="rect">
            <a:avLst/>
          </a:prstGeom>
          <a:noFill/>
          <a:ln>
            <a:noFill/>
          </a:ln>
        </p:spPr>
      </p:pic>
      <p:sp>
        <p:nvSpPr>
          <p:cNvPr id="8" name="Rectangle 7"/>
          <p:cNvSpPr/>
          <p:nvPr/>
        </p:nvSpPr>
        <p:spPr>
          <a:xfrm>
            <a:off x="1524000" y="2895600"/>
            <a:ext cx="10058400" cy="1446550"/>
          </a:xfrm>
          <a:prstGeom prst="rect">
            <a:avLst/>
          </a:prstGeom>
        </p:spPr>
        <p:txBody>
          <a:bodyPr wrap="square">
            <a:spAutoFit/>
          </a:bodyPr>
          <a:lstStyle/>
          <a:p>
            <a:pPr lvl="0" algn="ctr"/>
            <a:r>
              <a:rPr lang="en-US" sz="8800" b="1" dirty="0">
                <a:solidFill>
                  <a:schemeClr val="bg1"/>
                </a:solidFill>
                <a:effectLst>
                  <a:outerShdw blurRad="38100" dist="38100" dir="2700000" algn="tl">
                    <a:srgbClr val="000000">
                      <a:alpha val="43137"/>
                    </a:srgbClr>
                  </a:outerShdw>
                </a:effectLst>
                <a:latin typeface="Aparajita"/>
                <a:ea typeface="Aparajita"/>
                <a:cs typeface="Aparajita"/>
                <a:sym typeface="Aparajita"/>
              </a:rPr>
              <a:t> </a:t>
            </a:r>
            <a:endParaRPr lang="hi-IN" sz="8800" b="1" dirty="0">
              <a:ln>
                <a:solidFill>
                  <a:schemeClr val="accent4">
                    <a:lumMod val="50000"/>
                  </a:schemeClr>
                </a:solidFill>
              </a:ln>
              <a:solidFill>
                <a:srgbClr val="FFFF00"/>
              </a:solidFill>
              <a:effectLst>
                <a:outerShdw blurRad="38100" dist="38100" dir="2700000" algn="tl">
                  <a:srgbClr val="000000">
                    <a:alpha val="43137"/>
                  </a:srgbClr>
                </a:outerShdw>
              </a:effectLst>
              <a:latin typeface="Aparajita"/>
              <a:ea typeface="Aparajita"/>
              <a:cs typeface="Aparajita"/>
              <a:sym typeface="Aparajita"/>
            </a:endParaRPr>
          </a:p>
        </p:txBody>
      </p:sp>
      <p:sp>
        <p:nvSpPr>
          <p:cNvPr id="9" name="Google Shape;152;p13"/>
          <p:cNvSpPr txBox="1"/>
          <p:nvPr/>
        </p:nvSpPr>
        <p:spPr>
          <a:xfrm>
            <a:off x="3886200" y="990600"/>
            <a:ext cx="4724400" cy="707886"/>
          </a:xfrm>
          <a:prstGeom prst="rect">
            <a:avLst/>
          </a:prstGeom>
          <a:noFill/>
          <a:ln>
            <a:noFill/>
          </a:ln>
        </p:spPr>
        <p:txBody>
          <a:bodyPr spcFirstLastPara="1" wrap="square" lIns="91425" tIns="45700" rIns="91425" bIns="45700" anchor="t" anchorCtr="0">
            <a:spAutoFit/>
          </a:bodyPr>
          <a:lstStyle/>
          <a:p>
            <a:pPr lvl="0" algn="ctr"/>
            <a:r>
              <a:rPr lang="hi-IN" sz="4000" b="1" dirty="0">
                <a:solidFill>
                  <a:schemeClr val="dk1"/>
                </a:solidFill>
                <a:latin typeface="Aparajita"/>
                <a:ea typeface="Aparajita"/>
                <a:cs typeface="Aparajita"/>
                <a:sym typeface="Aparajita"/>
              </a:rPr>
              <a:t>व्यंजन</a:t>
            </a:r>
          </a:p>
        </p:txBody>
      </p:sp>
      <p:graphicFrame>
        <p:nvGraphicFramePr>
          <p:cNvPr id="11" name="Google Shape;158;p14"/>
          <p:cNvGraphicFramePr/>
          <p:nvPr/>
        </p:nvGraphicFramePr>
        <p:xfrm>
          <a:off x="2438400" y="1524000"/>
          <a:ext cx="2515390" cy="5273190"/>
        </p:xfrm>
        <a:graphic>
          <a:graphicData uri="http://schemas.openxmlformats.org/drawingml/2006/table">
            <a:tbl>
              <a:tblPr firstRow="1" bandRow="1">
                <a:tableStyleId>{284E427A-3D55-4303-BF80-6455036E1DE7}</a:tableStyleId>
              </a:tblPr>
              <a:tblGrid>
                <a:gridCol w="1257695">
                  <a:extLst>
                    <a:ext uri="{9D8B030D-6E8A-4147-A177-3AD203B41FA5}">
                      <a16:colId xmlns:a16="http://schemas.microsoft.com/office/drawing/2014/main" val="20000"/>
                    </a:ext>
                  </a:extLst>
                </a:gridCol>
                <a:gridCol w="1257695">
                  <a:extLst>
                    <a:ext uri="{9D8B030D-6E8A-4147-A177-3AD203B41FA5}">
                      <a16:colId xmlns:a16="http://schemas.microsoft.com/office/drawing/2014/main" val="20001"/>
                    </a:ext>
                  </a:extLst>
                </a:gridCol>
              </a:tblGrid>
              <a:tr h="569071">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गुजराती वर्णमाला</a:t>
                      </a:r>
                      <a:endParaRPr sz="1600" b="0" u="none" strike="noStrike" cap="none">
                        <a:latin typeface="Aparajita"/>
                        <a:ea typeface="Aparajita"/>
                        <a:cs typeface="Aparajita"/>
                        <a:sym typeface="Aparajita"/>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हिन्दी वर्णमाला</a:t>
                      </a:r>
                      <a:endParaRPr sz="1600" b="0" u="none" strike="noStrike" cap="none">
                        <a:latin typeface="Aparajita"/>
                        <a:ea typeface="Aparajita"/>
                        <a:cs typeface="Aparajita"/>
                        <a:sym typeface="Aparajita"/>
                      </a:endParaRPr>
                    </a:p>
                  </a:txBody>
                  <a:tcPr marL="91450" marR="91450" marT="45725" marB="45725"/>
                </a:tc>
                <a:extLst>
                  <a:ext uri="{0D108BD9-81ED-4DB2-BD59-A6C34878D82A}">
                    <a16:rowId xmlns:a16="http://schemas.microsoft.com/office/drawing/2014/main" val="10000"/>
                  </a:ext>
                </a:extLst>
              </a:tr>
              <a:tr h="329466">
                <a:tc>
                  <a:txBody>
                    <a:bodyPr/>
                    <a:lstStyle/>
                    <a:p>
                      <a:pPr marL="0" marR="0" lvl="0" indent="0" algn="ctr" rtl="0">
                        <a:spcBef>
                          <a:spcPts val="0"/>
                        </a:spcBef>
                        <a:spcAft>
                          <a:spcPts val="0"/>
                        </a:spcAft>
                        <a:buNone/>
                      </a:pPr>
                      <a:r>
                        <a:rPr lang="hi-IN" sz="1600" u="none" strike="noStrike" cap="none"/>
                        <a:t>ક</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क</a:t>
                      </a:r>
                      <a:endParaRPr sz="1600" u="none" strike="noStrike" cap="none"/>
                    </a:p>
                  </a:txBody>
                  <a:tcPr marL="91450" marR="91450" marT="45725" marB="45725"/>
                </a:tc>
                <a:extLst>
                  <a:ext uri="{0D108BD9-81ED-4DB2-BD59-A6C34878D82A}">
                    <a16:rowId xmlns:a16="http://schemas.microsoft.com/office/drawing/2014/main" val="10001"/>
                  </a:ext>
                </a:extLst>
              </a:tr>
              <a:tr h="329466">
                <a:tc>
                  <a:txBody>
                    <a:bodyPr/>
                    <a:lstStyle/>
                    <a:p>
                      <a:pPr marL="0" marR="0" lvl="0" indent="0" algn="ctr" rtl="0">
                        <a:spcBef>
                          <a:spcPts val="0"/>
                        </a:spcBef>
                        <a:spcAft>
                          <a:spcPts val="0"/>
                        </a:spcAft>
                        <a:buNone/>
                      </a:pPr>
                      <a:r>
                        <a:rPr lang="hi-IN" sz="1600" u="none" strike="noStrike" cap="none" dirty="0"/>
                        <a:t>ખ</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ख</a:t>
                      </a:r>
                      <a:endParaRPr sz="1600" u="none" strike="noStrike" cap="none"/>
                    </a:p>
                  </a:txBody>
                  <a:tcPr marL="91450" marR="91450" marT="45725" marB="45725"/>
                </a:tc>
                <a:extLst>
                  <a:ext uri="{0D108BD9-81ED-4DB2-BD59-A6C34878D82A}">
                    <a16:rowId xmlns:a16="http://schemas.microsoft.com/office/drawing/2014/main" val="10002"/>
                  </a:ext>
                </a:extLst>
              </a:tr>
              <a:tr h="329466">
                <a:tc>
                  <a:txBody>
                    <a:bodyPr/>
                    <a:lstStyle/>
                    <a:p>
                      <a:pPr marL="0" marR="0" lvl="0" indent="0" algn="ctr" rtl="0">
                        <a:spcBef>
                          <a:spcPts val="0"/>
                        </a:spcBef>
                        <a:spcAft>
                          <a:spcPts val="0"/>
                        </a:spcAft>
                        <a:buNone/>
                      </a:pPr>
                      <a:r>
                        <a:rPr lang="hi-IN" sz="1600" u="none" strike="noStrike" cap="none" dirty="0"/>
                        <a:t>ગ</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ग</a:t>
                      </a:r>
                      <a:endParaRPr sz="1600" u="none" strike="noStrike" cap="none"/>
                    </a:p>
                  </a:txBody>
                  <a:tcPr marL="91450" marR="91450" marT="45725" marB="45725"/>
                </a:tc>
                <a:extLst>
                  <a:ext uri="{0D108BD9-81ED-4DB2-BD59-A6C34878D82A}">
                    <a16:rowId xmlns:a16="http://schemas.microsoft.com/office/drawing/2014/main" val="10003"/>
                  </a:ext>
                </a:extLst>
              </a:tr>
              <a:tr h="329466">
                <a:tc>
                  <a:txBody>
                    <a:bodyPr/>
                    <a:lstStyle/>
                    <a:p>
                      <a:pPr marL="0" marR="0" lvl="0" indent="0" algn="ctr" rtl="0">
                        <a:spcBef>
                          <a:spcPts val="0"/>
                        </a:spcBef>
                        <a:spcAft>
                          <a:spcPts val="0"/>
                        </a:spcAft>
                        <a:buNone/>
                      </a:pPr>
                      <a:r>
                        <a:rPr lang="hi-IN" sz="1600" u="none" strike="noStrike" cap="none" dirty="0"/>
                        <a:t>ઘ</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घ</a:t>
                      </a:r>
                      <a:endParaRPr sz="1600" u="none" strike="noStrike" cap="none"/>
                    </a:p>
                  </a:txBody>
                  <a:tcPr marL="91450" marR="91450" marT="45725" marB="45725"/>
                </a:tc>
                <a:extLst>
                  <a:ext uri="{0D108BD9-81ED-4DB2-BD59-A6C34878D82A}">
                    <a16:rowId xmlns:a16="http://schemas.microsoft.com/office/drawing/2014/main" val="10004"/>
                  </a:ext>
                </a:extLst>
              </a:tr>
              <a:tr h="329466">
                <a:tc>
                  <a:txBody>
                    <a:bodyPr/>
                    <a:lstStyle/>
                    <a:p>
                      <a:pPr marL="0" marR="0" lvl="0" indent="0" algn="ctr" rtl="0">
                        <a:spcBef>
                          <a:spcPts val="0"/>
                        </a:spcBef>
                        <a:spcAft>
                          <a:spcPts val="0"/>
                        </a:spcAft>
                        <a:buNone/>
                      </a:pPr>
                      <a:r>
                        <a:rPr lang="hi-IN" sz="1600" u="none" strike="noStrike" cap="none"/>
                        <a:t>ઙ</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ङ</a:t>
                      </a:r>
                      <a:endParaRPr sz="1600" u="none" strike="noStrike" cap="none"/>
                    </a:p>
                  </a:txBody>
                  <a:tcPr marL="91450" marR="91450" marT="45725" marB="45725"/>
                </a:tc>
                <a:extLst>
                  <a:ext uri="{0D108BD9-81ED-4DB2-BD59-A6C34878D82A}">
                    <a16:rowId xmlns:a16="http://schemas.microsoft.com/office/drawing/2014/main" val="10005"/>
                  </a:ext>
                </a:extLst>
              </a:tr>
              <a:tr h="329466">
                <a:tc>
                  <a:txBody>
                    <a:bodyPr/>
                    <a:lstStyle/>
                    <a:p>
                      <a:pPr marL="0" marR="0" lvl="0" indent="0" algn="ctr" rtl="0">
                        <a:spcBef>
                          <a:spcPts val="0"/>
                        </a:spcBef>
                        <a:spcAft>
                          <a:spcPts val="0"/>
                        </a:spcAft>
                        <a:buNone/>
                      </a:pPr>
                      <a:r>
                        <a:rPr lang="hi-IN" sz="1600" u="none" strike="noStrike" cap="none"/>
                        <a:t>ચ</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च</a:t>
                      </a:r>
                      <a:endParaRPr sz="1600" u="none" strike="noStrike" cap="none"/>
                    </a:p>
                  </a:txBody>
                  <a:tcPr marL="91450" marR="91450" marT="45725" marB="45725"/>
                </a:tc>
                <a:extLst>
                  <a:ext uri="{0D108BD9-81ED-4DB2-BD59-A6C34878D82A}">
                    <a16:rowId xmlns:a16="http://schemas.microsoft.com/office/drawing/2014/main" val="10006"/>
                  </a:ext>
                </a:extLst>
              </a:tr>
              <a:tr h="329466">
                <a:tc>
                  <a:txBody>
                    <a:bodyPr/>
                    <a:lstStyle/>
                    <a:p>
                      <a:pPr marL="0" marR="0" lvl="0" indent="0" algn="ctr" rtl="0">
                        <a:spcBef>
                          <a:spcPts val="0"/>
                        </a:spcBef>
                        <a:spcAft>
                          <a:spcPts val="0"/>
                        </a:spcAft>
                        <a:buNone/>
                      </a:pPr>
                      <a:r>
                        <a:rPr lang="hi-IN" sz="1600" u="none" strike="noStrike" cap="none"/>
                        <a:t>છ</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छ</a:t>
                      </a:r>
                      <a:endParaRPr sz="1600" u="none" strike="noStrike" cap="none"/>
                    </a:p>
                  </a:txBody>
                  <a:tcPr marL="91450" marR="91450" marT="45725" marB="45725"/>
                </a:tc>
                <a:extLst>
                  <a:ext uri="{0D108BD9-81ED-4DB2-BD59-A6C34878D82A}">
                    <a16:rowId xmlns:a16="http://schemas.microsoft.com/office/drawing/2014/main" val="10007"/>
                  </a:ext>
                </a:extLst>
              </a:tr>
              <a:tr h="329466">
                <a:tc>
                  <a:txBody>
                    <a:bodyPr/>
                    <a:lstStyle/>
                    <a:p>
                      <a:pPr marL="0" marR="0" lvl="0" indent="0" algn="ctr" rtl="0">
                        <a:spcBef>
                          <a:spcPts val="0"/>
                        </a:spcBef>
                        <a:spcAft>
                          <a:spcPts val="0"/>
                        </a:spcAft>
                        <a:buNone/>
                      </a:pPr>
                      <a:r>
                        <a:rPr lang="hi-IN" sz="1600" u="none" strike="noStrike" cap="none"/>
                        <a:t>જ</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ज</a:t>
                      </a:r>
                      <a:endParaRPr sz="1600" u="none" strike="noStrike" cap="none"/>
                    </a:p>
                  </a:txBody>
                  <a:tcPr marL="91450" marR="91450" marT="45725" marB="45725"/>
                </a:tc>
                <a:extLst>
                  <a:ext uri="{0D108BD9-81ED-4DB2-BD59-A6C34878D82A}">
                    <a16:rowId xmlns:a16="http://schemas.microsoft.com/office/drawing/2014/main" val="10008"/>
                  </a:ext>
                </a:extLst>
              </a:tr>
              <a:tr h="329466">
                <a:tc>
                  <a:txBody>
                    <a:bodyPr/>
                    <a:lstStyle/>
                    <a:p>
                      <a:pPr marL="0" marR="0" lvl="0" indent="0" algn="ctr" rtl="0">
                        <a:spcBef>
                          <a:spcPts val="0"/>
                        </a:spcBef>
                        <a:spcAft>
                          <a:spcPts val="0"/>
                        </a:spcAft>
                        <a:buNone/>
                      </a:pPr>
                      <a:r>
                        <a:rPr lang="hi-IN" sz="1600" u="none" strike="noStrike" cap="none"/>
                        <a:t>ઝ</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झ</a:t>
                      </a:r>
                      <a:endParaRPr sz="1600" u="none" strike="noStrike" cap="none"/>
                    </a:p>
                  </a:txBody>
                  <a:tcPr marL="91450" marR="91450" marT="45725" marB="45725"/>
                </a:tc>
                <a:extLst>
                  <a:ext uri="{0D108BD9-81ED-4DB2-BD59-A6C34878D82A}">
                    <a16:rowId xmlns:a16="http://schemas.microsoft.com/office/drawing/2014/main" val="10009"/>
                  </a:ext>
                </a:extLst>
              </a:tr>
              <a:tr h="329466">
                <a:tc>
                  <a:txBody>
                    <a:bodyPr/>
                    <a:lstStyle/>
                    <a:p>
                      <a:pPr marL="0" marR="0" lvl="0" indent="0" algn="ctr" rtl="0">
                        <a:spcBef>
                          <a:spcPts val="0"/>
                        </a:spcBef>
                        <a:spcAft>
                          <a:spcPts val="0"/>
                        </a:spcAft>
                        <a:buNone/>
                      </a:pPr>
                      <a:r>
                        <a:rPr lang="hi-IN" sz="1600" u="none" strike="noStrike" cap="none"/>
                        <a:t>ઞ</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ञ</a:t>
                      </a:r>
                      <a:endParaRPr sz="1600" u="none" strike="noStrike" cap="none"/>
                    </a:p>
                  </a:txBody>
                  <a:tcPr marL="91450" marR="91450" marT="45725" marB="45725"/>
                </a:tc>
                <a:extLst>
                  <a:ext uri="{0D108BD9-81ED-4DB2-BD59-A6C34878D82A}">
                    <a16:rowId xmlns:a16="http://schemas.microsoft.com/office/drawing/2014/main" val="10010"/>
                  </a:ext>
                </a:extLst>
              </a:tr>
              <a:tr h="329466">
                <a:tc>
                  <a:txBody>
                    <a:bodyPr/>
                    <a:lstStyle/>
                    <a:p>
                      <a:pPr marL="0" marR="0" lvl="0" indent="0" algn="ctr" rtl="0">
                        <a:spcBef>
                          <a:spcPts val="0"/>
                        </a:spcBef>
                        <a:spcAft>
                          <a:spcPts val="0"/>
                        </a:spcAft>
                        <a:buNone/>
                      </a:pPr>
                      <a:r>
                        <a:rPr lang="hi-IN" sz="1600" u="none" strike="noStrike" cap="none"/>
                        <a:t>ટ</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ट</a:t>
                      </a:r>
                      <a:endParaRPr sz="1600" u="none" strike="noStrike" cap="none"/>
                    </a:p>
                  </a:txBody>
                  <a:tcPr marL="91450" marR="91450" marT="45725" marB="45725"/>
                </a:tc>
                <a:extLst>
                  <a:ext uri="{0D108BD9-81ED-4DB2-BD59-A6C34878D82A}">
                    <a16:rowId xmlns:a16="http://schemas.microsoft.com/office/drawing/2014/main" val="10011"/>
                  </a:ext>
                </a:extLst>
              </a:tr>
              <a:tr h="329466">
                <a:tc>
                  <a:txBody>
                    <a:bodyPr/>
                    <a:lstStyle/>
                    <a:p>
                      <a:pPr marL="0" marR="0" lvl="0" indent="0" algn="ctr" rtl="0">
                        <a:spcBef>
                          <a:spcPts val="0"/>
                        </a:spcBef>
                        <a:spcAft>
                          <a:spcPts val="0"/>
                        </a:spcAft>
                        <a:buNone/>
                      </a:pPr>
                      <a:r>
                        <a:rPr lang="hi-IN" sz="1600" u="none" strike="noStrike" cap="none"/>
                        <a:t>ઠ</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ठ</a:t>
                      </a:r>
                      <a:endParaRPr sz="1600" u="none" strike="noStrike" cap="none"/>
                    </a:p>
                  </a:txBody>
                  <a:tcPr marL="91450" marR="91450" marT="45725" marB="45725"/>
                </a:tc>
                <a:extLst>
                  <a:ext uri="{0D108BD9-81ED-4DB2-BD59-A6C34878D82A}">
                    <a16:rowId xmlns:a16="http://schemas.microsoft.com/office/drawing/2014/main" val="10012"/>
                  </a:ext>
                </a:extLst>
              </a:tr>
              <a:tr h="329466">
                <a:tc>
                  <a:txBody>
                    <a:bodyPr/>
                    <a:lstStyle/>
                    <a:p>
                      <a:pPr marL="0" marR="0" lvl="0" indent="0" algn="ctr" rtl="0">
                        <a:spcBef>
                          <a:spcPts val="0"/>
                        </a:spcBef>
                        <a:spcAft>
                          <a:spcPts val="0"/>
                        </a:spcAft>
                        <a:buNone/>
                      </a:pPr>
                      <a:r>
                        <a:rPr lang="hi-IN" sz="1600" u="none" strike="noStrike" cap="none"/>
                        <a:t>ડ</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ड</a:t>
                      </a:r>
                      <a:endParaRPr sz="1600" u="none" strike="noStrike" cap="none"/>
                    </a:p>
                  </a:txBody>
                  <a:tcPr marL="91450" marR="91450" marT="45725" marB="45725"/>
                </a:tc>
                <a:extLst>
                  <a:ext uri="{0D108BD9-81ED-4DB2-BD59-A6C34878D82A}">
                    <a16:rowId xmlns:a16="http://schemas.microsoft.com/office/drawing/2014/main" val="10013"/>
                  </a:ext>
                </a:extLst>
              </a:tr>
              <a:tr h="329466">
                <a:tc>
                  <a:txBody>
                    <a:bodyPr/>
                    <a:lstStyle/>
                    <a:p>
                      <a:pPr marL="0" marR="0" lvl="0" indent="0" algn="ctr" rtl="0">
                        <a:spcBef>
                          <a:spcPts val="0"/>
                        </a:spcBef>
                        <a:spcAft>
                          <a:spcPts val="0"/>
                        </a:spcAft>
                        <a:buNone/>
                      </a:pPr>
                      <a:r>
                        <a:rPr lang="hi-IN" sz="1600" u="none" strike="noStrike" cap="none"/>
                        <a:t>ઢ</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ढ</a:t>
                      </a:r>
                      <a:endParaRPr sz="1600" u="none" strike="noStrike" cap="none"/>
                    </a:p>
                  </a:txBody>
                  <a:tcPr marL="91450" marR="91450" marT="45725" marB="45725"/>
                </a:tc>
                <a:extLst>
                  <a:ext uri="{0D108BD9-81ED-4DB2-BD59-A6C34878D82A}">
                    <a16:rowId xmlns:a16="http://schemas.microsoft.com/office/drawing/2014/main" val="10014"/>
                  </a:ext>
                </a:extLst>
              </a:tr>
            </a:tbl>
          </a:graphicData>
        </a:graphic>
      </p:graphicFrame>
      <p:graphicFrame>
        <p:nvGraphicFramePr>
          <p:cNvPr id="12" name="Google Shape;159;p14"/>
          <p:cNvGraphicFramePr/>
          <p:nvPr/>
        </p:nvGraphicFramePr>
        <p:xfrm>
          <a:off x="5181600" y="1508610"/>
          <a:ext cx="2590800" cy="5273190"/>
        </p:xfrm>
        <a:graphic>
          <a:graphicData uri="http://schemas.openxmlformats.org/drawingml/2006/table">
            <a:tbl>
              <a:tblPr firstRow="1" bandRow="1">
                <a:tableStyleId>{284E427A-3D55-4303-BF80-6455036E1DE7}</a:tableStyleId>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tblGrid>
              <a:tr h="562393">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गुजराती वर्णमाला</a:t>
                      </a:r>
                      <a:endParaRPr sz="1600" b="0" u="none" strike="noStrike" cap="none">
                        <a:latin typeface="Aparajita"/>
                        <a:ea typeface="Aparajita"/>
                        <a:cs typeface="Aparajita"/>
                        <a:sym typeface="Aparajita"/>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हिन्दी वर्णमाला</a:t>
                      </a:r>
                      <a:endParaRPr sz="1600" b="0" u="none" strike="noStrike" cap="none">
                        <a:latin typeface="Aparajita"/>
                        <a:ea typeface="Aparajita"/>
                        <a:cs typeface="Aparajita"/>
                        <a:sym typeface="Aparajita"/>
                      </a:endParaRPr>
                    </a:p>
                  </a:txBody>
                  <a:tcPr marL="91450" marR="91450" marT="45725" marB="45725"/>
                </a:tc>
                <a:extLst>
                  <a:ext uri="{0D108BD9-81ED-4DB2-BD59-A6C34878D82A}">
                    <a16:rowId xmlns:a16="http://schemas.microsoft.com/office/drawing/2014/main" val="10000"/>
                  </a:ext>
                </a:extLst>
              </a:tr>
              <a:tr h="325600">
                <a:tc>
                  <a:txBody>
                    <a:bodyPr/>
                    <a:lstStyle/>
                    <a:p>
                      <a:pPr marL="0" marR="0" lvl="0" indent="0" algn="ctr" rtl="0">
                        <a:spcBef>
                          <a:spcPts val="0"/>
                        </a:spcBef>
                        <a:spcAft>
                          <a:spcPts val="0"/>
                        </a:spcAft>
                        <a:buNone/>
                      </a:pPr>
                      <a:r>
                        <a:rPr lang="hi-IN" sz="1600" u="none" strike="noStrike" cap="none" dirty="0"/>
                        <a:t>ણ</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ण</a:t>
                      </a:r>
                      <a:endParaRPr sz="1600" u="none" strike="noStrike" cap="none"/>
                    </a:p>
                  </a:txBody>
                  <a:tcPr marL="91450" marR="91450" marT="45725" marB="45725"/>
                </a:tc>
                <a:extLst>
                  <a:ext uri="{0D108BD9-81ED-4DB2-BD59-A6C34878D82A}">
                    <a16:rowId xmlns:a16="http://schemas.microsoft.com/office/drawing/2014/main" val="10001"/>
                  </a:ext>
                </a:extLst>
              </a:tr>
              <a:tr h="325600">
                <a:tc>
                  <a:txBody>
                    <a:bodyPr/>
                    <a:lstStyle/>
                    <a:p>
                      <a:pPr marL="0" marR="0" lvl="0" indent="0" algn="ctr" rtl="0">
                        <a:spcBef>
                          <a:spcPts val="0"/>
                        </a:spcBef>
                        <a:spcAft>
                          <a:spcPts val="0"/>
                        </a:spcAft>
                        <a:buNone/>
                      </a:pPr>
                      <a:r>
                        <a:rPr lang="hi-IN" sz="1600" u="none" strike="noStrike" cap="none" dirty="0"/>
                        <a:t>ત</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त</a:t>
                      </a:r>
                      <a:endParaRPr sz="1600" u="none" strike="noStrike" cap="none"/>
                    </a:p>
                  </a:txBody>
                  <a:tcPr marL="91450" marR="91450" marT="45725" marB="45725"/>
                </a:tc>
                <a:extLst>
                  <a:ext uri="{0D108BD9-81ED-4DB2-BD59-A6C34878D82A}">
                    <a16:rowId xmlns:a16="http://schemas.microsoft.com/office/drawing/2014/main" val="10002"/>
                  </a:ext>
                </a:extLst>
              </a:tr>
              <a:tr h="325600">
                <a:tc>
                  <a:txBody>
                    <a:bodyPr/>
                    <a:lstStyle/>
                    <a:p>
                      <a:pPr marL="0" marR="0" lvl="0" indent="0" algn="ctr" rtl="0">
                        <a:spcBef>
                          <a:spcPts val="0"/>
                        </a:spcBef>
                        <a:spcAft>
                          <a:spcPts val="0"/>
                        </a:spcAft>
                        <a:buNone/>
                      </a:pPr>
                      <a:r>
                        <a:rPr lang="hi-IN" sz="1600" u="none" strike="noStrike" cap="none" dirty="0"/>
                        <a:t>થ</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थ</a:t>
                      </a:r>
                      <a:endParaRPr sz="1600"/>
                    </a:p>
                  </a:txBody>
                  <a:tcPr marL="91450" marR="91450" marT="45725" marB="45725"/>
                </a:tc>
                <a:extLst>
                  <a:ext uri="{0D108BD9-81ED-4DB2-BD59-A6C34878D82A}">
                    <a16:rowId xmlns:a16="http://schemas.microsoft.com/office/drawing/2014/main" val="10003"/>
                  </a:ext>
                </a:extLst>
              </a:tr>
              <a:tr h="325600">
                <a:tc>
                  <a:txBody>
                    <a:bodyPr/>
                    <a:lstStyle/>
                    <a:p>
                      <a:pPr marL="0" marR="0" lvl="0" indent="0" algn="ctr" rtl="0">
                        <a:spcBef>
                          <a:spcPts val="0"/>
                        </a:spcBef>
                        <a:spcAft>
                          <a:spcPts val="0"/>
                        </a:spcAft>
                        <a:buNone/>
                      </a:pPr>
                      <a:r>
                        <a:rPr lang="hi-IN" sz="1600" u="none" strike="noStrike" cap="none" dirty="0"/>
                        <a:t>દ</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द</a:t>
                      </a:r>
                      <a:endParaRPr sz="1600" u="none" strike="noStrike" cap="none"/>
                    </a:p>
                  </a:txBody>
                  <a:tcPr marL="91450" marR="91450" marT="45725" marB="45725"/>
                </a:tc>
                <a:extLst>
                  <a:ext uri="{0D108BD9-81ED-4DB2-BD59-A6C34878D82A}">
                    <a16:rowId xmlns:a16="http://schemas.microsoft.com/office/drawing/2014/main" val="10004"/>
                  </a:ext>
                </a:extLst>
              </a:tr>
              <a:tr h="325600">
                <a:tc>
                  <a:txBody>
                    <a:bodyPr/>
                    <a:lstStyle/>
                    <a:p>
                      <a:pPr marL="0" marR="0" lvl="0" indent="0" algn="ctr" rtl="0">
                        <a:spcBef>
                          <a:spcPts val="0"/>
                        </a:spcBef>
                        <a:spcAft>
                          <a:spcPts val="0"/>
                        </a:spcAft>
                        <a:buNone/>
                      </a:pPr>
                      <a:r>
                        <a:rPr lang="hi-IN" sz="1600" u="none" strike="noStrike" cap="none"/>
                        <a:t>ધ</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ध</a:t>
                      </a:r>
                      <a:endParaRPr sz="1600" u="none" strike="noStrike" cap="none"/>
                    </a:p>
                  </a:txBody>
                  <a:tcPr marL="91450" marR="91450" marT="45725" marB="45725"/>
                </a:tc>
                <a:extLst>
                  <a:ext uri="{0D108BD9-81ED-4DB2-BD59-A6C34878D82A}">
                    <a16:rowId xmlns:a16="http://schemas.microsoft.com/office/drawing/2014/main" val="10005"/>
                  </a:ext>
                </a:extLst>
              </a:tr>
              <a:tr h="325600">
                <a:tc>
                  <a:txBody>
                    <a:bodyPr/>
                    <a:lstStyle/>
                    <a:p>
                      <a:pPr marL="0" marR="0" lvl="0" indent="0" algn="ctr" rtl="0">
                        <a:spcBef>
                          <a:spcPts val="0"/>
                        </a:spcBef>
                        <a:spcAft>
                          <a:spcPts val="0"/>
                        </a:spcAft>
                        <a:buNone/>
                      </a:pPr>
                      <a:r>
                        <a:rPr lang="hi-IN" sz="1600" u="none" strike="noStrike" cap="none" dirty="0"/>
                        <a:t>ન</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न</a:t>
                      </a:r>
                      <a:endParaRPr sz="1600" u="none" strike="noStrike" cap="none"/>
                    </a:p>
                  </a:txBody>
                  <a:tcPr marL="91450" marR="91450" marT="45725" marB="45725"/>
                </a:tc>
                <a:extLst>
                  <a:ext uri="{0D108BD9-81ED-4DB2-BD59-A6C34878D82A}">
                    <a16:rowId xmlns:a16="http://schemas.microsoft.com/office/drawing/2014/main" val="10006"/>
                  </a:ext>
                </a:extLst>
              </a:tr>
              <a:tr h="325600">
                <a:tc>
                  <a:txBody>
                    <a:bodyPr/>
                    <a:lstStyle/>
                    <a:p>
                      <a:pPr marL="0" marR="0" lvl="0" indent="0" algn="ctr" rtl="0">
                        <a:spcBef>
                          <a:spcPts val="0"/>
                        </a:spcBef>
                        <a:spcAft>
                          <a:spcPts val="0"/>
                        </a:spcAft>
                        <a:buNone/>
                      </a:pPr>
                      <a:r>
                        <a:rPr lang="hi-IN" sz="1600" u="none" strike="noStrike" cap="none"/>
                        <a:t>પ</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प</a:t>
                      </a:r>
                      <a:endParaRPr sz="1600" u="none" strike="noStrike" cap="none"/>
                    </a:p>
                  </a:txBody>
                  <a:tcPr marL="91450" marR="91450" marT="45725" marB="45725"/>
                </a:tc>
                <a:extLst>
                  <a:ext uri="{0D108BD9-81ED-4DB2-BD59-A6C34878D82A}">
                    <a16:rowId xmlns:a16="http://schemas.microsoft.com/office/drawing/2014/main" val="10007"/>
                  </a:ext>
                </a:extLst>
              </a:tr>
              <a:tr h="325600">
                <a:tc>
                  <a:txBody>
                    <a:bodyPr/>
                    <a:lstStyle/>
                    <a:p>
                      <a:pPr marL="0" marR="0" lvl="0" indent="0" algn="ctr" rtl="0">
                        <a:spcBef>
                          <a:spcPts val="0"/>
                        </a:spcBef>
                        <a:spcAft>
                          <a:spcPts val="0"/>
                        </a:spcAft>
                        <a:buNone/>
                      </a:pPr>
                      <a:r>
                        <a:rPr lang="hi-IN" sz="1600" u="none" strike="noStrike" cap="none"/>
                        <a:t>ફ</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फ</a:t>
                      </a:r>
                      <a:endParaRPr sz="1600" u="none" strike="noStrike" cap="none"/>
                    </a:p>
                  </a:txBody>
                  <a:tcPr marL="91450" marR="91450" marT="45725" marB="45725"/>
                </a:tc>
                <a:extLst>
                  <a:ext uri="{0D108BD9-81ED-4DB2-BD59-A6C34878D82A}">
                    <a16:rowId xmlns:a16="http://schemas.microsoft.com/office/drawing/2014/main" val="10008"/>
                  </a:ext>
                </a:extLst>
              </a:tr>
              <a:tr h="325600">
                <a:tc>
                  <a:txBody>
                    <a:bodyPr/>
                    <a:lstStyle/>
                    <a:p>
                      <a:pPr marL="0" marR="0" lvl="0" indent="0" algn="ctr" rtl="0">
                        <a:spcBef>
                          <a:spcPts val="0"/>
                        </a:spcBef>
                        <a:spcAft>
                          <a:spcPts val="0"/>
                        </a:spcAft>
                        <a:buNone/>
                      </a:pPr>
                      <a:r>
                        <a:rPr lang="hi-IN" sz="1600" u="none" strike="noStrike" cap="none"/>
                        <a:t>બ</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a:t>ब</a:t>
                      </a:r>
                      <a:endParaRPr sz="1600" u="none" strike="noStrike" cap="none"/>
                    </a:p>
                  </a:txBody>
                  <a:tcPr marL="91450" marR="91450" marT="45725" marB="45725"/>
                </a:tc>
                <a:extLst>
                  <a:ext uri="{0D108BD9-81ED-4DB2-BD59-A6C34878D82A}">
                    <a16:rowId xmlns:a16="http://schemas.microsoft.com/office/drawing/2014/main" val="10009"/>
                  </a:ext>
                </a:extLst>
              </a:tr>
              <a:tr h="325600">
                <a:tc>
                  <a:txBody>
                    <a:bodyPr/>
                    <a:lstStyle/>
                    <a:p>
                      <a:pPr marL="0" marR="0" lvl="0" indent="0" algn="ctr" rtl="0">
                        <a:spcBef>
                          <a:spcPts val="0"/>
                        </a:spcBef>
                        <a:spcAft>
                          <a:spcPts val="0"/>
                        </a:spcAft>
                        <a:buNone/>
                      </a:pPr>
                      <a:r>
                        <a:rPr lang="hi-IN" sz="1600" u="none" strike="noStrike" cap="none"/>
                        <a:t>ભ</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भ</a:t>
                      </a:r>
                      <a:endParaRPr sz="1600" u="none" strike="noStrike" cap="none"/>
                    </a:p>
                  </a:txBody>
                  <a:tcPr marL="91450" marR="91450" marT="45725" marB="45725"/>
                </a:tc>
                <a:extLst>
                  <a:ext uri="{0D108BD9-81ED-4DB2-BD59-A6C34878D82A}">
                    <a16:rowId xmlns:a16="http://schemas.microsoft.com/office/drawing/2014/main" val="10010"/>
                  </a:ext>
                </a:extLst>
              </a:tr>
              <a:tr h="325600">
                <a:tc>
                  <a:txBody>
                    <a:bodyPr/>
                    <a:lstStyle/>
                    <a:p>
                      <a:pPr marL="0" marR="0" lvl="0" indent="0" algn="ctr" rtl="0">
                        <a:spcBef>
                          <a:spcPts val="0"/>
                        </a:spcBef>
                        <a:spcAft>
                          <a:spcPts val="0"/>
                        </a:spcAft>
                        <a:buNone/>
                      </a:pPr>
                      <a:r>
                        <a:rPr lang="hi-IN" sz="1600" u="none" strike="noStrike" cap="none"/>
                        <a:t>મ</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म</a:t>
                      </a:r>
                      <a:endParaRPr sz="1600" u="none" strike="noStrike" cap="none"/>
                    </a:p>
                  </a:txBody>
                  <a:tcPr marL="91450" marR="91450" marT="45725" marB="45725"/>
                </a:tc>
                <a:extLst>
                  <a:ext uri="{0D108BD9-81ED-4DB2-BD59-A6C34878D82A}">
                    <a16:rowId xmlns:a16="http://schemas.microsoft.com/office/drawing/2014/main" val="10011"/>
                  </a:ext>
                </a:extLst>
              </a:tr>
              <a:tr h="325600">
                <a:tc>
                  <a:txBody>
                    <a:bodyPr/>
                    <a:lstStyle/>
                    <a:p>
                      <a:pPr marL="0" marR="0" lvl="0" indent="0" algn="ctr" rtl="0">
                        <a:spcBef>
                          <a:spcPts val="0"/>
                        </a:spcBef>
                        <a:spcAft>
                          <a:spcPts val="0"/>
                        </a:spcAft>
                        <a:buNone/>
                      </a:pPr>
                      <a:r>
                        <a:rPr lang="hi-IN" sz="1600" u="none" strike="noStrike" cap="none"/>
                        <a:t>ય</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य</a:t>
                      </a:r>
                      <a:endParaRPr sz="1600" u="none" strike="noStrike" cap="none"/>
                    </a:p>
                  </a:txBody>
                  <a:tcPr marL="91450" marR="91450" marT="45725" marB="45725"/>
                </a:tc>
                <a:extLst>
                  <a:ext uri="{0D108BD9-81ED-4DB2-BD59-A6C34878D82A}">
                    <a16:rowId xmlns:a16="http://schemas.microsoft.com/office/drawing/2014/main" val="10012"/>
                  </a:ext>
                </a:extLst>
              </a:tr>
              <a:tr h="325600">
                <a:tc>
                  <a:txBody>
                    <a:bodyPr/>
                    <a:lstStyle/>
                    <a:p>
                      <a:pPr marL="0" marR="0" lvl="0" indent="0" algn="ctr" rtl="0">
                        <a:spcBef>
                          <a:spcPts val="0"/>
                        </a:spcBef>
                        <a:spcAft>
                          <a:spcPts val="0"/>
                        </a:spcAft>
                        <a:buNone/>
                      </a:pPr>
                      <a:r>
                        <a:rPr lang="hi-IN" sz="1600" u="none" strike="noStrike" cap="none"/>
                        <a:t>ર</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र</a:t>
                      </a:r>
                      <a:endParaRPr sz="1600" u="none" strike="noStrike" cap="none"/>
                    </a:p>
                  </a:txBody>
                  <a:tcPr marL="91450" marR="91450" marT="45725" marB="45725"/>
                </a:tc>
                <a:extLst>
                  <a:ext uri="{0D108BD9-81ED-4DB2-BD59-A6C34878D82A}">
                    <a16:rowId xmlns:a16="http://schemas.microsoft.com/office/drawing/2014/main" val="10013"/>
                  </a:ext>
                </a:extLst>
              </a:tr>
              <a:tr h="325600">
                <a:tc>
                  <a:txBody>
                    <a:bodyPr/>
                    <a:lstStyle/>
                    <a:p>
                      <a:pPr marL="0" marR="0" lvl="0" indent="0" algn="ctr" rtl="0">
                        <a:spcBef>
                          <a:spcPts val="0"/>
                        </a:spcBef>
                        <a:spcAft>
                          <a:spcPts val="0"/>
                        </a:spcAft>
                        <a:buNone/>
                      </a:pPr>
                      <a:r>
                        <a:rPr lang="hi-IN" sz="1600" u="none" strike="noStrike" cap="none"/>
                        <a:t>લ</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ल</a:t>
                      </a:r>
                      <a:endParaRPr sz="1600" u="none" strike="noStrike" cap="none"/>
                    </a:p>
                  </a:txBody>
                  <a:tcPr marL="91450" marR="91450" marT="45725" marB="45725"/>
                </a:tc>
                <a:extLst>
                  <a:ext uri="{0D108BD9-81ED-4DB2-BD59-A6C34878D82A}">
                    <a16:rowId xmlns:a16="http://schemas.microsoft.com/office/drawing/2014/main" val="10014"/>
                  </a:ext>
                </a:extLst>
              </a:tr>
            </a:tbl>
          </a:graphicData>
        </a:graphic>
      </p:graphicFrame>
      <p:graphicFrame>
        <p:nvGraphicFramePr>
          <p:cNvPr id="13" name="Google Shape;160;p14"/>
          <p:cNvGraphicFramePr/>
          <p:nvPr/>
        </p:nvGraphicFramePr>
        <p:xfrm>
          <a:off x="8001000" y="2514600"/>
          <a:ext cx="2209800" cy="3545930"/>
        </p:xfrm>
        <a:graphic>
          <a:graphicData uri="http://schemas.openxmlformats.org/drawingml/2006/table">
            <a:tbl>
              <a:tblPr firstRow="1" bandRow="1">
                <a:tableStyleId>{284E427A-3D55-4303-BF80-6455036E1DE7}</a:tableStyleId>
              </a:tblPr>
              <a:tblGrid>
                <a:gridCol w="1104900">
                  <a:extLst>
                    <a:ext uri="{9D8B030D-6E8A-4147-A177-3AD203B41FA5}">
                      <a16:colId xmlns:a16="http://schemas.microsoft.com/office/drawing/2014/main" val="20000"/>
                    </a:ext>
                  </a:extLst>
                </a:gridCol>
                <a:gridCol w="1104900">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गुजराती वर्णमाला</a:t>
                      </a:r>
                      <a:endParaRPr sz="1600" b="0" u="none" strike="noStrike" cap="none">
                        <a:latin typeface="Aparajita"/>
                        <a:ea typeface="Aparajita"/>
                        <a:cs typeface="Aparajita"/>
                        <a:sym typeface="Aparajita"/>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parajita"/>
                        <a:buNone/>
                      </a:pPr>
                      <a:r>
                        <a:rPr lang="hi-IN" sz="1600" u="none" strike="noStrike" cap="none" dirty="0">
                          <a:sym typeface="Aparajita"/>
                        </a:rPr>
                        <a:t>हिन्दी वर्णमाला</a:t>
                      </a:r>
                      <a:endParaRPr sz="1600" b="0" u="none" strike="noStrike" cap="none">
                        <a:latin typeface="Aparajita"/>
                        <a:ea typeface="Aparajita"/>
                        <a:cs typeface="Aparajita"/>
                        <a:sym typeface="Aparajita"/>
                      </a:endParaRP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hi-IN" sz="1600" u="none" strike="noStrike" cap="none" dirty="0"/>
                        <a:t>વ</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व</a:t>
                      </a:r>
                      <a:endParaRPr sz="16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hi-IN" sz="1600" u="none" strike="noStrike" cap="none" dirty="0"/>
                        <a:t>શ</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श</a:t>
                      </a:r>
                      <a:endParaRPr sz="1600" u="none" strike="noStrike" cap="none"/>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hi-IN" sz="1600" u="none" strike="noStrike" cap="none"/>
                        <a:t>ષ</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ष</a:t>
                      </a:r>
                      <a:endParaRPr sz="1600" u="none" strike="noStrike" cap="none"/>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hi-IN" sz="1600" u="none" strike="noStrike" cap="none"/>
                        <a:t>સ</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स</a:t>
                      </a:r>
                      <a:endParaRPr sz="1600" u="none" strike="noStrike" cap="none"/>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hi-IN" sz="1600" u="none" strike="noStrike" cap="none"/>
                        <a:t>હ</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ह</a:t>
                      </a:r>
                      <a:endParaRPr sz="1600" u="none" strike="noStrike" cap="none"/>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spcAft>
                          <a:spcPts val="0"/>
                        </a:spcAft>
                        <a:buNone/>
                      </a:pPr>
                      <a:r>
                        <a:rPr lang="hi-IN" sz="1600" u="none" strike="noStrike" cap="none"/>
                        <a:t>ળ</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sym typeface="Calibri"/>
                        </a:rPr>
                        <a:t>ळ</a:t>
                      </a:r>
                      <a:endParaRPr sz="1600" u="none" strike="noStrike" cap="none"/>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spcAft>
                          <a:spcPts val="0"/>
                        </a:spcAft>
                        <a:buNone/>
                      </a:pPr>
                      <a:r>
                        <a:rPr lang="hi-IN" sz="1600" u="none" strike="noStrike" cap="none"/>
                        <a:t>ક્ષ</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क्ष</a:t>
                      </a:r>
                      <a:endParaRPr sz="1600" u="none" strike="noStrike" cap="none"/>
                    </a:p>
                  </a:txBody>
                  <a:tcPr marL="91450" marR="91450" marT="45725" marB="45725"/>
                </a:tc>
                <a:extLst>
                  <a:ext uri="{0D108BD9-81ED-4DB2-BD59-A6C34878D82A}">
                    <a16:rowId xmlns:a16="http://schemas.microsoft.com/office/drawing/2014/main" val="10007"/>
                  </a:ext>
                </a:extLst>
              </a:tr>
              <a:tr h="370850">
                <a:tc>
                  <a:txBody>
                    <a:bodyPr/>
                    <a:lstStyle/>
                    <a:p>
                      <a:pPr marL="0" marR="0" lvl="0" indent="0" algn="ctr" rtl="0">
                        <a:spcBef>
                          <a:spcPts val="0"/>
                        </a:spcBef>
                        <a:spcAft>
                          <a:spcPts val="0"/>
                        </a:spcAft>
                        <a:buNone/>
                      </a:pPr>
                      <a:r>
                        <a:rPr lang="hi-IN" sz="1600" u="none" strike="noStrike" cap="none"/>
                        <a:t>જ્ઞ</a:t>
                      </a:r>
                      <a:endParaRPr sz="1600" u="none" strike="noStrike" cap="none"/>
                    </a:p>
                  </a:txBody>
                  <a:tcPr marL="91450" marR="91450" marT="45725" marB="45725"/>
                </a:tc>
                <a:tc>
                  <a:txBody>
                    <a:bodyPr/>
                    <a:lstStyle/>
                    <a:p>
                      <a:pPr marL="0" marR="0" lvl="0" indent="0" algn="ctr" rtl="0">
                        <a:spcBef>
                          <a:spcPts val="0"/>
                        </a:spcBef>
                        <a:spcAft>
                          <a:spcPts val="0"/>
                        </a:spcAft>
                        <a:buNone/>
                      </a:pPr>
                      <a:r>
                        <a:rPr lang="hi-IN" sz="1600" u="none" strike="noStrike" cap="none" dirty="0"/>
                        <a:t>ज्ञ</a:t>
                      </a:r>
                      <a:endParaRPr sz="1600" u="none" strike="noStrike" cap="none"/>
                    </a:p>
                  </a:txBody>
                  <a:tcPr marL="91450" marR="91450" marT="45725" marB="45725"/>
                </a:tc>
                <a:extLst>
                  <a:ext uri="{0D108BD9-81ED-4DB2-BD59-A6C34878D82A}">
                    <a16:rowId xmlns:a16="http://schemas.microsoft.com/office/drawing/2014/main" val="10008"/>
                  </a:ext>
                </a:extLst>
              </a:tr>
            </a:tbl>
          </a:graphicData>
        </a:graphic>
      </p:graphicFrame>
      <p:pic>
        <p:nvPicPr>
          <p:cNvPr id="14" name="Picture 2" descr="C:\Users\admin\Pictures\VARLI44.jpg"/>
          <p:cNvPicPr>
            <a:picLocks noChangeAspect="1" noChangeArrowheads="1"/>
          </p:cNvPicPr>
          <p:nvPr/>
        </p:nvPicPr>
        <p:blipFill>
          <a:blip r:embed="rId6">
            <a:lum bright="1000"/>
          </a:blip>
          <a:srcRect/>
          <a:stretch>
            <a:fillRect/>
          </a:stretch>
        </p:blipFill>
        <p:spPr bwMode="auto">
          <a:xfrm>
            <a:off x="10954657" y="5791200"/>
            <a:ext cx="1237343" cy="10668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1000"/>
            <a:lum/>
          </a:blip>
          <a:srcRect/>
          <a:stretch>
            <a:fillRect l="-17000" r="-17000"/>
          </a:stretch>
        </a:blipFill>
        <a:effectLst/>
      </p:bgPr>
    </p:bg>
    <p:spTree>
      <p:nvGrpSpPr>
        <p:cNvPr id="1" name="Shape 124"/>
        <p:cNvGrpSpPr/>
        <p:nvPr/>
      </p:nvGrpSpPr>
      <p:grpSpPr>
        <a:xfrm>
          <a:off x="0" y="0"/>
          <a:ext cx="0" cy="0"/>
          <a:chOff x="0" y="0"/>
          <a:chExt cx="0" cy="0"/>
        </a:xfrm>
      </p:grpSpPr>
      <p:pic>
        <p:nvPicPr>
          <p:cNvPr id="5" name="Google Shape;90;p1"/>
          <p:cNvPicPr preferRelativeResize="0"/>
          <p:nvPr/>
        </p:nvPicPr>
        <p:blipFill rotWithShape="1">
          <a:blip r:embed="rId4">
            <a:alphaModFix/>
            <a:lum bright="9000" contrast="5000"/>
          </a:blip>
          <a:srcRect/>
          <a:stretch/>
        </p:blipFill>
        <p:spPr>
          <a:xfrm>
            <a:off x="10668000" y="381000"/>
            <a:ext cx="1339788" cy="1066800"/>
          </a:xfrm>
          <a:prstGeom prst="rect">
            <a:avLst/>
          </a:prstGeom>
          <a:noFill/>
          <a:ln>
            <a:noFill/>
          </a:ln>
        </p:spPr>
      </p:pic>
      <p:pic>
        <p:nvPicPr>
          <p:cNvPr id="6" name="Google Shape;84;p1"/>
          <p:cNvPicPr preferRelativeResize="0"/>
          <p:nvPr/>
        </p:nvPicPr>
        <p:blipFill rotWithShape="1">
          <a:blip r:embed="rId5">
            <a:alphaModFix/>
          </a:blip>
          <a:srcRect r="70768"/>
          <a:stretch/>
        </p:blipFill>
        <p:spPr>
          <a:xfrm>
            <a:off x="304800" y="228601"/>
            <a:ext cx="1447800" cy="1219199"/>
          </a:xfrm>
          <a:prstGeom prst="rect">
            <a:avLst/>
          </a:prstGeom>
          <a:noFill/>
          <a:ln>
            <a:noFill/>
          </a:ln>
        </p:spPr>
      </p:pic>
      <p:pic>
        <p:nvPicPr>
          <p:cNvPr id="7" name="Google Shape;85;p1"/>
          <p:cNvPicPr preferRelativeResize="0"/>
          <p:nvPr/>
        </p:nvPicPr>
        <p:blipFill rotWithShape="1">
          <a:blip r:embed="rId5">
            <a:alphaModFix/>
          </a:blip>
          <a:srcRect l="29869" b="-2841"/>
          <a:stretch/>
        </p:blipFill>
        <p:spPr>
          <a:xfrm>
            <a:off x="3429000" y="-381000"/>
            <a:ext cx="5092689" cy="2192756"/>
          </a:xfrm>
          <a:prstGeom prst="rect">
            <a:avLst/>
          </a:prstGeom>
          <a:noFill/>
          <a:ln>
            <a:noFill/>
          </a:ln>
        </p:spPr>
      </p:pic>
      <p:sp>
        <p:nvSpPr>
          <p:cNvPr id="8" name="Rectangle 7"/>
          <p:cNvSpPr/>
          <p:nvPr/>
        </p:nvSpPr>
        <p:spPr>
          <a:xfrm>
            <a:off x="1295400" y="2362200"/>
            <a:ext cx="10058400" cy="3062377"/>
          </a:xfrm>
          <a:prstGeom prst="rect">
            <a:avLst/>
          </a:prstGeom>
        </p:spPr>
        <p:txBody>
          <a:bodyPr wrap="square">
            <a:spAutoFit/>
          </a:bodyPr>
          <a:lstStyle/>
          <a:p>
            <a:pPr lvl="0" algn="ctr"/>
            <a:r>
              <a:rPr lang="en-US" sz="11500" b="1" dirty="0">
                <a:solidFill>
                  <a:schemeClr val="bg1"/>
                </a:solidFill>
                <a:effectLst>
                  <a:outerShdw blurRad="38100" dist="38100" dir="2700000" algn="tl">
                    <a:srgbClr val="000000">
                      <a:alpha val="43137"/>
                    </a:srgbClr>
                  </a:outerShdw>
                </a:effectLst>
                <a:latin typeface="Aparajita"/>
                <a:ea typeface="Aparajita"/>
                <a:cs typeface="Aparajita"/>
                <a:sym typeface="Aparajita"/>
              </a:rPr>
              <a:t> </a:t>
            </a:r>
            <a:r>
              <a:rPr lang="hi-IN" sz="6000" b="1" dirty="0">
                <a:solidFill>
                  <a:schemeClr val="accent6">
                    <a:lumMod val="75000"/>
                  </a:schemeClr>
                </a:solidFill>
                <a:latin typeface="Cinzel"/>
                <a:ea typeface="Cinzel"/>
                <a:cs typeface="Cinzel"/>
                <a:sym typeface="Cinzel"/>
              </a:rPr>
              <a:t>आइए भाषा और बोली सीखें</a:t>
            </a:r>
            <a:endParaRPr lang="hi-IN" sz="6000" b="1" dirty="0">
              <a:solidFill>
                <a:schemeClr val="accent6">
                  <a:lumMod val="75000"/>
                </a:schemeClr>
              </a:solidFill>
            </a:endParaRPr>
          </a:p>
          <a:p>
            <a:pPr lvl="0" algn="ctr"/>
            <a:endParaRPr lang="hi-IN" sz="1800" b="1" dirty="0">
              <a:solidFill>
                <a:srgbClr val="002060"/>
              </a:solidFill>
            </a:endParaRPr>
          </a:p>
          <a:p>
            <a:pPr algn="ctr"/>
            <a:r>
              <a:rPr lang="en-US" sz="4800" b="1" dirty="0">
                <a:solidFill>
                  <a:srgbClr val="002060"/>
                </a:solidFill>
                <a:latin typeface="Cinzel" charset="0"/>
              </a:rPr>
              <a:t>      </a:t>
            </a:r>
            <a:r>
              <a:rPr lang="gu-IN" sz="5400" b="1" dirty="0">
                <a:solidFill>
                  <a:srgbClr val="002060"/>
                </a:solidFill>
                <a:latin typeface="Cinzel" charset="0"/>
              </a:rPr>
              <a:t>ચાલો ભાષા અને બોલી શીખીએ</a:t>
            </a:r>
            <a:endParaRPr lang="gu-IN" sz="5400" b="1" dirty="0">
              <a:solidFill>
                <a:srgbClr val="002060"/>
              </a:solidFill>
              <a:latin typeface="Cinzel" charset="0"/>
              <a:ea typeface="Cinzel"/>
              <a:cs typeface="Cinzel"/>
              <a:sym typeface="Cinzel"/>
            </a:endParaRPr>
          </a:p>
        </p:txBody>
      </p:sp>
      <p:pic>
        <p:nvPicPr>
          <p:cNvPr id="9" name="Picture 2" descr="C:\Users\admin\Pictures\VARLI44.jpg"/>
          <p:cNvPicPr>
            <a:picLocks noChangeAspect="1" noChangeArrowheads="1"/>
          </p:cNvPicPr>
          <p:nvPr/>
        </p:nvPicPr>
        <p:blipFill>
          <a:blip r:embed="rId6">
            <a:lum bright="-9000"/>
          </a:blip>
          <a:srcRect/>
          <a:stretch>
            <a:fillRect/>
          </a:stretch>
        </p:blipFill>
        <p:spPr bwMode="auto">
          <a:xfrm>
            <a:off x="10744200" y="5791200"/>
            <a:ext cx="1237343" cy="10668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541004" cy="6039219"/>
        </p:xfrm>
        <a:graphic>
          <a:graphicData uri="http://schemas.openxmlformats.org/drawingml/2006/table">
            <a:tbl>
              <a:tblPr firstRow="1" bandRow="1">
                <a:tableStyleId>{284E427A-3D55-4303-BF80-6455036E1DE7}</a:tableStyleId>
              </a:tblPr>
              <a:tblGrid>
                <a:gridCol w="9906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222502">
                  <a:extLst>
                    <a:ext uri="{9D8B030D-6E8A-4147-A177-3AD203B41FA5}">
                      <a16:colId xmlns:a16="http://schemas.microsoft.com/office/drawing/2014/main" val="20002"/>
                    </a:ext>
                  </a:extLst>
                </a:gridCol>
                <a:gridCol w="1756834">
                  <a:extLst>
                    <a:ext uri="{9D8B030D-6E8A-4147-A177-3AD203B41FA5}">
                      <a16:colId xmlns:a16="http://schemas.microsoft.com/office/drawing/2014/main" val="20003"/>
                    </a:ext>
                  </a:extLst>
                </a:gridCol>
                <a:gridCol w="1756834">
                  <a:extLst>
                    <a:ext uri="{9D8B030D-6E8A-4147-A177-3AD203B41FA5}">
                      <a16:colId xmlns:a16="http://schemas.microsoft.com/office/drawing/2014/main" val="20004"/>
                    </a:ext>
                  </a:extLst>
                </a:gridCol>
                <a:gridCol w="1756834">
                  <a:extLst>
                    <a:ext uri="{9D8B030D-6E8A-4147-A177-3AD203B41FA5}">
                      <a16:colId xmlns:a16="http://schemas.microsoft.com/office/drawing/2014/main" val="20005"/>
                    </a:ext>
                  </a:extLst>
                </a:gridCol>
              </a:tblGrid>
              <a:tr h="130336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en-US" sz="1800" spc="-150" dirty="0">
                        <a:latin typeface="Calibri"/>
                        <a:ea typeface="Calibri"/>
                        <a:cs typeface="Mangal"/>
                      </a:endParaRPr>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826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b="0" i="0" u="none" strike="noStrike" cap="none" spc="-150" dirty="0">
                          <a:solidFill>
                            <a:schemeClr val="dk1"/>
                          </a:solidFill>
                          <a:latin typeface="Book Antiqua" pitchFamily="18" charset="0"/>
                          <a:ea typeface="+mn-ea"/>
                          <a:cs typeface="+mn-cs"/>
                          <a:sym typeface="Arial"/>
                        </a:rPr>
                        <a:t>Sr.</a:t>
                      </a:r>
                      <a:r>
                        <a:rPr lang="gu-IN" sz="2000" b="0" i="0" u="none" strike="noStrike" cap="none" spc="-150" dirty="0">
                          <a:solidFill>
                            <a:schemeClr val="dk1"/>
                          </a:solidFill>
                          <a:latin typeface="Book Antiqua" pitchFamily="18" charset="0"/>
                          <a:ea typeface="+mn-ea"/>
                          <a:cs typeface="+mn-cs"/>
                          <a:sym typeface="Arial"/>
                        </a:rPr>
                        <a:t> </a:t>
                      </a:r>
                      <a:r>
                        <a:rPr lang="en-US" sz="2000" b="0" i="0" u="none" strike="noStrike" cap="none" spc="-150" dirty="0">
                          <a:solidFill>
                            <a:schemeClr val="dk1"/>
                          </a:solidFill>
                          <a:latin typeface="Book Antiqua" pitchFamily="18" charset="0"/>
                          <a:ea typeface="+mn-ea"/>
                          <a:cs typeface="+mn-cs"/>
                          <a:sym typeface="Arial"/>
                        </a:rPr>
                        <a:t>No.</a:t>
                      </a: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b="0" i="0" u="none" strike="noStrike" cap="none" spc="-150" dirty="0">
                          <a:solidFill>
                            <a:schemeClr val="dk1"/>
                          </a:solidFill>
                          <a:latin typeface="Book Antiqua" pitchFamily="18" charset="0"/>
                          <a:ea typeface="+mn-ea"/>
                          <a:cs typeface="+mn-cs"/>
                          <a:sym typeface="Arial"/>
                        </a:rPr>
                        <a:t>हिन्दी </a:t>
                      </a:r>
                      <a:r>
                        <a:rPr lang="gu-IN" sz="2000" b="0" i="0" u="none" strike="noStrike" cap="none" spc="-150" dirty="0">
                          <a:solidFill>
                            <a:schemeClr val="dk1"/>
                          </a:solidFill>
                          <a:latin typeface="Book Antiqua" pitchFamily="18" charset="0"/>
                          <a:ea typeface="+mn-ea"/>
                          <a:cs typeface="+mn-cs"/>
                          <a:sym typeface="Arial"/>
                        </a:rPr>
                        <a:t>– </a:t>
                      </a:r>
                      <a:r>
                        <a:rPr lang="en-US" sz="2000" b="0" i="0" u="none" strike="noStrike" cap="none" spc="-150" dirty="0">
                          <a:solidFill>
                            <a:schemeClr val="dk1"/>
                          </a:solidFill>
                          <a:latin typeface="Book Antiqua" pitchFamily="18" charset="0"/>
                          <a:ea typeface="+mn-ea"/>
                          <a:cs typeface="+mn-cs"/>
                          <a:sym typeface="Arial"/>
                        </a:rPr>
                        <a:t>Hindi</a:t>
                      </a: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b="0" i="0" u="none" strike="noStrike" cap="none" spc="-150" dirty="0">
                          <a:solidFill>
                            <a:schemeClr val="dk1"/>
                          </a:solidFill>
                          <a:latin typeface="Book Antiqua" pitchFamily="18" charset="0"/>
                          <a:ea typeface="+mn-ea"/>
                          <a:cs typeface="+mn-cs"/>
                          <a:sym typeface="Arial"/>
                        </a:rPr>
                        <a:t>ગુજરતી – </a:t>
                      </a:r>
                      <a:r>
                        <a:rPr lang="en-US" sz="2000" b="0" i="0" u="none" strike="noStrike" cap="none" spc="-150" dirty="0">
                          <a:solidFill>
                            <a:schemeClr val="dk1"/>
                          </a:solidFill>
                          <a:latin typeface="Book Antiqua" pitchFamily="18" charset="0"/>
                          <a:ea typeface="+mn-ea"/>
                          <a:cs typeface="+mn-cs"/>
                          <a:sym typeface="Arial"/>
                        </a:rPr>
                        <a:t>Gujarati</a:t>
                      </a: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b="0" i="0" u="none" strike="noStrike" cap="none" spc="-150" dirty="0">
                          <a:solidFill>
                            <a:schemeClr val="dk1"/>
                          </a:solidFill>
                          <a:latin typeface="Book Antiqua" pitchFamily="18" charset="0"/>
                          <a:ea typeface="+mn-ea"/>
                          <a:cs typeface="+mn-cs"/>
                          <a:sym typeface="Arial"/>
                        </a:rPr>
                        <a:t>धोडीया </a:t>
                      </a:r>
                      <a:r>
                        <a:rPr lang="gu-IN" sz="2000" b="0" i="0" u="none" strike="noStrike" cap="none" spc="-150" dirty="0">
                          <a:solidFill>
                            <a:schemeClr val="dk1"/>
                          </a:solidFill>
                          <a:latin typeface="Book Antiqua" pitchFamily="18" charset="0"/>
                          <a:ea typeface="+mn-ea"/>
                          <a:cs typeface="+mn-cs"/>
                          <a:sym typeface="Arial"/>
                        </a:rPr>
                        <a:t>–</a:t>
                      </a:r>
                    </a:p>
                    <a:p>
                      <a:pPr marL="0" marR="0" algn="ctr" rtl="0">
                        <a:lnSpc>
                          <a:spcPct val="107000"/>
                        </a:lnSpc>
                        <a:spcBef>
                          <a:spcPts val="0"/>
                        </a:spcBef>
                        <a:spcAft>
                          <a:spcPts val="0"/>
                        </a:spcAft>
                        <a:buClr>
                          <a:srgbClr val="000000"/>
                        </a:buClr>
                        <a:buFont typeface="Arial"/>
                        <a:tabLst>
                          <a:tab pos="1038225" algn="l"/>
                        </a:tabLst>
                      </a:pPr>
                      <a:r>
                        <a:rPr lang="en-US" sz="2000" b="0" i="0" u="none" strike="noStrike" cap="none" spc="-150" dirty="0" err="1">
                          <a:solidFill>
                            <a:schemeClr val="dk1"/>
                          </a:solidFill>
                          <a:latin typeface="Book Antiqua" pitchFamily="18" charset="0"/>
                          <a:ea typeface="+mn-ea"/>
                          <a:cs typeface="+mn-cs"/>
                          <a:sym typeface="Arial"/>
                        </a:rPr>
                        <a:t>Dhodiya</a:t>
                      </a:r>
                      <a:r>
                        <a:rPr lang="en-US" sz="2000" b="0" i="0" u="none" strike="noStrike" cap="none" spc="-150" dirty="0">
                          <a:solidFill>
                            <a:schemeClr val="dk1"/>
                          </a:solidFill>
                          <a:latin typeface="Book Antiqua" pitchFamily="18" charset="0"/>
                          <a:ea typeface="+mn-ea"/>
                          <a:cs typeface="+mn-cs"/>
                          <a:sym typeface="Arial"/>
                        </a:rPr>
                        <a:t>-</a:t>
                      </a:r>
                      <a:r>
                        <a:rPr lang="gu-IN" sz="2000" b="0" i="0" u="none" strike="noStrike" cap="none" spc="-150" dirty="0">
                          <a:solidFill>
                            <a:schemeClr val="dk1"/>
                          </a:solidFill>
                          <a:latin typeface="Book Antiqua" pitchFamily="18" charset="0"/>
                          <a:ea typeface="+mn-ea"/>
                          <a:cs typeface="+mn-cs"/>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b="0" i="0" u="none" strike="noStrike" cap="none" spc="-150" dirty="0">
                          <a:solidFill>
                            <a:schemeClr val="dk1"/>
                          </a:solidFill>
                          <a:latin typeface="Book Antiqua" pitchFamily="18" charset="0"/>
                          <a:ea typeface="+mn-ea"/>
                          <a:cs typeface="+mn-cs"/>
                          <a:sym typeface="Arial"/>
                        </a:rPr>
                        <a:t>ધોડિયા</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b="0" i="0" u="none" strike="noStrike" cap="none" spc="-150" dirty="0">
                          <a:solidFill>
                            <a:schemeClr val="dk1"/>
                          </a:solidFill>
                          <a:latin typeface="Book Antiqua" pitchFamily="18" charset="0"/>
                          <a:ea typeface="+mn-ea"/>
                          <a:cs typeface="+mn-cs"/>
                          <a:sym typeface="Arial"/>
                        </a:rPr>
                        <a:t>कोंकणा</a:t>
                      </a:r>
                      <a:r>
                        <a:rPr lang="gu-IN" sz="2000" b="0" i="0" u="none" strike="noStrike" cap="none" spc="-150" dirty="0">
                          <a:solidFill>
                            <a:schemeClr val="dk1"/>
                          </a:solidFill>
                          <a:latin typeface="Book Antiqua" pitchFamily="18" charset="0"/>
                          <a:ea typeface="+mn-ea"/>
                          <a:cs typeface="+mn-cs"/>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b="0" i="0" u="none" strike="noStrike" cap="none" spc="-150" dirty="0" err="1">
                          <a:solidFill>
                            <a:schemeClr val="dk1"/>
                          </a:solidFill>
                          <a:latin typeface="Book Antiqua" pitchFamily="18" charset="0"/>
                          <a:ea typeface="+mn-ea"/>
                          <a:cs typeface="+mn-cs"/>
                          <a:sym typeface="Arial"/>
                        </a:rPr>
                        <a:t>Konkana</a:t>
                      </a:r>
                      <a:r>
                        <a:rPr lang="gu-IN" sz="2000" b="0" i="0" u="none" strike="noStrike" cap="none" spc="-150" dirty="0">
                          <a:solidFill>
                            <a:schemeClr val="dk1"/>
                          </a:solidFill>
                          <a:latin typeface="Book Antiqua" pitchFamily="18" charset="0"/>
                          <a:ea typeface="+mn-ea"/>
                          <a:cs typeface="+mn-cs"/>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b="0" i="0" u="none" strike="noStrike" cap="none" spc="-150" dirty="0">
                          <a:solidFill>
                            <a:schemeClr val="dk1"/>
                          </a:solidFill>
                          <a:latin typeface="Book Antiqua" pitchFamily="18" charset="0"/>
                          <a:ea typeface="+mn-ea"/>
                          <a:cs typeface="+mn-cs"/>
                          <a:sym typeface="Arial"/>
                        </a:rPr>
                        <a:t>    કોંકણા 		</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b="0" i="0" u="none" strike="noStrike" cap="none" spc="-150" dirty="0">
                          <a:solidFill>
                            <a:schemeClr val="dk1"/>
                          </a:solidFill>
                          <a:latin typeface="Book Antiqua" pitchFamily="18" charset="0"/>
                          <a:ea typeface="+mn-ea"/>
                          <a:cs typeface="+mn-cs"/>
                          <a:sym typeface="Arial"/>
                        </a:rPr>
                        <a:t>वारली </a:t>
                      </a: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b="0" i="0" u="none" strike="noStrike" cap="none" spc="-150" dirty="0" err="1">
                          <a:solidFill>
                            <a:schemeClr val="dk1"/>
                          </a:solidFill>
                          <a:latin typeface="Book Antiqua" pitchFamily="18" charset="0"/>
                          <a:ea typeface="+mn-ea"/>
                          <a:cs typeface="+mn-cs"/>
                          <a:sym typeface="Arial"/>
                        </a:rPr>
                        <a:t>Varli</a:t>
                      </a:r>
                      <a:r>
                        <a:rPr lang="en-US" sz="2000" b="0" i="0" u="none" strike="noStrike" cap="none" spc="-150" dirty="0">
                          <a:solidFill>
                            <a:schemeClr val="dk1"/>
                          </a:solidFill>
                          <a:latin typeface="Book Antiqua" pitchFamily="18" charset="0"/>
                          <a:ea typeface="+mn-ea"/>
                          <a:cs typeface="+mn-cs"/>
                          <a:sym typeface="Arial"/>
                        </a:rPr>
                        <a:t>-</a:t>
                      </a:r>
                      <a:endParaRPr lang="gu-IN" sz="2000" b="0" i="0" u="none" strike="noStrike" cap="none" spc="-150" dirty="0">
                        <a:solidFill>
                          <a:schemeClr val="dk1"/>
                        </a:solidFill>
                        <a:latin typeface="Book Antiqua" pitchFamily="18" charset="0"/>
                        <a:ea typeface="+mn-ea"/>
                        <a:cs typeface="+mn-cs"/>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b="0" i="0" u="none" strike="noStrike" cap="none" spc="-150" dirty="0">
                          <a:solidFill>
                            <a:schemeClr val="dk1"/>
                          </a:solidFill>
                          <a:latin typeface="Book Antiqua" pitchFamily="18" charset="0"/>
                          <a:ea typeface="+mn-ea"/>
                          <a:cs typeface="+mn-cs"/>
                          <a:sym typeface="Arial"/>
                        </a:rPr>
                        <a:t> વરલી</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tc>
                <a:extLst>
                  <a:ext uri="{0D108BD9-81ED-4DB2-BD59-A6C34878D82A}">
                    <a16:rowId xmlns:a16="http://schemas.microsoft.com/office/drawing/2014/main" val="10001"/>
                  </a:ext>
                </a:extLst>
              </a:tr>
              <a:tr h="1382592">
                <a:tc>
                  <a:txBody>
                    <a:bodyPr/>
                    <a:lstStyle/>
                    <a:p>
                      <a:pPr marL="0" marR="0" algn="ctr">
                        <a:lnSpc>
                          <a:spcPct val="107000"/>
                        </a:lnSpc>
                        <a:spcBef>
                          <a:spcPts val="0"/>
                        </a:spcBef>
                        <a:spcAft>
                          <a:spcPts val="0"/>
                        </a:spcAft>
                        <a:tabLst>
                          <a:tab pos="1038225" algn="l"/>
                        </a:tabLst>
                      </a:pPr>
                      <a:endParaRPr lang="gu-IN" sz="2000" spc="-150" dirty="0"/>
                    </a:p>
                    <a:p>
                      <a:pPr marL="0" marR="0" algn="ctr">
                        <a:lnSpc>
                          <a:spcPct val="107000"/>
                        </a:lnSpc>
                        <a:spcBef>
                          <a:spcPts val="0"/>
                        </a:spcBef>
                        <a:spcAft>
                          <a:spcPts val="0"/>
                        </a:spcAft>
                        <a:tabLst>
                          <a:tab pos="1038225" algn="l"/>
                        </a:tabLst>
                      </a:pPr>
                      <a:r>
                        <a:rPr lang="en-US" sz="2000" spc="-150" dirty="0"/>
                        <a:t>1</a:t>
                      </a:r>
                      <a:endParaRPr lang="en-US" sz="1600" spc="-150" dirty="0">
                        <a:latin typeface="Mangal" pitchFamily="18" charset="0"/>
                        <a:ea typeface="Calibri"/>
                        <a:cs typeface="Mangal" pitchFamily="18" charset="0"/>
                      </a:endParaRPr>
                    </a:p>
                  </a:txBody>
                  <a:tcPr marL="68580" marR="68580" marT="0" marB="0"/>
                </a:tc>
                <a:tc>
                  <a:txBody>
                    <a:bodyPr/>
                    <a:lstStyle/>
                    <a:p>
                      <a:pPr marL="0" marR="0" algn="l">
                        <a:lnSpc>
                          <a:spcPct val="107000"/>
                        </a:lnSpc>
                        <a:spcBef>
                          <a:spcPts val="0"/>
                        </a:spcBef>
                        <a:spcAft>
                          <a:spcPts val="0"/>
                        </a:spcAft>
                        <a:tabLst>
                          <a:tab pos="1038225" algn="l"/>
                        </a:tabLst>
                      </a:pPr>
                      <a:endParaRPr lang="gu-IN" sz="2000" spc="-150" dirty="0"/>
                    </a:p>
                    <a:p>
                      <a:pPr marL="0" marR="0" algn="l">
                        <a:lnSpc>
                          <a:spcPct val="107000"/>
                        </a:lnSpc>
                        <a:spcBef>
                          <a:spcPts val="0"/>
                        </a:spcBef>
                        <a:spcAft>
                          <a:spcPts val="0"/>
                        </a:spcAft>
                        <a:tabLst>
                          <a:tab pos="1038225" algn="l"/>
                        </a:tabLst>
                      </a:pPr>
                      <a:r>
                        <a:rPr lang="hi-IN" sz="2400" spc="-150" dirty="0"/>
                        <a:t>कैसे हो आप ?</a:t>
                      </a:r>
                      <a:endParaRPr lang="en-US" sz="18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1038225" algn="l"/>
                        </a:tabLst>
                      </a:pPr>
                      <a:endParaRPr lang="gu-IN" sz="2000" spc="-150" dirty="0"/>
                    </a:p>
                    <a:p>
                      <a:pPr marL="0" marR="0" algn="ctr">
                        <a:lnSpc>
                          <a:spcPct val="107000"/>
                        </a:lnSpc>
                        <a:spcBef>
                          <a:spcPts val="0"/>
                        </a:spcBef>
                        <a:spcAft>
                          <a:spcPts val="0"/>
                        </a:spcAft>
                        <a:tabLst>
                          <a:tab pos="1038225" algn="l"/>
                        </a:tabLst>
                      </a:pPr>
                      <a:r>
                        <a:rPr lang="gu-IN" sz="2000" spc="-150" dirty="0"/>
                        <a:t>કેમ છો તમે ?  </a:t>
                      </a:r>
                      <a:r>
                        <a:rPr lang="en-US" sz="2000" spc="-150" dirty="0"/>
                        <a:t> </a:t>
                      </a:r>
                      <a:r>
                        <a:rPr lang="gu-IN" sz="2000" spc="-150" dirty="0"/>
                        <a:t> (</a:t>
                      </a:r>
                      <a:r>
                        <a:rPr lang="en-US" sz="2000" spc="-150" dirty="0" err="1"/>
                        <a:t>Kem</a:t>
                      </a:r>
                      <a:r>
                        <a:rPr lang="gu-IN" sz="2000" spc="-150" dirty="0"/>
                        <a:t> </a:t>
                      </a:r>
                      <a:r>
                        <a:rPr lang="en-US" sz="2000" spc="-150" dirty="0"/>
                        <a:t>Cho Tame</a:t>
                      </a:r>
                      <a:r>
                        <a:rPr lang="gu-IN" sz="2000" spc="-150" dirty="0"/>
                        <a:t> </a:t>
                      </a:r>
                      <a:r>
                        <a:rPr lang="en-US" sz="2000" spc="-150" dirty="0"/>
                        <a:t>?)</a:t>
                      </a:r>
                      <a:endParaRPr lang="en-US" sz="16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342900" algn="l"/>
                          <a:tab pos="704215" algn="ctr"/>
                          <a:tab pos="1038225" algn="l"/>
                        </a:tabLst>
                      </a:pPr>
                      <a:endParaRPr lang="gu-IN" sz="2000" spc="-150" dirty="0"/>
                    </a:p>
                    <a:p>
                      <a:pPr marL="0" marR="0" algn="ctr">
                        <a:lnSpc>
                          <a:spcPct val="107000"/>
                        </a:lnSpc>
                        <a:spcBef>
                          <a:spcPts val="0"/>
                        </a:spcBef>
                        <a:spcAft>
                          <a:spcPts val="0"/>
                        </a:spcAft>
                        <a:tabLst>
                          <a:tab pos="342900" algn="l"/>
                          <a:tab pos="704215" algn="ctr"/>
                          <a:tab pos="1038225" algn="l"/>
                        </a:tabLst>
                      </a:pPr>
                      <a:r>
                        <a:rPr lang="hi-IN" sz="2000" spc="-150" dirty="0"/>
                        <a:t>कहोक आये तु ?</a:t>
                      </a:r>
                      <a:endParaRPr lang="en-US" sz="16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219075" algn="l"/>
                          <a:tab pos="615315" algn="ctr"/>
                          <a:tab pos="1038225" algn="l"/>
                        </a:tabLst>
                      </a:pPr>
                      <a:endParaRPr lang="gu-IN" sz="2000" spc="-150" dirty="0"/>
                    </a:p>
                    <a:p>
                      <a:pPr marL="0" marR="0" algn="ctr">
                        <a:lnSpc>
                          <a:spcPct val="107000"/>
                        </a:lnSpc>
                        <a:spcBef>
                          <a:spcPts val="0"/>
                        </a:spcBef>
                        <a:spcAft>
                          <a:spcPts val="0"/>
                        </a:spcAft>
                        <a:tabLst>
                          <a:tab pos="219075" algn="l"/>
                          <a:tab pos="615315" algn="ctr"/>
                          <a:tab pos="1038225" algn="l"/>
                        </a:tabLst>
                      </a:pPr>
                      <a:r>
                        <a:rPr lang="hi-IN" sz="2000" spc="-150" dirty="0"/>
                        <a:t>कसाक आहेस ?</a:t>
                      </a:r>
                      <a:endParaRPr lang="en-US" sz="16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1038225" algn="l"/>
                        </a:tabLst>
                      </a:pPr>
                      <a:endParaRPr lang="gu-IN" sz="2000" spc="-150" dirty="0"/>
                    </a:p>
                    <a:p>
                      <a:pPr marL="0" marR="0" algn="ctr">
                        <a:lnSpc>
                          <a:spcPct val="107000"/>
                        </a:lnSpc>
                        <a:spcBef>
                          <a:spcPts val="0"/>
                        </a:spcBef>
                        <a:spcAft>
                          <a:spcPts val="0"/>
                        </a:spcAft>
                        <a:tabLst>
                          <a:tab pos="1038225" algn="l"/>
                        </a:tabLst>
                      </a:pPr>
                      <a:r>
                        <a:rPr lang="hi-IN" sz="2000" spc="-150" dirty="0"/>
                        <a:t>कसोक आहास ?</a:t>
                      </a:r>
                      <a:endParaRPr lang="en-US" sz="1600" spc="-150" dirty="0">
                        <a:latin typeface="Mangal" pitchFamily="18" charset="0"/>
                        <a:ea typeface="Calibri"/>
                        <a:cs typeface="Mangal" pitchFamily="18" charset="0"/>
                      </a:endParaRPr>
                    </a:p>
                  </a:txBody>
                  <a:tcPr marL="68580" marR="68580" marT="0" marB="0"/>
                </a:tc>
                <a:extLst>
                  <a:ext uri="{0D108BD9-81ED-4DB2-BD59-A6C34878D82A}">
                    <a16:rowId xmlns:a16="http://schemas.microsoft.com/office/drawing/2014/main" val="10002"/>
                  </a:ext>
                </a:extLst>
              </a:tr>
              <a:tr h="1722587">
                <a:tc>
                  <a:txBody>
                    <a:bodyPr/>
                    <a:lstStyle/>
                    <a:p>
                      <a:pPr marL="0" marR="0" algn="ctr">
                        <a:lnSpc>
                          <a:spcPct val="107000"/>
                        </a:lnSpc>
                        <a:spcBef>
                          <a:spcPts val="0"/>
                        </a:spcBef>
                        <a:spcAft>
                          <a:spcPts val="0"/>
                        </a:spcAft>
                        <a:tabLst>
                          <a:tab pos="1038225" algn="l"/>
                        </a:tabLst>
                      </a:pPr>
                      <a:endParaRPr lang="en-US" sz="2000" spc="-150" dirty="0"/>
                    </a:p>
                    <a:p>
                      <a:pPr marL="0" marR="0" algn="ctr">
                        <a:lnSpc>
                          <a:spcPct val="107000"/>
                        </a:lnSpc>
                        <a:spcBef>
                          <a:spcPts val="0"/>
                        </a:spcBef>
                        <a:spcAft>
                          <a:spcPts val="0"/>
                        </a:spcAft>
                        <a:tabLst>
                          <a:tab pos="1038225" algn="l"/>
                        </a:tabLst>
                      </a:pPr>
                      <a:r>
                        <a:rPr lang="en-US" sz="2000" spc="-150" dirty="0"/>
                        <a:t>2</a:t>
                      </a:r>
                      <a:endParaRPr lang="en-US" sz="1600" spc="-150" dirty="0">
                        <a:latin typeface="Mangal" pitchFamily="18" charset="0"/>
                        <a:ea typeface="Calibri"/>
                        <a:cs typeface="Mangal" pitchFamily="18" charset="0"/>
                      </a:endParaRPr>
                    </a:p>
                  </a:txBody>
                  <a:tcPr marL="68580" marR="68580" marT="0" marB="0"/>
                </a:tc>
                <a:tc>
                  <a:txBody>
                    <a:bodyPr/>
                    <a:lstStyle/>
                    <a:p>
                      <a:pPr marL="0" marR="0" algn="l">
                        <a:lnSpc>
                          <a:spcPct val="107000"/>
                        </a:lnSpc>
                        <a:spcBef>
                          <a:spcPts val="0"/>
                        </a:spcBef>
                        <a:spcAft>
                          <a:spcPts val="0"/>
                        </a:spcAft>
                        <a:tabLst>
                          <a:tab pos="1038225" algn="l"/>
                        </a:tabLst>
                      </a:pPr>
                      <a:endParaRPr lang="gu-IN" sz="2000" dirty="0"/>
                    </a:p>
                    <a:p>
                      <a:pPr marL="0" marR="0" algn="l">
                        <a:lnSpc>
                          <a:spcPct val="107000"/>
                        </a:lnSpc>
                        <a:spcBef>
                          <a:spcPts val="0"/>
                        </a:spcBef>
                        <a:spcAft>
                          <a:spcPts val="0"/>
                        </a:spcAft>
                        <a:tabLst>
                          <a:tab pos="1038225" algn="l"/>
                        </a:tabLst>
                      </a:pPr>
                      <a:r>
                        <a:rPr lang="hi-IN" sz="2000" dirty="0"/>
                        <a:t>में अच्छा हुँ । </a:t>
                      </a:r>
                      <a:r>
                        <a:rPr lang="gu-IN" sz="2000" dirty="0"/>
                        <a:t>/ </a:t>
                      </a:r>
                      <a:r>
                        <a:rPr lang="hi-IN" sz="2000" dirty="0"/>
                        <a:t>अच्छी  हुँ ।</a:t>
                      </a:r>
                      <a:endParaRPr lang="en-US" sz="1600" dirty="0">
                        <a:latin typeface="Mangal" pitchFamily="18" charset="0"/>
                        <a:ea typeface="Calibri"/>
                        <a:cs typeface="Mangal" pitchFamily="18" charset="0"/>
                      </a:endParaRPr>
                    </a:p>
                  </a:txBody>
                  <a:tcPr marL="68580" marR="68580" marT="0" marB="0"/>
                </a:tc>
                <a:tc>
                  <a:txBody>
                    <a:bodyPr/>
                    <a:lstStyle/>
                    <a:p>
                      <a:pPr marL="0" marR="0" algn="l">
                        <a:lnSpc>
                          <a:spcPct val="107000"/>
                        </a:lnSpc>
                        <a:spcBef>
                          <a:spcPts val="0"/>
                        </a:spcBef>
                        <a:spcAft>
                          <a:spcPts val="0"/>
                        </a:spcAft>
                        <a:tabLst>
                          <a:tab pos="1038225" algn="l"/>
                        </a:tabLst>
                      </a:pPr>
                      <a:r>
                        <a:rPr lang="gu-IN" sz="2000" dirty="0"/>
                        <a:t>હું સારો છું .</a:t>
                      </a:r>
                      <a:r>
                        <a:rPr lang="hi-IN" sz="2000" dirty="0"/>
                        <a:t> / </a:t>
                      </a:r>
                      <a:endParaRPr lang="gu-IN" sz="2000" dirty="0"/>
                    </a:p>
                    <a:p>
                      <a:pPr marL="0" marR="0" algn="l">
                        <a:lnSpc>
                          <a:spcPct val="107000"/>
                        </a:lnSpc>
                        <a:spcBef>
                          <a:spcPts val="0"/>
                        </a:spcBef>
                        <a:spcAft>
                          <a:spcPts val="0"/>
                        </a:spcAft>
                        <a:tabLst>
                          <a:tab pos="1038225" algn="l"/>
                        </a:tabLst>
                      </a:pPr>
                      <a:r>
                        <a:rPr lang="gu-IN" sz="2000" dirty="0"/>
                        <a:t>સારી છું.</a:t>
                      </a:r>
                      <a:endParaRPr lang="en-US" sz="1600" dirty="0"/>
                    </a:p>
                    <a:p>
                      <a:pPr marL="0" marR="0" algn="l">
                        <a:lnSpc>
                          <a:spcPct val="107000"/>
                        </a:lnSpc>
                        <a:spcBef>
                          <a:spcPts val="0"/>
                        </a:spcBef>
                        <a:spcAft>
                          <a:spcPts val="0"/>
                        </a:spcAft>
                        <a:tabLst>
                          <a:tab pos="1038225" algn="l"/>
                        </a:tabLst>
                      </a:pPr>
                      <a:r>
                        <a:rPr lang="gu-IN" sz="2000" dirty="0"/>
                        <a:t>(</a:t>
                      </a:r>
                      <a:r>
                        <a:rPr lang="en-US" sz="2000" dirty="0"/>
                        <a:t>Hun</a:t>
                      </a:r>
                      <a:r>
                        <a:rPr lang="hi-IN" sz="2000" dirty="0"/>
                        <a:t> </a:t>
                      </a:r>
                      <a:r>
                        <a:rPr lang="en-US" sz="2000" dirty="0" err="1"/>
                        <a:t>Saro</a:t>
                      </a:r>
                      <a:r>
                        <a:rPr lang="gu-IN" sz="2000" dirty="0"/>
                        <a:t> </a:t>
                      </a:r>
                      <a:r>
                        <a:rPr lang="en-US" sz="2000" dirty="0" err="1"/>
                        <a:t>chun</a:t>
                      </a:r>
                      <a:r>
                        <a:rPr lang="en-US" sz="2000" dirty="0"/>
                        <a:t>/</a:t>
                      </a:r>
                      <a:r>
                        <a:rPr lang="gu-IN" sz="2000" dirty="0"/>
                        <a:t> </a:t>
                      </a:r>
                      <a:r>
                        <a:rPr lang="en-US" sz="2000" dirty="0"/>
                        <a:t>Sari</a:t>
                      </a:r>
                      <a:r>
                        <a:rPr lang="gu-IN" sz="2000" dirty="0"/>
                        <a:t> </a:t>
                      </a:r>
                      <a:r>
                        <a:rPr lang="en-US" sz="2000" dirty="0" err="1"/>
                        <a:t>chun</a:t>
                      </a:r>
                      <a:r>
                        <a:rPr lang="en-US" sz="2000" dirty="0"/>
                        <a:t>)</a:t>
                      </a:r>
                      <a:endParaRPr lang="en-US" sz="160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1038225" algn="l"/>
                        </a:tabLst>
                      </a:pPr>
                      <a:r>
                        <a:rPr lang="hi-IN" sz="2000" spc="-150" dirty="0"/>
                        <a:t>हाजों आये </a:t>
                      </a:r>
                      <a:endParaRPr lang="en-US" sz="16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1038225" algn="l"/>
                        </a:tabLst>
                      </a:pPr>
                      <a:r>
                        <a:rPr lang="hi-IN" sz="2000" spc="-150" dirty="0"/>
                        <a:t>चांगला आहु </a:t>
                      </a:r>
                      <a:endParaRPr lang="en-US" sz="1600" spc="-150" dirty="0">
                        <a:latin typeface="Mangal" pitchFamily="18" charset="0"/>
                        <a:ea typeface="Calibri"/>
                        <a:cs typeface="Mangal" pitchFamily="18" charset="0"/>
                      </a:endParaRPr>
                    </a:p>
                  </a:txBody>
                  <a:tcPr marL="68580" marR="68580" marT="0" marB="0"/>
                </a:tc>
                <a:tc>
                  <a:txBody>
                    <a:bodyPr/>
                    <a:lstStyle/>
                    <a:p>
                      <a:pPr marL="0" marR="0" algn="ctr">
                        <a:lnSpc>
                          <a:spcPct val="107000"/>
                        </a:lnSpc>
                        <a:spcBef>
                          <a:spcPts val="0"/>
                        </a:spcBef>
                        <a:spcAft>
                          <a:spcPts val="0"/>
                        </a:spcAft>
                        <a:tabLst>
                          <a:tab pos="1038225" algn="l"/>
                        </a:tabLst>
                      </a:pPr>
                      <a:r>
                        <a:rPr lang="hi-IN" sz="2000" spc="-150" dirty="0"/>
                        <a:t>बेस आहाय </a:t>
                      </a:r>
                      <a:endParaRPr lang="en-US" sz="1600" spc="-150" dirty="0">
                        <a:latin typeface="Mangal" pitchFamily="18" charset="0"/>
                        <a:ea typeface="Calibri"/>
                        <a:cs typeface="Mangal" pitchFamily="18" charset="0"/>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541004" cy="6330780"/>
        </p:xfrm>
        <a:graphic>
          <a:graphicData uri="http://schemas.openxmlformats.org/drawingml/2006/table">
            <a:tbl>
              <a:tblPr firstRow="1" bandRow="1">
                <a:tableStyleId>{284E427A-3D55-4303-BF80-6455036E1DE7}</a:tableStyleId>
              </a:tblPr>
              <a:tblGrid>
                <a:gridCol w="9906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1993902">
                  <a:extLst>
                    <a:ext uri="{9D8B030D-6E8A-4147-A177-3AD203B41FA5}">
                      <a16:colId xmlns:a16="http://schemas.microsoft.com/office/drawing/2014/main" val="20002"/>
                    </a:ext>
                  </a:extLst>
                </a:gridCol>
                <a:gridCol w="1756834">
                  <a:extLst>
                    <a:ext uri="{9D8B030D-6E8A-4147-A177-3AD203B41FA5}">
                      <a16:colId xmlns:a16="http://schemas.microsoft.com/office/drawing/2014/main" val="20003"/>
                    </a:ext>
                  </a:extLst>
                </a:gridCol>
                <a:gridCol w="1756834">
                  <a:extLst>
                    <a:ext uri="{9D8B030D-6E8A-4147-A177-3AD203B41FA5}">
                      <a16:colId xmlns:a16="http://schemas.microsoft.com/office/drawing/2014/main" val="20004"/>
                    </a:ext>
                  </a:extLst>
                </a:gridCol>
                <a:gridCol w="1756834">
                  <a:extLst>
                    <a:ext uri="{9D8B030D-6E8A-4147-A177-3AD203B41FA5}">
                      <a16:colId xmlns:a16="http://schemas.microsoft.com/office/drawing/2014/main" val="20005"/>
                    </a:ext>
                  </a:extLst>
                </a:gridCol>
              </a:tblGrid>
              <a:tr h="144780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61016">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solidFill>
                            <a:schemeClr val="tx1"/>
                          </a:solidFill>
                          <a:latin typeface="Book Antiqua" pitchFamily="18" charset="0"/>
                          <a:sym typeface="Arial"/>
                        </a:rPr>
                        <a:t>S r.</a:t>
                      </a:r>
                      <a:r>
                        <a:rPr lang="gu-IN" sz="2000" u="none" strike="noStrike" cap="none" spc="-150" dirty="0">
                          <a:solidFill>
                            <a:schemeClr val="tx1"/>
                          </a:solidFill>
                          <a:latin typeface="Book Antiqua" pitchFamily="18" charset="0"/>
                          <a:sym typeface="Arial"/>
                        </a:rPr>
                        <a:t> </a:t>
                      </a:r>
                      <a:r>
                        <a:rPr lang="en-US" sz="2000" u="none" strike="noStrike" cap="none" spc="-150" dirty="0">
                          <a:solidFill>
                            <a:schemeClr val="tx1"/>
                          </a:solidFill>
                          <a:latin typeface="Book Antiqua" pitchFamily="18" charset="0"/>
                          <a:sym typeface="Arial"/>
                        </a:rPr>
                        <a:t>No.</a:t>
                      </a:r>
                      <a:endParaRPr lang="gu-IN" sz="2000" u="none" strike="noStrike" cap="none" spc="-150" dirty="0">
                        <a:solidFill>
                          <a:schemeClr val="tx1"/>
                        </a:solidFill>
                        <a:latin typeface="Book Antiqua" pitchFamily="18" charset="0"/>
                        <a:sym typeface="Arial"/>
                      </a:endParaRPr>
                    </a:p>
                    <a:p>
                      <a:endParaRPr lang="en-US" dirty="0">
                        <a:solidFill>
                          <a:schemeClr val="tx1"/>
                        </a:solidFill>
                        <a:latin typeface="Book Antiqua" pitchFamily="18" charset="0"/>
                      </a:endParaRPr>
                    </a:p>
                  </a:txBody>
                  <a:tcPr marL="68580" marR="68580" marT="0" marB="0" anchor="ctr"/>
                </a:tc>
                <a:tc>
                  <a:txBody>
                    <a:bodyPr/>
                    <a:lstStyle/>
                    <a:p>
                      <a:pPr marL="0" marR="0" algn="ctr">
                        <a:lnSpc>
                          <a:spcPct val="107000"/>
                        </a:lnSpc>
                        <a:spcBef>
                          <a:spcPts val="0"/>
                        </a:spcBef>
                        <a:spcAft>
                          <a:spcPts val="0"/>
                        </a:spcAft>
                        <a:tabLst>
                          <a:tab pos="1038225" algn="l"/>
                        </a:tabLst>
                      </a:pPr>
                      <a:endParaRPr lang="gu-IN" sz="2000" spc="-150" dirty="0">
                        <a:solidFill>
                          <a:schemeClr val="tx1"/>
                        </a:solidFill>
                        <a:latin typeface="Book Antiqua" pitchFamily="18" charset="0"/>
                      </a:endParaRPr>
                    </a:p>
                    <a:p>
                      <a:pPr marL="0" marR="0" algn="ctr">
                        <a:lnSpc>
                          <a:spcPct val="107000"/>
                        </a:lnSpc>
                        <a:spcBef>
                          <a:spcPts val="0"/>
                        </a:spcBef>
                        <a:spcAft>
                          <a:spcPts val="0"/>
                        </a:spcAft>
                        <a:tabLst>
                          <a:tab pos="1038225" algn="l"/>
                        </a:tabLst>
                      </a:pPr>
                      <a:r>
                        <a:rPr lang="hi-IN" sz="2000" spc="-150" dirty="0">
                          <a:solidFill>
                            <a:schemeClr val="tx1"/>
                          </a:solidFill>
                          <a:latin typeface="Book Antiqua" pitchFamily="18" charset="0"/>
                        </a:rPr>
                        <a:t>हिन्दी </a:t>
                      </a:r>
                      <a:r>
                        <a:rPr lang="gu-IN" sz="2000" spc="-150" dirty="0">
                          <a:solidFill>
                            <a:schemeClr val="tx1"/>
                          </a:solidFill>
                          <a:latin typeface="Book Antiqua" pitchFamily="18" charset="0"/>
                        </a:rPr>
                        <a:t>– </a:t>
                      </a:r>
                      <a:r>
                        <a:rPr lang="en-US" sz="2000" spc="-150" dirty="0">
                          <a:solidFill>
                            <a:schemeClr val="tx1"/>
                          </a:solidFill>
                          <a:latin typeface="Book Antiqua" pitchFamily="18" charset="0"/>
                        </a:rPr>
                        <a:t>Hindi</a:t>
                      </a:r>
                      <a:endParaRPr lang="en-US" sz="2000" spc="-150" dirty="0">
                        <a:solidFill>
                          <a:schemeClr val="tx1"/>
                        </a:solidFill>
                        <a:latin typeface="Book Antiqua" pitchFamily="18" charset="0"/>
                        <a:ea typeface="Calibri"/>
                        <a:cs typeface="Mangal"/>
                      </a:endParaRPr>
                    </a:p>
                  </a:txBody>
                  <a:tcPr marL="68580" marR="68580" marT="0" marB="0"/>
                </a:tc>
                <a:tc>
                  <a:txBody>
                    <a:bodyPr/>
                    <a:lstStyle/>
                    <a:p>
                      <a:pPr marL="0" marR="0" algn="ctr">
                        <a:lnSpc>
                          <a:spcPct val="107000"/>
                        </a:lnSpc>
                        <a:spcBef>
                          <a:spcPts val="0"/>
                        </a:spcBef>
                        <a:spcAft>
                          <a:spcPts val="0"/>
                        </a:spcAft>
                        <a:tabLst>
                          <a:tab pos="1038225" algn="l"/>
                        </a:tabLst>
                      </a:pPr>
                      <a:endParaRPr lang="gu-IN" sz="2000" spc="-150" dirty="0">
                        <a:solidFill>
                          <a:schemeClr val="tx1"/>
                        </a:solidFill>
                        <a:latin typeface="Book Antiqua" pitchFamily="18" charset="0"/>
                      </a:endParaRPr>
                    </a:p>
                    <a:p>
                      <a:pPr marL="0" marR="0" algn="ctr">
                        <a:lnSpc>
                          <a:spcPct val="107000"/>
                        </a:lnSpc>
                        <a:spcBef>
                          <a:spcPts val="0"/>
                        </a:spcBef>
                        <a:spcAft>
                          <a:spcPts val="0"/>
                        </a:spcAft>
                        <a:tabLst>
                          <a:tab pos="1038225" algn="l"/>
                        </a:tabLst>
                      </a:pPr>
                      <a:r>
                        <a:rPr lang="gu-IN" sz="2000" spc="-150" dirty="0">
                          <a:solidFill>
                            <a:schemeClr val="tx1"/>
                          </a:solidFill>
                          <a:latin typeface="Book Antiqua" pitchFamily="18" charset="0"/>
                        </a:rPr>
                        <a:t>ગુજરતી – </a:t>
                      </a:r>
                      <a:r>
                        <a:rPr lang="en-US" sz="2000" spc="-150" dirty="0">
                          <a:solidFill>
                            <a:schemeClr val="tx1"/>
                          </a:solidFill>
                          <a:latin typeface="Book Antiqua" pitchFamily="18" charset="0"/>
                        </a:rPr>
                        <a:t>Gujarati</a:t>
                      </a:r>
                      <a:endParaRPr lang="en-US" sz="2000" spc="-150" dirty="0">
                        <a:solidFill>
                          <a:schemeClr val="tx1"/>
                        </a:solidFill>
                        <a:latin typeface="Book Antiqua" pitchFamily="18" charset="0"/>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hi-IN" sz="2000" spc="-150" dirty="0">
                          <a:solidFill>
                            <a:schemeClr val="tx1"/>
                          </a:solidFill>
                          <a:latin typeface="+mj-lt"/>
                        </a:rPr>
                        <a:t>धोडीया </a:t>
                      </a: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en-US" sz="2000" spc="-150" dirty="0" err="1">
                          <a:solidFill>
                            <a:schemeClr val="tx1"/>
                          </a:solidFill>
                          <a:latin typeface="+mj-lt"/>
                        </a:rPr>
                        <a:t>Dhodiya</a:t>
                      </a:r>
                      <a:r>
                        <a:rPr lang="en-US" sz="2000" spc="-150" dirty="0">
                          <a:solidFill>
                            <a:schemeClr val="tx1"/>
                          </a:solidFill>
                          <a:latin typeface="+mj-lt"/>
                        </a:rPr>
                        <a:t>-</a:t>
                      </a:r>
                      <a:r>
                        <a:rPr lang="gu-IN" sz="2000" spc="-150" dirty="0">
                          <a:solidFill>
                            <a:schemeClr val="tx1"/>
                          </a:solidFill>
                          <a:latin typeface="+mj-lt"/>
                        </a:rPr>
                        <a:t> </a:t>
                      </a:r>
                    </a:p>
                    <a:p>
                      <a:pPr marL="0" marR="0" algn="l">
                        <a:lnSpc>
                          <a:spcPct val="107000"/>
                        </a:lnSpc>
                        <a:spcBef>
                          <a:spcPts val="0"/>
                        </a:spcBef>
                        <a:spcAft>
                          <a:spcPts val="0"/>
                        </a:spcAft>
                        <a:tabLst>
                          <a:tab pos="1038225" algn="l"/>
                        </a:tabLst>
                      </a:pPr>
                      <a:r>
                        <a:rPr lang="gu-IN" sz="2000" spc="-150" dirty="0">
                          <a:solidFill>
                            <a:schemeClr val="tx1"/>
                          </a:solidFill>
                          <a:latin typeface="+mj-lt"/>
                        </a:rPr>
                        <a:t>ધોડિયા</a:t>
                      </a:r>
                      <a:endParaRPr lang="en-US" sz="2000" spc="-150" dirty="0">
                        <a:solidFill>
                          <a:schemeClr val="tx1"/>
                        </a:solidFill>
                        <a:latin typeface="+mj-lt"/>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hi-IN" sz="2000" spc="-150" dirty="0">
                          <a:solidFill>
                            <a:schemeClr val="tx1"/>
                          </a:solidFill>
                          <a:latin typeface="+mj-lt"/>
                        </a:rPr>
                        <a:t>कोंकणा</a:t>
                      </a:r>
                      <a:r>
                        <a:rPr lang="gu-IN" sz="2000" spc="-150" dirty="0">
                          <a:solidFill>
                            <a:schemeClr val="tx1"/>
                          </a:solidFill>
                          <a:latin typeface="+mj-lt"/>
                        </a:rPr>
                        <a:t> </a:t>
                      </a:r>
                    </a:p>
                    <a:p>
                      <a:pPr marL="0" marR="0" algn="l">
                        <a:lnSpc>
                          <a:spcPct val="107000"/>
                        </a:lnSpc>
                        <a:spcBef>
                          <a:spcPts val="0"/>
                        </a:spcBef>
                        <a:spcAft>
                          <a:spcPts val="0"/>
                        </a:spcAft>
                        <a:tabLst>
                          <a:tab pos="1038225" algn="l"/>
                        </a:tabLst>
                      </a:pPr>
                      <a:r>
                        <a:rPr lang="en-US" sz="2000" spc="-150" dirty="0" err="1">
                          <a:solidFill>
                            <a:schemeClr val="tx1"/>
                          </a:solidFill>
                          <a:latin typeface="+mj-lt"/>
                        </a:rPr>
                        <a:t>Konkana</a:t>
                      </a:r>
                      <a:r>
                        <a:rPr lang="gu-IN" sz="2000" spc="-150" dirty="0">
                          <a:solidFill>
                            <a:schemeClr val="tx1"/>
                          </a:solidFill>
                          <a:latin typeface="+mj-lt"/>
                        </a:rPr>
                        <a:t> </a:t>
                      </a:r>
                    </a:p>
                    <a:p>
                      <a:pPr marL="0" marR="0" algn="l">
                        <a:lnSpc>
                          <a:spcPct val="107000"/>
                        </a:lnSpc>
                        <a:spcBef>
                          <a:spcPts val="0"/>
                        </a:spcBef>
                        <a:spcAft>
                          <a:spcPts val="0"/>
                        </a:spcAft>
                        <a:tabLst>
                          <a:tab pos="1038225" algn="l"/>
                        </a:tabLst>
                      </a:pPr>
                      <a:r>
                        <a:rPr lang="gu-IN" sz="2000" spc="-150" dirty="0">
                          <a:solidFill>
                            <a:schemeClr val="tx1"/>
                          </a:solidFill>
                          <a:latin typeface="+mj-lt"/>
                        </a:rPr>
                        <a:t>કોંકણા 	</a:t>
                      </a:r>
                      <a:endParaRPr lang="en-US" sz="2000" spc="-150" dirty="0">
                        <a:solidFill>
                          <a:schemeClr val="tx1"/>
                        </a:solidFill>
                        <a:latin typeface="+mj-lt"/>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hi-IN" sz="2000" spc="-150" dirty="0">
                          <a:solidFill>
                            <a:schemeClr val="tx1"/>
                          </a:solidFill>
                          <a:latin typeface="+mj-lt"/>
                        </a:rPr>
                        <a:t>वारली </a:t>
                      </a: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en-US" sz="2000" spc="-150" dirty="0" err="1">
                          <a:solidFill>
                            <a:schemeClr val="tx1"/>
                          </a:solidFill>
                          <a:latin typeface="+mj-lt"/>
                        </a:rPr>
                        <a:t>Varli</a:t>
                      </a:r>
                      <a:r>
                        <a:rPr lang="en-US" sz="2000" spc="-150" dirty="0">
                          <a:solidFill>
                            <a:schemeClr val="tx1"/>
                          </a:solidFill>
                          <a:latin typeface="+mj-lt"/>
                        </a:rPr>
                        <a:t>-</a:t>
                      </a:r>
                      <a:endParaRPr lang="gu-IN" sz="2000" spc="-150" dirty="0">
                        <a:solidFill>
                          <a:schemeClr val="tx1"/>
                        </a:solidFill>
                        <a:latin typeface="+mj-lt"/>
                      </a:endParaRPr>
                    </a:p>
                    <a:p>
                      <a:pPr marL="0" marR="0" algn="l">
                        <a:lnSpc>
                          <a:spcPct val="107000"/>
                        </a:lnSpc>
                        <a:spcBef>
                          <a:spcPts val="0"/>
                        </a:spcBef>
                        <a:spcAft>
                          <a:spcPts val="0"/>
                        </a:spcAft>
                        <a:tabLst>
                          <a:tab pos="1038225" algn="l"/>
                        </a:tabLst>
                      </a:pPr>
                      <a:r>
                        <a:rPr lang="gu-IN" sz="2000" u="none" strike="noStrike" cap="none" dirty="0">
                          <a:solidFill>
                            <a:schemeClr val="tx1"/>
                          </a:solidFill>
                          <a:latin typeface="+mj-lt"/>
                          <a:sym typeface="Arial"/>
                        </a:rPr>
                        <a:t>વારલી</a:t>
                      </a:r>
                      <a:endParaRPr lang="en-US" sz="3600" spc="-150" dirty="0">
                        <a:solidFill>
                          <a:schemeClr val="tx1"/>
                        </a:solidFill>
                        <a:latin typeface="+mj-lt"/>
                        <a:ea typeface="Calibri"/>
                        <a:cs typeface="Mangal"/>
                      </a:endParaRPr>
                    </a:p>
                  </a:txBody>
                  <a:tcPr marL="68580" marR="68580" marT="0" marB="0"/>
                </a:tc>
                <a:extLst>
                  <a:ext uri="{0D108BD9-81ED-4DB2-BD59-A6C34878D82A}">
                    <a16:rowId xmlns:a16="http://schemas.microsoft.com/office/drawing/2014/main" val="10001"/>
                  </a:ext>
                </a:extLst>
              </a:tr>
              <a:tr h="1229784">
                <a:tc>
                  <a:txBody>
                    <a:bodyPr/>
                    <a:lstStyle/>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r>
                        <a:rPr lang="en-US" sz="1800" dirty="0"/>
                        <a:t>3</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आप कौन सी कक्षा में पढ़ते हो ?</a:t>
                      </a:r>
                      <a:endParaRPr lang="gu-IN" sz="1800" dirty="0"/>
                    </a:p>
                    <a:p>
                      <a:pPr marL="0" marR="0" algn="l">
                        <a:lnSpc>
                          <a:spcPct val="107000"/>
                        </a:lnSpc>
                        <a:spcBef>
                          <a:spcPts val="0"/>
                        </a:spcBef>
                        <a:spcAft>
                          <a:spcPts val="0"/>
                        </a:spcAft>
                        <a:tabLst>
                          <a:tab pos="1038225" algn="l"/>
                        </a:tabLst>
                      </a:pP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તમે કયા ધોરણ માં ભણો છો </a:t>
                      </a:r>
                      <a:r>
                        <a:rPr lang="en-US" sz="1800" dirty="0"/>
                        <a:t>?</a:t>
                      </a:r>
                      <a:r>
                        <a:rPr lang="gu-IN" sz="1800" dirty="0"/>
                        <a:t> ? (</a:t>
                      </a:r>
                      <a:r>
                        <a:rPr lang="en-US" sz="1800" dirty="0"/>
                        <a:t>Tame</a:t>
                      </a:r>
                      <a:r>
                        <a:rPr lang="gu-IN" sz="1800" dirty="0"/>
                        <a:t> </a:t>
                      </a:r>
                      <a:r>
                        <a:rPr lang="en-US" sz="1800" dirty="0" err="1"/>
                        <a:t>kaya</a:t>
                      </a:r>
                      <a:r>
                        <a:rPr lang="gu-IN" sz="1800" dirty="0"/>
                        <a:t> </a:t>
                      </a:r>
                      <a:r>
                        <a:rPr lang="en-US" sz="1800" dirty="0" err="1"/>
                        <a:t>Dhoran</a:t>
                      </a:r>
                      <a:r>
                        <a:rPr lang="gu-IN" sz="1800" dirty="0"/>
                        <a:t> </a:t>
                      </a:r>
                      <a:r>
                        <a:rPr lang="en-US" sz="1800" dirty="0"/>
                        <a:t>ma</a:t>
                      </a:r>
                      <a:r>
                        <a:rPr lang="gu-IN" sz="1800" dirty="0"/>
                        <a:t> </a:t>
                      </a:r>
                      <a:r>
                        <a:rPr lang="en-US" sz="1800" dirty="0" err="1"/>
                        <a:t>Bhano</a:t>
                      </a:r>
                      <a:r>
                        <a:rPr lang="gu-IN" sz="1800" dirty="0"/>
                        <a:t> </a:t>
                      </a:r>
                      <a:r>
                        <a:rPr lang="en-US" sz="1800" dirty="0"/>
                        <a:t>Cho</a:t>
                      </a:r>
                      <a:r>
                        <a:rPr lang="gu-IN" sz="1800" dirty="0"/>
                        <a:t>  </a:t>
                      </a:r>
                      <a:r>
                        <a:rPr lang="en-US" sz="1800" dirty="0"/>
                        <a:t>?)</a:t>
                      </a:r>
                      <a:endParaRPr lang="en-US" sz="1800" b="1"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342900" algn="l"/>
                          <a:tab pos="704215" algn="ctr"/>
                          <a:tab pos="1038225" algn="l"/>
                        </a:tabLst>
                      </a:pPr>
                      <a:endParaRPr lang="gu-IN" sz="1800" dirty="0"/>
                    </a:p>
                    <a:p>
                      <a:pPr marL="0" marR="0" algn="l">
                        <a:lnSpc>
                          <a:spcPct val="107000"/>
                        </a:lnSpc>
                        <a:spcBef>
                          <a:spcPts val="0"/>
                        </a:spcBef>
                        <a:spcAft>
                          <a:spcPts val="0"/>
                        </a:spcAft>
                        <a:tabLst>
                          <a:tab pos="342900" algn="l"/>
                          <a:tab pos="704215" algn="ctr"/>
                          <a:tab pos="1038225" algn="l"/>
                        </a:tabLst>
                      </a:pPr>
                      <a:r>
                        <a:rPr lang="hi-IN" sz="1800" dirty="0"/>
                        <a:t>तू केंने धोरणमा भनेहे</a:t>
                      </a:r>
                      <a:r>
                        <a:rPr lang="en-US" sz="1800" dirty="0"/>
                        <a:t>?</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219075" algn="l"/>
                          <a:tab pos="615315" algn="ctr"/>
                          <a:tab pos="1038225" algn="l"/>
                        </a:tabLst>
                      </a:pPr>
                      <a:endParaRPr lang="gu-IN" sz="1800" dirty="0"/>
                    </a:p>
                    <a:p>
                      <a:pPr marL="0" marR="0" algn="l">
                        <a:lnSpc>
                          <a:spcPct val="107000"/>
                        </a:lnSpc>
                        <a:spcBef>
                          <a:spcPts val="0"/>
                        </a:spcBef>
                        <a:spcAft>
                          <a:spcPts val="0"/>
                        </a:spcAft>
                        <a:tabLst>
                          <a:tab pos="219075" algn="l"/>
                          <a:tab pos="615315" algn="ctr"/>
                          <a:tab pos="1038225" algn="l"/>
                        </a:tabLst>
                      </a:pPr>
                      <a:r>
                        <a:rPr lang="hi-IN" sz="1800" dirty="0"/>
                        <a:t>तू कितविला भनतोष </a:t>
                      </a:r>
                      <a:r>
                        <a:rPr lang="en-US" sz="1800" dirty="0"/>
                        <a:t>?</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तू कचामा भनस </a:t>
                      </a:r>
                      <a:r>
                        <a:rPr lang="en-US" sz="1800" dirty="0"/>
                        <a:t>?</a:t>
                      </a:r>
                      <a:endParaRPr lang="en-US" sz="1800" dirty="0">
                        <a:latin typeface="Calibri"/>
                        <a:ea typeface="Calibri"/>
                        <a:cs typeface="Mangal"/>
                      </a:endParaRPr>
                    </a:p>
                  </a:txBody>
                  <a:tcPr marL="68580" marR="68580" marT="0" marB="0"/>
                </a:tc>
                <a:extLst>
                  <a:ext uri="{0D108BD9-81ED-4DB2-BD59-A6C34878D82A}">
                    <a16:rowId xmlns:a16="http://schemas.microsoft.com/office/drawing/2014/main" val="10002"/>
                  </a:ext>
                </a:extLst>
              </a:tr>
              <a:tr h="1229784">
                <a:tc>
                  <a:txBody>
                    <a:bodyPr/>
                    <a:lstStyle/>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r>
                        <a:rPr lang="en-US" sz="1800" dirty="0"/>
                        <a:t>4</a:t>
                      </a:r>
                      <a:endParaRPr lang="gu-IN" sz="1800" dirty="0"/>
                    </a:p>
                    <a:p>
                      <a:pPr marL="0" marR="0" algn="ctr">
                        <a:lnSpc>
                          <a:spcPct val="107000"/>
                        </a:lnSpc>
                        <a:spcBef>
                          <a:spcPts val="0"/>
                        </a:spcBef>
                        <a:spcAft>
                          <a:spcPts val="0"/>
                        </a:spcAft>
                        <a:tabLst>
                          <a:tab pos="1038225" algn="l"/>
                        </a:tabLst>
                      </a:pP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 9वीं कक्षा में पढ़ती हूँ / पढ़ता हूँ </a:t>
                      </a:r>
                      <a:r>
                        <a:rPr lang="en-US" sz="1800" dirty="0"/>
                        <a:t>?</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હું નવમા ધોરણ માં ભણું છું. </a:t>
                      </a:r>
                      <a:endParaRPr lang="en-US" sz="1800" dirty="0"/>
                    </a:p>
                    <a:p>
                      <a:pPr marL="0" marR="0" algn="l">
                        <a:lnSpc>
                          <a:spcPct val="107000"/>
                        </a:lnSpc>
                        <a:spcBef>
                          <a:spcPts val="0"/>
                        </a:spcBef>
                        <a:spcAft>
                          <a:spcPts val="0"/>
                        </a:spcAft>
                        <a:tabLst>
                          <a:tab pos="1038225" algn="l"/>
                        </a:tabLst>
                      </a:pPr>
                      <a:r>
                        <a:rPr lang="gu-IN" sz="1800" dirty="0"/>
                        <a:t>(</a:t>
                      </a:r>
                      <a:r>
                        <a:rPr lang="en-US" sz="1800" dirty="0"/>
                        <a:t>Hun</a:t>
                      </a:r>
                      <a:r>
                        <a:rPr lang="gu-IN" sz="1800" dirty="0"/>
                        <a:t> </a:t>
                      </a:r>
                      <a:r>
                        <a:rPr lang="en-US" sz="1800" dirty="0" err="1"/>
                        <a:t>navmaa</a:t>
                      </a:r>
                      <a:r>
                        <a:rPr lang="gu-IN" sz="1800" dirty="0"/>
                        <a:t> </a:t>
                      </a:r>
                      <a:r>
                        <a:rPr lang="en-US" sz="1800" dirty="0" err="1"/>
                        <a:t>Dhoran</a:t>
                      </a:r>
                      <a:r>
                        <a:rPr lang="gu-IN" sz="1800" dirty="0"/>
                        <a:t> </a:t>
                      </a:r>
                      <a:r>
                        <a:rPr lang="en-US" sz="1800" dirty="0"/>
                        <a:t>ma</a:t>
                      </a:r>
                      <a:r>
                        <a:rPr lang="gu-IN" sz="1800" dirty="0"/>
                        <a:t> </a:t>
                      </a:r>
                      <a:r>
                        <a:rPr lang="en-US" sz="1800" dirty="0" err="1"/>
                        <a:t>Bhanu</a:t>
                      </a:r>
                      <a:r>
                        <a:rPr lang="gu-IN" sz="1800" dirty="0"/>
                        <a:t> </a:t>
                      </a:r>
                      <a:r>
                        <a:rPr lang="en-US" sz="1800" dirty="0"/>
                        <a:t>Chun.)</a:t>
                      </a:r>
                      <a:r>
                        <a:rPr lang="gu-IN" sz="1800" dirty="0"/>
                        <a:t> </a:t>
                      </a:r>
                      <a:endParaRPr lang="en-US" sz="1800" b="1"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 नवमा धोरण मा भने।</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 नवविला भनतू।</a:t>
                      </a:r>
                      <a:endParaRPr lang="en-US" sz="18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मय नोवमामा भनय ।</a:t>
                      </a:r>
                      <a:endParaRPr lang="en-US" sz="1800" dirty="0">
                        <a:latin typeface="Calibri"/>
                        <a:ea typeface="Calibri"/>
                        <a:cs typeface="Mangal"/>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892839"/>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90700">
                  <a:extLst>
                    <a:ext uri="{9D8B030D-6E8A-4147-A177-3AD203B41FA5}">
                      <a16:colId xmlns:a16="http://schemas.microsoft.com/office/drawing/2014/main" val="20003"/>
                    </a:ext>
                  </a:extLst>
                </a:gridCol>
                <a:gridCol w="1790700">
                  <a:extLst>
                    <a:ext uri="{9D8B030D-6E8A-4147-A177-3AD203B41FA5}">
                      <a16:colId xmlns:a16="http://schemas.microsoft.com/office/drawing/2014/main" val="20004"/>
                    </a:ext>
                  </a:extLst>
                </a:gridCol>
                <a:gridCol w="1790700">
                  <a:extLst>
                    <a:ext uri="{9D8B030D-6E8A-4147-A177-3AD203B41FA5}">
                      <a16:colId xmlns:a16="http://schemas.microsoft.com/office/drawing/2014/main" val="20005"/>
                    </a:ext>
                  </a:extLst>
                </a:gridCol>
              </a:tblGrid>
              <a:tr h="133474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477172">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Book Antiqua" pitchFamily="18" charset="0"/>
                        <a:ea typeface="+mn-ea"/>
                        <a:cs typeface="+mn-cs"/>
                        <a:sym typeface="Arial"/>
                      </a:endParaRPr>
                    </a:p>
                  </a:txBody>
                  <a:tcPr marL="68580" marR="68580" marT="0" marB="0" anchor="ctr"/>
                </a:tc>
                <a:extLst>
                  <a:ext uri="{0D108BD9-81ED-4DB2-BD59-A6C34878D82A}">
                    <a16:rowId xmlns:a16="http://schemas.microsoft.com/office/drawing/2014/main" val="10001"/>
                  </a:ext>
                </a:extLst>
              </a:tr>
              <a:tr h="1334740">
                <a:tc>
                  <a:txBody>
                    <a:bodyPr/>
                    <a:lstStyle/>
                    <a:p>
                      <a:pPr marL="0" marR="0" algn="ctr">
                        <a:lnSpc>
                          <a:spcPct val="107000"/>
                        </a:lnSpc>
                        <a:spcBef>
                          <a:spcPts val="0"/>
                        </a:spcBef>
                        <a:spcAft>
                          <a:spcPts val="0"/>
                        </a:spcAft>
                        <a:tabLst>
                          <a:tab pos="1038225" algn="l"/>
                        </a:tabLst>
                      </a:pPr>
                      <a:endParaRPr lang="gu-IN" sz="1600" dirty="0"/>
                    </a:p>
                    <a:p>
                      <a:pPr marL="0" marR="0" algn="ctr">
                        <a:lnSpc>
                          <a:spcPct val="107000"/>
                        </a:lnSpc>
                        <a:spcBef>
                          <a:spcPts val="0"/>
                        </a:spcBef>
                        <a:spcAft>
                          <a:spcPts val="0"/>
                        </a:spcAft>
                        <a:tabLst>
                          <a:tab pos="1038225" algn="l"/>
                        </a:tabLst>
                      </a:pPr>
                      <a:r>
                        <a:rPr lang="en-US" sz="1600" dirty="0"/>
                        <a:t>5</a:t>
                      </a:r>
                      <a:endParaRPr lang="en-US" sz="12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मेरे घर चलोगे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મારા ઘરે આવશો ?</a:t>
                      </a:r>
                      <a:endParaRPr lang="en-US" sz="1400" dirty="0"/>
                    </a:p>
                    <a:p>
                      <a:pPr marL="0" marR="0" algn="l">
                        <a:lnSpc>
                          <a:spcPct val="107000"/>
                        </a:lnSpc>
                        <a:spcBef>
                          <a:spcPts val="0"/>
                        </a:spcBef>
                        <a:spcAft>
                          <a:spcPts val="0"/>
                        </a:spcAft>
                        <a:tabLst>
                          <a:tab pos="1038225" algn="l"/>
                        </a:tabLst>
                      </a:pPr>
                      <a:r>
                        <a:rPr lang="gu-IN" sz="1800" dirty="0"/>
                        <a:t>(</a:t>
                      </a:r>
                      <a:r>
                        <a:rPr lang="en-US" sz="1800" dirty="0"/>
                        <a:t>Mara</a:t>
                      </a:r>
                      <a:r>
                        <a:rPr lang="gu-IN" sz="1800" dirty="0"/>
                        <a:t> </a:t>
                      </a:r>
                      <a:r>
                        <a:rPr lang="en-US" sz="1800" dirty="0" err="1"/>
                        <a:t>Ghare</a:t>
                      </a:r>
                      <a:r>
                        <a:rPr lang="gu-IN" sz="1800" dirty="0"/>
                        <a:t> </a:t>
                      </a:r>
                      <a:r>
                        <a:rPr lang="en-US" sz="1800" dirty="0" err="1"/>
                        <a:t>Aavsho</a:t>
                      </a:r>
                      <a:r>
                        <a:rPr lang="gu-IN" sz="1800" dirty="0"/>
                        <a:t>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माने घर आवुनों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आमचे घरी येसी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हामचे घरा यीहीस ?</a:t>
                      </a:r>
                      <a:endParaRPr lang="en-US" sz="1400" dirty="0">
                        <a:latin typeface="Calibri"/>
                        <a:ea typeface="Calibri"/>
                        <a:cs typeface="Mangal"/>
                      </a:endParaRPr>
                    </a:p>
                  </a:txBody>
                  <a:tcPr marL="68580" marR="68580" marT="0" marB="0"/>
                </a:tc>
                <a:extLst>
                  <a:ext uri="{0D108BD9-81ED-4DB2-BD59-A6C34878D82A}">
                    <a16:rowId xmlns:a16="http://schemas.microsoft.com/office/drawing/2014/main" val="10002"/>
                  </a:ext>
                </a:extLst>
              </a:tr>
              <a:tr h="1415949">
                <a:tc>
                  <a:txBody>
                    <a:bodyPr/>
                    <a:lstStyle/>
                    <a:p>
                      <a:pPr marL="0" marR="0" algn="ctr">
                        <a:lnSpc>
                          <a:spcPct val="107000"/>
                        </a:lnSpc>
                        <a:spcBef>
                          <a:spcPts val="0"/>
                        </a:spcBef>
                        <a:spcAft>
                          <a:spcPts val="0"/>
                        </a:spcAft>
                        <a:tabLst>
                          <a:tab pos="1038225" algn="l"/>
                        </a:tabLst>
                      </a:pPr>
                      <a:endParaRPr lang="gu-IN" sz="1600" dirty="0"/>
                    </a:p>
                    <a:p>
                      <a:pPr marL="0" marR="0" algn="ctr">
                        <a:lnSpc>
                          <a:spcPct val="107000"/>
                        </a:lnSpc>
                        <a:spcBef>
                          <a:spcPts val="0"/>
                        </a:spcBef>
                        <a:spcAft>
                          <a:spcPts val="0"/>
                        </a:spcAft>
                        <a:tabLst>
                          <a:tab pos="1038225" algn="l"/>
                        </a:tabLst>
                      </a:pPr>
                      <a:r>
                        <a:rPr lang="en-US" sz="1600" dirty="0"/>
                        <a:t>6</a:t>
                      </a:r>
                      <a:endParaRPr lang="en-US" sz="12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नहीं आ</a:t>
                      </a:r>
                      <a:r>
                        <a:rPr lang="gu-IN" sz="1800" dirty="0"/>
                        <a:t> </a:t>
                      </a:r>
                      <a:r>
                        <a:rPr lang="hi-IN" sz="1800" dirty="0"/>
                        <a:t>सकता</a:t>
                      </a:r>
                      <a:r>
                        <a:rPr lang="gu-IN" sz="1800" dirty="0"/>
                        <a:t>, </a:t>
                      </a:r>
                      <a:r>
                        <a:rPr lang="hi-IN" sz="1800" dirty="0"/>
                        <a:t>थोड़ा काम है ।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નહીં આવી શકું</a:t>
                      </a:r>
                      <a:r>
                        <a:rPr lang="en-US" sz="1800" dirty="0"/>
                        <a:t>,</a:t>
                      </a:r>
                      <a:r>
                        <a:rPr lang="gu-IN" sz="1800" dirty="0"/>
                        <a:t> થોડું કામ છે.</a:t>
                      </a:r>
                      <a:endParaRPr lang="en-US" sz="1400" dirty="0"/>
                    </a:p>
                    <a:p>
                      <a:pPr marL="0" marR="0" algn="l">
                        <a:lnSpc>
                          <a:spcPct val="107000"/>
                        </a:lnSpc>
                        <a:spcBef>
                          <a:spcPts val="0"/>
                        </a:spcBef>
                        <a:spcAft>
                          <a:spcPts val="0"/>
                        </a:spcAft>
                        <a:tabLst>
                          <a:tab pos="1038225" algn="l"/>
                        </a:tabLst>
                      </a:pPr>
                      <a:r>
                        <a:rPr lang="gu-IN" sz="1800" dirty="0"/>
                        <a:t>(</a:t>
                      </a:r>
                      <a:r>
                        <a:rPr lang="en-US" sz="1800" dirty="0" err="1"/>
                        <a:t>Nahi</a:t>
                      </a:r>
                      <a:r>
                        <a:rPr lang="gu-IN" sz="1800" dirty="0"/>
                        <a:t> </a:t>
                      </a:r>
                      <a:r>
                        <a:rPr lang="en-US" sz="1800" dirty="0" err="1"/>
                        <a:t>aawi</a:t>
                      </a:r>
                      <a:r>
                        <a:rPr lang="gu-IN" sz="1800" dirty="0"/>
                        <a:t> </a:t>
                      </a:r>
                      <a:r>
                        <a:rPr lang="en-US" sz="1800" dirty="0" err="1"/>
                        <a:t>Shakun</a:t>
                      </a:r>
                      <a:r>
                        <a:rPr lang="en-US" sz="1800" dirty="0"/>
                        <a:t>, </a:t>
                      </a:r>
                      <a:r>
                        <a:rPr lang="en-US" sz="1800" dirty="0" err="1"/>
                        <a:t>Thodu</a:t>
                      </a:r>
                      <a:r>
                        <a:rPr lang="en-US" sz="1800" dirty="0"/>
                        <a:t> </a:t>
                      </a:r>
                      <a:r>
                        <a:rPr lang="en-US" sz="1800" dirty="0" err="1"/>
                        <a:t>Kam</a:t>
                      </a:r>
                      <a:r>
                        <a:rPr lang="en-US" sz="1800" dirty="0"/>
                        <a:t> </a:t>
                      </a:r>
                      <a:r>
                        <a:rPr lang="en-US" sz="1800" dirty="0" err="1"/>
                        <a:t>che</a:t>
                      </a:r>
                      <a:r>
                        <a:rPr lang="en-US" sz="1800" dirty="0"/>
                        <a:t>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नाय आवी सके थोड़ा काम आये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नाय येवायज जराक काम आहे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नई येवाय लगार काम आहाय </a:t>
                      </a:r>
                      <a:endParaRPr lang="en-US" sz="1400" dirty="0">
                        <a:latin typeface="Calibri"/>
                        <a:ea typeface="Calibri"/>
                        <a:cs typeface="Mangal"/>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2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rgbClr val="7030A0"/>
              </a:solidFill>
              <a:latin typeface="Calibri"/>
              <a:sym typeface="Calibri"/>
            </a:endParaRPr>
          </a:p>
        </p:txBody>
      </p:sp>
      <p:sp>
        <p:nvSpPr>
          <p:cNvPr id="11" name="Rectangle 10"/>
          <p:cNvSpPr/>
          <p:nvPr/>
        </p:nvSpPr>
        <p:spPr>
          <a:xfrm>
            <a:off x="2209800" y="5562600"/>
            <a:ext cx="7162800" cy="261610"/>
          </a:xfrm>
          <a:prstGeom prst="rect">
            <a:avLst/>
          </a:prstGeom>
        </p:spPr>
        <p:txBody>
          <a:bodyPr wrap="square">
            <a:spAutoFit/>
          </a:bodyPr>
          <a:lstStyle/>
          <a:p>
            <a:pPr lvl="0" algn="ctr"/>
            <a:endParaRPr lang="hi-IN" sz="1100" b="1" dirty="0">
              <a:solidFill>
                <a:srgbClr val="00B050"/>
              </a:solidFill>
            </a:endParaRPr>
          </a:p>
        </p:txBody>
      </p:sp>
      <p:sp>
        <p:nvSpPr>
          <p:cNvPr id="13" name="Rectangle 12"/>
          <p:cNvSpPr/>
          <p:nvPr/>
        </p:nvSpPr>
        <p:spPr>
          <a:xfrm>
            <a:off x="1905000" y="2362200"/>
            <a:ext cx="7239000" cy="1862048"/>
          </a:xfrm>
          <a:prstGeom prst="rect">
            <a:avLst/>
          </a:prstGeom>
        </p:spPr>
        <p:txBody>
          <a:bodyPr wrap="square">
            <a:prstTxWarp prst="textPlain">
              <a:avLst/>
            </a:prstTxWarp>
            <a:spAutoFit/>
          </a:bodyPr>
          <a:lstStyle/>
          <a:p>
            <a:pPr lvl="1" algn="ctr"/>
            <a:r>
              <a:rPr lang="hi-IN" sz="11500" b="1" dirty="0">
                <a:ln w="12700">
                  <a:solidFill>
                    <a:schemeClr val="accent4">
                      <a:lumMod val="40000"/>
                      <a:lumOff val="60000"/>
                    </a:schemeClr>
                  </a:solidFill>
                  <a:prstDash val="solid"/>
                </a:ln>
                <a:solidFill>
                  <a:schemeClr val="bg2"/>
                </a:solidFill>
                <a:effectLst>
                  <a:outerShdw blurRad="41275" dist="20320" dir="1800000" algn="tl" rotWithShape="0">
                    <a:srgbClr val="000000">
                      <a:alpha val="40000"/>
                    </a:srgbClr>
                  </a:outerShdw>
                </a:effectLst>
                <a:latin typeface="Aparajita"/>
                <a:ea typeface="Aparajita"/>
                <a:cs typeface="Aparajita"/>
                <a:sym typeface="Aparajita"/>
              </a:rPr>
              <a:t>      प्रस्तावना</a:t>
            </a:r>
          </a:p>
        </p:txBody>
      </p:sp>
      <p:pic>
        <p:nvPicPr>
          <p:cNvPr id="16" name="Picture 2" descr="C:\Users\admin\Pictures\VARLI44.jpg"/>
          <p:cNvPicPr>
            <a:picLocks noChangeAspect="1" noChangeArrowheads="1"/>
          </p:cNvPicPr>
          <p:nvPr/>
        </p:nvPicPr>
        <p:blipFill>
          <a:blip r:embed="rId5">
            <a:lum bright="-6000"/>
          </a:blip>
          <a:srcRect/>
          <a:stretch>
            <a:fillRect/>
          </a:stretch>
        </p:blipFill>
        <p:spPr bwMode="auto">
          <a:xfrm>
            <a:off x="10591800" y="5638800"/>
            <a:ext cx="1371600" cy="10668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505324"/>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29540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nchor="ctr"/>
                </a:tc>
                <a:extLst>
                  <a:ext uri="{0D108BD9-81ED-4DB2-BD59-A6C34878D82A}">
                    <a16:rowId xmlns:a16="http://schemas.microsoft.com/office/drawing/2014/main" val="10001"/>
                  </a:ext>
                </a:extLst>
              </a:tr>
              <a:tr h="1334740">
                <a:tc>
                  <a:txBody>
                    <a:bodyPr/>
                    <a:lstStyle/>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r>
                        <a:rPr lang="en-US" sz="1800" dirty="0"/>
                        <a:t>7</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आप क्या खाओगे </a:t>
                      </a:r>
                      <a:r>
                        <a:rPr lang="gu-IN" sz="1800" dirty="0"/>
                        <a:t>? </a:t>
                      </a:r>
                      <a:r>
                        <a:rPr lang="hi-IN" sz="1800" dirty="0"/>
                        <a:t>बताइये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તમે શું ખાશો</a:t>
                      </a:r>
                      <a:r>
                        <a:rPr lang="en-US" sz="1800" dirty="0"/>
                        <a:t>, </a:t>
                      </a:r>
                      <a:r>
                        <a:rPr lang="gu-IN" sz="1800" dirty="0"/>
                        <a:t> બોલો ?</a:t>
                      </a:r>
                      <a:endParaRPr lang="en-US" sz="1400" dirty="0"/>
                    </a:p>
                    <a:p>
                      <a:pPr marL="0" marR="0" algn="l">
                        <a:lnSpc>
                          <a:spcPct val="107000"/>
                        </a:lnSpc>
                        <a:spcBef>
                          <a:spcPts val="0"/>
                        </a:spcBef>
                        <a:spcAft>
                          <a:spcPts val="0"/>
                        </a:spcAft>
                        <a:tabLst>
                          <a:tab pos="1038225" algn="l"/>
                        </a:tabLst>
                      </a:pPr>
                      <a:r>
                        <a:rPr lang="hi-IN" sz="1800" dirty="0"/>
                        <a:t>(</a:t>
                      </a:r>
                      <a:r>
                        <a:rPr lang="en-US" sz="1800" dirty="0"/>
                        <a:t>Tame shun </a:t>
                      </a:r>
                      <a:r>
                        <a:rPr lang="en-US" sz="1800" dirty="0" err="1"/>
                        <a:t>Khasho</a:t>
                      </a:r>
                      <a:r>
                        <a:rPr lang="en-US" sz="1800" dirty="0"/>
                        <a:t> , Bolo ? )</a:t>
                      </a:r>
                      <a:endParaRPr lang="en-US" sz="1400" b="1"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700" dirty="0"/>
                    </a:p>
                    <a:p>
                      <a:pPr marL="0" marR="0" algn="l">
                        <a:lnSpc>
                          <a:spcPct val="107000"/>
                        </a:lnSpc>
                        <a:spcBef>
                          <a:spcPts val="0"/>
                        </a:spcBef>
                        <a:spcAft>
                          <a:spcPts val="0"/>
                        </a:spcAft>
                        <a:tabLst>
                          <a:tab pos="1038225" algn="l"/>
                        </a:tabLst>
                      </a:pPr>
                      <a:r>
                        <a:rPr lang="hi-IN" sz="1700" dirty="0"/>
                        <a:t>का खाहनों बोल ? </a:t>
                      </a:r>
                      <a:endParaRPr lang="en-US" sz="17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700" dirty="0"/>
                    </a:p>
                    <a:p>
                      <a:pPr marL="0" marR="0" algn="l">
                        <a:lnSpc>
                          <a:spcPct val="107000"/>
                        </a:lnSpc>
                        <a:spcBef>
                          <a:spcPts val="0"/>
                        </a:spcBef>
                        <a:spcAft>
                          <a:spcPts val="0"/>
                        </a:spcAft>
                        <a:tabLst>
                          <a:tab pos="1038225" algn="l"/>
                        </a:tabLst>
                      </a:pPr>
                      <a:r>
                        <a:rPr lang="hi-IN" sz="1700" dirty="0"/>
                        <a:t>काय खाशील बोल ?</a:t>
                      </a:r>
                      <a:endParaRPr lang="en-US" sz="17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काय खामचो आख ?</a:t>
                      </a:r>
                      <a:endParaRPr lang="en-US" sz="1400" dirty="0">
                        <a:latin typeface="Calibri"/>
                        <a:ea typeface="Calibri"/>
                        <a:cs typeface="Mangal"/>
                      </a:endParaRPr>
                    </a:p>
                  </a:txBody>
                  <a:tcPr marL="68580" marR="68580" marT="0" marB="0"/>
                </a:tc>
                <a:extLst>
                  <a:ext uri="{0D108BD9-81ED-4DB2-BD59-A6C34878D82A}">
                    <a16:rowId xmlns:a16="http://schemas.microsoft.com/office/drawing/2014/main" val="10002"/>
                  </a:ext>
                </a:extLst>
              </a:tr>
              <a:tr h="1415949">
                <a:tc>
                  <a:txBody>
                    <a:bodyPr/>
                    <a:lstStyle/>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r>
                        <a:rPr lang="en-US" sz="1800" dirty="0"/>
                        <a:t>8</a:t>
                      </a:r>
                      <a:endParaRPr lang="gu-IN" sz="1800" dirty="0"/>
                    </a:p>
                    <a:p>
                      <a:pPr marL="0" marR="0" algn="ctr">
                        <a:lnSpc>
                          <a:spcPct val="107000"/>
                        </a:lnSpc>
                        <a:spcBef>
                          <a:spcPts val="0"/>
                        </a:spcBef>
                        <a:spcAft>
                          <a:spcPts val="0"/>
                        </a:spcAft>
                        <a:tabLst>
                          <a:tab pos="1038225" algn="l"/>
                        </a:tabLst>
                      </a:pP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द।ल–चावल, रोटी-सब्जी</a:t>
                      </a:r>
                      <a:r>
                        <a:rPr lang="en-US" sz="1800" dirty="0"/>
                        <a:t> , </a:t>
                      </a:r>
                      <a:r>
                        <a:rPr lang="hi-IN" sz="1800" dirty="0"/>
                        <a:t>बस ।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દાળ-ભાત , શાક-રોટલી ચાલશે .</a:t>
                      </a:r>
                      <a:endParaRPr lang="en-US" sz="1400" dirty="0"/>
                    </a:p>
                    <a:p>
                      <a:pPr marL="0" marR="0" algn="l">
                        <a:lnSpc>
                          <a:spcPct val="107000"/>
                        </a:lnSpc>
                        <a:spcBef>
                          <a:spcPts val="0"/>
                        </a:spcBef>
                        <a:spcAft>
                          <a:spcPts val="0"/>
                        </a:spcAft>
                        <a:tabLst>
                          <a:tab pos="1038225" algn="l"/>
                        </a:tabLst>
                      </a:pPr>
                      <a:r>
                        <a:rPr lang="en-US" sz="1800" dirty="0"/>
                        <a:t>(</a:t>
                      </a:r>
                      <a:r>
                        <a:rPr lang="en-US" sz="1800" dirty="0" err="1"/>
                        <a:t>Dal</a:t>
                      </a:r>
                      <a:r>
                        <a:rPr lang="en-US" sz="1800" dirty="0"/>
                        <a:t> – </a:t>
                      </a:r>
                      <a:r>
                        <a:rPr lang="en-US" sz="1800" dirty="0" err="1"/>
                        <a:t>Bhat</a:t>
                      </a:r>
                      <a:r>
                        <a:rPr lang="en-US" sz="1800" dirty="0"/>
                        <a:t>, </a:t>
                      </a:r>
                      <a:r>
                        <a:rPr lang="en-US" sz="1800" dirty="0" err="1"/>
                        <a:t>Shak</a:t>
                      </a:r>
                      <a:r>
                        <a:rPr lang="en-US" sz="1800" dirty="0"/>
                        <a:t>- </a:t>
                      </a:r>
                      <a:r>
                        <a:rPr lang="en-US" sz="1800" dirty="0" err="1"/>
                        <a:t>Rotli</a:t>
                      </a:r>
                      <a:r>
                        <a:rPr lang="en-US" sz="1800" dirty="0"/>
                        <a:t>, </a:t>
                      </a:r>
                      <a:r>
                        <a:rPr lang="en-US" sz="1800" dirty="0" err="1"/>
                        <a:t>Chalshe</a:t>
                      </a:r>
                      <a:r>
                        <a:rPr lang="en-US" sz="1800" dirty="0"/>
                        <a:t>)</a:t>
                      </a:r>
                      <a:endParaRPr lang="en-US" sz="1400" b="1"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दाल-चोखा,हाक-रोटली चाली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दाल-जेवण ,भाखर-भाजी चालील </a:t>
                      </a:r>
                      <a:endParaRPr lang="en-US" sz="140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दाल-जेवण, बाखर-भाजो चालयद </a:t>
                      </a:r>
                      <a:endParaRPr lang="en-US" sz="1400" dirty="0">
                        <a:latin typeface="Calibri"/>
                        <a:ea typeface="Calibri"/>
                        <a:cs typeface="Mangal"/>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647944"/>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29540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nchor="ctr"/>
                </a:tc>
                <a:extLst>
                  <a:ext uri="{0D108BD9-81ED-4DB2-BD59-A6C34878D82A}">
                    <a16:rowId xmlns:a16="http://schemas.microsoft.com/office/drawing/2014/main" val="10001"/>
                  </a:ext>
                </a:extLst>
              </a:tr>
              <a:tr h="1334740">
                <a:tc>
                  <a:txBody>
                    <a:bodyPr/>
                    <a:lstStyle/>
                    <a:p>
                      <a:pPr marL="0" marR="0" algn="ctr">
                        <a:lnSpc>
                          <a:spcPct val="107000"/>
                        </a:lnSpc>
                        <a:spcBef>
                          <a:spcPts val="0"/>
                        </a:spcBef>
                        <a:spcAft>
                          <a:spcPts val="0"/>
                        </a:spcAft>
                        <a:tabLst>
                          <a:tab pos="1038225" algn="l"/>
                        </a:tabLst>
                      </a:pPr>
                      <a:r>
                        <a:rPr lang="en-US" sz="2000" dirty="0"/>
                        <a:t>9</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चलो</a:t>
                      </a:r>
                      <a:r>
                        <a:rPr lang="en-US" sz="1600" dirty="0"/>
                        <a:t>,</a:t>
                      </a:r>
                      <a:r>
                        <a:rPr lang="hi-IN" sz="1600" dirty="0"/>
                        <a:t> खेलने चलते है ।</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ચાલો</a:t>
                      </a:r>
                      <a:r>
                        <a:rPr lang="en-US" sz="1600" dirty="0"/>
                        <a:t>,</a:t>
                      </a:r>
                      <a:r>
                        <a:rPr lang="gu-IN" sz="1600" dirty="0"/>
                        <a:t> રમવા જઈએ .</a:t>
                      </a:r>
                      <a:endParaRPr lang="en-US" sz="1600" dirty="0"/>
                    </a:p>
                    <a:p>
                      <a:pPr marL="0" marR="0" algn="l">
                        <a:lnSpc>
                          <a:spcPct val="107000"/>
                        </a:lnSpc>
                        <a:spcBef>
                          <a:spcPts val="0"/>
                        </a:spcBef>
                        <a:spcAft>
                          <a:spcPts val="0"/>
                        </a:spcAft>
                        <a:tabLst>
                          <a:tab pos="1038225" algn="l"/>
                        </a:tabLst>
                      </a:pPr>
                      <a:r>
                        <a:rPr lang="en-US" sz="1600" dirty="0"/>
                        <a:t>(</a:t>
                      </a:r>
                      <a:r>
                        <a:rPr lang="en-US" sz="1600" dirty="0" err="1"/>
                        <a:t>Chalo</a:t>
                      </a:r>
                      <a:r>
                        <a:rPr lang="en-US" sz="1600" dirty="0"/>
                        <a:t> </a:t>
                      </a:r>
                      <a:r>
                        <a:rPr lang="en-US" sz="1600" dirty="0" err="1"/>
                        <a:t>Ramva</a:t>
                      </a:r>
                      <a:r>
                        <a:rPr lang="en-US" sz="1600" dirty="0"/>
                        <a:t> </a:t>
                      </a:r>
                      <a:r>
                        <a:rPr lang="en-US" sz="1600" dirty="0" err="1"/>
                        <a:t>Jaiye</a:t>
                      </a:r>
                      <a:r>
                        <a:rPr lang="en-US" sz="1600" dirty="0"/>
                        <a:t>)</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चाल रमुलाग जाव</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चला खेलाय जाव</a:t>
                      </a:r>
                      <a:endParaRPr lang="en-US" sz="16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चला रोवॉनदाय जाव</a:t>
                      </a:r>
                      <a:endParaRPr lang="en-US" sz="1600">
                        <a:latin typeface="Calibri"/>
                        <a:ea typeface="Calibri"/>
                        <a:cs typeface="Mangal"/>
                      </a:endParaRPr>
                    </a:p>
                  </a:txBody>
                  <a:tcPr marL="68580" marR="68580" marT="0" marB="0" anchor="ctr"/>
                </a:tc>
                <a:extLst>
                  <a:ext uri="{0D108BD9-81ED-4DB2-BD59-A6C34878D82A}">
                    <a16:rowId xmlns:a16="http://schemas.microsoft.com/office/drawing/2014/main" val="10002"/>
                  </a:ext>
                </a:extLst>
              </a:tr>
              <a:tr h="1713260">
                <a:tc>
                  <a:txBody>
                    <a:bodyPr/>
                    <a:lstStyle/>
                    <a:p>
                      <a:pPr marL="0" marR="0" algn="ctr">
                        <a:lnSpc>
                          <a:spcPct val="107000"/>
                        </a:lnSpc>
                        <a:spcBef>
                          <a:spcPts val="0"/>
                        </a:spcBef>
                        <a:spcAft>
                          <a:spcPts val="0"/>
                        </a:spcAft>
                        <a:tabLst>
                          <a:tab pos="1038225" algn="l"/>
                        </a:tabLst>
                      </a:pPr>
                      <a:r>
                        <a:rPr lang="en-US" sz="2000" dirty="0"/>
                        <a:t>10</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ठीक है </a:t>
                      </a:r>
                      <a:r>
                        <a:rPr lang="en-US" sz="1600" dirty="0"/>
                        <a:t>,</a:t>
                      </a:r>
                      <a:r>
                        <a:rPr lang="hi-IN" sz="1600" dirty="0"/>
                        <a:t>चलो ।</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a:t>સારું</a:t>
                      </a:r>
                      <a:r>
                        <a:rPr lang="en-US" sz="1600"/>
                        <a:t>, </a:t>
                      </a:r>
                      <a:r>
                        <a:rPr lang="gu-IN" sz="1600"/>
                        <a:t> ચાલો . </a:t>
                      </a:r>
                      <a:r>
                        <a:rPr lang="en-US" sz="1600"/>
                        <a:t>(S</a:t>
                      </a:r>
                      <a:r>
                        <a:rPr lang="gu-IN" sz="1600"/>
                        <a:t>a</a:t>
                      </a:r>
                      <a:r>
                        <a:rPr lang="en-US" sz="1600"/>
                        <a:t>run, Chalo )</a:t>
                      </a:r>
                      <a:endParaRPr lang="en-US" sz="16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हाज चालते</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ठीक आहे त चला</a:t>
                      </a:r>
                      <a:endParaRPr lang="en-US" sz="16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बेस तयते चला</a:t>
                      </a:r>
                      <a:endParaRPr lang="en-US" sz="1600" dirty="0">
                        <a:latin typeface="Calibri"/>
                        <a:ea typeface="Calibri"/>
                        <a:cs typeface="Mangal"/>
                      </a:endParaRP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672186"/>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319642">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r>
                        <a:rPr lang="gu-IN" sz="2000" u="none" strike="noStrike" cap="none" spc="-150" dirty="0">
                          <a:sym typeface="Arial"/>
                        </a:rPr>
                        <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tc>
                <a:extLst>
                  <a:ext uri="{0D108BD9-81ED-4DB2-BD59-A6C34878D82A}">
                    <a16:rowId xmlns:a16="http://schemas.microsoft.com/office/drawing/2014/main" val="10001"/>
                  </a:ext>
                </a:extLst>
              </a:tr>
              <a:tr h="1334740">
                <a:tc>
                  <a:txBody>
                    <a:bodyPr/>
                    <a:lstStyle/>
                    <a:p>
                      <a:pPr marL="0" marR="0" algn="l">
                        <a:lnSpc>
                          <a:spcPct val="107000"/>
                        </a:lnSpc>
                        <a:spcBef>
                          <a:spcPts val="0"/>
                        </a:spcBef>
                        <a:spcAft>
                          <a:spcPts val="0"/>
                        </a:spcAft>
                        <a:tabLst>
                          <a:tab pos="1038225" algn="l"/>
                        </a:tabLst>
                      </a:pPr>
                      <a:r>
                        <a:rPr lang="gu-IN" sz="1600" dirty="0"/>
                        <a:t> </a:t>
                      </a:r>
                      <a:r>
                        <a:rPr lang="en-US" sz="1600" dirty="0"/>
                        <a:t>11</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आप क्या करते हो ?</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a:t>તમે શું કરો છો ?</a:t>
                      </a:r>
                      <a:endParaRPr lang="en-US" sz="1100"/>
                    </a:p>
                    <a:p>
                      <a:pPr marL="0" marR="0" algn="l">
                        <a:lnSpc>
                          <a:spcPct val="107000"/>
                        </a:lnSpc>
                        <a:spcBef>
                          <a:spcPts val="0"/>
                        </a:spcBef>
                        <a:spcAft>
                          <a:spcPts val="0"/>
                        </a:spcAft>
                        <a:tabLst>
                          <a:tab pos="1038225" algn="l"/>
                        </a:tabLst>
                      </a:pPr>
                      <a:r>
                        <a:rPr lang="en-US" sz="1600"/>
                        <a:t>(Tame shun Karo Cho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तू का करेह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तू काय करतोश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कायरा करों मंडीन ?</a:t>
                      </a:r>
                      <a:endParaRPr lang="en-US" sz="1100" dirty="0">
                        <a:latin typeface="Calibri"/>
                        <a:ea typeface="Calibri"/>
                        <a:cs typeface="Mangal"/>
                      </a:endParaRPr>
                    </a:p>
                  </a:txBody>
                  <a:tcPr marL="68580" marR="68580" marT="0" marB="0" anchor="ctr"/>
                </a:tc>
                <a:extLst>
                  <a:ext uri="{0D108BD9-81ED-4DB2-BD59-A6C34878D82A}">
                    <a16:rowId xmlns:a16="http://schemas.microsoft.com/office/drawing/2014/main" val="10002"/>
                  </a:ext>
                </a:extLst>
              </a:tr>
              <a:tr h="1713260">
                <a:tc>
                  <a:txBody>
                    <a:bodyPr/>
                    <a:lstStyle/>
                    <a:p>
                      <a:pPr marL="0" marR="0" algn="l">
                        <a:lnSpc>
                          <a:spcPct val="107000"/>
                        </a:lnSpc>
                        <a:spcBef>
                          <a:spcPts val="0"/>
                        </a:spcBef>
                        <a:spcAft>
                          <a:spcPts val="0"/>
                        </a:spcAft>
                        <a:tabLst>
                          <a:tab pos="1038225" algn="l"/>
                        </a:tabLst>
                      </a:pPr>
                      <a:r>
                        <a:rPr lang="gu-IN" sz="1600" dirty="0"/>
                        <a:t> </a:t>
                      </a:r>
                      <a:r>
                        <a:rPr lang="en-US" sz="1600" dirty="0"/>
                        <a:t>12</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 पढ़ाई करता हुँ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હું ભણવા જાવું છું .</a:t>
                      </a:r>
                      <a:endParaRPr lang="en-US" sz="1100" dirty="0"/>
                    </a:p>
                    <a:p>
                      <a:pPr marL="0" marR="0" algn="l">
                        <a:lnSpc>
                          <a:spcPct val="107000"/>
                        </a:lnSpc>
                        <a:spcBef>
                          <a:spcPts val="0"/>
                        </a:spcBef>
                        <a:spcAft>
                          <a:spcPts val="0"/>
                        </a:spcAft>
                        <a:tabLst>
                          <a:tab pos="1038225" algn="l"/>
                        </a:tabLst>
                      </a:pPr>
                      <a:r>
                        <a:rPr lang="en-US" sz="1600" dirty="0"/>
                        <a:t>(Hun </a:t>
                      </a:r>
                      <a:r>
                        <a:rPr lang="en-US" sz="1600" dirty="0" err="1"/>
                        <a:t>Bhanva</a:t>
                      </a:r>
                      <a:r>
                        <a:rPr lang="en-US" sz="1600" dirty="0"/>
                        <a:t> </a:t>
                      </a:r>
                      <a:r>
                        <a:rPr lang="en-US" sz="1600" dirty="0" err="1"/>
                        <a:t>Jau</a:t>
                      </a:r>
                      <a:r>
                        <a:rPr lang="en-US" sz="1600" dirty="0"/>
                        <a:t> </a:t>
                      </a:r>
                      <a:r>
                        <a:rPr lang="en-US" sz="1600" dirty="0" err="1"/>
                        <a:t>chun</a:t>
                      </a:r>
                      <a:r>
                        <a:rPr lang="en-US" sz="1600" dirty="0"/>
                        <a:t> )</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 भनुलाग जायताए</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 शिखायल जातु</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मई भनोदय जाय</a:t>
                      </a:r>
                      <a:endParaRPr lang="en-US" sz="1100" dirty="0">
                        <a:latin typeface="Calibri"/>
                        <a:ea typeface="Calibri"/>
                        <a:cs typeface="Mangal"/>
                      </a:endParaRP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965362"/>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319642">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r>
                        <a:rPr lang="gu-IN" sz="2000" u="none" strike="noStrike" cap="none" spc="-150" dirty="0">
                          <a:sym typeface="Arial"/>
                        </a:rPr>
                        <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nchor="ctr"/>
                </a:tc>
                <a:extLst>
                  <a:ext uri="{0D108BD9-81ED-4DB2-BD59-A6C34878D82A}">
                    <a16:rowId xmlns:a16="http://schemas.microsoft.com/office/drawing/2014/main" val="10001"/>
                  </a:ext>
                </a:extLst>
              </a:tr>
              <a:tr h="1627916">
                <a:tc>
                  <a:txBody>
                    <a:bodyPr/>
                    <a:lstStyle/>
                    <a:p>
                      <a:pPr marL="0" marR="0" algn="l">
                        <a:lnSpc>
                          <a:spcPct val="107000"/>
                        </a:lnSpc>
                        <a:spcBef>
                          <a:spcPts val="0"/>
                        </a:spcBef>
                        <a:spcAft>
                          <a:spcPts val="0"/>
                        </a:spcAft>
                        <a:tabLst>
                          <a:tab pos="1038225" algn="l"/>
                        </a:tabLst>
                      </a:pPr>
                      <a:r>
                        <a:rPr lang="gu-IN" sz="1600" dirty="0"/>
                        <a:t> </a:t>
                      </a:r>
                      <a:r>
                        <a:rPr lang="en-US" sz="1600" dirty="0"/>
                        <a:t>13</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आप कहाँ रहेते हो </a:t>
                      </a:r>
                      <a:r>
                        <a:rPr lang="en-US" sz="1600"/>
                        <a:t>?</a:t>
                      </a:r>
                      <a:r>
                        <a:rPr lang="hi-IN" sz="1600"/>
                        <a:t> गाँवमें या शहर मेँ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તમે ક્યાં રાહો છો </a:t>
                      </a:r>
                      <a:r>
                        <a:rPr lang="en-US" sz="1600" dirty="0"/>
                        <a:t>? </a:t>
                      </a:r>
                      <a:r>
                        <a:rPr lang="gu-IN" sz="1600" dirty="0"/>
                        <a:t> ગામમાં કે શહેરમાં ? </a:t>
                      </a:r>
                      <a:r>
                        <a:rPr lang="hi-IN" sz="1600" dirty="0"/>
                        <a:t>(</a:t>
                      </a:r>
                      <a:r>
                        <a:rPr lang="en-US" sz="1600" dirty="0"/>
                        <a:t>Tame </a:t>
                      </a:r>
                      <a:r>
                        <a:rPr lang="en-US" sz="1600" dirty="0" err="1"/>
                        <a:t>kyan</a:t>
                      </a:r>
                      <a:r>
                        <a:rPr lang="en-US" sz="1600" dirty="0"/>
                        <a:t> </a:t>
                      </a:r>
                      <a:r>
                        <a:rPr lang="en-US" sz="1600" dirty="0" err="1"/>
                        <a:t>Raho</a:t>
                      </a:r>
                      <a:r>
                        <a:rPr lang="en-US" sz="1600" dirty="0"/>
                        <a:t> Cho ? </a:t>
                      </a:r>
                      <a:r>
                        <a:rPr lang="en-US" sz="1600" dirty="0" err="1"/>
                        <a:t>Gam</a:t>
                      </a:r>
                      <a:r>
                        <a:rPr lang="en-US" sz="1600" dirty="0"/>
                        <a:t> ma </a:t>
                      </a:r>
                      <a:r>
                        <a:rPr lang="en-US" sz="1600" dirty="0" err="1"/>
                        <a:t>ke</a:t>
                      </a:r>
                      <a:r>
                        <a:rPr lang="en-US" sz="1600" dirty="0"/>
                        <a:t> </a:t>
                      </a:r>
                      <a:r>
                        <a:rPr lang="en-US" sz="1600" dirty="0" err="1"/>
                        <a:t>Shaer</a:t>
                      </a:r>
                      <a:r>
                        <a:rPr lang="en-US" sz="1600" dirty="0"/>
                        <a:t> Ma)</a:t>
                      </a:r>
                      <a:endParaRPr lang="en-US" sz="1100" dirty="0">
                        <a:latin typeface="+mj-lt"/>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तू का रहे गावमा का शेरमा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तू कोठ रहतोस गावत काय शहरात ?</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तू कत रहश गावामा काय शाहरादय ?</a:t>
                      </a:r>
                      <a:r>
                        <a:rPr lang="gu-IN" sz="1600" dirty="0"/>
                        <a:t> </a:t>
                      </a:r>
                      <a:endParaRPr lang="en-US" sz="1100" dirty="0">
                        <a:latin typeface="Calibri"/>
                        <a:ea typeface="Calibri"/>
                        <a:cs typeface="Mangal"/>
                      </a:endParaRPr>
                    </a:p>
                  </a:txBody>
                  <a:tcPr marL="68580" marR="68580" marT="0" marB="0" anchor="ctr"/>
                </a:tc>
                <a:extLst>
                  <a:ext uri="{0D108BD9-81ED-4DB2-BD59-A6C34878D82A}">
                    <a16:rowId xmlns:a16="http://schemas.microsoft.com/office/drawing/2014/main" val="10002"/>
                  </a:ext>
                </a:extLst>
              </a:tr>
              <a:tr h="1713260">
                <a:tc>
                  <a:txBody>
                    <a:bodyPr/>
                    <a:lstStyle/>
                    <a:p>
                      <a:pPr marL="0" marR="0" algn="l">
                        <a:lnSpc>
                          <a:spcPct val="107000"/>
                        </a:lnSpc>
                        <a:spcBef>
                          <a:spcPts val="0"/>
                        </a:spcBef>
                        <a:spcAft>
                          <a:spcPts val="0"/>
                        </a:spcAft>
                        <a:tabLst>
                          <a:tab pos="1038225" algn="l"/>
                        </a:tabLst>
                      </a:pPr>
                      <a:r>
                        <a:rPr lang="gu-IN" sz="1600" dirty="0"/>
                        <a:t> </a:t>
                      </a:r>
                      <a:r>
                        <a:rPr lang="en-US" sz="1600" dirty="0"/>
                        <a:t>14</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dirty="0"/>
                        <a:t>में शहर मे रहता हु</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હું શહેરમાં રહું છું .</a:t>
                      </a:r>
                    </a:p>
                    <a:p>
                      <a:pPr marL="0" marR="0" algn="l">
                        <a:lnSpc>
                          <a:spcPct val="107000"/>
                        </a:lnSpc>
                        <a:spcBef>
                          <a:spcPts val="0"/>
                        </a:spcBef>
                        <a:spcAft>
                          <a:spcPts val="0"/>
                        </a:spcAft>
                        <a:tabLst>
                          <a:tab pos="1038225" algn="l"/>
                        </a:tabLst>
                      </a:pPr>
                      <a:endParaRPr lang="en-US" sz="1100" dirty="0"/>
                    </a:p>
                    <a:p>
                      <a:pPr marL="0" marR="0" algn="l">
                        <a:lnSpc>
                          <a:spcPct val="107000"/>
                        </a:lnSpc>
                        <a:spcBef>
                          <a:spcPts val="0"/>
                        </a:spcBef>
                        <a:spcAft>
                          <a:spcPts val="0"/>
                        </a:spcAft>
                        <a:tabLst>
                          <a:tab pos="1038225" algn="l"/>
                        </a:tabLst>
                      </a:pPr>
                      <a:r>
                        <a:rPr lang="en-US" sz="1600" dirty="0"/>
                        <a:t>(Hun </a:t>
                      </a:r>
                      <a:r>
                        <a:rPr lang="en-US" sz="1600" dirty="0" err="1"/>
                        <a:t>Shaher</a:t>
                      </a:r>
                      <a:r>
                        <a:rPr lang="en-US" sz="1600" dirty="0"/>
                        <a:t> ma </a:t>
                      </a:r>
                      <a:r>
                        <a:rPr lang="en-US" sz="1600" dirty="0" err="1"/>
                        <a:t>rahun</a:t>
                      </a:r>
                      <a:r>
                        <a:rPr lang="en-US" sz="1600" dirty="0"/>
                        <a:t> </a:t>
                      </a:r>
                      <a:r>
                        <a:rPr lang="en-US" sz="1600" dirty="0" err="1"/>
                        <a:t>chun</a:t>
                      </a:r>
                      <a:r>
                        <a:rPr lang="en-US" sz="1600" dirty="0"/>
                        <a:t>.)</a:t>
                      </a:r>
                      <a:endParaRPr lang="en-US" sz="1100" dirty="0">
                        <a:latin typeface="+mn-lt"/>
                        <a:ea typeface="Calibri"/>
                        <a:cs typeface="Times New Roman" pitchFamily="18" charset="0"/>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 शेरमा रय</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 शहेरमा रहतू</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602615" algn="ctr"/>
                        </a:tabLst>
                      </a:pPr>
                      <a:r>
                        <a:rPr lang="hi-IN" sz="1600" dirty="0"/>
                        <a:t>मई  शाहरामा रहय</a:t>
                      </a:r>
                      <a:endParaRPr lang="en-US" sz="1100" dirty="0">
                        <a:latin typeface="Calibri"/>
                        <a:ea typeface="Calibri"/>
                        <a:cs typeface="Mangal"/>
                      </a:endParaRP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965362"/>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319642">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en-US" sz="1800" spc="-150" dirty="0">
                        <a:latin typeface="Calibri"/>
                        <a:ea typeface="Calibri"/>
                        <a:cs typeface="Mangal"/>
                      </a:endParaRPr>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1800" spc="-150" dirty="0"/>
                        <a:t>भाषा </a:t>
                      </a:r>
                      <a:r>
                        <a:rPr lang="gu-IN" sz="1800" spc="-150" dirty="0"/>
                        <a:t>– </a:t>
                      </a:r>
                      <a:r>
                        <a:rPr lang="en-US" sz="1800" spc="-150" dirty="0"/>
                        <a:t>Language</a:t>
                      </a:r>
                      <a:endParaRPr lang="en-US" sz="1800" spc="-150" dirty="0">
                        <a:latin typeface="Mangal" pitchFamily="18" charset="0"/>
                        <a:ea typeface="Calibri"/>
                        <a:cs typeface="Mangal" pitchFamily="18" charset="0"/>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1800" spc="-150" dirty="0"/>
                        <a:t>बोली</a:t>
                      </a:r>
                      <a:r>
                        <a:rPr lang="gu-IN" sz="1800" spc="-150" dirty="0"/>
                        <a:t>- </a:t>
                      </a:r>
                      <a:r>
                        <a:rPr lang="en-US" sz="1800" spc="-150" dirty="0"/>
                        <a:t>Dialect</a:t>
                      </a:r>
                      <a:endParaRPr lang="en-US" sz="1800" spc="-150" dirty="0">
                        <a:latin typeface="Mangal" pitchFamily="18" charset="0"/>
                        <a:ea typeface="Calibri"/>
                        <a:cs typeface="Mangal"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r>
                        <a:rPr lang="gu-IN" sz="2000" u="none" strike="noStrike" cap="none" spc="-150" dirty="0">
                          <a:sym typeface="Arial"/>
                        </a:rPr>
                        <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nchor="ctr"/>
                </a:tc>
                <a:extLst>
                  <a:ext uri="{0D108BD9-81ED-4DB2-BD59-A6C34878D82A}">
                    <a16:rowId xmlns:a16="http://schemas.microsoft.com/office/drawing/2014/main" val="10001"/>
                  </a:ext>
                </a:extLst>
              </a:tr>
              <a:tr h="1627916">
                <a:tc>
                  <a:txBody>
                    <a:bodyPr/>
                    <a:lstStyle/>
                    <a:p>
                      <a:pPr marL="0" marR="0" algn="l">
                        <a:lnSpc>
                          <a:spcPct val="107000"/>
                        </a:lnSpc>
                        <a:spcBef>
                          <a:spcPts val="0"/>
                        </a:spcBef>
                        <a:spcAft>
                          <a:spcPts val="0"/>
                        </a:spcAft>
                        <a:tabLst>
                          <a:tab pos="1038225" algn="l"/>
                        </a:tabLst>
                      </a:pPr>
                      <a:r>
                        <a:rPr lang="gu-IN" sz="1600" dirty="0"/>
                        <a:t> </a:t>
                      </a:r>
                      <a:r>
                        <a:rPr lang="en-US" sz="1600" dirty="0"/>
                        <a:t>15</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मेरे साथ घूमने चलोगे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મારા સાથે ફરવા આવશો ?</a:t>
                      </a:r>
                      <a:r>
                        <a:rPr lang="en-US" sz="1600" dirty="0"/>
                        <a:t>   </a:t>
                      </a:r>
                      <a:r>
                        <a:rPr lang="gu-IN" sz="1600" dirty="0"/>
                        <a:t>     </a:t>
                      </a:r>
                      <a:r>
                        <a:rPr lang="en-US" sz="1600" dirty="0"/>
                        <a:t> (Mara </a:t>
                      </a:r>
                      <a:r>
                        <a:rPr lang="en-US" sz="1600" dirty="0" err="1"/>
                        <a:t>Sathe</a:t>
                      </a:r>
                      <a:r>
                        <a:rPr lang="en-US" sz="1600" dirty="0"/>
                        <a:t> </a:t>
                      </a:r>
                      <a:r>
                        <a:rPr lang="en-US" sz="1600" dirty="0" err="1"/>
                        <a:t>Farva</a:t>
                      </a:r>
                      <a:r>
                        <a:rPr lang="en-US" sz="1600" dirty="0"/>
                        <a:t> </a:t>
                      </a:r>
                      <a:r>
                        <a:rPr lang="en-US" sz="1600" dirty="0" err="1"/>
                        <a:t>Aavsho</a:t>
                      </a:r>
                      <a:r>
                        <a:rPr lang="en-US" sz="1600" dirty="0"/>
                        <a:t> )</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माणे हाथे फिरूलाग आविह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माझे हारी हिंडायल येसी ?</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माझेहारी हिंडोदय यीहीस  ?</a:t>
                      </a:r>
                      <a:endParaRPr lang="en-US" sz="1100">
                        <a:latin typeface="Calibri"/>
                        <a:ea typeface="Calibri"/>
                        <a:cs typeface="Mangal"/>
                      </a:endParaRPr>
                    </a:p>
                  </a:txBody>
                  <a:tcPr marL="68580" marR="68580" marT="0" marB="0" anchor="ctr"/>
                </a:tc>
                <a:extLst>
                  <a:ext uri="{0D108BD9-81ED-4DB2-BD59-A6C34878D82A}">
                    <a16:rowId xmlns:a16="http://schemas.microsoft.com/office/drawing/2014/main" val="10002"/>
                  </a:ext>
                </a:extLst>
              </a:tr>
              <a:tr h="1713260">
                <a:tc>
                  <a:txBody>
                    <a:bodyPr/>
                    <a:lstStyle/>
                    <a:p>
                      <a:pPr marL="0" marR="0" algn="l">
                        <a:lnSpc>
                          <a:spcPct val="107000"/>
                        </a:lnSpc>
                        <a:spcBef>
                          <a:spcPts val="0"/>
                        </a:spcBef>
                        <a:spcAft>
                          <a:spcPts val="0"/>
                        </a:spcAft>
                        <a:tabLst>
                          <a:tab pos="1038225" algn="l"/>
                        </a:tabLst>
                      </a:pPr>
                      <a:r>
                        <a:rPr lang="gu-IN" sz="1600" dirty="0"/>
                        <a:t> </a:t>
                      </a:r>
                      <a:r>
                        <a:rPr lang="en-US" sz="1600" dirty="0"/>
                        <a:t>16</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हा</a:t>
                      </a:r>
                      <a:r>
                        <a:rPr lang="en-US" sz="1600"/>
                        <a:t>,</a:t>
                      </a:r>
                      <a:r>
                        <a:rPr lang="hi-IN" sz="1600"/>
                        <a:t> क्यू नहीं जरूर चलूँगा</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600" dirty="0"/>
                        <a:t>હા</a:t>
                      </a:r>
                      <a:r>
                        <a:rPr lang="en-US" sz="1600" dirty="0"/>
                        <a:t>,</a:t>
                      </a:r>
                      <a:r>
                        <a:rPr lang="gu-IN" sz="1600" dirty="0"/>
                        <a:t> કેમ નહીં </a:t>
                      </a:r>
                      <a:r>
                        <a:rPr lang="en-US" sz="1600" dirty="0"/>
                        <a:t>,</a:t>
                      </a:r>
                      <a:r>
                        <a:rPr lang="gu-IN" sz="1600" dirty="0"/>
                        <a:t>ચોક્કસ આવીશ .</a:t>
                      </a:r>
                      <a:endParaRPr lang="en-US" sz="1100" dirty="0"/>
                    </a:p>
                    <a:p>
                      <a:pPr marL="0" marR="0" algn="l">
                        <a:lnSpc>
                          <a:spcPct val="107000"/>
                        </a:lnSpc>
                        <a:spcBef>
                          <a:spcPts val="0"/>
                        </a:spcBef>
                        <a:spcAft>
                          <a:spcPts val="0"/>
                        </a:spcAft>
                        <a:tabLst>
                          <a:tab pos="1038225" algn="l"/>
                        </a:tabLst>
                      </a:pPr>
                      <a:r>
                        <a:rPr lang="en-US" sz="1600" dirty="0"/>
                        <a:t>(Ha, </a:t>
                      </a:r>
                      <a:r>
                        <a:rPr lang="en-US" sz="1600" dirty="0" err="1"/>
                        <a:t>Kem</a:t>
                      </a:r>
                      <a:r>
                        <a:rPr lang="en-US" sz="1600" dirty="0"/>
                        <a:t> </a:t>
                      </a:r>
                      <a:r>
                        <a:rPr lang="en-US" sz="1600" dirty="0" err="1"/>
                        <a:t>Nahee</a:t>
                      </a:r>
                      <a:r>
                        <a:rPr lang="en-US" sz="1600" dirty="0"/>
                        <a:t> , </a:t>
                      </a:r>
                      <a:r>
                        <a:rPr lang="en-US" sz="1600" dirty="0" err="1"/>
                        <a:t>Chokkash</a:t>
                      </a:r>
                      <a:r>
                        <a:rPr lang="en-US" sz="1600" dirty="0"/>
                        <a:t> </a:t>
                      </a:r>
                      <a:r>
                        <a:rPr lang="en-US" sz="1600" dirty="0" err="1"/>
                        <a:t>Aavish</a:t>
                      </a:r>
                      <a:r>
                        <a:rPr lang="en-US" sz="1600" dirty="0"/>
                        <a:t> )</a:t>
                      </a:r>
                      <a:endParaRPr lang="en-US" sz="110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हा</a:t>
                      </a:r>
                      <a:r>
                        <a:rPr lang="en-US" sz="1600"/>
                        <a:t>,</a:t>
                      </a:r>
                      <a:r>
                        <a:rPr lang="hi-IN" sz="1600"/>
                        <a:t> कजेनाय</a:t>
                      </a:r>
                      <a:r>
                        <a:rPr lang="en-US" sz="1600"/>
                        <a:t>,</a:t>
                      </a:r>
                      <a:r>
                        <a:rPr lang="hi-IN" sz="1600"/>
                        <a:t> चोकस आवी</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600"/>
                        <a:t>हा कासे नाय नक्कीज यीन</a:t>
                      </a:r>
                      <a:endParaRPr lang="en-US" sz="110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pPr>
                      <a:r>
                        <a:rPr lang="hi-IN" sz="1600" dirty="0"/>
                        <a:t>हा कसा नाहा खरीज येद</a:t>
                      </a:r>
                      <a:endParaRPr lang="en-US" sz="1100" dirty="0">
                        <a:latin typeface="Calibri"/>
                        <a:ea typeface="Calibri"/>
                        <a:cs typeface="Mangal"/>
                      </a:endParaRPr>
                    </a:p>
                  </a:txBody>
                  <a:tcPr marL="68580" marR="68580" marT="0" marB="0" anchor="ctr"/>
                </a:tc>
                <a:extLst>
                  <a:ext uri="{0D108BD9-81ED-4DB2-BD59-A6C34878D82A}">
                    <a16:rowId xmlns:a16="http://schemas.microsoft.com/office/drawing/2014/main" val="10003"/>
                  </a:ext>
                </a:extLst>
              </a:tr>
            </a:tbl>
          </a:graphicData>
        </a:graphic>
      </p:graphicFrame>
      <p:graphicFrame>
        <p:nvGraphicFramePr>
          <p:cNvPr id="4" name="Table 3"/>
          <p:cNvGraphicFramePr>
            <a:graphicFrameLocks noGrp="1"/>
          </p:cNvGraphicFramePr>
          <p:nvPr/>
        </p:nvGraphicFramePr>
        <p:xfrm>
          <a:off x="838200" y="533400"/>
          <a:ext cx="10541004" cy="1303360"/>
        </p:xfrm>
        <a:graphic>
          <a:graphicData uri="http://schemas.openxmlformats.org/drawingml/2006/table">
            <a:tbl>
              <a:tblPr firstRow="1" bandRow="1">
                <a:tableStyleId>{284E427A-3D55-4303-BF80-6455036E1DE7}</a:tableStyleId>
              </a:tblPr>
              <a:tblGrid>
                <a:gridCol w="9906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222502">
                  <a:extLst>
                    <a:ext uri="{9D8B030D-6E8A-4147-A177-3AD203B41FA5}">
                      <a16:colId xmlns:a16="http://schemas.microsoft.com/office/drawing/2014/main" val="20002"/>
                    </a:ext>
                  </a:extLst>
                </a:gridCol>
                <a:gridCol w="1756834">
                  <a:extLst>
                    <a:ext uri="{9D8B030D-6E8A-4147-A177-3AD203B41FA5}">
                      <a16:colId xmlns:a16="http://schemas.microsoft.com/office/drawing/2014/main" val="20003"/>
                    </a:ext>
                  </a:extLst>
                </a:gridCol>
                <a:gridCol w="1756834">
                  <a:extLst>
                    <a:ext uri="{9D8B030D-6E8A-4147-A177-3AD203B41FA5}">
                      <a16:colId xmlns:a16="http://schemas.microsoft.com/office/drawing/2014/main" val="20004"/>
                    </a:ext>
                  </a:extLst>
                </a:gridCol>
                <a:gridCol w="1756834">
                  <a:extLst>
                    <a:ext uri="{9D8B030D-6E8A-4147-A177-3AD203B41FA5}">
                      <a16:colId xmlns:a16="http://schemas.microsoft.com/office/drawing/2014/main" val="20005"/>
                    </a:ext>
                  </a:extLst>
                </a:gridCol>
              </a:tblGrid>
              <a:tr h="1303360">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en-US" sz="1800" spc="-150" dirty="0">
                        <a:latin typeface="Calibri"/>
                        <a:ea typeface="Calibri"/>
                        <a:cs typeface="Mangal"/>
                      </a:endParaRPr>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0000"/>
            <a:lum/>
          </a:blip>
          <a:srcRect/>
          <a:stretch>
            <a:fillRect l="-13000" r="-13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371600" y="1295400"/>
            <a:ext cx="8151196" cy="1323399"/>
          </a:xfrm>
          <a:prstGeom prst="rect">
            <a:avLst/>
          </a:prstGeom>
          <a:noFill/>
          <a:ln>
            <a:noFill/>
          </a:ln>
        </p:spPr>
        <p:txBody>
          <a:bodyPr spcFirstLastPara="1" wrap="square" lIns="91425" tIns="45700" rIns="91425" bIns="45700" anchor="t" anchorCtr="0">
            <a:spAutoFit/>
          </a:bodyPr>
          <a:lstStyle/>
          <a:p>
            <a:pPr algn="ctr"/>
            <a:endParaRPr sz="8000" b="1" dirty="0">
              <a:solidFill>
                <a:schemeClr val="dk1"/>
              </a:solidFill>
              <a:latin typeface="Cinzel" charset="0"/>
              <a:ea typeface="Cinzel"/>
              <a:cs typeface="Cinzel"/>
              <a:sym typeface="Cinzel"/>
            </a:endParaRPr>
          </a:p>
        </p:txBody>
      </p:sp>
      <p:graphicFrame>
        <p:nvGraphicFramePr>
          <p:cNvPr id="7" name="Table 6"/>
          <p:cNvGraphicFramePr>
            <a:graphicFrameLocks noGrp="1"/>
          </p:cNvGraphicFramePr>
          <p:nvPr/>
        </p:nvGraphicFramePr>
        <p:xfrm>
          <a:off x="685800" y="381000"/>
          <a:ext cx="10744201" cy="5965362"/>
        </p:xfrm>
        <a:graphic>
          <a:graphicData uri="http://schemas.openxmlformats.org/drawingml/2006/table">
            <a:tbl>
              <a:tblPr firstRow="1" bandRow="1">
                <a:tableStyleId>{284E427A-3D55-4303-BF80-6455036E1DE7}</a:tableStyleId>
              </a:tblPr>
              <a:tblGrid>
                <a:gridCol w="685800">
                  <a:extLst>
                    <a:ext uri="{9D8B030D-6E8A-4147-A177-3AD203B41FA5}">
                      <a16:colId xmlns:a16="http://schemas.microsoft.com/office/drawing/2014/main" val="20000"/>
                    </a:ext>
                  </a:extLst>
                </a:gridCol>
                <a:gridCol w="2653963">
                  <a:extLst>
                    <a:ext uri="{9D8B030D-6E8A-4147-A177-3AD203B41FA5}">
                      <a16:colId xmlns:a16="http://schemas.microsoft.com/office/drawing/2014/main" val="20001"/>
                    </a:ext>
                  </a:extLst>
                </a:gridCol>
                <a:gridCol w="2032338">
                  <a:extLst>
                    <a:ext uri="{9D8B030D-6E8A-4147-A177-3AD203B41FA5}">
                      <a16:colId xmlns:a16="http://schemas.microsoft.com/office/drawing/2014/main" val="20002"/>
                    </a:ext>
                  </a:extLst>
                </a:gridCol>
                <a:gridCol w="1714499">
                  <a:extLst>
                    <a:ext uri="{9D8B030D-6E8A-4147-A177-3AD203B41FA5}">
                      <a16:colId xmlns:a16="http://schemas.microsoft.com/office/drawing/2014/main" val="20003"/>
                    </a:ext>
                  </a:extLst>
                </a:gridCol>
                <a:gridCol w="1981200">
                  <a:extLst>
                    <a:ext uri="{9D8B030D-6E8A-4147-A177-3AD203B41FA5}">
                      <a16:colId xmlns:a16="http://schemas.microsoft.com/office/drawing/2014/main" val="20004"/>
                    </a:ext>
                  </a:extLst>
                </a:gridCol>
                <a:gridCol w="1676401">
                  <a:extLst>
                    <a:ext uri="{9D8B030D-6E8A-4147-A177-3AD203B41FA5}">
                      <a16:colId xmlns:a16="http://schemas.microsoft.com/office/drawing/2014/main" val="20005"/>
                    </a:ext>
                  </a:extLst>
                </a:gridCol>
              </a:tblGrid>
              <a:tr h="1319642">
                <a:tc>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endParaRPr lang="gu-IN" sz="1800" spc="-150" dirty="0"/>
                    </a:p>
                  </a:txBody>
                  <a:tcPr marL="68580" marR="68580" marT="0" marB="0"/>
                </a:tc>
                <a:tc gridSpan="2">
                  <a:txBody>
                    <a:bodyPr/>
                    <a:lstStyle/>
                    <a:p>
                      <a:pPr marL="0" marR="0" algn="ctr">
                        <a:lnSpc>
                          <a:spcPct val="107000"/>
                        </a:lnSpc>
                        <a:spcBef>
                          <a:spcPts val="0"/>
                        </a:spcBef>
                        <a:spcAft>
                          <a:spcPts val="0"/>
                        </a:spcAft>
                        <a:tabLst>
                          <a:tab pos="1038225" algn="l"/>
                        </a:tabLst>
                      </a:pPr>
                      <a:endParaRPr lang="gu-IN" sz="1800" spc="-150" dirty="0"/>
                    </a:p>
                    <a:p>
                      <a:pPr marL="0" marR="0" algn="ctr">
                        <a:lnSpc>
                          <a:spcPct val="107000"/>
                        </a:lnSpc>
                        <a:spcBef>
                          <a:spcPts val="0"/>
                        </a:spcBef>
                        <a:spcAft>
                          <a:spcPts val="0"/>
                        </a:spcAft>
                        <a:tabLst>
                          <a:tab pos="1038225" algn="l"/>
                        </a:tabLst>
                      </a:pPr>
                      <a:r>
                        <a:rPr lang="hi-IN" sz="3600" spc="-150" dirty="0">
                          <a:solidFill>
                            <a:schemeClr val="bg1"/>
                          </a:solidFill>
                        </a:rPr>
                        <a:t>भाषा </a:t>
                      </a:r>
                      <a:r>
                        <a:rPr lang="gu-IN" sz="3600" spc="-150" dirty="0">
                          <a:solidFill>
                            <a:schemeClr val="bg1"/>
                          </a:solidFill>
                        </a:rPr>
                        <a:t>– </a:t>
                      </a:r>
                      <a:r>
                        <a:rPr lang="en-US" sz="3600" spc="-150" dirty="0">
                          <a:solidFill>
                            <a:schemeClr val="bg1"/>
                          </a:solidFill>
                        </a:rPr>
                        <a:t>Language</a:t>
                      </a:r>
                      <a:endParaRPr lang="en-US" sz="3600" spc="-150" dirty="0">
                        <a:solidFill>
                          <a:schemeClr val="bg1"/>
                        </a:solidFill>
                        <a:latin typeface="Calibri"/>
                        <a:ea typeface="Calibri"/>
                        <a:cs typeface="Mangal"/>
                      </a:endParaRPr>
                    </a:p>
                  </a:txBody>
                  <a:tcPr marL="68580" marR="68580" marT="0" marB="0"/>
                </a:tc>
                <a:tc hMerge="1">
                  <a:txBody>
                    <a:bodyPr/>
                    <a:lstStyle/>
                    <a:p>
                      <a:endParaRPr lang="en-US"/>
                    </a:p>
                  </a:txBody>
                  <a:tcPr/>
                </a:tc>
                <a:tc gridSpan="3">
                  <a:txBody>
                    <a:bodyPr/>
                    <a:lstStyle/>
                    <a:p>
                      <a:pPr marL="0" marR="0" algn="ctr">
                        <a:lnSpc>
                          <a:spcPct val="107000"/>
                        </a:lnSpc>
                        <a:spcBef>
                          <a:spcPts val="0"/>
                        </a:spcBef>
                        <a:spcAft>
                          <a:spcPts val="0"/>
                        </a:spcAft>
                        <a:tabLst>
                          <a:tab pos="2266950" algn="l"/>
                        </a:tabLst>
                      </a:pPr>
                      <a:endParaRPr lang="gu-IN" sz="1800" spc="-150" dirty="0"/>
                    </a:p>
                    <a:p>
                      <a:pPr marL="0" marR="0" algn="ctr">
                        <a:lnSpc>
                          <a:spcPct val="107000"/>
                        </a:lnSpc>
                        <a:spcBef>
                          <a:spcPts val="0"/>
                        </a:spcBef>
                        <a:spcAft>
                          <a:spcPts val="0"/>
                        </a:spcAft>
                        <a:tabLst>
                          <a:tab pos="2266950" algn="l"/>
                        </a:tabLst>
                      </a:pPr>
                      <a:r>
                        <a:rPr lang="hi-IN" sz="3600" spc="-150" dirty="0"/>
                        <a:t>बोली</a:t>
                      </a:r>
                      <a:r>
                        <a:rPr lang="gu-IN" sz="3600" spc="-150" dirty="0"/>
                        <a:t>- </a:t>
                      </a:r>
                      <a:r>
                        <a:rPr lang="en-US" sz="3600" spc="-150" dirty="0"/>
                        <a:t>Dialect</a:t>
                      </a:r>
                      <a:endParaRPr lang="en-US" sz="3600" spc="-150" dirty="0">
                        <a:latin typeface="Calibri"/>
                        <a:ea typeface="Calibri"/>
                        <a:cs typeface="Mangal"/>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256060">
                <a:tc>
                  <a:txBody>
                    <a:bodyPr/>
                    <a:lstStyle/>
                    <a:p>
                      <a:pPr marL="0" marR="0" indent="0" algn="ctr" defTabSz="914400" rtl="0" eaLnBrk="1" fontAlgn="auto" latinLnBrk="0" hangingPunct="1">
                        <a:lnSpc>
                          <a:spcPct val="107000"/>
                        </a:lnSpc>
                        <a:spcBef>
                          <a:spcPts val="0"/>
                        </a:spcBef>
                        <a:spcAft>
                          <a:spcPts val="0"/>
                        </a:spcAft>
                        <a:buClr>
                          <a:srgbClr val="000000"/>
                        </a:buClr>
                        <a:buSzTx/>
                        <a:buFont typeface="Arial"/>
                        <a:buNone/>
                        <a:tabLst>
                          <a:tab pos="1038225" algn="l"/>
                        </a:tabLst>
                        <a:defRPr/>
                      </a:pPr>
                      <a:r>
                        <a:rPr lang="en-US" sz="2000" u="none" strike="noStrike" cap="none" spc="-150" dirty="0">
                          <a:latin typeface="Book Antiqua" pitchFamily="18" charset="0"/>
                          <a:sym typeface="Arial"/>
                        </a:rPr>
                        <a:t>Sr.</a:t>
                      </a:r>
                      <a:r>
                        <a:rPr lang="gu-IN" sz="2000" u="none" strike="noStrike" cap="none" spc="-150" dirty="0">
                          <a:latin typeface="Book Antiqua" pitchFamily="18" charset="0"/>
                          <a:sym typeface="Arial"/>
                        </a:rPr>
                        <a:t> </a:t>
                      </a:r>
                      <a:r>
                        <a:rPr lang="en-US" sz="2000" u="none" strike="noStrike" cap="none" spc="-150" dirty="0">
                          <a:latin typeface="Book Antiqua" pitchFamily="18" charset="0"/>
                          <a:sym typeface="Arial"/>
                        </a:rPr>
                        <a:t>No.</a:t>
                      </a:r>
                      <a:endParaRPr lang="gu-IN" sz="2000" u="none" strike="noStrike" cap="none" spc="-150" dirty="0">
                        <a:latin typeface="Book Antiqua" pitchFamily="18" charset="0"/>
                        <a:sym typeface="Arial"/>
                      </a:endParaRPr>
                    </a:p>
                    <a:p>
                      <a:pPr marL="0" marR="0" algn="ctr" rtl="0">
                        <a:lnSpc>
                          <a:spcPct val="107000"/>
                        </a:lnSpc>
                        <a:spcBef>
                          <a:spcPts val="0"/>
                        </a:spcBef>
                        <a:spcAft>
                          <a:spcPts val="0"/>
                        </a:spcAft>
                        <a:buClr>
                          <a:srgbClr val="000000"/>
                        </a:buClr>
                        <a:buFont typeface="Arial"/>
                        <a:tabLst>
                          <a:tab pos="1038225" algn="l"/>
                        </a:tabLst>
                      </a:pP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हिन्दी </a:t>
                      </a:r>
                      <a:r>
                        <a:rPr lang="gu-IN" sz="2000" u="none" strike="noStrike" cap="none" spc="-150" dirty="0">
                          <a:sym typeface="Arial"/>
                        </a:rPr>
                        <a:t>– </a:t>
                      </a:r>
                      <a:r>
                        <a:rPr lang="en-US" sz="2000" u="none" strike="noStrike" cap="none" spc="-150" dirty="0">
                          <a:sym typeface="Arial"/>
                        </a:rPr>
                        <a:t>Hindi</a:t>
                      </a:r>
                      <a:r>
                        <a:rPr lang="gu-IN" sz="2000" u="none" strike="noStrike" cap="none" spc="-150" dirty="0">
                          <a:sym typeface="Arial"/>
                        </a:rPr>
                        <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ગુજરતી – </a:t>
                      </a:r>
                      <a:r>
                        <a:rPr lang="en-US" sz="2000" u="none" strike="noStrike" cap="none" spc="-150" dirty="0">
                          <a:sym typeface="Arial"/>
                        </a:rPr>
                        <a:t>Gujarati</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धोडीया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Dhodiya</a:t>
                      </a:r>
                      <a:r>
                        <a:rPr lang="en-US" sz="2000" u="none" strike="noStrike" cap="none" spc="-150" dirty="0">
                          <a:sym typeface="Arial"/>
                        </a:rPr>
                        <a:t>-</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ધોડિયા</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कोंकणा</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Konkana</a:t>
                      </a:r>
                      <a:r>
                        <a:rPr lang="gu-IN" sz="2000" u="none" strike="noStrike" cap="none" spc="-150" dirty="0">
                          <a:sym typeface="Arial"/>
                        </a:rPr>
                        <a:t> </a:t>
                      </a: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કોંકણા 	</a:t>
                      </a:r>
                      <a:endParaRPr lang="en-US" sz="2000" b="0" i="0" u="none" strike="noStrike" cap="none" spc="-150" dirty="0">
                        <a:solidFill>
                          <a:schemeClr val="dk1"/>
                        </a:solidFill>
                        <a:latin typeface="+mn-lt"/>
                        <a:ea typeface="+mn-ea"/>
                        <a:cs typeface="+mn-cs"/>
                        <a:sym typeface="Arial"/>
                      </a:endParaRPr>
                    </a:p>
                  </a:txBody>
                  <a:tcPr marL="68580" marR="68580" marT="0" marB="0" anchor="ctr"/>
                </a:tc>
                <a:tc>
                  <a:txBody>
                    <a:bodyPr/>
                    <a:lstStyle/>
                    <a:p>
                      <a:pPr marL="0" marR="0" algn="ctr" rtl="0">
                        <a:lnSpc>
                          <a:spcPct val="107000"/>
                        </a:lnSpc>
                        <a:spcBef>
                          <a:spcPts val="0"/>
                        </a:spcBef>
                        <a:spcAft>
                          <a:spcPts val="0"/>
                        </a:spcAft>
                        <a:buClr>
                          <a:srgbClr val="000000"/>
                        </a:buClr>
                        <a:buFont typeface="Arial"/>
                        <a:tabLst>
                          <a:tab pos="1038225" algn="l"/>
                        </a:tabLst>
                      </a:pP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hi-IN" sz="2000" u="none" strike="noStrike" cap="none" spc="-150" dirty="0">
                          <a:sym typeface="Arial"/>
                        </a:rPr>
                        <a:t>वारली </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en-US" sz="2000" u="none" strike="noStrike" cap="none" spc="-150" dirty="0" err="1">
                          <a:sym typeface="Arial"/>
                        </a:rPr>
                        <a:t>Varli</a:t>
                      </a:r>
                      <a:r>
                        <a:rPr lang="en-US" sz="2000" u="none" strike="noStrike" cap="none" spc="-150" dirty="0">
                          <a:sym typeface="Arial"/>
                        </a:rPr>
                        <a:t>-</a:t>
                      </a:r>
                      <a:endParaRPr lang="gu-IN" sz="2000" u="none" strike="noStrike" cap="none" spc="-150" dirty="0">
                        <a:sym typeface="Arial"/>
                      </a:endParaRPr>
                    </a:p>
                    <a:p>
                      <a:pPr marL="0" marR="0" algn="ctr" rtl="0">
                        <a:lnSpc>
                          <a:spcPct val="107000"/>
                        </a:lnSpc>
                        <a:spcBef>
                          <a:spcPts val="0"/>
                        </a:spcBef>
                        <a:spcAft>
                          <a:spcPts val="0"/>
                        </a:spcAft>
                        <a:buClr>
                          <a:srgbClr val="000000"/>
                        </a:buClr>
                        <a:buFont typeface="Arial"/>
                        <a:tabLst>
                          <a:tab pos="1038225" algn="l"/>
                        </a:tabLst>
                      </a:pPr>
                      <a:r>
                        <a:rPr lang="gu-IN" sz="2000" u="none" strike="noStrike" cap="none" spc="-150" dirty="0">
                          <a:sym typeface="Arial"/>
                        </a:rPr>
                        <a:t>વારલી</a:t>
                      </a:r>
                      <a:endParaRPr lang="en-US" sz="2000" b="0" i="0" u="none" strike="noStrike" cap="none" spc="-150" dirty="0">
                        <a:solidFill>
                          <a:schemeClr val="dk1"/>
                        </a:solidFill>
                        <a:latin typeface="+mn-lt"/>
                        <a:ea typeface="+mn-ea"/>
                        <a:cs typeface="+mn-cs"/>
                        <a:sym typeface="Arial"/>
                      </a:endParaRPr>
                    </a:p>
                  </a:txBody>
                  <a:tcPr marL="68580" marR="68580" marT="0" marB="0" anchor="ctr"/>
                </a:tc>
                <a:extLst>
                  <a:ext uri="{0D108BD9-81ED-4DB2-BD59-A6C34878D82A}">
                    <a16:rowId xmlns:a16="http://schemas.microsoft.com/office/drawing/2014/main" val="10001"/>
                  </a:ext>
                </a:extLst>
              </a:tr>
              <a:tr h="1627916">
                <a:tc>
                  <a:txBody>
                    <a:bodyPr/>
                    <a:lstStyle/>
                    <a:p>
                      <a:pPr marL="0" marR="0" algn="l">
                        <a:lnSpc>
                          <a:spcPct val="107000"/>
                        </a:lnSpc>
                        <a:spcBef>
                          <a:spcPts val="0"/>
                        </a:spcBef>
                        <a:spcAft>
                          <a:spcPts val="0"/>
                        </a:spcAft>
                        <a:tabLst>
                          <a:tab pos="1038225" algn="l"/>
                        </a:tabLst>
                      </a:pPr>
                      <a:r>
                        <a:rPr lang="gu-IN" sz="1800" dirty="0"/>
                        <a:t> </a:t>
                      </a:r>
                      <a:r>
                        <a:rPr lang="en-US" sz="1800" dirty="0"/>
                        <a:t>17</a:t>
                      </a:r>
                      <a:endParaRPr lang="en-US" sz="1200" b="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800" dirty="0"/>
                        <a:t>मुझे आपके माँ-बाप से मिलना  है ।</a:t>
                      </a:r>
                      <a:endParaRPr lang="en-US" sz="1200" b="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gu-IN" sz="1800" dirty="0"/>
                        <a:t>મારે તમારા માતા-પિતાને મળવું છે. (</a:t>
                      </a:r>
                      <a:r>
                        <a:rPr lang="en-US" sz="1800" dirty="0"/>
                        <a:t>Mare</a:t>
                      </a:r>
                      <a:r>
                        <a:rPr lang="gu-IN" sz="1800" dirty="0"/>
                        <a:t> </a:t>
                      </a:r>
                      <a:r>
                        <a:rPr lang="en-US" sz="1800" dirty="0" err="1"/>
                        <a:t>Tamaaraa</a:t>
                      </a:r>
                      <a:r>
                        <a:rPr lang="gu-IN" sz="1800" dirty="0"/>
                        <a:t> </a:t>
                      </a:r>
                      <a:r>
                        <a:rPr lang="en-US" sz="1800" dirty="0"/>
                        <a:t>Mata-Pita</a:t>
                      </a:r>
                      <a:r>
                        <a:rPr lang="gu-IN" sz="1800" dirty="0"/>
                        <a:t> </a:t>
                      </a:r>
                      <a:r>
                        <a:rPr lang="en-US" sz="1800" dirty="0"/>
                        <a:t>ne</a:t>
                      </a:r>
                      <a:r>
                        <a:rPr lang="gu-IN" sz="1800" dirty="0"/>
                        <a:t> </a:t>
                      </a:r>
                      <a:r>
                        <a:rPr lang="en-US" sz="1800" dirty="0" err="1"/>
                        <a:t>Malvun</a:t>
                      </a:r>
                      <a:r>
                        <a:rPr lang="gu-IN" sz="1800" dirty="0"/>
                        <a:t> </a:t>
                      </a:r>
                      <a:r>
                        <a:rPr lang="en-US" sz="1800" dirty="0" err="1"/>
                        <a:t>Che</a:t>
                      </a:r>
                      <a:r>
                        <a:rPr lang="en-US" sz="1800" dirty="0"/>
                        <a:t>.)</a:t>
                      </a:r>
                      <a:endParaRPr lang="en-US" sz="1200" b="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800" dirty="0"/>
                        <a:t>मा तुणे आय-बाह मिरवा आये</a:t>
                      </a:r>
                      <a:endParaRPr lang="en-US" sz="1200" b="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800" dirty="0"/>
                        <a:t>माल तुझे आस-बाहासल मिलायचा आहे</a:t>
                      </a:r>
                      <a:endParaRPr lang="en-US" sz="1200" b="0" dirty="0">
                        <a:latin typeface="Calibri"/>
                        <a:ea typeface="Calibri"/>
                        <a:cs typeface="Mangal"/>
                      </a:endParaRPr>
                    </a:p>
                  </a:txBody>
                  <a:tcPr marL="68580" marR="68580" marT="0" marB="0" anchor="ctr"/>
                </a:tc>
                <a:tc>
                  <a:txBody>
                    <a:bodyPr/>
                    <a:lstStyle/>
                    <a:p>
                      <a:pPr marL="0" marR="0" algn="l">
                        <a:lnSpc>
                          <a:spcPct val="107000"/>
                        </a:lnSpc>
                        <a:spcBef>
                          <a:spcPts val="0"/>
                        </a:spcBef>
                        <a:spcAft>
                          <a:spcPts val="0"/>
                        </a:spcAft>
                        <a:tabLst>
                          <a:tab pos="1038225" algn="l"/>
                        </a:tabLst>
                      </a:pPr>
                      <a:r>
                        <a:rPr lang="hi-IN" sz="1800"/>
                        <a:t>मानदय तुझे आईस-बापुस दय मिलोचों आहाय</a:t>
                      </a:r>
                      <a:endParaRPr lang="en-US" sz="1200" b="0">
                        <a:latin typeface="Calibri"/>
                        <a:ea typeface="Calibri"/>
                        <a:cs typeface="Mangal"/>
                      </a:endParaRPr>
                    </a:p>
                  </a:txBody>
                  <a:tcPr marL="68580" marR="68580" marT="0" marB="0" anchor="ctr"/>
                </a:tc>
                <a:extLst>
                  <a:ext uri="{0D108BD9-81ED-4DB2-BD59-A6C34878D82A}">
                    <a16:rowId xmlns:a16="http://schemas.microsoft.com/office/drawing/2014/main" val="10002"/>
                  </a:ext>
                </a:extLst>
              </a:tr>
              <a:tr h="1713260">
                <a:tc>
                  <a:txBody>
                    <a:bodyPr/>
                    <a:lstStyle/>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endParaRPr lang="gu-IN" sz="1800" dirty="0"/>
                    </a:p>
                    <a:p>
                      <a:pPr marL="0" marR="0" algn="ctr">
                        <a:lnSpc>
                          <a:spcPct val="107000"/>
                        </a:lnSpc>
                        <a:spcBef>
                          <a:spcPts val="0"/>
                        </a:spcBef>
                        <a:spcAft>
                          <a:spcPts val="0"/>
                        </a:spcAft>
                        <a:tabLst>
                          <a:tab pos="1038225" algn="l"/>
                        </a:tabLst>
                      </a:pPr>
                      <a:r>
                        <a:rPr lang="en-US" sz="1800" dirty="0"/>
                        <a:t>18 </a:t>
                      </a:r>
                      <a:endParaRPr lang="en-US" sz="1400" b="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घर पे सब कैसे है </a:t>
                      </a:r>
                      <a:r>
                        <a:rPr lang="gu-IN" sz="1800" dirty="0"/>
                        <a:t>?</a:t>
                      </a:r>
                      <a:endParaRPr lang="en-US" sz="1400" b="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gu-IN" sz="1800" dirty="0"/>
                        <a:t>ઘરે બધા કેમ છે ? (</a:t>
                      </a:r>
                      <a:r>
                        <a:rPr lang="en-US" sz="1800" dirty="0" err="1"/>
                        <a:t>Ghare</a:t>
                      </a:r>
                      <a:r>
                        <a:rPr lang="gu-IN" sz="1800" dirty="0"/>
                        <a:t> </a:t>
                      </a:r>
                      <a:r>
                        <a:rPr lang="en-US" sz="1800" dirty="0" err="1"/>
                        <a:t>Badha</a:t>
                      </a:r>
                      <a:r>
                        <a:rPr lang="gu-IN" sz="1800" dirty="0"/>
                        <a:t> </a:t>
                      </a:r>
                      <a:r>
                        <a:rPr lang="en-US" sz="1800" dirty="0" err="1"/>
                        <a:t>Kem</a:t>
                      </a:r>
                      <a:r>
                        <a:rPr lang="gu-IN" sz="1800" dirty="0"/>
                        <a:t> </a:t>
                      </a:r>
                      <a:r>
                        <a:rPr lang="en-US" sz="1800" dirty="0" err="1"/>
                        <a:t>Che</a:t>
                      </a:r>
                      <a:r>
                        <a:rPr lang="gu-IN" sz="1800" dirty="0"/>
                        <a:t> </a:t>
                      </a:r>
                      <a:r>
                        <a:rPr lang="en-US" sz="1800" dirty="0"/>
                        <a:t>?)</a:t>
                      </a:r>
                      <a:r>
                        <a:rPr lang="gu-IN" sz="1800" dirty="0"/>
                        <a:t> </a:t>
                      </a:r>
                      <a:endParaRPr lang="en-US" sz="1400" b="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घर बधे कहेक आये ?</a:t>
                      </a:r>
                      <a:endParaRPr lang="en-US" sz="1400" b="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घरी आखि कसिक आहेत ?</a:t>
                      </a:r>
                      <a:endParaRPr lang="en-US" sz="1400" b="0" dirty="0">
                        <a:latin typeface="Calibri"/>
                        <a:ea typeface="Calibri"/>
                        <a:cs typeface="Mangal"/>
                      </a:endParaRPr>
                    </a:p>
                  </a:txBody>
                  <a:tcPr marL="68580" marR="68580" marT="0" marB="0"/>
                </a:tc>
                <a:tc>
                  <a:txBody>
                    <a:bodyPr/>
                    <a:lstStyle/>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endParaRPr lang="gu-IN" sz="1800" dirty="0"/>
                    </a:p>
                    <a:p>
                      <a:pPr marL="0" marR="0" algn="l">
                        <a:lnSpc>
                          <a:spcPct val="107000"/>
                        </a:lnSpc>
                        <a:spcBef>
                          <a:spcPts val="0"/>
                        </a:spcBef>
                        <a:spcAft>
                          <a:spcPts val="0"/>
                        </a:spcAft>
                        <a:tabLst>
                          <a:tab pos="1038225" algn="l"/>
                        </a:tabLst>
                      </a:pPr>
                      <a:r>
                        <a:rPr lang="hi-IN" sz="1800" dirty="0"/>
                        <a:t>घरा असघे कसेक आहात ?</a:t>
                      </a:r>
                      <a:endParaRPr lang="en-US" sz="1400" b="0" dirty="0">
                        <a:latin typeface="Calibri"/>
                        <a:ea typeface="Calibri"/>
                        <a:cs typeface="Mangal"/>
                      </a:endParaRPr>
                    </a:p>
                  </a:txBody>
                  <a:tcPr marL="68580" marR="68580" marT="0" marB="0"/>
                </a:tc>
                <a:extLst>
                  <a:ext uri="{0D108BD9-81ED-4DB2-BD59-A6C34878D82A}">
                    <a16:rowId xmlns:a16="http://schemas.microsoft.com/office/drawing/2014/main" val="10003"/>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6000"/>
            <a:lum/>
          </a:blip>
          <a:srcRect/>
          <a:stretch>
            <a:fillRect t="-34000" b="-34000"/>
          </a:stretch>
        </a:blipFill>
        <a:effectLst/>
      </p:bgPr>
    </p:bg>
    <p:spTree>
      <p:nvGrpSpPr>
        <p:cNvPr id="1" name="Shape 165"/>
        <p:cNvGrpSpPr/>
        <p:nvPr/>
      </p:nvGrpSpPr>
      <p:grpSpPr>
        <a:xfrm>
          <a:off x="0" y="0"/>
          <a:ext cx="0" cy="0"/>
          <a:chOff x="0" y="0"/>
          <a:chExt cx="0" cy="0"/>
        </a:xfrm>
      </p:grpSpPr>
      <p:sp>
        <p:nvSpPr>
          <p:cNvPr id="166" name="Google Shape;166;p15"/>
          <p:cNvSpPr txBox="1"/>
          <p:nvPr/>
        </p:nvSpPr>
        <p:spPr>
          <a:xfrm>
            <a:off x="1295401" y="1367105"/>
            <a:ext cx="9448799" cy="378561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8000" b="1" dirty="0">
                <a:ln cap="rnd">
                  <a:solidFill>
                    <a:schemeClr val="accent4">
                      <a:lumMod val="75000"/>
                      <a:alpha val="85000"/>
                    </a:schemeClr>
                  </a:solidFill>
                  <a:bevel/>
                </a:ln>
                <a:solidFill>
                  <a:schemeClr val="accent6">
                    <a:lumMod val="75000"/>
                  </a:schemeClr>
                </a:solidFill>
                <a:latin typeface="Cinzel"/>
                <a:ea typeface="Cinzel"/>
                <a:cs typeface="Cinzel"/>
                <a:sym typeface="Cinzel"/>
              </a:rPr>
              <a:t>            </a:t>
            </a:r>
            <a:r>
              <a:rPr lang="hi-IN" sz="8000" b="1" dirty="0">
                <a:ln cap="rnd">
                  <a:solidFill>
                    <a:schemeClr val="accent4">
                      <a:lumMod val="75000"/>
                      <a:alpha val="85000"/>
                    </a:schemeClr>
                  </a:solidFill>
                  <a:bevel/>
                </a:ln>
                <a:solidFill>
                  <a:schemeClr val="accent6">
                    <a:lumMod val="75000"/>
                  </a:schemeClr>
                </a:solidFill>
                <a:latin typeface="Cinzel"/>
                <a:ea typeface="Cinzel"/>
                <a:cs typeface="Cinzel"/>
                <a:sym typeface="Cinzel"/>
              </a:rPr>
              <a:t>આભાર</a:t>
            </a:r>
            <a:endParaRPr lang="en-US" sz="8000" b="1" dirty="0">
              <a:ln cap="rnd">
                <a:solidFill>
                  <a:schemeClr val="accent4">
                    <a:lumMod val="75000"/>
                    <a:alpha val="85000"/>
                  </a:schemeClr>
                </a:solidFill>
                <a:bevel/>
              </a:ln>
              <a:solidFill>
                <a:schemeClr val="accent6">
                  <a:lumMod val="75000"/>
                </a:schemeClr>
              </a:solidFill>
              <a:latin typeface="Cinzel"/>
              <a:ea typeface="Cinzel"/>
              <a:cs typeface="Cinzel"/>
              <a:sym typeface="Cinzel"/>
            </a:endParaRPr>
          </a:p>
          <a:p>
            <a:pPr marL="0" marR="0" lvl="0" indent="0" rtl="0">
              <a:spcBef>
                <a:spcPts val="0"/>
              </a:spcBef>
              <a:spcAft>
                <a:spcPts val="0"/>
              </a:spcAft>
              <a:buNone/>
            </a:pPr>
            <a:r>
              <a:rPr lang="en-US" sz="8000" b="1" dirty="0">
                <a:ln cap="rnd">
                  <a:solidFill>
                    <a:schemeClr val="accent4">
                      <a:lumMod val="75000"/>
                      <a:alpha val="85000"/>
                    </a:schemeClr>
                  </a:solidFill>
                  <a:bevel/>
                </a:ln>
                <a:solidFill>
                  <a:schemeClr val="dk1"/>
                </a:solidFill>
                <a:latin typeface="Cinzel"/>
                <a:ea typeface="Cinzel"/>
                <a:cs typeface="Cinzel"/>
                <a:sym typeface="Cinzel"/>
              </a:rPr>
              <a:t>             </a:t>
            </a:r>
            <a:r>
              <a:rPr lang="hi-IN" sz="8000" b="1" dirty="0">
                <a:ln cap="rnd">
                  <a:solidFill>
                    <a:schemeClr val="accent4">
                      <a:lumMod val="75000"/>
                      <a:alpha val="85000"/>
                    </a:schemeClr>
                  </a:solidFill>
                  <a:bevel/>
                </a:ln>
                <a:solidFill>
                  <a:schemeClr val="accent6">
                    <a:lumMod val="75000"/>
                  </a:schemeClr>
                </a:solidFill>
                <a:latin typeface="Cinzel"/>
                <a:ea typeface="Cinzel"/>
                <a:cs typeface="Cinzel"/>
                <a:sym typeface="Cinzel"/>
              </a:rPr>
              <a:t>धन्यवाद</a:t>
            </a:r>
            <a:r>
              <a:rPr lang="hi-IN" sz="8000" b="1" dirty="0">
                <a:ln cap="rnd">
                  <a:solidFill>
                    <a:schemeClr val="accent4">
                      <a:lumMod val="75000"/>
                      <a:alpha val="85000"/>
                    </a:schemeClr>
                  </a:solidFill>
                  <a:bevel/>
                </a:ln>
                <a:solidFill>
                  <a:schemeClr val="dk1"/>
                </a:solidFill>
                <a:latin typeface="Cinzel"/>
                <a:ea typeface="Cinzel"/>
                <a:cs typeface="Cinzel"/>
                <a:sym typeface="Cinzel"/>
              </a:rPr>
              <a:t>	</a:t>
            </a:r>
            <a:r>
              <a:rPr lang="en-US" sz="8000" b="1" dirty="0">
                <a:ln cap="rnd">
                  <a:solidFill>
                    <a:schemeClr val="accent4">
                      <a:lumMod val="75000"/>
                      <a:alpha val="85000"/>
                    </a:schemeClr>
                  </a:solidFill>
                  <a:bevel/>
                </a:ln>
                <a:solidFill>
                  <a:schemeClr val="dk1"/>
                </a:solidFill>
                <a:latin typeface="Cinzel"/>
                <a:ea typeface="Cinzel"/>
                <a:cs typeface="Cinzel"/>
                <a:sym typeface="Cinzel"/>
              </a:rPr>
              <a:t>      \    \\\</a:t>
            </a:r>
            <a:r>
              <a:rPr lang="hi-IN" sz="7200" b="1" dirty="0">
                <a:ln cap="rnd">
                  <a:solidFill>
                    <a:schemeClr val="accent4">
                      <a:lumMod val="75000"/>
                      <a:alpha val="85000"/>
                    </a:schemeClr>
                  </a:solidFill>
                  <a:bevel/>
                </a:ln>
                <a:solidFill>
                  <a:schemeClr val="accent6">
                    <a:lumMod val="75000"/>
                  </a:schemeClr>
                </a:solidFill>
                <a:latin typeface="Cinzel"/>
                <a:ea typeface="Cinzel"/>
                <a:cs typeface="Cinzel"/>
                <a:sym typeface="Cinzel"/>
              </a:rPr>
              <a:t>THANK YOU</a:t>
            </a:r>
            <a:endParaRPr sz="8000" b="1" dirty="0">
              <a:ln cap="rnd">
                <a:solidFill>
                  <a:schemeClr val="accent4">
                    <a:lumMod val="75000"/>
                    <a:alpha val="85000"/>
                  </a:schemeClr>
                </a:solidFill>
                <a:bevel/>
              </a:ln>
              <a:solidFill>
                <a:schemeClr val="accent6">
                  <a:lumMod val="75000"/>
                </a:schemeClr>
              </a:solidFill>
              <a:latin typeface="Cinzel"/>
              <a:ea typeface="Cinzel"/>
              <a:cs typeface="Cinzel"/>
              <a:sym typeface="Cinzel"/>
            </a:endParaRPr>
          </a:p>
        </p:txBody>
      </p:sp>
      <p:pic>
        <p:nvPicPr>
          <p:cNvPr id="3" name="Picture 2" descr="C:\Users\admin\Pictures\VARLI44.jpg"/>
          <p:cNvPicPr>
            <a:picLocks noChangeAspect="1" noChangeArrowheads="1"/>
          </p:cNvPicPr>
          <p:nvPr/>
        </p:nvPicPr>
        <p:blipFill>
          <a:blip r:embed="rId4">
            <a:lum bright="1000"/>
          </a:blip>
          <a:srcRect/>
          <a:stretch>
            <a:fillRect/>
          </a:stretch>
        </p:blipFill>
        <p:spPr bwMode="auto">
          <a:xfrm>
            <a:off x="6019800" y="0"/>
            <a:ext cx="1237343" cy="1066800"/>
          </a:xfrm>
          <a:prstGeom prst="rect">
            <a:avLst/>
          </a:prstGeom>
          <a:noFill/>
        </p:spPr>
      </p:pic>
      <p:pic>
        <p:nvPicPr>
          <p:cNvPr id="4" name="Picture 2" descr="C:\Users\admin\Pictures\VARLI44.jpg"/>
          <p:cNvPicPr>
            <a:picLocks noChangeAspect="1" noChangeArrowheads="1"/>
          </p:cNvPicPr>
          <p:nvPr/>
        </p:nvPicPr>
        <p:blipFill>
          <a:blip r:embed="rId4">
            <a:lum bright="1000"/>
          </a:blip>
          <a:srcRect/>
          <a:stretch>
            <a:fillRect/>
          </a:stretch>
        </p:blipFill>
        <p:spPr bwMode="auto">
          <a:xfrm>
            <a:off x="0" y="0"/>
            <a:ext cx="1237343" cy="1066800"/>
          </a:xfrm>
          <a:prstGeom prst="rect">
            <a:avLst/>
          </a:prstGeom>
          <a:noFill/>
        </p:spPr>
      </p:pic>
      <p:pic>
        <p:nvPicPr>
          <p:cNvPr id="5" name="Picture 2" descr="C:\Users\admin\Pictures\VARLI44.jpg"/>
          <p:cNvPicPr>
            <a:picLocks noChangeAspect="1" noChangeArrowheads="1"/>
          </p:cNvPicPr>
          <p:nvPr/>
        </p:nvPicPr>
        <p:blipFill>
          <a:blip r:embed="rId4">
            <a:lum bright="1000"/>
          </a:blip>
          <a:srcRect/>
          <a:stretch>
            <a:fillRect/>
          </a:stretch>
        </p:blipFill>
        <p:spPr bwMode="auto">
          <a:xfrm>
            <a:off x="10954657" y="0"/>
            <a:ext cx="1237343" cy="1066800"/>
          </a:xfrm>
          <a:prstGeom prst="rect">
            <a:avLst/>
          </a:prstGeom>
          <a:noFill/>
        </p:spPr>
      </p:pic>
      <p:pic>
        <p:nvPicPr>
          <p:cNvPr id="6" name="Picture 2" descr="C:\Users\admin\Pictures\VARLI44.jpg"/>
          <p:cNvPicPr>
            <a:picLocks noChangeAspect="1" noChangeArrowheads="1"/>
          </p:cNvPicPr>
          <p:nvPr/>
        </p:nvPicPr>
        <p:blipFill>
          <a:blip r:embed="rId4">
            <a:lum bright="1000"/>
          </a:blip>
          <a:srcRect/>
          <a:stretch>
            <a:fillRect/>
          </a:stretch>
        </p:blipFill>
        <p:spPr bwMode="auto">
          <a:xfrm>
            <a:off x="0" y="5791200"/>
            <a:ext cx="1237343" cy="1066800"/>
          </a:xfrm>
          <a:prstGeom prst="rect">
            <a:avLst/>
          </a:prstGeom>
          <a:noFill/>
        </p:spPr>
      </p:pic>
      <p:pic>
        <p:nvPicPr>
          <p:cNvPr id="7" name="Picture 2" descr="C:\Users\admin\Pictures\VARLI44.jpg"/>
          <p:cNvPicPr>
            <a:picLocks noChangeAspect="1" noChangeArrowheads="1"/>
          </p:cNvPicPr>
          <p:nvPr/>
        </p:nvPicPr>
        <p:blipFill>
          <a:blip r:embed="rId4">
            <a:lum bright="1000"/>
          </a:blip>
          <a:srcRect/>
          <a:stretch>
            <a:fillRect/>
          </a:stretch>
        </p:blipFill>
        <p:spPr bwMode="auto">
          <a:xfrm>
            <a:off x="9677400" y="0"/>
            <a:ext cx="1237343" cy="1066800"/>
          </a:xfrm>
          <a:prstGeom prst="rect">
            <a:avLst/>
          </a:prstGeom>
          <a:noFill/>
        </p:spPr>
      </p:pic>
      <p:pic>
        <p:nvPicPr>
          <p:cNvPr id="8" name="Picture 2" descr="C:\Users\admin\Pictures\VARLI44.jpg"/>
          <p:cNvPicPr>
            <a:picLocks noChangeAspect="1" noChangeArrowheads="1"/>
          </p:cNvPicPr>
          <p:nvPr/>
        </p:nvPicPr>
        <p:blipFill>
          <a:blip r:embed="rId4">
            <a:lum bright="1000"/>
          </a:blip>
          <a:srcRect/>
          <a:stretch>
            <a:fillRect/>
          </a:stretch>
        </p:blipFill>
        <p:spPr bwMode="auto">
          <a:xfrm>
            <a:off x="4800600" y="0"/>
            <a:ext cx="1237343" cy="1066800"/>
          </a:xfrm>
          <a:prstGeom prst="rect">
            <a:avLst/>
          </a:prstGeom>
          <a:noFill/>
        </p:spPr>
      </p:pic>
      <p:pic>
        <p:nvPicPr>
          <p:cNvPr id="9" name="Picture 2" descr="C:\Users\admin\Pictures\VARLI44.jpg"/>
          <p:cNvPicPr>
            <a:picLocks noChangeAspect="1" noChangeArrowheads="1"/>
          </p:cNvPicPr>
          <p:nvPr/>
        </p:nvPicPr>
        <p:blipFill>
          <a:blip r:embed="rId4">
            <a:lum bright="1000"/>
          </a:blip>
          <a:srcRect/>
          <a:stretch>
            <a:fillRect/>
          </a:stretch>
        </p:blipFill>
        <p:spPr bwMode="auto">
          <a:xfrm>
            <a:off x="3581400" y="0"/>
            <a:ext cx="1237343" cy="1066800"/>
          </a:xfrm>
          <a:prstGeom prst="rect">
            <a:avLst/>
          </a:prstGeom>
          <a:noFill/>
        </p:spPr>
      </p:pic>
      <p:pic>
        <p:nvPicPr>
          <p:cNvPr id="10" name="Picture 2" descr="C:\Users\admin\Pictures\VARLI44.jpg"/>
          <p:cNvPicPr>
            <a:picLocks noChangeAspect="1" noChangeArrowheads="1"/>
          </p:cNvPicPr>
          <p:nvPr/>
        </p:nvPicPr>
        <p:blipFill>
          <a:blip r:embed="rId4">
            <a:lum bright="1000"/>
          </a:blip>
          <a:srcRect/>
          <a:stretch>
            <a:fillRect/>
          </a:stretch>
        </p:blipFill>
        <p:spPr bwMode="auto">
          <a:xfrm>
            <a:off x="2362200" y="0"/>
            <a:ext cx="1237343" cy="1066800"/>
          </a:xfrm>
          <a:prstGeom prst="rect">
            <a:avLst/>
          </a:prstGeom>
          <a:noFill/>
        </p:spPr>
      </p:pic>
      <p:pic>
        <p:nvPicPr>
          <p:cNvPr id="11" name="Picture 2" descr="C:\Users\admin\Pictures\VARLI44.jpg"/>
          <p:cNvPicPr>
            <a:picLocks noChangeAspect="1" noChangeArrowheads="1"/>
          </p:cNvPicPr>
          <p:nvPr/>
        </p:nvPicPr>
        <p:blipFill>
          <a:blip r:embed="rId4">
            <a:lum bright="1000"/>
          </a:blip>
          <a:srcRect/>
          <a:stretch>
            <a:fillRect/>
          </a:stretch>
        </p:blipFill>
        <p:spPr bwMode="auto">
          <a:xfrm>
            <a:off x="1143000" y="0"/>
            <a:ext cx="1237343" cy="1066800"/>
          </a:xfrm>
          <a:prstGeom prst="rect">
            <a:avLst/>
          </a:prstGeom>
          <a:noFill/>
        </p:spPr>
      </p:pic>
      <p:pic>
        <p:nvPicPr>
          <p:cNvPr id="12" name="Picture 2" descr="C:\Users\admin\Pictures\VARLI44.jpg"/>
          <p:cNvPicPr>
            <a:picLocks noChangeAspect="1" noChangeArrowheads="1"/>
          </p:cNvPicPr>
          <p:nvPr/>
        </p:nvPicPr>
        <p:blipFill>
          <a:blip r:embed="rId4">
            <a:lum bright="1000"/>
          </a:blip>
          <a:srcRect/>
          <a:stretch>
            <a:fillRect/>
          </a:stretch>
        </p:blipFill>
        <p:spPr bwMode="auto">
          <a:xfrm>
            <a:off x="8458200" y="0"/>
            <a:ext cx="1237343" cy="1066800"/>
          </a:xfrm>
          <a:prstGeom prst="rect">
            <a:avLst/>
          </a:prstGeom>
          <a:noFill/>
        </p:spPr>
      </p:pic>
      <p:pic>
        <p:nvPicPr>
          <p:cNvPr id="13" name="Picture 2" descr="C:\Users\admin\Pictures\VARLI44.jpg"/>
          <p:cNvPicPr>
            <a:picLocks noChangeAspect="1" noChangeArrowheads="1"/>
          </p:cNvPicPr>
          <p:nvPr/>
        </p:nvPicPr>
        <p:blipFill>
          <a:blip r:embed="rId4">
            <a:lum bright="1000"/>
          </a:blip>
          <a:srcRect/>
          <a:stretch>
            <a:fillRect/>
          </a:stretch>
        </p:blipFill>
        <p:spPr bwMode="auto">
          <a:xfrm>
            <a:off x="7239000" y="0"/>
            <a:ext cx="1237343" cy="1066800"/>
          </a:xfrm>
          <a:prstGeom prst="rect">
            <a:avLst/>
          </a:prstGeom>
          <a:noFill/>
        </p:spPr>
      </p:pic>
      <p:pic>
        <p:nvPicPr>
          <p:cNvPr id="14" name="Picture 2" descr="C:\Users\admin\Pictures\VARLI44.jpg"/>
          <p:cNvPicPr>
            <a:picLocks noChangeAspect="1" noChangeArrowheads="1"/>
          </p:cNvPicPr>
          <p:nvPr/>
        </p:nvPicPr>
        <p:blipFill>
          <a:blip r:embed="rId4">
            <a:lum bright="1000"/>
          </a:blip>
          <a:srcRect/>
          <a:stretch>
            <a:fillRect/>
          </a:stretch>
        </p:blipFill>
        <p:spPr bwMode="auto">
          <a:xfrm>
            <a:off x="10954657" y="5791200"/>
            <a:ext cx="1237343" cy="1066800"/>
          </a:xfrm>
          <a:prstGeom prst="rect">
            <a:avLst/>
          </a:prstGeom>
          <a:noFill/>
        </p:spPr>
      </p:pic>
      <p:pic>
        <p:nvPicPr>
          <p:cNvPr id="16" name="Picture 2" descr="C:\Users\admin\Pictures\VARLI44.jpg"/>
          <p:cNvPicPr>
            <a:picLocks noChangeAspect="1" noChangeArrowheads="1"/>
          </p:cNvPicPr>
          <p:nvPr/>
        </p:nvPicPr>
        <p:blipFill>
          <a:blip r:embed="rId4">
            <a:lum bright="1000"/>
          </a:blip>
          <a:srcRect/>
          <a:stretch>
            <a:fillRect/>
          </a:stretch>
        </p:blipFill>
        <p:spPr bwMode="auto">
          <a:xfrm>
            <a:off x="9677400" y="5791200"/>
            <a:ext cx="1237343" cy="1066800"/>
          </a:xfrm>
          <a:prstGeom prst="rect">
            <a:avLst/>
          </a:prstGeom>
          <a:noFill/>
        </p:spPr>
      </p:pic>
      <p:pic>
        <p:nvPicPr>
          <p:cNvPr id="17" name="Picture 2" descr="C:\Users\admin\Pictures\VARLI44.jpg"/>
          <p:cNvPicPr>
            <a:picLocks noChangeAspect="1" noChangeArrowheads="1"/>
          </p:cNvPicPr>
          <p:nvPr/>
        </p:nvPicPr>
        <p:blipFill>
          <a:blip r:embed="rId4">
            <a:lum bright="1000"/>
          </a:blip>
          <a:srcRect/>
          <a:stretch>
            <a:fillRect/>
          </a:stretch>
        </p:blipFill>
        <p:spPr bwMode="auto">
          <a:xfrm>
            <a:off x="8458200" y="5791200"/>
            <a:ext cx="1237343" cy="1066800"/>
          </a:xfrm>
          <a:prstGeom prst="rect">
            <a:avLst/>
          </a:prstGeom>
          <a:noFill/>
        </p:spPr>
      </p:pic>
      <p:pic>
        <p:nvPicPr>
          <p:cNvPr id="18" name="Picture 2" descr="C:\Users\admin\Pictures\VARLI44.jpg"/>
          <p:cNvPicPr>
            <a:picLocks noChangeAspect="1" noChangeArrowheads="1"/>
          </p:cNvPicPr>
          <p:nvPr/>
        </p:nvPicPr>
        <p:blipFill>
          <a:blip r:embed="rId4">
            <a:lum bright="1000"/>
          </a:blip>
          <a:srcRect/>
          <a:stretch>
            <a:fillRect/>
          </a:stretch>
        </p:blipFill>
        <p:spPr bwMode="auto">
          <a:xfrm>
            <a:off x="7239000" y="5791200"/>
            <a:ext cx="1237343" cy="1066800"/>
          </a:xfrm>
          <a:prstGeom prst="rect">
            <a:avLst/>
          </a:prstGeom>
          <a:noFill/>
        </p:spPr>
      </p:pic>
      <p:pic>
        <p:nvPicPr>
          <p:cNvPr id="19" name="Picture 2" descr="C:\Users\admin\Pictures\VARLI44.jpg"/>
          <p:cNvPicPr>
            <a:picLocks noChangeAspect="1" noChangeArrowheads="1"/>
          </p:cNvPicPr>
          <p:nvPr/>
        </p:nvPicPr>
        <p:blipFill>
          <a:blip r:embed="rId4">
            <a:lum bright="1000"/>
          </a:blip>
          <a:srcRect/>
          <a:stretch>
            <a:fillRect/>
          </a:stretch>
        </p:blipFill>
        <p:spPr bwMode="auto">
          <a:xfrm>
            <a:off x="6096000" y="5791200"/>
            <a:ext cx="1237343" cy="1066800"/>
          </a:xfrm>
          <a:prstGeom prst="rect">
            <a:avLst/>
          </a:prstGeom>
          <a:noFill/>
        </p:spPr>
      </p:pic>
      <p:pic>
        <p:nvPicPr>
          <p:cNvPr id="20" name="Picture 2" descr="C:\Users\admin\Pictures\VARLI44.jpg"/>
          <p:cNvPicPr>
            <a:picLocks noChangeAspect="1" noChangeArrowheads="1"/>
          </p:cNvPicPr>
          <p:nvPr/>
        </p:nvPicPr>
        <p:blipFill>
          <a:blip r:embed="rId4">
            <a:lum bright="1000"/>
          </a:blip>
          <a:srcRect/>
          <a:stretch>
            <a:fillRect/>
          </a:stretch>
        </p:blipFill>
        <p:spPr bwMode="auto">
          <a:xfrm>
            <a:off x="4876800" y="5791200"/>
            <a:ext cx="1237343" cy="1066800"/>
          </a:xfrm>
          <a:prstGeom prst="rect">
            <a:avLst/>
          </a:prstGeom>
          <a:noFill/>
        </p:spPr>
      </p:pic>
      <p:pic>
        <p:nvPicPr>
          <p:cNvPr id="21" name="Picture 2" descr="C:\Users\admin\Pictures\VARLI44.jpg"/>
          <p:cNvPicPr>
            <a:picLocks noChangeAspect="1" noChangeArrowheads="1"/>
          </p:cNvPicPr>
          <p:nvPr/>
        </p:nvPicPr>
        <p:blipFill>
          <a:blip r:embed="rId4">
            <a:lum bright="1000"/>
          </a:blip>
          <a:srcRect/>
          <a:stretch>
            <a:fillRect/>
          </a:stretch>
        </p:blipFill>
        <p:spPr bwMode="auto">
          <a:xfrm>
            <a:off x="3657600" y="5791200"/>
            <a:ext cx="1237343" cy="1066800"/>
          </a:xfrm>
          <a:prstGeom prst="rect">
            <a:avLst/>
          </a:prstGeom>
          <a:noFill/>
        </p:spPr>
      </p:pic>
      <p:pic>
        <p:nvPicPr>
          <p:cNvPr id="22" name="Picture 2" descr="C:\Users\admin\Pictures\VARLI44.jpg"/>
          <p:cNvPicPr>
            <a:picLocks noChangeAspect="1" noChangeArrowheads="1"/>
          </p:cNvPicPr>
          <p:nvPr/>
        </p:nvPicPr>
        <p:blipFill>
          <a:blip r:embed="rId4">
            <a:lum bright="1000"/>
          </a:blip>
          <a:srcRect/>
          <a:stretch>
            <a:fillRect/>
          </a:stretch>
        </p:blipFill>
        <p:spPr bwMode="auto">
          <a:xfrm>
            <a:off x="2438400" y="5791200"/>
            <a:ext cx="1237343" cy="1066800"/>
          </a:xfrm>
          <a:prstGeom prst="rect">
            <a:avLst/>
          </a:prstGeom>
          <a:noFill/>
        </p:spPr>
      </p:pic>
      <p:pic>
        <p:nvPicPr>
          <p:cNvPr id="23" name="Picture 2" descr="C:\Users\admin\Pictures\VARLI44.jpg"/>
          <p:cNvPicPr>
            <a:picLocks noChangeAspect="1" noChangeArrowheads="1"/>
          </p:cNvPicPr>
          <p:nvPr/>
        </p:nvPicPr>
        <p:blipFill>
          <a:blip r:embed="rId4">
            <a:lum bright="1000"/>
          </a:blip>
          <a:srcRect/>
          <a:stretch>
            <a:fillRect/>
          </a:stretch>
        </p:blipFill>
        <p:spPr bwMode="auto">
          <a:xfrm>
            <a:off x="1219200" y="5791200"/>
            <a:ext cx="1237343" cy="1066800"/>
          </a:xfrm>
          <a:prstGeom prst="rect">
            <a:avLst/>
          </a:prstGeom>
          <a:noFill/>
        </p:spPr>
      </p:pic>
      <p:pic>
        <p:nvPicPr>
          <p:cNvPr id="3074" name="Picture 2" descr="C:\Users\admin\Pictures\VARLI22.jpg"/>
          <p:cNvPicPr>
            <a:picLocks noChangeAspect="1" noChangeArrowheads="1"/>
          </p:cNvPicPr>
          <p:nvPr/>
        </p:nvPicPr>
        <p:blipFill>
          <a:blip r:embed="rId4">
            <a:lum bright="-7000"/>
          </a:blip>
          <a:srcRect/>
          <a:stretch>
            <a:fillRect/>
          </a:stretch>
        </p:blipFill>
        <p:spPr bwMode="auto">
          <a:xfrm>
            <a:off x="0" y="2209800"/>
            <a:ext cx="2057400" cy="2219325"/>
          </a:xfrm>
          <a:prstGeom prst="rect">
            <a:avLst/>
          </a:prstGeom>
          <a:noFill/>
        </p:spPr>
      </p:pic>
      <p:pic>
        <p:nvPicPr>
          <p:cNvPr id="26" name="Picture 2" descr="C:\Users\admin\Pictures\VARLI22.jpg"/>
          <p:cNvPicPr>
            <a:picLocks noChangeAspect="1" noChangeArrowheads="1"/>
          </p:cNvPicPr>
          <p:nvPr/>
        </p:nvPicPr>
        <p:blipFill>
          <a:blip r:embed="rId4">
            <a:lum bright="-7000"/>
          </a:blip>
          <a:srcRect/>
          <a:stretch>
            <a:fillRect/>
          </a:stretch>
        </p:blipFill>
        <p:spPr bwMode="auto">
          <a:xfrm>
            <a:off x="10134600" y="2133600"/>
            <a:ext cx="2057400" cy="221932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rgbClr val="7030A0"/>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rgbClr val="FF0000"/>
              </a:solidFill>
            </a:endParaRPr>
          </a:p>
        </p:txBody>
      </p:sp>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rgbClr val="00B050"/>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rgbClr val="FF0000"/>
                </a:solidFill>
                <a:latin typeface="Aparajita"/>
                <a:ea typeface="Aparajita"/>
                <a:cs typeface="Aparajita"/>
                <a:sym typeface="Aparajita"/>
              </a:rPr>
              <a:t>      </a:t>
            </a:r>
          </a:p>
        </p:txBody>
      </p:sp>
      <p:sp>
        <p:nvSpPr>
          <p:cNvPr id="10" name="Rectangle 9"/>
          <p:cNvSpPr/>
          <p:nvPr/>
        </p:nvSpPr>
        <p:spPr>
          <a:xfrm>
            <a:off x="1219200" y="2209800"/>
            <a:ext cx="9448800" cy="2800767"/>
          </a:xfrm>
          <a:prstGeom prst="rect">
            <a:avLst/>
          </a:prstGeom>
        </p:spPr>
        <p:txBody>
          <a:bodyPr wrap="square">
            <a:spAutoFit/>
          </a:bodyPr>
          <a:lstStyle/>
          <a:p>
            <a:pPr lvl="0" algn="ctr" fontAlgn="base">
              <a:spcBef>
                <a:spcPct val="0"/>
              </a:spcBef>
              <a:spcAft>
                <a:spcPct val="0"/>
              </a:spcAft>
              <a:buClrTx/>
            </a:pPr>
            <a:r>
              <a:rPr lang="hi-IN" sz="4400" b="1" dirty="0">
                <a:solidFill>
                  <a:schemeClr val="tx2">
                    <a:lumMod val="25000"/>
                  </a:schemeClr>
                </a:solidFill>
                <a:latin typeface="Arial" pitchFamily="34" charset="0"/>
                <a:ea typeface="Calibri" pitchFamily="34" charset="0"/>
                <a:cs typeface="Mangal" pitchFamily="18" charset="0"/>
              </a:rPr>
              <a:t>भाषा वह साधन है</a:t>
            </a:r>
            <a:r>
              <a:rPr lang="en-US" sz="4400" b="1" dirty="0">
                <a:solidFill>
                  <a:schemeClr val="tx2">
                    <a:lumMod val="25000"/>
                  </a:schemeClr>
                </a:solidFill>
                <a:latin typeface="Arial" pitchFamily="34" charset="0"/>
                <a:ea typeface="Calibri" pitchFamily="34" charset="0"/>
                <a:cs typeface="Arial" pitchFamily="34" charset="0"/>
              </a:rPr>
              <a:t>, </a:t>
            </a:r>
            <a:endParaRPr lang="hi-IN" sz="4400" b="1" dirty="0">
              <a:solidFill>
                <a:schemeClr val="tx2">
                  <a:lumMod val="25000"/>
                </a:schemeClr>
              </a:solidFill>
              <a:latin typeface="Arial" pitchFamily="34" charset="0"/>
              <a:ea typeface="Calibri" pitchFamily="34" charset="0"/>
              <a:cs typeface="Arial" pitchFamily="34" charset="0"/>
            </a:endParaRPr>
          </a:p>
          <a:p>
            <a:pPr lvl="0" algn="ctr" fontAlgn="base">
              <a:spcBef>
                <a:spcPct val="0"/>
              </a:spcBef>
              <a:spcAft>
                <a:spcPct val="0"/>
              </a:spcAft>
              <a:buClrTx/>
            </a:pPr>
            <a:r>
              <a:rPr lang="hi-IN" sz="4400" b="1" dirty="0">
                <a:solidFill>
                  <a:schemeClr val="tx2">
                    <a:lumMod val="25000"/>
                  </a:schemeClr>
                </a:solidFill>
                <a:latin typeface="Arial" pitchFamily="34" charset="0"/>
                <a:ea typeface="Calibri" pitchFamily="34" charset="0"/>
                <a:cs typeface="Mangal" pitchFamily="18" charset="0"/>
              </a:rPr>
              <a:t>जिसके द्वारा मनुष्य बोलकर</a:t>
            </a:r>
            <a:r>
              <a:rPr lang="en-US" sz="4400" b="1" dirty="0">
                <a:solidFill>
                  <a:schemeClr val="tx2">
                    <a:lumMod val="25000"/>
                  </a:schemeClr>
                </a:solidFill>
                <a:latin typeface="Arial" pitchFamily="34" charset="0"/>
                <a:ea typeface="Calibri" pitchFamily="34" charset="0"/>
                <a:cs typeface="Arial" pitchFamily="34" charset="0"/>
              </a:rPr>
              <a:t>, </a:t>
            </a:r>
            <a:r>
              <a:rPr lang="hi-IN" sz="4400" b="1" dirty="0">
                <a:solidFill>
                  <a:schemeClr val="tx2">
                    <a:lumMod val="25000"/>
                  </a:schemeClr>
                </a:solidFill>
                <a:latin typeface="Arial" pitchFamily="34" charset="0"/>
                <a:ea typeface="Calibri" pitchFamily="34" charset="0"/>
                <a:cs typeface="Mangal" pitchFamily="18" charset="0"/>
              </a:rPr>
              <a:t>सुनकर</a:t>
            </a:r>
            <a:r>
              <a:rPr lang="en-US" sz="4400" b="1" dirty="0">
                <a:solidFill>
                  <a:schemeClr val="tx2">
                    <a:lumMod val="25000"/>
                  </a:schemeClr>
                </a:solidFill>
                <a:latin typeface="Arial" pitchFamily="34" charset="0"/>
                <a:ea typeface="Calibri" pitchFamily="34" charset="0"/>
                <a:cs typeface="Arial" pitchFamily="34" charset="0"/>
              </a:rPr>
              <a:t>, </a:t>
            </a:r>
            <a:r>
              <a:rPr lang="hi-IN" sz="4400" b="1" dirty="0">
                <a:solidFill>
                  <a:schemeClr val="tx2">
                    <a:lumMod val="25000"/>
                  </a:schemeClr>
                </a:solidFill>
                <a:latin typeface="Arial" pitchFamily="34" charset="0"/>
                <a:ea typeface="Calibri" pitchFamily="34" charset="0"/>
                <a:cs typeface="Mangal" pitchFamily="18" charset="0"/>
              </a:rPr>
              <a:t>लिखकर व पढ़कर अपने मन के भावों या विचारों का आदान-प्रदान करता है।</a:t>
            </a:r>
            <a:r>
              <a:rPr lang="en-US" sz="4400" b="1" dirty="0">
                <a:solidFill>
                  <a:schemeClr val="tx2">
                    <a:lumMod val="25000"/>
                  </a:schemeClr>
                </a:solidFill>
                <a:latin typeface="Calibri"/>
                <a:ea typeface="Calibri" pitchFamily="34" charset="0"/>
                <a:cs typeface="Arial" pitchFamily="34" charset="0"/>
              </a:rPr>
              <a:t> </a:t>
            </a:r>
            <a:endParaRPr lang="en-US" sz="4400" b="1" dirty="0">
              <a:solidFill>
                <a:schemeClr val="tx2">
                  <a:lumMod val="25000"/>
                </a:schemeClr>
              </a:solidFill>
              <a:latin typeface="Arial" pitchFamily="34" charset="0"/>
              <a:cs typeface="Arial" pitchFamily="34" charset="0"/>
            </a:endParaRPr>
          </a:p>
        </p:txBody>
      </p:sp>
      <p:pic>
        <p:nvPicPr>
          <p:cNvPr id="17" name="Picture 2" descr="C:\Users\admin\Pictures\VARLI44.jpg"/>
          <p:cNvPicPr>
            <a:picLocks noChangeAspect="1" noChangeArrowheads="1"/>
          </p:cNvPicPr>
          <p:nvPr/>
        </p:nvPicPr>
        <p:blipFill>
          <a:blip r:embed="rId5">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23000" r="-23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762000" y="2133600"/>
            <a:ext cx="10820400" cy="5447645"/>
          </a:xfrm>
          <a:prstGeom prst="rect">
            <a:avLst/>
          </a:prstGeom>
        </p:spPr>
        <p:txBody>
          <a:bodyPr wrap="square">
            <a:spAutoFit/>
          </a:bodyPr>
          <a:lstStyle/>
          <a:p>
            <a:pPr lvl="0"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a:t>
            </a:r>
            <a:r>
              <a:rPr lang="hi-IN" sz="3600" b="1" dirty="0">
                <a:solidFill>
                  <a:schemeClr val="tx1">
                    <a:lumMod val="65000"/>
                    <a:lumOff val="35000"/>
                  </a:schemeClr>
                </a:solidFill>
                <a:latin typeface="Arial" pitchFamily="34" charset="0"/>
                <a:ea typeface="Calibri" pitchFamily="34" charset="0"/>
                <a:cs typeface="Mangal" pitchFamily="18" charset="0"/>
              </a:rPr>
              <a:t>भाषा सामाजिक संपत्ती है।</a:t>
            </a:r>
          </a:p>
          <a:p>
            <a:pPr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a:t>
            </a:r>
            <a:r>
              <a:rPr lang="hi-IN" sz="3600" b="1" dirty="0">
                <a:solidFill>
                  <a:schemeClr val="tx1">
                    <a:lumMod val="65000"/>
                    <a:lumOff val="35000"/>
                  </a:schemeClr>
                </a:solidFill>
                <a:latin typeface="Arial" pitchFamily="34" charset="0"/>
                <a:ea typeface="Calibri" pitchFamily="34" charset="0"/>
                <a:cs typeface="Mangal" pitchFamily="18" charset="0"/>
              </a:rPr>
              <a:t>भाषा व्यक्तिगत संपत्ती है।</a:t>
            </a:r>
          </a:p>
          <a:p>
            <a:pPr lvl="0"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a:t>
            </a:r>
            <a:r>
              <a:rPr lang="hi-IN" sz="3600" b="1" dirty="0">
                <a:solidFill>
                  <a:schemeClr val="tx1">
                    <a:lumMod val="65000"/>
                    <a:lumOff val="35000"/>
                  </a:schemeClr>
                </a:solidFill>
                <a:latin typeface="Arial" pitchFamily="34" charset="0"/>
                <a:ea typeface="Calibri" pitchFamily="34" charset="0"/>
                <a:cs typeface="Mangal" pitchFamily="18" charset="0"/>
              </a:rPr>
              <a:t>भाषा अर्जित संपत्ती है।</a:t>
            </a:r>
          </a:p>
          <a:p>
            <a:pPr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a:t>
            </a:r>
            <a:r>
              <a:rPr lang="hi-IN" sz="3600" b="1" dirty="0">
                <a:solidFill>
                  <a:schemeClr val="tx1">
                    <a:lumMod val="65000"/>
                    <a:lumOff val="35000"/>
                  </a:schemeClr>
                </a:solidFill>
                <a:latin typeface="Arial" pitchFamily="34" charset="0"/>
                <a:ea typeface="Calibri" pitchFamily="34" charset="0"/>
                <a:cs typeface="Mangal" pitchFamily="18" charset="0"/>
              </a:rPr>
              <a:t>भाषा व्यवहार एवं अनुकरण द्वारा अर्जित की जाती है।</a:t>
            </a:r>
          </a:p>
          <a:p>
            <a:pPr lvl="0"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भाषा सामाजिक स्तर पर आधारित होती है |</a:t>
            </a:r>
          </a:p>
          <a:p>
            <a:pPr lvl="0" fontAlgn="base">
              <a:spcBef>
                <a:spcPct val="0"/>
              </a:spcBef>
              <a:spcAft>
                <a:spcPct val="0"/>
              </a:spcAft>
              <a:buClrTx/>
            </a:pPr>
            <a:r>
              <a:rPr lang="hi-IN" sz="3600" b="1" dirty="0">
                <a:solidFill>
                  <a:schemeClr val="tx1">
                    <a:lumMod val="65000"/>
                    <a:lumOff val="35000"/>
                  </a:schemeClr>
                </a:solidFill>
                <a:latin typeface="Arial" pitchFamily="34" charset="0"/>
                <a:ea typeface="Calibri" pitchFamily="34" charset="0"/>
                <a:cs typeface="Mangal" pitchFamily="18" charset="0"/>
                <a:sym typeface="Symbol"/>
              </a:rPr>
              <a:t> भाषा सर्वव्यापक है |</a:t>
            </a:r>
            <a:endParaRPr lang="hi-IN" sz="3600" b="1" dirty="0">
              <a:solidFill>
                <a:schemeClr val="tx1">
                  <a:lumMod val="65000"/>
                  <a:lumOff val="35000"/>
                </a:schemeClr>
              </a:solidFill>
              <a:latin typeface="Arial" pitchFamily="34" charset="0"/>
              <a:ea typeface="Calibri" pitchFamily="34" charset="0"/>
              <a:cs typeface="Mangal" pitchFamily="18" charset="0"/>
            </a:endParaRPr>
          </a:p>
          <a:p>
            <a:pPr algn="ctr" fontAlgn="base">
              <a:spcBef>
                <a:spcPct val="0"/>
              </a:spcBef>
              <a:spcAft>
                <a:spcPct val="0"/>
              </a:spcAft>
              <a:buClrTx/>
            </a:pPr>
            <a:endParaRPr lang="hi-IN" sz="4400" b="1" dirty="0">
              <a:solidFill>
                <a:schemeClr val="tx1">
                  <a:lumMod val="65000"/>
                  <a:lumOff val="35000"/>
                </a:schemeClr>
              </a:solidFill>
              <a:latin typeface="Arial" pitchFamily="34" charset="0"/>
              <a:ea typeface="Calibri" pitchFamily="34" charset="0"/>
              <a:cs typeface="Mangal" pitchFamily="18" charset="0"/>
            </a:endParaRPr>
          </a:p>
          <a:p>
            <a:pPr lvl="0" algn="ctr" fontAlgn="base">
              <a:spcBef>
                <a:spcPct val="0"/>
              </a:spcBef>
              <a:spcAft>
                <a:spcPct val="0"/>
              </a:spcAft>
              <a:buClrTx/>
            </a:pPr>
            <a:endParaRPr lang="hi-IN" sz="4400" b="1" dirty="0">
              <a:solidFill>
                <a:schemeClr val="tx1">
                  <a:lumMod val="65000"/>
                  <a:lumOff val="35000"/>
                </a:schemeClr>
              </a:solidFill>
              <a:latin typeface="Arial" pitchFamily="34" charset="0"/>
              <a:ea typeface="Calibri" pitchFamily="34" charset="0"/>
              <a:cs typeface="Mangal" pitchFamily="18" charset="0"/>
            </a:endParaRPr>
          </a:p>
          <a:p>
            <a:pPr lvl="0" algn="ctr" fontAlgn="base">
              <a:spcBef>
                <a:spcPct val="0"/>
              </a:spcBef>
              <a:spcAft>
                <a:spcPct val="0"/>
              </a:spcAft>
              <a:buClrTx/>
            </a:pPr>
            <a:r>
              <a:rPr lang="en-US" sz="4400" b="1" dirty="0">
                <a:solidFill>
                  <a:schemeClr val="tx1">
                    <a:lumMod val="65000"/>
                    <a:lumOff val="35000"/>
                  </a:schemeClr>
                </a:solidFill>
                <a:latin typeface="Calibri"/>
                <a:ea typeface="Calibri" pitchFamily="34" charset="0"/>
                <a:cs typeface="Arial" pitchFamily="34" charset="0"/>
              </a:rPr>
              <a:t> </a:t>
            </a:r>
            <a:endParaRPr lang="en-US" sz="4400" b="1" dirty="0">
              <a:solidFill>
                <a:schemeClr val="tx1">
                  <a:lumMod val="65000"/>
                  <a:lumOff val="35000"/>
                </a:schemeClr>
              </a:solidFill>
              <a:latin typeface="Arial" pitchFamily="34" charset="0"/>
              <a:cs typeface="Arial" pitchFamily="34" charset="0"/>
            </a:endParaRPr>
          </a:p>
        </p:txBody>
      </p:sp>
      <p:pic>
        <p:nvPicPr>
          <p:cNvPr id="15" name="Picture 2" descr="C:\Users\admin\Pictures\VARLI44.jpg"/>
          <p:cNvPicPr>
            <a:picLocks noChangeAspect="1" noChangeArrowheads="1"/>
          </p:cNvPicPr>
          <p:nvPr/>
        </p:nvPicPr>
        <p:blipFill>
          <a:blip r:embed="rId5">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762000" y="2133601"/>
            <a:ext cx="10972800" cy="3293209"/>
          </a:xfrm>
          <a:prstGeom prst="rect">
            <a:avLst/>
          </a:prstGeom>
        </p:spPr>
        <p:txBody>
          <a:bodyPr wrap="square">
            <a:spAutoFit/>
          </a:bodyPr>
          <a:lstStyle/>
          <a:p>
            <a:pPr lvl="0">
              <a:buFont typeface="Symbol" pitchFamily="18" charset="2"/>
              <a:buChar char="·"/>
            </a:pPr>
            <a:r>
              <a:rPr lang="hi-IN" sz="3200" dirty="0"/>
              <a:t> </a:t>
            </a:r>
            <a:r>
              <a:rPr lang="hi-IN" sz="2800" dirty="0"/>
              <a:t>भाषा में ध्वनि-संकेतों का परम्परागत और रूढ़ प्रयोग होता है।</a:t>
            </a:r>
            <a:r>
              <a:rPr lang="en-US" sz="2800" dirty="0"/>
              <a:t> </a:t>
            </a:r>
            <a:endParaRPr lang="hi-IN" sz="2800" dirty="0"/>
          </a:p>
          <a:p>
            <a:pPr lvl="0"/>
            <a:endParaRPr lang="hi-IN" sz="2000" dirty="0"/>
          </a:p>
          <a:p>
            <a:pPr lvl="0">
              <a:buFont typeface="Symbol" pitchFamily="18" charset="2"/>
              <a:buChar char="·"/>
            </a:pPr>
            <a:r>
              <a:rPr lang="hi-IN" sz="2800" dirty="0"/>
              <a:t> भाषा के सार्थक ध्वनि-संकेतों से मन की बातों या विचारों का विनिमय होता है।</a:t>
            </a:r>
            <a:r>
              <a:rPr lang="en-US" sz="2800" dirty="0"/>
              <a:t> </a:t>
            </a:r>
            <a:endParaRPr lang="hi-IN" sz="2800" dirty="0"/>
          </a:p>
          <a:p>
            <a:pPr lvl="0"/>
            <a:endParaRPr lang="en-US" sz="2400" dirty="0"/>
          </a:p>
          <a:p>
            <a:pPr lvl="0">
              <a:buFont typeface="Symbol" pitchFamily="18" charset="2"/>
              <a:buChar char="·"/>
            </a:pPr>
            <a:r>
              <a:rPr lang="hi-IN" sz="2800" dirty="0"/>
              <a:t> भाषा के ध्वनि-संकेत किसी समाज या वर्ग के आन्तरिक और ब्राह्य कार्यों के संचालन या विचार-विनिमय में सहायक होते हैं।</a:t>
            </a:r>
            <a:r>
              <a:rPr lang="en-US" sz="2800" dirty="0"/>
              <a:t> </a:t>
            </a:r>
            <a:endParaRPr lang="hi-IN" sz="2800" dirty="0"/>
          </a:p>
          <a:p>
            <a:pPr lvl="0"/>
            <a:endParaRPr lang="en-US" sz="1200" dirty="0"/>
          </a:p>
          <a:p>
            <a:pPr lvl="0"/>
            <a:r>
              <a:rPr lang="hi-IN" sz="2800" dirty="0">
                <a:sym typeface="Symbol"/>
              </a:rPr>
              <a:t></a:t>
            </a:r>
            <a:r>
              <a:rPr lang="en-US" sz="2800" dirty="0"/>
              <a:t> </a:t>
            </a:r>
            <a:r>
              <a:rPr lang="hi-IN" sz="2800" dirty="0"/>
              <a:t> हर वर्ग या समाज के ध्वनि-संकेत अपने होते हैं</a:t>
            </a:r>
            <a:r>
              <a:rPr lang="en-US" sz="2800" dirty="0"/>
              <a:t>, </a:t>
            </a:r>
            <a:r>
              <a:rPr lang="hi-IN" sz="2800" dirty="0"/>
              <a:t>दूसरों से भित्र होते हैं।</a:t>
            </a:r>
            <a:r>
              <a:rPr lang="en-US" sz="2800" b="1" dirty="0">
                <a:solidFill>
                  <a:schemeClr val="tx1">
                    <a:lumMod val="65000"/>
                    <a:lumOff val="35000"/>
                  </a:schemeClr>
                </a:solidFill>
                <a:latin typeface="Calibri"/>
                <a:ea typeface="Calibri" pitchFamily="34" charset="0"/>
                <a:cs typeface="Arial" pitchFamily="34" charset="0"/>
              </a:rPr>
              <a:t> </a:t>
            </a:r>
            <a:endParaRPr lang="en-US" sz="2800" b="1" dirty="0">
              <a:solidFill>
                <a:schemeClr val="tx1">
                  <a:lumMod val="65000"/>
                  <a:lumOff val="35000"/>
                </a:schemeClr>
              </a:solidFill>
              <a:latin typeface="Arial" pitchFamily="34" charset="0"/>
              <a:cs typeface="Arial" pitchFamily="34" charset="0"/>
            </a:endParaRPr>
          </a:p>
        </p:txBody>
      </p:sp>
      <p:pic>
        <p:nvPicPr>
          <p:cNvPr id="15"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16000" r="-16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762000" y="2133601"/>
            <a:ext cx="10972800" cy="3416320"/>
          </a:xfrm>
          <a:prstGeom prst="rect">
            <a:avLst/>
          </a:prstGeom>
        </p:spPr>
        <p:txBody>
          <a:bodyPr wrap="square">
            <a:spAutoFit/>
          </a:bodyPr>
          <a:lstStyle/>
          <a:p>
            <a:pPr lvl="0">
              <a:lnSpc>
                <a:spcPct val="150000"/>
              </a:lnSpc>
            </a:pPr>
            <a:r>
              <a:rPr lang="hi-IN" sz="3600" dirty="0"/>
              <a:t> </a:t>
            </a:r>
            <a:r>
              <a:rPr lang="hi-IN" sz="3600" b="1" dirty="0">
                <a:solidFill>
                  <a:schemeClr val="accent6">
                    <a:lumMod val="75000"/>
                  </a:schemeClr>
                </a:solidFill>
              </a:rPr>
              <a:t>हर देश में भाषा के तीन रूप मिलते है-</a:t>
            </a:r>
            <a:br>
              <a:rPr lang="en-US" sz="3600" b="1" dirty="0">
                <a:solidFill>
                  <a:schemeClr val="accent1">
                    <a:lumMod val="75000"/>
                  </a:schemeClr>
                </a:solidFill>
              </a:rPr>
            </a:br>
            <a:r>
              <a:rPr lang="en-US" sz="3600" b="1" dirty="0">
                <a:solidFill>
                  <a:schemeClr val="accent1">
                    <a:lumMod val="75000"/>
                  </a:schemeClr>
                </a:solidFill>
              </a:rPr>
              <a:t>(1) </a:t>
            </a:r>
            <a:r>
              <a:rPr lang="hi-IN" sz="3600" b="1" dirty="0">
                <a:solidFill>
                  <a:schemeClr val="accent1">
                    <a:lumMod val="75000"/>
                  </a:schemeClr>
                </a:solidFill>
              </a:rPr>
              <a:t>बोलियाँ </a:t>
            </a:r>
          </a:p>
          <a:p>
            <a:pPr lvl="0">
              <a:lnSpc>
                <a:spcPct val="150000"/>
              </a:lnSpc>
            </a:pPr>
            <a:r>
              <a:rPr lang="hi-IN" sz="3600" b="1" dirty="0">
                <a:solidFill>
                  <a:schemeClr val="accent1">
                    <a:lumMod val="75000"/>
                  </a:schemeClr>
                </a:solidFill>
              </a:rPr>
              <a:t>(</a:t>
            </a:r>
            <a:r>
              <a:rPr lang="en-US" sz="3600" b="1" dirty="0">
                <a:solidFill>
                  <a:schemeClr val="accent1">
                    <a:lumMod val="75000"/>
                  </a:schemeClr>
                </a:solidFill>
              </a:rPr>
              <a:t>2) </a:t>
            </a:r>
            <a:r>
              <a:rPr lang="hi-IN" sz="3600" b="1" dirty="0">
                <a:solidFill>
                  <a:schemeClr val="accent1">
                    <a:lumMod val="75000"/>
                  </a:schemeClr>
                </a:solidFill>
              </a:rPr>
              <a:t>परिनिष्ठित भाषा </a:t>
            </a:r>
          </a:p>
          <a:p>
            <a:pPr lvl="0">
              <a:lnSpc>
                <a:spcPct val="150000"/>
              </a:lnSpc>
            </a:pPr>
            <a:r>
              <a:rPr lang="hi-IN" sz="3600" b="1" dirty="0">
                <a:solidFill>
                  <a:schemeClr val="accent1">
                    <a:lumMod val="75000"/>
                  </a:schemeClr>
                </a:solidFill>
              </a:rPr>
              <a:t>(</a:t>
            </a:r>
            <a:r>
              <a:rPr lang="en-US" sz="3600" b="1" dirty="0">
                <a:solidFill>
                  <a:schemeClr val="accent1">
                    <a:lumMod val="75000"/>
                  </a:schemeClr>
                </a:solidFill>
              </a:rPr>
              <a:t>3) </a:t>
            </a:r>
            <a:r>
              <a:rPr lang="hi-IN" sz="3600" b="1" dirty="0">
                <a:solidFill>
                  <a:schemeClr val="accent1">
                    <a:lumMod val="75000"/>
                  </a:schemeClr>
                </a:solidFill>
              </a:rPr>
              <a:t>राष्ट्र्भाषा</a:t>
            </a:r>
            <a:endParaRPr lang="en-US" sz="3600" b="1" dirty="0">
              <a:solidFill>
                <a:schemeClr val="accent1">
                  <a:lumMod val="75000"/>
                </a:schemeClr>
              </a:solidFill>
            </a:endParaRPr>
          </a:p>
        </p:txBody>
      </p:sp>
      <p:pic>
        <p:nvPicPr>
          <p:cNvPr id="15"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l="-20000" r="-20000"/>
          </a:stretch>
        </a:blipFill>
        <a:effectLst/>
      </p:bgPr>
    </p:bg>
    <p:spTree>
      <p:nvGrpSpPr>
        <p:cNvPr id="1" name="Shape 83"/>
        <p:cNvGrpSpPr/>
        <p:nvPr/>
      </p:nvGrpSpPr>
      <p:grpSpPr>
        <a:xfrm>
          <a:off x="0" y="0"/>
          <a:ext cx="0" cy="0"/>
          <a:chOff x="0" y="0"/>
          <a:chExt cx="0" cy="0"/>
        </a:xfrm>
      </p:grpSpPr>
      <p:pic>
        <p:nvPicPr>
          <p:cNvPr id="84" name="Google Shape;84;p1"/>
          <p:cNvPicPr preferRelativeResize="0"/>
          <p:nvPr/>
        </p:nvPicPr>
        <p:blipFill rotWithShape="1">
          <a:blip r:embed="rId4">
            <a:alphaModFix/>
          </a:blip>
          <a:srcRect r="70768"/>
          <a:stretch/>
        </p:blipFill>
        <p:spPr>
          <a:xfrm>
            <a:off x="870012" y="106562"/>
            <a:ext cx="1518984" cy="1525765"/>
          </a:xfrm>
          <a:prstGeom prst="rect">
            <a:avLst/>
          </a:prstGeom>
          <a:noFill/>
          <a:ln>
            <a:noFill/>
          </a:ln>
        </p:spPr>
      </p:pic>
      <p:pic>
        <p:nvPicPr>
          <p:cNvPr id="85" name="Google Shape;85;p1"/>
          <p:cNvPicPr preferRelativeResize="0"/>
          <p:nvPr/>
        </p:nvPicPr>
        <p:blipFill rotWithShape="1">
          <a:blip r:embed="rId4">
            <a:alphaModFix/>
          </a:blip>
          <a:srcRect l="29869" b="-2841"/>
          <a:stretch/>
        </p:blipFill>
        <p:spPr>
          <a:xfrm>
            <a:off x="3549655" y="-230791"/>
            <a:ext cx="5092689" cy="2192756"/>
          </a:xfrm>
          <a:prstGeom prst="rect">
            <a:avLst/>
          </a:prstGeom>
          <a:noFill/>
          <a:ln>
            <a:noFill/>
          </a:ln>
        </p:spPr>
      </p:pic>
      <p:sp>
        <p:nvSpPr>
          <p:cNvPr id="86" name="Google Shape;86;p1"/>
          <p:cNvSpPr txBox="1"/>
          <p:nvPr/>
        </p:nvSpPr>
        <p:spPr>
          <a:xfrm>
            <a:off x="1676400" y="1811044"/>
            <a:ext cx="8839199"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dirty="0">
              <a:solidFill>
                <a:schemeClr val="tx1">
                  <a:lumMod val="65000"/>
                  <a:lumOff val="35000"/>
                </a:schemeClr>
              </a:solidFill>
            </a:endParaRPr>
          </a:p>
        </p:txBody>
      </p:sp>
      <p:sp>
        <p:nvSpPr>
          <p:cNvPr id="87" name="Google Shape;87;p1"/>
          <p:cNvSpPr txBox="1"/>
          <p:nvPr/>
        </p:nvSpPr>
        <p:spPr>
          <a:xfrm>
            <a:off x="838200" y="2209800"/>
            <a:ext cx="10058400" cy="523180"/>
          </a:xfrm>
          <a:prstGeom prst="rect">
            <a:avLst/>
          </a:prstGeom>
          <a:noFill/>
          <a:ln>
            <a:noFill/>
          </a:ln>
        </p:spPr>
        <p:txBody>
          <a:bodyPr spcFirstLastPara="1" wrap="square" lIns="91425" tIns="45700" rIns="91425" bIns="45700" anchor="t" anchorCtr="0">
            <a:spAutoFit/>
          </a:bodyPr>
          <a:lstStyle/>
          <a:p>
            <a:pPr algn="ctr"/>
            <a:endParaRPr lang="hi-IN" sz="2800" b="1" dirty="0">
              <a:solidFill>
                <a:schemeClr val="tx1">
                  <a:lumMod val="65000"/>
                  <a:lumOff val="35000"/>
                </a:schemeClr>
              </a:solidFill>
              <a:latin typeface="Calibri"/>
              <a:sym typeface="Calibri"/>
            </a:endParaRPr>
          </a:p>
        </p:txBody>
      </p:sp>
      <p:sp>
        <p:nvSpPr>
          <p:cNvPr id="88" name="Google Shape;88;p1"/>
          <p:cNvSpPr txBox="1"/>
          <p:nvPr/>
        </p:nvSpPr>
        <p:spPr>
          <a:xfrm>
            <a:off x="990600" y="4648200"/>
            <a:ext cx="9601200" cy="261570"/>
          </a:xfrm>
          <a:prstGeom prst="rect">
            <a:avLst/>
          </a:prstGeom>
          <a:noFill/>
          <a:ln>
            <a:noFill/>
          </a:ln>
        </p:spPr>
        <p:txBody>
          <a:bodyPr spcFirstLastPara="1" wrap="square" lIns="91425" tIns="45700" rIns="91425" bIns="45700" anchor="t" anchorCtr="0">
            <a:spAutoFit/>
          </a:bodyPr>
          <a:lstStyle/>
          <a:p>
            <a:pPr lvl="0" algn="ctr"/>
            <a:endParaRPr sz="1100" b="1" dirty="0">
              <a:solidFill>
                <a:schemeClr val="tx1">
                  <a:lumMod val="65000"/>
                  <a:lumOff val="35000"/>
                </a:schemeClr>
              </a:solidFill>
            </a:endParaRPr>
          </a:p>
        </p:txBody>
      </p:sp>
      <p:pic>
        <p:nvPicPr>
          <p:cNvPr id="90" name="Google Shape;90;p1"/>
          <p:cNvPicPr preferRelativeResize="0"/>
          <p:nvPr/>
        </p:nvPicPr>
        <p:blipFill rotWithShape="1">
          <a:blip r:embed="rId5">
            <a:alphaModFix/>
          </a:blip>
          <a:srcRect/>
          <a:stretch/>
        </p:blipFill>
        <p:spPr>
          <a:xfrm>
            <a:off x="9803003" y="113342"/>
            <a:ext cx="1518985" cy="1518985"/>
          </a:xfrm>
          <a:prstGeom prst="rect">
            <a:avLst/>
          </a:prstGeom>
          <a:noFill/>
          <a:ln>
            <a:noFill/>
          </a:ln>
        </p:spPr>
      </p:pic>
      <p:sp>
        <p:nvSpPr>
          <p:cNvPr id="11" name="Rectangle 10"/>
          <p:cNvSpPr/>
          <p:nvPr/>
        </p:nvSpPr>
        <p:spPr>
          <a:xfrm>
            <a:off x="2133601" y="5460771"/>
            <a:ext cx="7162800" cy="261610"/>
          </a:xfrm>
          <a:prstGeom prst="rect">
            <a:avLst/>
          </a:prstGeom>
        </p:spPr>
        <p:txBody>
          <a:bodyPr wrap="square">
            <a:spAutoFit/>
          </a:bodyPr>
          <a:lstStyle/>
          <a:p>
            <a:pPr lvl="0" algn="ctr"/>
            <a:endParaRPr lang="hi-IN" sz="1100" b="1" dirty="0">
              <a:solidFill>
                <a:schemeClr val="tx1">
                  <a:lumMod val="65000"/>
                  <a:lumOff val="35000"/>
                </a:schemeClr>
              </a:solidFill>
            </a:endParaRPr>
          </a:p>
        </p:txBody>
      </p:sp>
      <p:sp>
        <p:nvSpPr>
          <p:cNvPr id="13" name="Rectangle 12"/>
          <p:cNvSpPr/>
          <p:nvPr/>
        </p:nvSpPr>
        <p:spPr>
          <a:xfrm>
            <a:off x="1905000" y="2362200"/>
            <a:ext cx="7239000" cy="1862048"/>
          </a:xfrm>
          <a:prstGeom prst="rect">
            <a:avLst/>
          </a:prstGeom>
        </p:spPr>
        <p:txBody>
          <a:bodyPr wrap="square">
            <a:spAutoFit/>
          </a:bodyPr>
          <a:lstStyle/>
          <a:p>
            <a:pPr lvl="1" algn="ctr"/>
            <a:r>
              <a:rPr lang="hi-IN" sz="11500" b="1" dirty="0">
                <a:solidFill>
                  <a:schemeClr val="tx1">
                    <a:lumMod val="65000"/>
                    <a:lumOff val="35000"/>
                  </a:schemeClr>
                </a:solidFill>
                <a:latin typeface="Aparajita"/>
                <a:ea typeface="Aparajita"/>
                <a:cs typeface="Aparajita"/>
                <a:sym typeface="Aparajita"/>
              </a:rPr>
              <a:t>      </a:t>
            </a:r>
          </a:p>
        </p:txBody>
      </p:sp>
      <p:sp>
        <p:nvSpPr>
          <p:cNvPr id="10" name="Rectangle 9"/>
          <p:cNvSpPr/>
          <p:nvPr/>
        </p:nvSpPr>
        <p:spPr>
          <a:xfrm>
            <a:off x="838200" y="1447800"/>
            <a:ext cx="10972800" cy="5746842"/>
          </a:xfrm>
          <a:prstGeom prst="rect">
            <a:avLst/>
          </a:prstGeom>
        </p:spPr>
        <p:txBody>
          <a:bodyPr wrap="square">
            <a:spAutoFit/>
          </a:bodyPr>
          <a:lstStyle/>
          <a:p>
            <a:pPr lvl="0" algn="ctr">
              <a:lnSpc>
                <a:spcPct val="150000"/>
              </a:lnSpc>
            </a:pPr>
            <a:r>
              <a:rPr lang="hi-IN" sz="4000" b="1" u="sng" dirty="0">
                <a:solidFill>
                  <a:schemeClr val="accent1">
                    <a:lumMod val="75000"/>
                  </a:schemeClr>
                </a:solidFill>
              </a:rPr>
              <a:t>बोलियाँ</a:t>
            </a:r>
            <a:endParaRPr lang="en-US" sz="4000" b="1" u="sng" dirty="0">
              <a:solidFill>
                <a:schemeClr val="accent1">
                  <a:lumMod val="75000"/>
                </a:schemeClr>
              </a:solidFill>
            </a:endParaRPr>
          </a:p>
          <a:p>
            <a:pPr lvl="0">
              <a:lnSpc>
                <a:spcPct val="150000"/>
              </a:lnSpc>
            </a:pPr>
            <a:r>
              <a:rPr lang="hi-IN" sz="3200" dirty="0">
                <a:solidFill>
                  <a:schemeClr val="accent1">
                    <a:lumMod val="75000"/>
                  </a:schemeClr>
                </a:solidFill>
                <a:latin typeface="Mangal" pitchFamily="18" charset="0"/>
                <a:ea typeface="Times New Roman" pitchFamily="18" charset="0"/>
                <a:cs typeface="Mangal" pitchFamily="18" charset="0"/>
              </a:rPr>
              <a:t>जिन स्थानीय बोलियों का प्रयोग साधारणत: अपने समूह या घरों में करते है</a:t>
            </a:r>
            <a:r>
              <a:rPr lang="en-US" sz="3200" dirty="0">
                <a:solidFill>
                  <a:schemeClr val="accent1">
                    <a:lumMod val="75000"/>
                  </a:schemeClr>
                </a:solidFill>
                <a:latin typeface="Arial" pitchFamily="34" charset="0"/>
                <a:ea typeface="Times New Roman" pitchFamily="18" charset="0"/>
                <a:cs typeface="Arial" pitchFamily="34" charset="0"/>
              </a:rPr>
              <a:t>, </a:t>
            </a:r>
            <a:r>
              <a:rPr lang="hi-IN" sz="3200" dirty="0">
                <a:solidFill>
                  <a:schemeClr val="accent1">
                    <a:lumMod val="75000"/>
                  </a:schemeClr>
                </a:solidFill>
                <a:latin typeface="Mangal" pitchFamily="18" charset="0"/>
                <a:ea typeface="Times New Roman" pitchFamily="18" charset="0"/>
                <a:cs typeface="Mangal" pitchFamily="18" charset="0"/>
              </a:rPr>
              <a:t>उसे बोली (</a:t>
            </a:r>
            <a:r>
              <a:rPr lang="en-US" sz="3200" dirty="0">
                <a:solidFill>
                  <a:schemeClr val="accent1">
                    <a:lumMod val="75000"/>
                  </a:schemeClr>
                </a:solidFill>
                <a:latin typeface="Arial" pitchFamily="34" charset="0"/>
                <a:ea typeface="Times New Roman" pitchFamily="18" charset="0"/>
                <a:cs typeface="Arial" pitchFamily="34" charset="0"/>
              </a:rPr>
              <a:t>dialect) </a:t>
            </a:r>
            <a:r>
              <a:rPr lang="hi-IN" sz="3200" dirty="0">
                <a:solidFill>
                  <a:schemeClr val="accent1">
                    <a:lumMod val="75000"/>
                  </a:schemeClr>
                </a:solidFill>
                <a:latin typeface="Mangal" pitchFamily="18" charset="0"/>
                <a:ea typeface="Times New Roman" pitchFamily="18" charset="0"/>
                <a:cs typeface="Mangal" pitchFamily="18" charset="0"/>
              </a:rPr>
              <a:t>कहते है। किसी भी देश में बोलियों की संख्या अनेक होती है। ये घास-पात की तरह अपने-आप जन्म लेती है और किसी क्षेत्र-विशेष में बोली जाती है। जैसे- भोजपुरी</a:t>
            </a:r>
            <a:r>
              <a:rPr lang="en-US" sz="3200" dirty="0">
                <a:solidFill>
                  <a:schemeClr val="accent1">
                    <a:lumMod val="75000"/>
                  </a:schemeClr>
                </a:solidFill>
                <a:latin typeface="Arial" pitchFamily="34" charset="0"/>
                <a:ea typeface="Times New Roman" pitchFamily="18" charset="0"/>
                <a:cs typeface="Arial" pitchFamily="34" charset="0"/>
              </a:rPr>
              <a:t>, </a:t>
            </a:r>
            <a:r>
              <a:rPr lang="hi-IN" sz="3200" dirty="0">
                <a:solidFill>
                  <a:schemeClr val="accent1">
                    <a:lumMod val="75000"/>
                  </a:schemeClr>
                </a:solidFill>
                <a:latin typeface="Mangal" pitchFamily="18" charset="0"/>
                <a:ea typeface="Times New Roman" pitchFamily="18" charset="0"/>
                <a:cs typeface="Mangal" pitchFamily="18" charset="0"/>
              </a:rPr>
              <a:t>मगही</a:t>
            </a:r>
            <a:r>
              <a:rPr lang="en-US" sz="3200" dirty="0">
                <a:solidFill>
                  <a:schemeClr val="accent1">
                    <a:lumMod val="75000"/>
                  </a:schemeClr>
                </a:solidFill>
                <a:latin typeface="Arial" pitchFamily="34" charset="0"/>
                <a:ea typeface="Times New Roman" pitchFamily="18" charset="0"/>
                <a:cs typeface="Arial" pitchFamily="34" charset="0"/>
              </a:rPr>
              <a:t>, </a:t>
            </a:r>
            <a:r>
              <a:rPr lang="hi-IN" sz="3200" dirty="0">
                <a:solidFill>
                  <a:schemeClr val="accent1">
                    <a:lumMod val="75000"/>
                  </a:schemeClr>
                </a:solidFill>
                <a:latin typeface="Mangal" pitchFamily="18" charset="0"/>
                <a:ea typeface="Times New Roman" pitchFamily="18" charset="0"/>
                <a:cs typeface="Mangal" pitchFamily="18" charset="0"/>
              </a:rPr>
              <a:t>अवधी, वारली, कोंकणी आदि।</a:t>
            </a:r>
            <a:endParaRPr lang="hi-IN" sz="3200" b="1" u="sng" dirty="0">
              <a:solidFill>
                <a:schemeClr val="accent1">
                  <a:lumMod val="75000"/>
                </a:schemeClr>
              </a:solidFill>
            </a:endParaRPr>
          </a:p>
          <a:p>
            <a:pPr lvl="0">
              <a:lnSpc>
                <a:spcPct val="150000"/>
              </a:lnSpc>
            </a:pPr>
            <a:endParaRPr lang="en-US" sz="4000" b="1" dirty="0">
              <a:solidFill>
                <a:schemeClr val="accent1">
                  <a:lumMod val="75000"/>
                </a:schemeClr>
              </a:solidFill>
            </a:endParaRPr>
          </a:p>
        </p:txBody>
      </p:sp>
      <p:pic>
        <p:nvPicPr>
          <p:cNvPr id="14" name="Picture 2" descr="C:\Users\admin\Pictures\VARLI44.jpg"/>
          <p:cNvPicPr>
            <a:picLocks noChangeAspect="1" noChangeArrowheads="1"/>
          </p:cNvPicPr>
          <p:nvPr/>
        </p:nvPicPr>
        <p:blipFill>
          <a:blip r:embed="rId6">
            <a:lum bright="-6000"/>
          </a:blip>
          <a:srcRect/>
          <a:stretch>
            <a:fillRect/>
          </a:stretch>
        </p:blipFill>
        <p:spPr bwMode="auto">
          <a:xfrm>
            <a:off x="10591800" y="5638800"/>
            <a:ext cx="1237343" cy="10668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2851</TotalTime>
  <Words>2965</Words>
  <Application>Microsoft Office PowerPoint</Application>
  <PresentationFormat>Widescreen</PresentationFormat>
  <Paragraphs>601</Paragraphs>
  <Slides>46</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Book Antiqua</vt:lpstr>
      <vt:lpstr>Arial</vt:lpstr>
      <vt:lpstr>Aparajita</vt:lpstr>
      <vt:lpstr>AkrutiDevRaksha</vt:lpstr>
      <vt:lpstr>Cinzel</vt:lpstr>
      <vt:lpstr>Symbol</vt:lpstr>
      <vt:lpstr>Mangal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nidhi</dc:creator>
  <cp:lastModifiedBy>Mansa kumari</cp:lastModifiedBy>
  <cp:revision>200</cp:revision>
  <dcterms:created xsi:type="dcterms:W3CDTF">2020-08-15T17:36:35Z</dcterms:created>
  <dcterms:modified xsi:type="dcterms:W3CDTF">2021-02-22T05:10:54Z</dcterms:modified>
</cp:coreProperties>
</file>